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93" r:id="rId3"/>
    <p:sldId id="294" r:id="rId4"/>
    <p:sldId id="258" r:id="rId5"/>
    <p:sldId id="299" r:id="rId6"/>
    <p:sldId id="301" r:id="rId7"/>
    <p:sldId id="298" r:id="rId8"/>
    <p:sldId id="297" r:id="rId9"/>
    <p:sldId id="296" r:id="rId10"/>
    <p:sldId id="288" r:id="rId11"/>
    <p:sldId id="278" r:id="rId12"/>
    <p:sldId id="290" r:id="rId13"/>
    <p:sldId id="28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708" autoAdjust="0"/>
  </p:normalViewPr>
  <p:slideViewPr>
    <p:cSldViewPr snapToGrid="0">
      <p:cViewPr>
        <p:scale>
          <a:sx n="77" d="100"/>
          <a:sy n="77" d="100"/>
        </p:scale>
        <p:origin x="-980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F703A-A692-46D2-B533-2B4BDAEB4AC6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C3F11-0228-427E-9A4A-0006A2F03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75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C3F11-0228-427E-9A4A-0006A2F037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0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CD8E2FA-FE29-4575-93E9-95EAC20E131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1A3C-E495-4D76-A480-CD430B164B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33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E2FA-FE29-4575-93E9-95EAC20E131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1A3C-E495-4D76-A480-CD430B164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3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E2FA-FE29-4575-93E9-95EAC20E131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1A3C-E495-4D76-A480-CD430B164B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76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E2FA-FE29-4575-93E9-95EAC20E131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1A3C-E495-4D76-A480-CD430B164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E2FA-FE29-4575-93E9-95EAC20E131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1A3C-E495-4D76-A480-CD430B164B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23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E2FA-FE29-4575-93E9-95EAC20E131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1A3C-E495-4D76-A480-CD430B164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0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E2FA-FE29-4575-93E9-95EAC20E131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1A3C-E495-4D76-A480-CD430B164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6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E2FA-FE29-4575-93E9-95EAC20E131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1A3C-E495-4D76-A480-CD430B164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94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E2FA-FE29-4575-93E9-95EAC20E131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1A3C-E495-4D76-A480-CD430B164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6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E2FA-FE29-4575-93E9-95EAC20E131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1A3C-E495-4D76-A480-CD430B164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E2FA-FE29-4575-93E9-95EAC20E131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91A3C-E495-4D76-A480-CD430B164B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930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CD8E2FA-FE29-4575-93E9-95EAC20E1319}" type="datetimeFigureOut">
              <a:rPr lang="en-US" smtClean="0"/>
              <a:t>3/23/2018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5691A3C-E495-4D76-A480-CD430B164B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80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/>
              <a:t>Overview</a:t>
            </a:r>
            <a:r>
              <a:rPr lang="en-US" dirty="0"/>
              <a:t> of QMS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8436" y="4960137"/>
            <a:ext cx="2835564" cy="146304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Quality </a:t>
            </a:r>
            <a:r>
              <a:rPr lang="en-US" sz="3600" b="1" dirty="0">
                <a:solidFill>
                  <a:schemeClr val="accent2"/>
                </a:solidFill>
              </a:rPr>
              <a:t>M</a:t>
            </a:r>
            <a:r>
              <a:rPr lang="en-US" sz="3600" b="1" dirty="0" smtClean="0">
                <a:solidFill>
                  <a:schemeClr val="accent2"/>
                </a:solidFill>
              </a:rPr>
              <a:t>anagement Systems</a:t>
            </a:r>
            <a:endParaRPr lang="en-US" sz="3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5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818" y="522503"/>
            <a:ext cx="6854639" cy="1148463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Process </a:t>
            </a:r>
            <a:r>
              <a:rPr lang="en-IN" dirty="0"/>
              <a:t>Workflow in a </a:t>
            </a:r>
            <a:r>
              <a:rPr lang="en-IN" dirty="0" smtClean="0"/>
              <a:t>Laboratory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1322" t="29657" r="21766" b="14949"/>
          <a:stretch/>
        </p:blipFill>
        <p:spPr>
          <a:xfrm>
            <a:off x="648818" y="1359243"/>
            <a:ext cx="7216027" cy="529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2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8367" y="627742"/>
            <a:ext cx="4810456" cy="135815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QMS Models (ISO &amp; CLSI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98124" y="2385172"/>
            <a:ext cx="4360207" cy="3931753"/>
          </a:xfrm>
        </p:spPr>
        <p:txBody>
          <a:bodyPr>
            <a:normAutofit/>
          </a:bodyPr>
          <a:lstStyle/>
          <a:p>
            <a:r>
              <a:rPr lang="en-US" sz="2400" b="1" i="1" dirty="0" smtClean="0"/>
              <a:t>ISO Standards</a:t>
            </a:r>
          </a:p>
          <a:p>
            <a:pPr marL="0" indent="0">
              <a:buNone/>
            </a:pPr>
            <a:r>
              <a:rPr lang="en-US" b="1" dirty="0" smtClean="0"/>
              <a:t>(</a:t>
            </a:r>
            <a:r>
              <a:rPr lang="en-US" dirty="0" smtClean="0"/>
              <a:t>International </a:t>
            </a:r>
            <a:r>
              <a:rPr lang="en-US" dirty="0"/>
              <a:t>Organization for </a:t>
            </a:r>
            <a:r>
              <a:rPr lang="en-US" dirty="0" smtClean="0"/>
              <a:t>Standardization)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Tx/>
              <a:buChar char="-"/>
            </a:pPr>
            <a:r>
              <a:rPr lang="en-US" dirty="0"/>
              <a:t>ISO 15189 </a:t>
            </a:r>
            <a:r>
              <a:rPr lang="en-US" b="1" dirty="0" smtClean="0">
                <a:solidFill>
                  <a:schemeClr val="accent2"/>
                </a:solidFill>
              </a:rPr>
              <a:t>(Laboratory Quality </a:t>
            </a:r>
            <a:r>
              <a:rPr lang="en-US" b="1" dirty="0">
                <a:solidFill>
                  <a:schemeClr val="accent2"/>
                </a:solidFill>
              </a:rPr>
              <a:t>and </a:t>
            </a:r>
            <a:r>
              <a:rPr lang="en-US" b="1" dirty="0" smtClean="0">
                <a:solidFill>
                  <a:schemeClr val="accent2"/>
                </a:solidFill>
              </a:rPr>
              <a:t>Competence) </a:t>
            </a:r>
          </a:p>
          <a:p>
            <a:pPr marL="0" indent="0">
              <a:buNone/>
            </a:pPr>
            <a:r>
              <a:rPr lang="en-US" dirty="0" smtClean="0"/>
              <a:t>ISO 9001 (QMS)</a:t>
            </a:r>
            <a:r>
              <a:rPr lang="en-US" dirty="0"/>
              <a:t> </a:t>
            </a:r>
            <a:r>
              <a:rPr lang="en-US" dirty="0" smtClean="0"/>
              <a:t>+ ISO/IEC </a:t>
            </a:r>
            <a:r>
              <a:rPr lang="en-US" dirty="0"/>
              <a:t>17025 (Competence of Testing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Followed in India for Accreditation of Laboratories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53833" y="2440772"/>
            <a:ext cx="3818966" cy="3916219"/>
          </a:xfrm>
        </p:spPr>
        <p:txBody>
          <a:bodyPr>
            <a:normAutofit/>
          </a:bodyPr>
          <a:lstStyle/>
          <a:p>
            <a:r>
              <a:rPr lang="en-US" sz="2400" b="1" i="1" dirty="0" smtClean="0"/>
              <a:t>CLSI Guidelines</a:t>
            </a:r>
          </a:p>
          <a:p>
            <a:pPr marL="0" indent="0">
              <a:buNone/>
            </a:pPr>
            <a:r>
              <a:rPr lang="en-US" altLang="en-US" dirty="0"/>
              <a:t>(</a:t>
            </a:r>
            <a:r>
              <a:rPr lang="en-US" altLang="en-US" dirty="0" smtClean="0"/>
              <a:t>Clinical </a:t>
            </a:r>
            <a:r>
              <a:rPr lang="en-US" altLang="en-US" dirty="0"/>
              <a:t>and Laboratory </a:t>
            </a:r>
            <a:r>
              <a:rPr lang="en-US" altLang="en-US" dirty="0" smtClean="0"/>
              <a:t>Standards Institute)</a:t>
            </a:r>
            <a:r>
              <a:rPr lang="en-US" dirty="0" smtClean="0"/>
              <a:t> </a:t>
            </a:r>
          </a:p>
          <a:p>
            <a:pPr>
              <a:lnSpc>
                <a:spcPct val="125000"/>
              </a:lnSpc>
              <a:buClr>
                <a:schemeClr val="bg2"/>
              </a:buClr>
              <a:buSzPct val="120000"/>
              <a:buFontTx/>
              <a:buChar char="-"/>
            </a:pPr>
            <a:r>
              <a:rPr lang="en-US" altLang="en-US" dirty="0" smtClean="0"/>
              <a:t>GP26  (Application </a:t>
            </a:r>
            <a:r>
              <a:rPr lang="en-US" altLang="en-US" dirty="0"/>
              <a:t>of Quality Management System Model for Laboratory </a:t>
            </a:r>
            <a:r>
              <a:rPr lang="en-US" altLang="en-US" dirty="0" smtClean="0"/>
              <a:t>Services)</a:t>
            </a:r>
          </a:p>
          <a:p>
            <a:pPr>
              <a:lnSpc>
                <a:spcPct val="125000"/>
              </a:lnSpc>
              <a:buClr>
                <a:schemeClr val="bg2"/>
              </a:buClr>
              <a:buSzPct val="120000"/>
              <a:buFontTx/>
              <a:buChar char="-"/>
            </a:pPr>
            <a:r>
              <a:rPr lang="en-US" altLang="en-US" dirty="0" smtClean="0"/>
              <a:t>Specific Guidelines for each QSE</a:t>
            </a:r>
            <a:endParaRPr lang="en-US" altLang="en-US" dirty="0"/>
          </a:p>
          <a:p>
            <a:pPr marL="0" indent="0">
              <a:lnSpc>
                <a:spcPct val="125000"/>
              </a:lnSpc>
              <a:buClr>
                <a:schemeClr val="bg2"/>
              </a:buClr>
              <a:buSzPct val="120000"/>
              <a:buNone/>
            </a:pPr>
            <a:endParaRPr lang="en-US" altLang="en-US" sz="2400" dirty="0"/>
          </a:p>
          <a:p>
            <a:pPr>
              <a:lnSpc>
                <a:spcPct val="125000"/>
              </a:lnSpc>
              <a:buClr>
                <a:schemeClr val="bg2"/>
              </a:buClr>
              <a:buSzPct val="120000"/>
              <a:buNone/>
            </a:pPr>
            <a:endParaRPr lang="en-US" altLang="en-US" sz="2400" dirty="0">
              <a:latin typeface="Verdan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936" y="394872"/>
            <a:ext cx="3204863" cy="182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7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768" y="827902"/>
            <a:ext cx="7903236" cy="485620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IN" sz="3200" b="1" dirty="0" smtClean="0"/>
              <a:t>Quality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IN" sz="3200" dirty="0" smtClean="0"/>
              <a:t>As </a:t>
            </a:r>
            <a:r>
              <a:rPr lang="en-IN" sz="3200" dirty="0"/>
              <a:t>per ISO definition “quality is the degree to which a set of inherent characteristics fulfils requirements</a:t>
            </a:r>
            <a:r>
              <a:rPr lang="en-IN" sz="3200" dirty="0" smtClean="0"/>
              <a:t>”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3200" dirty="0" smtClean="0"/>
          </a:p>
          <a:p>
            <a:pPr marL="0" indent="0" algn="ctr">
              <a:lnSpc>
                <a:spcPct val="100000"/>
              </a:lnSpc>
              <a:buNone/>
            </a:pPr>
            <a:endParaRPr lang="en-US" sz="32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IN" sz="3200" b="1" dirty="0" smtClean="0"/>
              <a:t>Competence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IN" sz="3200" dirty="0" smtClean="0"/>
              <a:t>As </a:t>
            </a:r>
            <a:r>
              <a:rPr lang="en-IN" sz="3200" dirty="0"/>
              <a:t>per ISO definition “competence demonstrated ability to apply knowledge and skills</a:t>
            </a:r>
            <a:r>
              <a:rPr lang="en-IN" sz="3200" dirty="0" smtClean="0"/>
              <a:t>”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80" y="340841"/>
            <a:ext cx="2125938" cy="1195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89" y="3371069"/>
            <a:ext cx="2051351" cy="11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4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mtClean="0"/>
              <a:t>Thanks 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472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Why DO WE NEED TO HAVE QMS in a Lab?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6709" y="1792457"/>
            <a:ext cx="7290055" cy="431919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768096" y="1812325"/>
            <a:ext cx="7167282" cy="3916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To avoid any error or any mismanagement in laboratory during patient services we need to establish QMS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3739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377" y="1037968"/>
            <a:ext cx="7290054" cy="444843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Is 1% error acceptable? </a:t>
            </a:r>
            <a:br>
              <a:rPr lang="en-US" i="1" dirty="0">
                <a:solidFill>
                  <a:srgbClr val="FF0000"/>
                </a:solidFill>
              </a:rPr>
            </a:b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87" y="1408670"/>
            <a:ext cx="7253417" cy="4900055"/>
          </a:xfrm>
        </p:spPr>
      </p:pic>
    </p:spTree>
    <p:extLst>
      <p:ext uri="{BB962C8B-B14F-4D97-AF65-F5344CB8AC3E}">
        <p14:creationId xmlns:p14="http://schemas.microsoft.com/office/powerpoint/2010/main" val="94889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SOLUTION?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8096" y="1837038"/>
            <a:ext cx="7290055" cy="4472322"/>
          </a:xfrm>
        </p:spPr>
        <p:txBody>
          <a:bodyPr/>
          <a:lstStyle/>
          <a:p>
            <a:endParaRPr lang="en-IN" b="1" dirty="0" smtClean="0"/>
          </a:p>
          <a:p>
            <a:endParaRPr lang="en-IN" b="1" dirty="0"/>
          </a:p>
          <a:p>
            <a:endParaRPr lang="en-IN" b="1" dirty="0" smtClean="0"/>
          </a:p>
          <a:p>
            <a:endParaRPr lang="en-IN" b="1" dirty="0"/>
          </a:p>
          <a:p>
            <a:r>
              <a:rPr lang="en-IN" b="1" dirty="0" smtClean="0"/>
              <a:t>LABORATORY QUALITY MANAGEMENT SYSTEMS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01379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470" t="32598" r="13823" b="11274"/>
          <a:stretch/>
        </p:blipFill>
        <p:spPr>
          <a:xfrm>
            <a:off x="2397211" y="1342811"/>
            <a:ext cx="6312842" cy="4744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Standardise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655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7826" y="1692822"/>
            <a:ext cx="5665573" cy="438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Standardise</a:t>
            </a:r>
          </a:p>
        </p:txBody>
      </p:sp>
    </p:spTree>
    <p:extLst>
      <p:ext uri="{BB962C8B-B14F-4D97-AF65-F5344CB8AC3E}">
        <p14:creationId xmlns:p14="http://schemas.microsoft.com/office/powerpoint/2010/main" val="318514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Synchronise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1"/>
          <a:stretch/>
        </p:blipFill>
        <p:spPr bwMode="auto">
          <a:xfrm>
            <a:off x="2293642" y="1993557"/>
            <a:ext cx="6167379" cy="429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90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Synchronise 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049" y="2051221"/>
            <a:ext cx="5927535" cy="439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15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1" y="387508"/>
            <a:ext cx="7290054" cy="10623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Standardize, Synchronize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00" y="1618736"/>
            <a:ext cx="7893991" cy="45472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Competency and efficiency of lab staff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 smtClean="0"/>
              <a:t>Environmental Conditions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Quality </a:t>
            </a:r>
            <a:r>
              <a:rPr lang="en-US" dirty="0"/>
              <a:t>of reagents and equipment.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Pre- analytical, analytical and post analytical processes 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Q</a:t>
            </a:r>
            <a:r>
              <a:rPr lang="en-US" dirty="0" smtClean="0"/>
              <a:t>uality </a:t>
            </a:r>
            <a:r>
              <a:rPr lang="en-US" dirty="0"/>
              <a:t>control procedures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Advocacy Services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Resolution of complaints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Procedure of documentation and record keeping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57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376</TotalTime>
  <Words>183</Words>
  <Application>Microsoft Office PowerPoint</Application>
  <PresentationFormat>On-screen Show (4:3)</PresentationFormat>
  <Paragraphs>45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Integral</vt:lpstr>
      <vt:lpstr>Overview of QMS</vt:lpstr>
      <vt:lpstr>Why DO WE NEED TO HAVE QMS in a Lab?</vt:lpstr>
      <vt:lpstr>Is 1% error acceptable?  </vt:lpstr>
      <vt:lpstr>What is THE SOLUTION?</vt:lpstr>
      <vt:lpstr>Standardise</vt:lpstr>
      <vt:lpstr>Standardise</vt:lpstr>
      <vt:lpstr>Synchronise </vt:lpstr>
      <vt:lpstr>Synchronise </vt:lpstr>
      <vt:lpstr>Standardize, Synchronize </vt:lpstr>
      <vt:lpstr>Process Workflow in a Laboratory</vt:lpstr>
      <vt:lpstr>QMS Models (ISO &amp; CLSI)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QMS</dc:title>
  <dc:creator>Chhavi Garg</dc:creator>
  <cp:lastModifiedBy>Dr. Anu George</cp:lastModifiedBy>
  <cp:revision>58</cp:revision>
  <dcterms:created xsi:type="dcterms:W3CDTF">2017-09-14T10:49:45Z</dcterms:created>
  <dcterms:modified xsi:type="dcterms:W3CDTF">2018-03-23T07:36:06Z</dcterms:modified>
</cp:coreProperties>
</file>