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45"/>
  </p:notesMasterIdLst>
  <p:sldIdLst>
    <p:sldId id="256" r:id="rId2"/>
    <p:sldId id="363" r:id="rId3"/>
    <p:sldId id="374" r:id="rId4"/>
    <p:sldId id="322" r:id="rId5"/>
    <p:sldId id="323" r:id="rId6"/>
    <p:sldId id="300" r:id="rId7"/>
    <p:sldId id="301" r:id="rId8"/>
    <p:sldId id="395" r:id="rId9"/>
    <p:sldId id="396" r:id="rId10"/>
    <p:sldId id="331" r:id="rId11"/>
    <p:sldId id="318" r:id="rId12"/>
    <p:sldId id="328" r:id="rId13"/>
    <p:sldId id="329" r:id="rId14"/>
    <p:sldId id="330" r:id="rId15"/>
    <p:sldId id="332" r:id="rId16"/>
    <p:sldId id="270" r:id="rId17"/>
    <p:sldId id="292" r:id="rId18"/>
    <p:sldId id="293" r:id="rId19"/>
    <p:sldId id="383" r:id="rId20"/>
    <p:sldId id="362" r:id="rId21"/>
    <p:sldId id="276" r:id="rId22"/>
    <p:sldId id="367" r:id="rId23"/>
    <p:sldId id="366" r:id="rId24"/>
    <p:sldId id="368" r:id="rId25"/>
    <p:sldId id="369" r:id="rId26"/>
    <p:sldId id="385" r:id="rId27"/>
    <p:sldId id="390" r:id="rId28"/>
    <p:sldId id="389" r:id="rId29"/>
    <p:sldId id="387" r:id="rId30"/>
    <p:sldId id="353" r:id="rId31"/>
    <p:sldId id="352" r:id="rId32"/>
    <p:sldId id="397" r:id="rId33"/>
    <p:sldId id="356" r:id="rId34"/>
    <p:sldId id="392" r:id="rId35"/>
    <p:sldId id="391" r:id="rId36"/>
    <p:sldId id="399" r:id="rId37"/>
    <p:sldId id="377" r:id="rId38"/>
    <p:sldId id="378" r:id="rId39"/>
    <p:sldId id="379" r:id="rId40"/>
    <p:sldId id="380" r:id="rId41"/>
    <p:sldId id="381" r:id="rId42"/>
    <p:sldId id="382" r:id="rId43"/>
    <p:sldId id="37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D745FE-CFFE-47B4-A41E-9BD250E72FC1}">
          <p14:sldIdLst>
            <p14:sldId id="256"/>
            <p14:sldId id="363"/>
            <p14:sldId id="374"/>
            <p14:sldId id="322"/>
            <p14:sldId id="323"/>
            <p14:sldId id="300"/>
            <p14:sldId id="301"/>
            <p14:sldId id="395"/>
            <p14:sldId id="396"/>
            <p14:sldId id="331"/>
            <p14:sldId id="318"/>
            <p14:sldId id="328"/>
            <p14:sldId id="329"/>
            <p14:sldId id="330"/>
            <p14:sldId id="332"/>
            <p14:sldId id="270"/>
            <p14:sldId id="292"/>
            <p14:sldId id="293"/>
            <p14:sldId id="383"/>
            <p14:sldId id="362"/>
            <p14:sldId id="276"/>
            <p14:sldId id="367"/>
            <p14:sldId id="366"/>
          </p14:sldIdLst>
        </p14:section>
        <p14:section name="Untitled Section" id="{1D17B34A-64E6-41B0-8130-4F522E06252F}">
          <p14:sldIdLst>
            <p14:sldId id="368"/>
            <p14:sldId id="369"/>
            <p14:sldId id="385"/>
            <p14:sldId id="390"/>
            <p14:sldId id="389"/>
            <p14:sldId id="387"/>
            <p14:sldId id="353"/>
            <p14:sldId id="352"/>
            <p14:sldId id="397"/>
            <p14:sldId id="356"/>
            <p14:sldId id="392"/>
            <p14:sldId id="391"/>
            <p14:sldId id="399"/>
            <p14:sldId id="377"/>
            <p14:sldId id="378"/>
            <p14:sldId id="379"/>
            <p14:sldId id="380"/>
            <p14:sldId id="381"/>
            <p14:sldId id="382"/>
            <p14:sldId id="3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6154" autoAdjust="0"/>
  </p:normalViewPr>
  <p:slideViewPr>
    <p:cSldViewPr>
      <p:cViewPr>
        <p:scale>
          <a:sx n="73" d="100"/>
          <a:sy n="73" d="100"/>
        </p:scale>
        <p:origin x="-11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2E8E3-9635-4038-B6CD-E7BFD99453F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9871CA9-9AE5-40DD-A6F4-96001BFB637A}">
      <dgm:prSet phldrT="[Text]" custT="1"/>
      <dgm:spPr/>
      <dgm:t>
        <a:bodyPr/>
        <a:lstStyle/>
        <a:p>
          <a:r>
            <a:rPr lang="en-US" sz="2000" dirty="0" smtClean="0"/>
            <a:t>QC</a:t>
          </a:r>
          <a:endParaRPr lang="en-US" sz="2000" dirty="0"/>
        </a:p>
      </dgm:t>
    </dgm:pt>
    <dgm:pt modelId="{5DF2A73C-79C1-459C-9F36-A3FBE0E609EC}" type="parTrans" cxnId="{B7656438-CF2C-4EBC-AF0F-79910D1CBCF7}">
      <dgm:prSet/>
      <dgm:spPr/>
      <dgm:t>
        <a:bodyPr/>
        <a:lstStyle/>
        <a:p>
          <a:endParaRPr lang="en-US"/>
        </a:p>
      </dgm:t>
    </dgm:pt>
    <dgm:pt modelId="{AFBEC708-3DF1-4527-8A5E-8B2C948B871B}" type="sibTrans" cxnId="{B7656438-CF2C-4EBC-AF0F-79910D1CBCF7}">
      <dgm:prSet/>
      <dgm:spPr/>
      <dgm:t>
        <a:bodyPr/>
        <a:lstStyle/>
        <a:p>
          <a:endParaRPr lang="en-US"/>
        </a:p>
      </dgm:t>
    </dgm:pt>
    <dgm:pt modelId="{3FCEE964-E843-408B-A9C2-CBC653014165}">
      <dgm:prSet phldrT="[Text]" custT="1"/>
      <dgm:spPr/>
      <dgm:t>
        <a:bodyPr/>
        <a:lstStyle/>
        <a:p>
          <a:r>
            <a:rPr lang="en-US" sz="2000" dirty="0" smtClean="0"/>
            <a:t>Hematology</a:t>
          </a:r>
          <a:endParaRPr lang="en-US" sz="2000" dirty="0"/>
        </a:p>
      </dgm:t>
    </dgm:pt>
    <dgm:pt modelId="{3689B4D3-F445-436B-B0C8-5A22FAC52832}" type="parTrans" cxnId="{1902E581-5E22-4456-91BE-3529FCECA11C}">
      <dgm:prSet custT="1"/>
      <dgm:spPr/>
      <dgm:t>
        <a:bodyPr/>
        <a:lstStyle/>
        <a:p>
          <a:endParaRPr lang="en-US" sz="2000"/>
        </a:p>
      </dgm:t>
    </dgm:pt>
    <dgm:pt modelId="{07B5DB58-F9BD-4539-BC4F-D0733F4BEE44}" type="sibTrans" cxnId="{1902E581-5E22-4456-91BE-3529FCECA11C}">
      <dgm:prSet/>
      <dgm:spPr/>
      <dgm:t>
        <a:bodyPr/>
        <a:lstStyle/>
        <a:p>
          <a:endParaRPr lang="en-US"/>
        </a:p>
      </dgm:t>
    </dgm:pt>
    <dgm:pt modelId="{66D0C33C-B918-4732-8B1C-C5945A735E46}">
      <dgm:prSet phldrT="[Text]" custT="1"/>
      <dgm:spPr/>
      <dgm:t>
        <a:bodyPr/>
        <a:lstStyle/>
        <a:p>
          <a:r>
            <a:rPr lang="en-US" sz="2000" dirty="0" smtClean="0"/>
            <a:t>Cytology</a:t>
          </a:r>
          <a:endParaRPr lang="en-US" sz="2000" dirty="0"/>
        </a:p>
      </dgm:t>
    </dgm:pt>
    <dgm:pt modelId="{9695A4FC-0648-4F67-8333-42B575F1A676}" type="parTrans" cxnId="{14558985-1852-45C4-BE18-1F711F439BB8}">
      <dgm:prSet custT="1"/>
      <dgm:spPr/>
      <dgm:t>
        <a:bodyPr/>
        <a:lstStyle/>
        <a:p>
          <a:endParaRPr lang="en-US" sz="2000"/>
        </a:p>
      </dgm:t>
    </dgm:pt>
    <dgm:pt modelId="{620EF73B-4BC8-46C2-835F-07EDA0FC65CE}" type="sibTrans" cxnId="{14558985-1852-45C4-BE18-1F711F439BB8}">
      <dgm:prSet/>
      <dgm:spPr/>
      <dgm:t>
        <a:bodyPr/>
        <a:lstStyle/>
        <a:p>
          <a:endParaRPr lang="en-US"/>
        </a:p>
      </dgm:t>
    </dgm:pt>
    <dgm:pt modelId="{D7BC8343-53F1-4DAA-801C-4BF67EE6FFE9}">
      <dgm:prSet phldrT="[Text]" custT="1"/>
      <dgm:spPr/>
      <dgm:t>
        <a:bodyPr/>
        <a:lstStyle/>
        <a:p>
          <a:r>
            <a:rPr lang="en-US" sz="2000" dirty="0" smtClean="0"/>
            <a:t>Biochemistry </a:t>
          </a:r>
          <a:endParaRPr lang="en-US" sz="2000" dirty="0"/>
        </a:p>
      </dgm:t>
    </dgm:pt>
    <dgm:pt modelId="{CA4C764D-3573-4B6F-A3BE-DB7FE1E1D1ED}" type="parTrans" cxnId="{9BB9A5CA-E428-4F92-995C-07FE7641EAC5}">
      <dgm:prSet custT="1"/>
      <dgm:spPr/>
      <dgm:t>
        <a:bodyPr/>
        <a:lstStyle/>
        <a:p>
          <a:endParaRPr lang="en-US" sz="2000"/>
        </a:p>
      </dgm:t>
    </dgm:pt>
    <dgm:pt modelId="{E65529D5-9487-49E5-A6B2-87593E7821DC}" type="sibTrans" cxnId="{9BB9A5CA-E428-4F92-995C-07FE7641EAC5}">
      <dgm:prSet/>
      <dgm:spPr/>
      <dgm:t>
        <a:bodyPr/>
        <a:lstStyle/>
        <a:p>
          <a:endParaRPr lang="en-US"/>
        </a:p>
      </dgm:t>
    </dgm:pt>
    <dgm:pt modelId="{EC7DF40F-645A-4718-BC04-C7A542B88E5B}">
      <dgm:prSet phldrT="[Text]" custT="1"/>
      <dgm:spPr/>
      <dgm:t>
        <a:bodyPr/>
        <a:lstStyle/>
        <a:p>
          <a:r>
            <a:rPr lang="en-US" sz="2000" dirty="0" smtClean="0"/>
            <a:t>Clinical Pathology</a:t>
          </a:r>
          <a:endParaRPr lang="en-US" sz="2000" dirty="0"/>
        </a:p>
      </dgm:t>
    </dgm:pt>
    <dgm:pt modelId="{78B2E6A3-FD70-41C0-AF4D-2E160A4D6DEF}" type="parTrans" cxnId="{11E64C89-5C8D-4EFC-B16B-0CBCF7F96416}">
      <dgm:prSet custT="1"/>
      <dgm:spPr/>
      <dgm:t>
        <a:bodyPr/>
        <a:lstStyle/>
        <a:p>
          <a:endParaRPr lang="en-US" sz="2000"/>
        </a:p>
      </dgm:t>
    </dgm:pt>
    <dgm:pt modelId="{37F0F465-94CA-4676-8D4B-668185CA69A4}" type="sibTrans" cxnId="{11E64C89-5C8D-4EFC-B16B-0CBCF7F96416}">
      <dgm:prSet/>
      <dgm:spPr/>
      <dgm:t>
        <a:bodyPr/>
        <a:lstStyle/>
        <a:p>
          <a:endParaRPr lang="en-US"/>
        </a:p>
      </dgm:t>
    </dgm:pt>
    <dgm:pt modelId="{F3C5510A-BD58-4A72-BBA6-734D7536AC99}">
      <dgm:prSet custT="1"/>
      <dgm:spPr/>
      <dgm:t>
        <a:bodyPr/>
        <a:lstStyle/>
        <a:p>
          <a:r>
            <a:rPr lang="en-US" sz="2000" dirty="0" err="1" smtClean="0"/>
            <a:t>Histo</a:t>
          </a:r>
          <a:r>
            <a:rPr lang="en-US" sz="2000" dirty="0" smtClean="0"/>
            <a:t>-pathology</a:t>
          </a:r>
          <a:endParaRPr lang="en-US" sz="2000" dirty="0"/>
        </a:p>
      </dgm:t>
    </dgm:pt>
    <dgm:pt modelId="{62A97438-23D2-4B33-8F0A-43E1E403C022}" type="parTrans" cxnId="{6335E2F9-88BA-462D-A854-C5BEFD3184AB}">
      <dgm:prSet custT="1"/>
      <dgm:spPr/>
      <dgm:t>
        <a:bodyPr/>
        <a:lstStyle/>
        <a:p>
          <a:endParaRPr lang="en-US" sz="2000"/>
        </a:p>
      </dgm:t>
    </dgm:pt>
    <dgm:pt modelId="{115AEC7C-A26B-41D3-B856-F3E2BBE9099C}" type="sibTrans" cxnId="{6335E2F9-88BA-462D-A854-C5BEFD3184AB}">
      <dgm:prSet/>
      <dgm:spPr/>
      <dgm:t>
        <a:bodyPr/>
        <a:lstStyle/>
        <a:p>
          <a:endParaRPr lang="en-US"/>
        </a:p>
      </dgm:t>
    </dgm:pt>
    <dgm:pt modelId="{70C15054-04ED-4470-AD07-44E63B1B5B8D}">
      <dgm:prSet custT="1"/>
      <dgm:spPr/>
      <dgm:t>
        <a:bodyPr/>
        <a:lstStyle/>
        <a:p>
          <a:r>
            <a:rPr lang="en-US" sz="2000" dirty="0" smtClean="0"/>
            <a:t>Microbiology</a:t>
          </a:r>
          <a:endParaRPr lang="en-US" sz="2000" dirty="0"/>
        </a:p>
      </dgm:t>
    </dgm:pt>
    <dgm:pt modelId="{B9EF7C2A-8F18-4252-B444-A4540343770D}" type="parTrans" cxnId="{103692C5-C61B-4078-B639-589C2B7A6112}">
      <dgm:prSet custT="1"/>
      <dgm:spPr/>
      <dgm:t>
        <a:bodyPr/>
        <a:lstStyle/>
        <a:p>
          <a:endParaRPr lang="en-US" sz="2000"/>
        </a:p>
      </dgm:t>
    </dgm:pt>
    <dgm:pt modelId="{45449A81-3222-4D2B-8D2A-65BE5B0C1485}" type="sibTrans" cxnId="{103692C5-C61B-4078-B639-589C2B7A6112}">
      <dgm:prSet/>
      <dgm:spPr/>
      <dgm:t>
        <a:bodyPr/>
        <a:lstStyle/>
        <a:p>
          <a:endParaRPr lang="en-US"/>
        </a:p>
      </dgm:t>
    </dgm:pt>
    <dgm:pt modelId="{B0EB0129-2E78-418F-A05F-F2C7517290A8}" type="pres">
      <dgm:prSet presAssocID="{1B52E8E3-9635-4038-B6CD-E7BFD99453FF}" presName="composite" presStyleCnt="0">
        <dgm:presLayoutVars>
          <dgm:chMax val="1"/>
          <dgm:dir/>
          <dgm:resizeHandles val="exact"/>
        </dgm:presLayoutVars>
      </dgm:prSet>
      <dgm:spPr/>
      <dgm:t>
        <a:bodyPr/>
        <a:lstStyle/>
        <a:p>
          <a:endParaRPr lang="en-IN"/>
        </a:p>
      </dgm:t>
    </dgm:pt>
    <dgm:pt modelId="{351B33E3-4FD1-4432-8A17-F5466A7311EA}" type="pres">
      <dgm:prSet presAssocID="{1B52E8E3-9635-4038-B6CD-E7BFD99453FF}" presName="radial" presStyleCnt="0">
        <dgm:presLayoutVars>
          <dgm:animLvl val="ctr"/>
        </dgm:presLayoutVars>
      </dgm:prSet>
      <dgm:spPr/>
    </dgm:pt>
    <dgm:pt modelId="{FA0A8E7E-7103-4588-B916-196AF3E82CE3}" type="pres">
      <dgm:prSet presAssocID="{59871CA9-9AE5-40DD-A6F4-96001BFB637A}" presName="centerShape" presStyleLbl="vennNode1" presStyleIdx="0" presStyleCnt="7"/>
      <dgm:spPr/>
      <dgm:t>
        <a:bodyPr/>
        <a:lstStyle/>
        <a:p>
          <a:endParaRPr lang="en-IN"/>
        </a:p>
      </dgm:t>
    </dgm:pt>
    <dgm:pt modelId="{01678C01-41D1-43ED-B54C-F730B2F01447}" type="pres">
      <dgm:prSet presAssocID="{3FCEE964-E843-408B-A9C2-CBC653014165}" presName="node" presStyleLbl="vennNode1" presStyleIdx="1" presStyleCnt="7" custScaleX="165258">
        <dgm:presLayoutVars>
          <dgm:bulletEnabled val="1"/>
        </dgm:presLayoutVars>
      </dgm:prSet>
      <dgm:spPr/>
      <dgm:t>
        <a:bodyPr/>
        <a:lstStyle/>
        <a:p>
          <a:endParaRPr lang="en-IN"/>
        </a:p>
      </dgm:t>
    </dgm:pt>
    <dgm:pt modelId="{A50A5B27-F5E5-400E-9B97-4FECAECB647C}" type="pres">
      <dgm:prSet presAssocID="{66D0C33C-B918-4732-8B1C-C5945A735E46}" presName="node" presStyleLbl="vennNode1" presStyleIdx="2" presStyleCnt="7" custScaleX="158859" custScaleY="94389" custRadScaleRad="100856" custRadScaleInc="15942">
        <dgm:presLayoutVars>
          <dgm:bulletEnabled val="1"/>
        </dgm:presLayoutVars>
      </dgm:prSet>
      <dgm:spPr/>
      <dgm:t>
        <a:bodyPr/>
        <a:lstStyle/>
        <a:p>
          <a:endParaRPr lang="en-IN"/>
        </a:p>
      </dgm:t>
    </dgm:pt>
    <dgm:pt modelId="{499B67AC-E772-4465-95F5-1B94B94BA3E9}" type="pres">
      <dgm:prSet presAssocID="{F3C5510A-BD58-4A72-BBA6-734D7536AC99}" presName="node" presStyleLbl="vennNode1" presStyleIdx="3" presStyleCnt="7" custScaleX="187912" custScaleY="70485" custRadScaleRad="104486" custRadScaleInc="-14618">
        <dgm:presLayoutVars>
          <dgm:bulletEnabled val="1"/>
        </dgm:presLayoutVars>
      </dgm:prSet>
      <dgm:spPr/>
      <dgm:t>
        <a:bodyPr/>
        <a:lstStyle/>
        <a:p>
          <a:endParaRPr lang="en-IN"/>
        </a:p>
      </dgm:t>
    </dgm:pt>
    <dgm:pt modelId="{9291E9AF-8109-470D-BB5D-09D58B5C516A}" type="pres">
      <dgm:prSet presAssocID="{70C15054-04ED-4470-AD07-44E63B1B5B8D}" presName="node" presStyleLbl="vennNode1" presStyleIdx="4" presStyleCnt="7" custScaleX="192577" custRadScaleRad="98904" custRadScaleInc="-12650">
        <dgm:presLayoutVars>
          <dgm:bulletEnabled val="1"/>
        </dgm:presLayoutVars>
      </dgm:prSet>
      <dgm:spPr/>
      <dgm:t>
        <a:bodyPr/>
        <a:lstStyle/>
        <a:p>
          <a:endParaRPr lang="en-IN"/>
        </a:p>
      </dgm:t>
    </dgm:pt>
    <dgm:pt modelId="{C1A8C20E-5593-4024-93E6-74A84A44EF4A}" type="pres">
      <dgm:prSet presAssocID="{D7BC8343-53F1-4DAA-801C-4BF67EE6FFE9}" presName="node" presStyleLbl="vennNode1" presStyleIdx="5" presStyleCnt="7" custScaleX="196523">
        <dgm:presLayoutVars>
          <dgm:bulletEnabled val="1"/>
        </dgm:presLayoutVars>
      </dgm:prSet>
      <dgm:spPr/>
      <dgm:t>
        <a:bodyPr/>
        <a:lstStyle/>
        <a:p>
          <a:endParaRPr lang="en-IN"/>
        </a:p>
      </dgm:t>
    </dgm:pt>
    <dgm:pt modelId="{50A0DBAC-EA27-4088-9298-77ADD3EC31EA}" type="pres">
      <dgm:prSet presAssocID="{EC7DF40F-645A-4718-BC04-C7A542B88E5B}" presName="node" presStyleLbl="vennNode1" presStyleIdx="6" presStyleCnt="7" custScaleX="141248" custRadScaleRad="103161" custRadScaleInc="-13675">
        <dgm:presLayoutVars>
          <dgm:bulletEnabled val="1"/>
        </dgm:presLayoutVars>
      </dgm:prSet>
      <dgm:spPr/>
      <dgm:t>
        <a:bodyPr/>
        <a:lstStyle/>
        <a:p>
          <a:endParaRPr lang="en-IN"/>
        </a:p>
      </dgm:t>
    </dgm:pt>
  </dgm:ptLst>
  <dgm:cxnLst>
    <dgm:cxn modelId="{D887248E-7ED9-48F3-BBD9-52343359EBE7}" type="presOf" srcId="{59871CA9-9AE5-40DD-A6F4-96001BFB637A}" destId="{FA0A8E7E-7103-4588-B916-196AF3E82CE3}" srcOrd="0" destOrd="0" presId="urn:microsoft.com/office/officeart/2005/8/layout/radial3"/>
    <dgm:cxn modelId="{B7656438-CF2C-4EBC-AF0F-79910D1CBCF7}" srcId="{1B52E8E3-9635-4038-B6CD-E7BFD99453FF}" destId="{59871CA9-9AE5-40DD-A6F4-96001BFB637A}" srcOrd="0" destOrd="0" parTransId="{5DF2A73C-79C1-459C-9F36-A3FBE0E609EC}" sibTransId="{AFBEC708-3DF1-4527-8A5E-8B2C948B871B}"/>
    <dgm:cxn modelId="{52315BB4-6796-48F8-A148-37DAC2E162BE}" type="presOf" srcId="{1B52E8E3-9635-4038-B6CD-E7BFD99453FF}" destId="{B0EB0129-2E78-418F-A05F-F2C7517290A8}" srcOrd="0" destOrd="0" presId="urn:microsoft.com/office/officeart/2005/8/layout/radial3"/>
    <dgm:cxn modelId="{5DB60CE2-9900-4A93-A5BA-4EE670F58979}" type="presOf" srcId="{F3C5510A-BD58-4A72-BBA6-734D7536AC99}" destId="{499B67AC-E772-4465-95F5-1B94B94BA3E9}" srcOrd="0" destOrd="0" presId="urn:microsoft.com/office/officeart/2005/8/layout/radial3"/>
    <dgm:cxn modelId="{9BB9A5CA-E428-4F92-995C-07FE7641EAC5}" srcId="{59871CA9-9AE5-40DD-A6F4-96001BFB637A}" destId="{D7BC8343-53F1-4DAA-801C-4BF67EE6FFE9}" srcOrd="4" destOrd="0" parTransId="{CA4C764D-3573-4B6F-A3BE-DB7FE1E1D1ED}" sibTransId="{E65529D5-9487-49E5-A6B2-87593E7821DC}"/>
    <dgm:cxn modelId="{471B01E1-8FD4-43FB-A7C6-A741874338B6}" type="presOf" srcId="{70C15054-04ED-4470-AD07-44E63B1B5B8D}" destId="{9291E9AF-8109-470D-BB5D-09D58B5C516A}" srcOrd="0" destOrd="0" presId="urn:microsoft.com/office/officeart/2005/8/layout/radial3"/>
    <dgm:cxn modelId="{E2390540-4D6B-475C-9517-3897E3A9B4C2}" type="presOf" srcId="{D7BC8343-53F1-4DAA-801C-4BF67EE6FFE9}" destId="{C1A8C20E-5593-4024-93E6-74A84A44EF4A}" srcOrd="0" destOrd="0" presId="urn:microsoft.com/office/officeart/2005/8/layout/radial3"/>
    <dgm:cxn modelId="{654696F9-C307-4737-81A1-D56EEA360681}" type="presOf" srcId="{3FCEE964-E843-408B-A9C2-CBC653014165}" destId="{01678C01-41D1-43ED-B54C-F730B2F01447}" srcOrd="0" destOrd="0" presId="urn:microsoft.com/office/officeart/2005/8/layout/radial3"/>
    <dgm:cxn modelId="{97F46A52-A865-4153-9D35-178E5C79F98C}" type="presOf" srcId="{66D0C33C-B918-4732-8B1C-C5945A735E46}" destId="{A50A5B27-F5E5-400E-9B97-4FECAECB647C}" srcOrd="0" destOrd="0" presId="urn:microsoft.com/office/officeart/2005/8/layout/radial3"/>
    <dgm:cxn modelId="{6335E2F9-88BA-462D-A854-C5BEFD3184AB}" srcId="{59871CA9-9AE5-40DD-A6F4-96001BFB637A}" destId="{F3C5510A-BD58-4A72-BBA6-734D7536AC99}" srcOrd="2" destOrd="0" parTransId="{62A97438-23D2-4B33-8F0A-43E1E403C022}" sibTransId="{115AEC7C-A26B-41D3-B856-F3E2BBE9099C}"/>
    <dgm:cxn modelId="{103692C5-C61B-4078-B639-589C2B7A6112}" srcId="{59871CA9-9AE5-40DD-A6F4-96001BFB637A}" destId="{70C15054-04ED-4470-AD07-44E63B1B5B8D}" srcOrd="3" destOrd="0" parTransId="{B9EF7C2A-8F18-4252-B444-A4540343770D}" sibTransId="{45449A81-3222-4D2B-8D2A-65BE5B0C1485}"/>
    <dgm:cxn modelId="{A352C448-70A5-4B38-AC76-FE36E3CEB475}" type="presOf" srcId="{EC7DF40F-645A-4718-BC04-C7A542B88E5B}" destId="{50A0DBAC-EA27-4088-9298-77ADD3EC31EA}" srcOrd="0" destOrd="0" presId="urn:microsoft.com/office/officeart/2005/8/layout/radial3"/>
    <dgm:cxn modelId="{11E64C89-5C8D-4EFC-B16B-0CBCF7F96416}" srcId="{59871CA9-9AE5-40DD-A6F4-96001BFB637A}" destId="{EC7DF40F-645A-4718-BC04-C7A542B88E5B}" srcOrd="5" destOrd="0" parTransId="{78B2E6A3-FD70-41C0-AF4D-2E160A4D6DEF}" sibTransId="{37F0F465-94CA-4676-8D4B-668185CA69A4}"/>
    <dgm:cxn modelId="{1902E581-5E22-4456-91BE-3529FCECA11C}" srcId="{59871CA9-9AE5-40DD-A6F4-96001BFB637A}" destId="{3FCEE964-E843-408B-A9C2-CBC653014165}" srcOrd="0" destOrd="0" parTransId="{3689B4D3-F445-436B-B0C8-5A22FAC52832}" sibTransId="{07B5DB58-F9BD-4539-BC4F-D0733F4BEE44}"/>
    <dgm:cxn modelId="{14558985-1852-45C4-BE18-1F711F439BB8}" srcId="{59871CA9-9AE5-40DD-A6F4-96001BFB637A}" destId="{66D0C33C-B918-4732-8B1C-C5945A735E46}" srcOrd="1" destOrd="0" parTransId="{9695A4FC-0648-4F67-8333-42B575F1A676}" sibTransId="{620EF73B-4BC8-46C2-835F-07EDA0FC65CE}"/>
    <dgm:cxn modelId="{161C30EE-C258-4FDD-9B3A-391F86741BDA}" type="presParOf" srcId="{B0EB0129-2E78-418F-A05F-F2C7517290A8}" destId="{351B33E3-4FD1-4432-8A17-F5466A7311EA}" srcOrd="0" destOrd="0" presId="urn:microsoft.com/office/officeart/2005/8/layout/radial3"/>
    <dgm:cxn modelId="{12F14B6E-B0BF-4C64-98A4-76FB87B75E42}" type="presParOf" srcId="{351B33E3-4FD1-4432-8A17-F5466A7311EA}" destId="{FA0A8E7E-7103-4588-B916-196AF3E82CE3}" srcOrd="0" destOrd="0" presId="urn:microsoft.com/office/officeart/2005/8/layout/radial3"/>
    <dgm:cxn modelId="{7975562D-E775-4877-87DB-5E0BB3764604}" type="presParOf" srcId="{351B33E3-4FD1-4432-8A17-F5466A7311EA}" destId="{01678C01-41D1-43ED-B54C-F730B2F01447}" srcOrd="1" destOrd="0" presId="urn:microsoft.com/office/officeart/2005/8/layout/radial3"/>
    <dgm:cxn modelId="{0C579FD2-FB8F-472A-BFFD-1DF618275D6A}" type="presParOf" srcId="{351B33E3-4FD1-4432-8A17-F5466A7311EA}" destId="{A50A5B27-F5E5-400E-9B97-4FECAECB647C}" srcOrd="2" destOrd="0" presId="urn:microsoft.com/office/officeart/2005/8/layout/radial3"/>
    <dgm:cxn modelId="{76354BA6-D582-4AD4-9384-6B2C8B94BA04}" type="presParOf" srcId="{351B33E3-4FD1-4432-8A17-F5466A7311EA}" destId="{499B67AC-E772-4465-95F5-1B94B94BA3E9}" srcOrd="3" destOrd="0" presId="urn:microsoft.com/office/officeart/2005/8/layout/radial3"/>
    <dgm:cxn modelId="{027C12CD-3C9D-4DAD-A1D2-D495D4D04F62}" type="presParOf" srcId="{351B33E3-4FD1-4432-8A17-F5466A7311EA}" destId="{9291E9AF-8109-470D-BB5D-09D58B5C516A}" srcOrd="4" destOrd="0" presId="urn:microsoft.com/office/officeart/2005/8/layout/radial3"/>
    <dgm:cxn modelId="{C93991BF-8D84-4322-819A-60074AA7E1E6}" type="presParOf" srcId="{351B33E3-4FD1-4432-8A17-F5466A7311EA}" destId="{C1A8C20E-5593-4024-93E6-74A84A44EF4A}" srcOrd="5" destOrd="0" presId="urn:microsoft.com/office/officeart/2005/8/layout/radial3"/>
    <dgm:cxn modelId="{853557D7-1ADB-4E05-9443-BA4ADB2CFD0E}" type="presParOf" srcId="{351B33E3-4FD1-4432-8A17-F5466A7311EA}" destId="{50A0DBAC-EA27-4088-9298-77ADD3EC31EA}"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FF0D6-70F5-4971-97A7-FBE263E7A38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C2C270C6-9C37-449C-9C34-C44227D97B7E}">
      <dgm:prSet phldrT="[Text]"/>
      <dgm:spPr>
        <a:solidFill>
          <a:schemeClr val="accent2"/>
        </a:solidFill>
      </dgm:spPr>
      <dgm:t>
        <a:bodyPr/>
        <a:lstStyle/>
        <a:p>
          <a:r>
            <a:rPr lang="en-US" b="1" dirty="0" smtClean="0"/>
            <a:t>Third Party Control</a:t>
          </a:r>
          <a:endParaRPr lang="en-US" b="1" dirty="0"/>
        </a:p>
      </dgm:t>
    </dgm:pt>
    <dgm:pt modelId="{536CC53A-3F73-4EEF-B7BC-B9B68B96A7E3}" type="parTrans" cxnId="{A77CFA69-B6DC-4AAE-A112-82256BFCDC26}">
      <dgm:prSet/>
      <dgm:spPr/>
      <dgm:t>
        <a:bodyPr/>
        <a:lstStyle/>
        <a:p>
          <a:endParaRPr lang="en-US"/>
        </a:p>
      </dgm:t>
    </dgm:pt>
    <dgm:pt modelId="{93C689BE-B805-453D-B2CA-9C845F140D2F}" type="sibTrans" cxnId="{A77CFA69-B6DC-4AAE-A112-82256BFCDC26}">
      <dgm:prSet/>
      <dgm:spPr/>
      <dgm:t>
        <a:bodyPr/>
        <a:lstStyle/>
        <a:p>
          <a:endParaRPr lang="en-US"/>
        </a:p>
      </dgm:t>
    </dgm:pt>
    <dgm:pt modelId="{99540F6E-C3EF-4205-8DC3-8DEE90801335}">
      <dgm:prSet phldrT="[Text]"/>
      <dgm:spPr/>
      <dgm:t>
        <a:bodyPr/>
        <a:lstStyle/>
        <a:p>
          <a:r>
            <a:rPr lang="en-US" dirty="0" smtClean="0"/>
            <a:t>These are designed and manufactured free of any method manufacturer involvement. Therefore, they can often readily detect changes in reagents, instruments function, and calibration.</a:t>
          </a:r>
        </a:p>
        <a:p>
          <a:r>
            <a:rPr lang="en-US" dirty="0" smtClean="0"/>
            <a:t> </a:t>
          </a:r>
          <a:endParaRPr lang="en-US" dirty="0"/>
        </a:p>
      </dgm:t>
    </dgm:pt>
    <dgm:pt modelId="{F140A6BD-64F3-4330-91E3-7C39D2B4303C}" type="parTrans" cxnId="{071941D7-12FA-4428-8BB1-36AC8312823D}">
      <dgm:prSet/>
      <dgm:spPr/>
      <dgm:t>
        <a:bodyPr/>
        <a:lstStyle/>
        <a:p>
          <a:endParaRPr lang="en-US"/>
        </a:p>
      </dgm:t>
    </dgm:pt>
    <dgm:pt modelId="{6760D79C-B3C3-4EA6-9849-4C6CD786CC84}" type="sibTrans" cxnId="{071941D7-12FA-4428-8BB1-36AC8312823D}">
      <dgm:prSet/>
      <dgm:spPr/>
      <dgm:t>
        <a:bodyPr/>
        <a:lstStyle/>
        <a:p>
          <a:endParaRPr lang="en-US"/>
        </a:p>
      </dgm:t>
    </dgm:pt>
    <dgm:pt modelId="{114A6EBC-1557-4125-BFD8-DDEEC2D407DC}">
      <dgm:prSet phldrT="[Text]"/>
      <dgm:spPr>
        <a:solidFill>
          <a:srgbClr val="7030A0"/>
        </a:solidFill>
      </dgm:spPr>
      <dgm:t>
        <a:bodyPr/>
        <a:lstStyle/>
        <a:p>
          <a:r>
            <a:rPr lang="en-US" b="1" dirty="0" smtClean="0"/>
            <a:t>Second Party Control</a:t>
          </a:r>
          <a:endParaRPr lang="en-US" b="1" dirty="0"/>
        </a:p>
      </dgm:t>
    </dgm:pt>
    <dgm:pt modelId="{CE3A09D1-1F32-453C-9EA8-B12A0FD4B3C8}" type="parTrans" cxnId="{CC62C773-4B57-4742-B281-564F9F8D2079}">
      <dgm:prSet/>
      <dgm:spPr/>
      <dgm:t>
        <a:bodyPr/>
        <a:lstStyle/>
        <a:p>
          <a:endParaRPr lang="en-US"/>
        </a:p>
      </dgm:t>
    </dgm:pt>
    <dgm:pt modelId="{A48358A6-8D5C-41D9-B5EB-5E37E743CC6C}" type="sibTrans" cxnId="{CC62C773-4B57-4742-B281-564F9F8D2079}">
      <dgm:prSet/>
      <dgm:spPr/>
      <dgm:t>
        <a:bodyPr/>
        <a:lstStyle/>
        <a:p>
          <a:endParaRPr lang="en-US"/>
        </a:p>
      </dgm:t>
    </dgm:pt>
    <dgm:pt modelId="{311387C8-71BD-4FAA-AD93-26A25B7291D2}">
      <dgm:prSet phldrT="[Text]"/>
      <dgm:spPr/>
      <dgm:t>
        <a:bodyPr/>
        <a:lstStyle/>
        <a:p>
          <a:r>
            <a:rPr lang="en-US" dirty="0" smtClean="0"/>
            <a:t>The manufacturer of the method provides another company to produce the control based on the manufacturer’s specifications and instructions for production. Again, the controls may be insensitive to changes that can affect patient samples.</a:t>
          </a:r>
          <a:endParaRPr lang="en-US" dirty="0"/>
        </a:p>
      </dgm:t>
    </dgm:pt>
    <dgm:pt modelId="{D0739E0A-848E-4CAE-B7B4-E73D60845E50}" type="parTrans" cxnId="{D8DA97A4-058A-46F9-B158-40FA4704BD51}">
      <dgm:prSet/>
      <dgm:spPr/>
      <dgm:t>
        <a:bodyPr/>
        <a:lstStyle/>
        <a:p>
          <a:endParaRPr lang="en-US"/>
        </a:p>
      </dgm:t>
    </dgm:pt>
    <dgm:pt modelId="{2DE85F3A-DE82-4222-863A-20775376A853}" type="sibTrans" cxnId="{D8DA97A4-058A-46F9-B158-40FA4704BD51}">
      <dgm:prSet/>
      <dgm:spPr/>
      <dgm:t>
        <a:bodyPr/>
        <a:lstStyle/>
        <a:p>
          <a:endParaRPr lang="en-US"/>
        </a:p>
      </dgm:t>
    </dgm:pt>
    <dgm:pt modelId="{577F354C-156F-48C0-8F7C-7434043E5556}">
      <dgm:prSet phldrT="[Text]"/>
      <dgm:spPr>
        <a:solidFill>
          <a:schemeClr val="tx1"/>
        </a:solidFill>
      </dgm:spPr>
      <dgm:t>
        <a:bodyPr/>
        <a:lstStyle/>
        <a:p>
          <a:r>
            <a:rPr lang="en-US" b="1" dirty="0" smtClean="0"/>
            <a:t>First Party Control</a:t>
          </a:r>
          <a:endParaRPr lang="en-US" b="1" dirty="0"/>
        </a:p>
      </dgm:t>
    </dgm:pt>
    <dgm:pt modelId="{0D1B7084-A4C7-4A62-93BA-6CD760F0D4D6}" type="parTrans" cxnId="{A10962D4-9A88-4D7C-AE92-233C97931CD4}">
      <dgm:prSet/>
      <dgm:spPr/>
      <dgm:t>
        <a:bodyPr/>
        <a:lstStyle/>
        <a:p>
          <a:endParaRPr lang="en-US"/>
        </a:p>
      </dgm:t>
    </dgm:pt>
    <dgm:pt modelId="{B932522C-8D73-4BC0-86C7-EBA0A37DFEFB}" type="sibTrans" cxnId="{A10962D4-9A88-4D7C-AE92-233C97931CD4}">
      <dgm:prSet/>
      <dgm:spPr/>
      <dgm:t>
        <a:bodyPr/>
        <a:lstStyle/>
        <a:p>
          <a:endParaRPr lang="en-US"/>
        </a:p>
      </dgm:t>
    </dgm:pt>
    <dgm:pt modelId="{37E464E6-E443-4091-95F4-96B338D88516}">
      <dgm:prSet phldrT="[Text]"/>
      <dgm:spPr/>
      <dgm:t>
        <a:bodyPr/>
        <a:lstStyle/>
        <a:p>
          <a:r>
            <a:rPr lang="en-US" dirty="0" smtClean="0"/>
            <a:t>Risk when the controls and calibrators share a common manufacturing pathway is that they may be insensitive to change affecting patients samples.</a:t>
          </a:r>
          <a:endParaRPr lang="en-US" dirty="0"/>
        </a:p>
      </dgm:t>
    </dgm:pt>
    <dgm:pt modelId="{3E5A486F-5EA5-46F7-B31D-2CC7EF34FF12}" type="parTrans" cxnId="{834EAAF4-2E60-4153-ABCC-AC3520E4681D}">
      <dgm:prSet/>
      <dgm:spPr/>
      <dgm:t>
        <a:bodyPr/>
        <a:lstStyle/>
        <a:p>
          <a:endParaRPr lang="en-US"/>
        </a:p>
      </dgm:t>
    </dgm:pt>
    <dgm:pt modelId="{FF486783-028C-4443-9BD5-47EE870F7D4A}" type="sibTrans" cxnId="{834EAAF4-2E60-4153-ABCC-AC3520E4681D}">
      <dgm:prSet/>
      <dgm:spPr/>
      <dgm:t>
        <a:bodyPr/>
        <a:lstStyle/>
        <a:p>
          <a:endParaRPr lang="en-US"/>
        </a:p>
      </dgm:t>
    </dgm:pt>
    <dgm:pt modelId="{BDE57E04-D1D1-46D9-8518-E5D9EC6F8D1B}" type="pres">
      <dgm:prSet presAssocID="{ED1FF0D6-70F5-4971-97A7-FBE263E7A38B}" presName="Name0" presStyleCnt="0">
        <dgm:presLayoutVars>
          <dgm:chMax val="5"/>
          <dgm:chPref val="5"/>
          <dgm:dir/>
          <dgm:animLvl val="lvl"/>
        </dgm:presLayoutVars>
      </dgm:prSet>
      <dgm:spPr/>
      <dgm:t>
        <a:bodyPr/>
        <a:lstStyle/>
        <a:p>
          <a:endParaRPr lang="en-IN"/>
        </a:p>
      </dgm:t>
    </dgm:pt>
    <dgm:pt modelId="{DFEA2591-26B3-4137-9A1E-4665C2CD4F31}" type="pres">
      <dgm:prSet presAssocID="{C2C270C6-9C37-449C-9C34-C44227D97B7E}" presName="parentText1" presStyleLbl="node1" presStyleIdx="0" presStyleCnt="3">
        <dgm:presLayoutVars>
          <dgm:chMax/>
          <dgm:chPref val="3"/>
          <dgm:bulletEnabled val="1"/>
        </dgm:presLayoutVars>
      </dgm:prSet>
      <dgm:spPr/>
      <dgm:t>
        <a:bodyPr/>
        <a:lstStyle/>
        <a:p>
          <a:endParaRPr lang="en-IN"/>
        </a:p>
      </dgm:t>
    </dgm:pt>
    <dgm:pt modelId="{A650B94F-18A3-4761-9DE8-6E4AD4005C51}" type="pres">
      <dgm:prSet presAssocID="{C2C270C6-9C37-449C-9C34-C44227D97B7E}" presName="childText1" presStyleLbl="solidAlignAcc1" presStyleIdx="0" presStyleCnt="3" custScaleY="131003" custLinFactNeighborY="4987">
        <dgm:presLayoutVars>
          <dgm:chMax val="0"/>
          <dgm:chPref val="0"/>
          <dgm:bulletEnabled val="1"/>
        </dgm:presLayoutVars>
      </dgm:prSet>
      <dgm:spPr/>
      <dgm:t>
        <a:bodyPr/>
        <a:lstStyle/>
        <a:p>
          <a:endParaRPr lang="en-US"/>
        </a:p>
      </dgm:t>
    </dgm:pt>
    <dgm:pt modelId="{C623E5D7-1772-4FE4-A17C-A31DE7A2F3A2}" type="pres">
      <dgm:prSet presAssocID="{114A6EBC-1557-4125-BFD8-DDEEC2D407DC}" presName="parentText2" presStyleLbl="node1" presStyleIdx="1" presStyleCnt="3" custLinFactNeighborY="13817">
        <dgm:presLayoutVars>
          <dgm:chMax/>
          <dgm:chPref val="3"/>
          <dgm:bulletEnabled val="1"/>
        </dgm:presLayoutVars>
      </dgm:prSet>
      <dgm:spPr/>
      <dgm:t>
        <a:bodyPr/>
        <a:lstStyle/>
        <a:p>
          <a:endParaRPr lang="en-US"/>
        </a:p>
      </dgm:t>
    </dgm:pt>
    <dgm:pt modelId="{CAE9E1DD-698F-4785-A27C-D24E108F2C1C}" type="pres">
      <dgm:prSet presAssocID="{114A6EBC-1557-4125-BFD8-DDEEC2D407DC}" presName="childText2" presStyleLbl="solidAlignAcc1" presStyleIdx="1" presStyleCnt="3" custScaleX="110656" custScaleY="126842" custLinFactNeighborX="5438" custLinFactNeighborY="11015">
        <dgm:presLayoutVars>
          <dgm:chMax val="0"/>
          <dgm:chPref val="0"/>
          <dgm:bulletEnabled val="1"/>
        </dgm:presLayoutVars>
      </dgm:prSet>
      <dgm:spPr/>
      <dgm:t>
        <a:bodyPr/>
        <a:lstStyle/>
        <a:p>
          <a:endParaRPr lang="en-US"/>
        </a:p>
      </dgm:t>
    </dgm:pt>
    <dgm:pt modelId="{4F4653AF-A8F6-4C3A-9DA7-AC1026627628}" type="pres">
      <dgm:prSet presAssocID="{577F354C-156F-48C0-8F7C-7434043E5556}" presName="parentText3" presStyleLbl="node1" presStyleIdx="2" presStyleCnt="3" custScaleY="132607" custLinFactNeighborX="-727" custLinFactNeighborY="13338">
        <dgm:presLayoutVars>
          <dgm:chMax/>
          <dgm:chPref val="3"/>
          <dgm:bulletEnabled val="1"/>
        </dgm:presLayoutVars>
      </dgm:prSet>
      <dgm:spPr/>
      <dgm:t>
        <a:bodyPr/>
        <a:lstStyle/>
        <a:p>
          <a:endParaRPr lang="en-IN"/>
        </a:p>
      </dgm:t>
    </dgm:pt>
    <dgm:pt modelId="{540EDE76-F8C1-46FE-99F6-9AB5D9B78455}" type="pres">
      <dgm:prSet presAssocID="{577F354C-156F-48C0-8F7C-7434043E5556}" presName="childText3" presStyleLbl="solidAlignAcc1" presStyleIdx="2" presStyleCnt="3" custScaleY="130210" custLinFactNeighborX="897" custLinFactNeighborY="23717">
        <dgm:presLayoutVars>
          <dgm:chMax val="0"/>
          <dgm:chPref val="0"/>
          <dgm:bulletEnabled val="1"/>
        </dgm:presLayoutVars>
      </dgm:prSet>
      <dgm:spPr/>
      <dgm:t>
        <a:bodyPr/>
        <a:lstStyle/>
        <a:p>
          <a:endParaRPr lang="en-US"/>
        </a:p>
      </dgm:t>
    </dgm:pt>
  </dgm:ptLst>
  <dgm:cxnLst>
    <dgm:cxn modelId="{071941D7-12FA-4428-8BB1-36AC8312823D}" srcId="{C2C270C6-9C37-449C-9C34-C44227D97B7E}" destId="{99540F6E-C3EF-4205-8DC3-8DEE90801335}" srcOrd="0" destOrd="0" parTransId="{F140A6BD-64F3-4330-91E3-7C39D2B4303C}" sibTransId="{6760D79C-B3C3-4EA6-9849-4C6CD786CC84}"/>
    <dgm:cxn modelId="{A10962D4-9A88-4D7C-AE92-233C97931CD4}" srcId="{ED1FF0D6-70F5-4971-97A7-FBE263E7A38B}" destId="{577F354C-156F-48C0-8F7C-7434043E5556}" srcOrd="2" destOrd="0" parTransId="{0D1B7084-A4C7-4A62-93BA-6CD760F0D4D6}" sibTransId="{B932522C-8D73-4BC0-86C7-EBA0A37DFEFB}"/>
    <dgm:cxn modelId="{3293D1C7-D02D-4756-93C1-B2F54A9B735C}" type="presOf" srcId="{99540F6E-C3EF-4205-8DC3-8DEE90801335}" destId="{A650B94F-18A3-4761-9DE8-6E4AD4005C51}" srcOrd="0" destOrd="0" presId="urn:microsoft.com/office/officeart/2009/3/layout/IncreasingArrowsProcess"/>
    <dgm:cxn modelId="{A77CFA69-B6DC-4AAE-A112-82256BFCDC26}" srcId="{ED1FF0D6-70F5-4971-97A7-FBE263E7A38B}" destId="{C2C270C6-9C37-449C-9C34-C44227D97B7E}" srcOrd="0" destOrd="0" parTransId="{536CC53A-3F73-4EEF-B7BC-B9B68B96A7E3}" sibTransId="{93C689BE-B805-453D-B2CA-9C845F140D2F}"/>
    <dgm:cxn modelId="{A12EEE0C-8255-4E30-B872-332A0A266B91}" type="presOf" srcId="{37E464E6-E443-4091-95F4-96B338D88516}" destId="{540EDE76-F8C1-46FE-99F6-9AB5D9B78455}" srcOrd="0" destOrd="0" presId="urn:microsoft.com/office/officeart/2009/3/layout/IncreasingArrowsProcess"/>
    <dgm:cxn modelId="{A98B860C-9271-4077-B9B6-29A622CA33F4}" type="presOf" srcId="{C2C270C6-9C37-449C-9C34-C44227D97B7E}" destId="{DFEA2591-26B3-4137-9A1E-4665C2CD4F31}" srcOrd="0" destOrd="0" presId="urn:microsoft.com/office/officeart/2009/3/layout/IncreasingArrowsProcess"/>
    <dgm:cxn modelId="{CC62C773-4B57-4742-B281-564F9F8D2079}" srcId="{ED1FF0D6-70F5-4971-97A7-FBE263E7A38B}" destId="{114A6EBC-1557-4125-BFD8-DDEEC2D407DC}" srcOrd="1" destOrd="0" parTransId="{CE3A09D1-1F32-453C-9EA8-B12A0FD4B3C8}" sibTransId="{A48358A6-8D5C-41D9-B5EB-5E37E743CC6C}"/>
    <dgm:cxn modelId="{00C84D18-F923-49A7-9707-11902D9C61B3}" type="presOf" srcId="{311387C8-71BD-4FAA-AD93-26A25B7291D2}" destId="{CAE9E1DD-698F-4785-A27C-D24E108F2C1C}" srcOrd="0" destOrd="0" presId="urn:microsoft.com/office/officeart/2009/3/layout/IncreasingArrowsProcess"/>
    <dgm:cxn modelId="{834EAAF4-2E60-4153-ABCC-AC3520E4681D}" srcId="{577F354C-156F-48C0-8F7C-7434043E5556}" destId="{37E464E6-E443-4091-95F4-96B338D88516}" srcOrd="0" destOrd="0" parTransId="{3E5A486F-5EA5-46F7-B31D-2CC7EF34FF12}" sibTransId="{FF486783-028C-4443-9BD5-47EE870F7D4A}"/>
    <dgm:cxn modelId="{9FAA6662-0F06-4ABE-A5BF-780235652EC6}" type="presOf" srcId="{577F354C-156F-48C0-8F7C-7434043E5556}" destId="{4F4653AF-A8F6-4C3A-9DA7-AC1026627628}" srcOrd="0" destOrd="0" presId="urn:microsoft.com/office/officeart/2009/3/layout/IncreasingArrowsProcess"/>
    <dgm:cxn modelId="{034D4AF1-FF2E-4940-A47E-3FF1334E17C9}" type="presOf" srcId="{ED1FF0D6-70F5-4971-97A7-FBE263E7A38B}" destId="{BDE57E04-D1D1-46D9-8518-E5D9EC6F8D1B}" srcOrd="0" destOrd="0" presId="urn:microsoft.com/office/officeart/2009/3/layout/IncreasingArrowsProcess"/>
    <dgm:cxn modelId="{D8DA97A4-058A-46F9-B158-40FA4704BD51}" srcId="{114A6EBC-1557-4125-BFD8-DDEEC2D407DC}" destId="{311387C8-71BD-4FAA-AD93-26A25B7291D2}" srcOrd="0" destOrd="0" parTransId="{D0739E0A-848E-4CAE-B7B4-E73D60845E50}" sibTransId="{2DE85F3A-DE82-4222-863A-20775376A853}"/>
    <dgm:cxn modelId="{9AC0C9DA-C3AD-478E-9101-8481180F4669}" type="presOf" srcId="{114A6EBC-1557-4125-BFD8-DDEEC2D407DC}" destId="{C623E5D7-1772-4FE4-A17C-A31DE7A2F3A2}" srcOrd="0" destOrd="0" presId="urn:microsoft.com/office/officeart/2009/3/layout/IncreasingArrowsProcess"/>
    <dgm:cxn modelId="{65C46408-5353-457C-866A-435412BCAFE5}" type="presParOf" srcId="{BDE57E04-D1D1-46D9-8518-E5D9EC6F8D1B}" destId="{DFEA2591-26B3-4137-9A1E-4665C2CD4F31}" srcOrd="0" destOrd="0" presId="urn:microsoft.com/office/officeart/2009/3/layout/IncreasingArrowsProcess"/>
    <dgm:cxn modelId="{6820C338-B674-4218-9275-0706BD14E3B9}" type="presParOf" srcId="{BDE57E04-D1D1-46D9-8518-E5D9EC6F8D1B}" destId="{A650B94F-18A3-4761-9DE8-6E4AD4005C51}" srcOrd="1" destOrd="0" presId="urn:microsoft.com/office/officeart/2009/3/layout/IncreasingArrowsProcess"/>
    <dgm:cxn modelId="{F1582CC4-F78C-4455-A20C-2E4AB50AEF43}" type="presParOf" srcId="{BDE57E04-D1D1-46D9-8518-E5D9EC6F8D1B}" destId="{C623E5D7-1772-4FE4-A17C-A31DE7A2F3A2}" srcOrd="2" destOrd="0" presId="urn:microsoft.com/office/officeart/2009/3/layout/IncreasingArrowsProcess"/>
    <dgm:cxn modelId="{37D3F45F-ECB1-4A96-98D0-7DAE9FF338DB}" type="presParOf" srcId="{BDE57E04-D1D1-46D9-8518-E5D9EC6F8D1B}" destId="{CAE9E1DD-698F-4785-A27C-D24E108F2C1C}" srcOrd="3" destOrd="0" presId="urn:microsoft.com/office/officeart/2009/3/layout/IncreasingArrowsProcess"/>
    <dgm:cxn modelId="{D379527B-996B-4209-9BBF-670A58FF261F}" type="presParOf" srcId="{BDE57E04-D1D1-46D9-8518-E5D9EC6F8D1B}" destId="{4F4653AF-A8F6-4C3A-9DA7-AC1026627628}" srcOrd="4" destOrd="0" presId="urn:microsoft.com/office/officeart/2009/3/layout/IncreasingArrowsProcess"/>
    <dgm:cxn modelId="{4038D7F3-2340-45E3-83EF-25E26071885C}" type="presParOf" srcId="{BDE57E04-D1D1-46D9-8518-E5D9EC6F8D1B}" destId="{540EDE76-F8C1-46FE-99F6-9AB5D9B7845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A8E7E-7103-4588-B916-196AF3E82CE3}">
      <dsp:nvSpPr>
        <dsp:cNvPr id="0" name=""/>
        <dsp:cNvSpPr/>
      </dsp:nvSpPr>
      <dsp:spPr>
        <a:xfrm>
          <a:off x="2680240" y="895684"/>
          <a:ext cx="2231355" cy="223135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QC</a:t>
          </a:r>
          <a:endParaRPr lang="en-US" sz="2000" kern="1200" dirty="0"/>
        </a:p>
      </dsp:txBody>
      <dsp:txXfrm>
        <a:off x="3007014" y="1222458"/>
        <a:ext cx="1577807" cy="1577807"/>
      </dsp:txXfrm>
    </dsp:sp>
    <dsp:sp modelId="{01678C01-41D1-43ED-B54C-F730B2F01447}">
      <dsp:nvSpPr>
        <dsp:cNvPr id="0" name=""/>
        <dsp:cNvSpPr/>
      </dsp:nvSpPr>
      <dsp:spPr>
        <a:xfrm>
          <a:off x="2874044" y="398"/>
          <a:ext cx="1843746" cy="11156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Hematology</a:t>
          </a:r>
          <a:endParaRPr lang="en-US" sz="2000" kern="1200" dirty="0"/>
        </a:p>
      </dsp:txBody>
      <dsp:txXfrm>
        <a:off x="3144054" y="163785"/>
        <a:ext cx="1303726" cy="788903"/>
      </dsp:txXfrm>
    </dsp:sp>
    <dsp:sp modelId="{A50A5B27-F5E5-400E-9B97-4FECAECB647C}">
      <dsp:nvSpPr>
        <dsp:cNvPr id="0" name=""/>
        <dsp:cNvSpPr/>
      </dsp:nvSpPr>
      <dsp:spPr>
        <a:xfrm>
          <a:off x="4283076" y="973135"/>
          <a:ext cx="1772354" cy="10530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Cytology</a:t>
          </a:r>
          <a:endParaRPr lang="en-US" sz="2000" kern="1200" dirty="0"/>
        </a:p>
      </dsp:txBody>
      <dsp:txXfrm>
        <a:off x="4542631" y="1127354"/>
        <a:ext cx="1253244" cy="744638"/>
      </dsp:txXfrm>
    </dsp:sp>
    <dsp:sp modelId="{499B67AC-E772-4465-95F5-1B94B94BA3E9}">
      <dsp:nvSpPr>
        <dsp:cNvPr id="0" name=""/>
        <dsp:cNvSpPr/>
      </dsp:nvSpPr>
      <dsp:spPr>
        <a:xfrm>
          <a:off x="4162950" y="2167950"/>
          <a:ext cx="2096492" cy="7863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Histo</a:t>
          </a:r>
          <a:r>
            <a:rPr lang="en-US" sz="2000" kern="1200" dirty="0" smtClean="0"/>
            <a:t>-pathology</a:t>
          </a:r>
          <a:endParaRPr lang="en-US" sz="2000" kern="1200" dirty="0"/>
        </a:p>
      </dsp:txBody>
      <dsp:txXfrm>
        <a:off x="4469974" y="2283113"/>
        <a:ext cx="1482444" cy="556059"/>
      </dsp:txXfrm>
    </dsp:sp>
    <dsp:sp modelId="{9291E9AF-8109-470D-BB5D-09D58B5C516A}">
      <dsp:nvSpPr>
        <dsp:cNvPr id="0" name=""/>
        <dsp:cNvSpPr/>
      </dsp:nvSpPr>
      <dsp:spPr>
        <a:xfrm>
          <a:off x="2911478" y="2878130"/>
          <a:ext cx="2148538" cy="11156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Microbiology</a:t>
          </a:r>
          <a:endParaRPr lang="en-US" sz="2000" kern="1200" dirty="0"/>
        </a:p>
      </dsp:txBody>
      <dsp:txXfrm>
        <a:off x="3226124" y="3041517"/>
        <a:ext cx="1519246" cy="788903"/>
      </dsp:txXfrm>
    </dsp:sp>
    <dsp:sp modelId="{C1A8C20E-5593-4024-93E6-74A84A44EF4A}">
      <dsp:nvSpPr>
        <dsp:cNvPr id="0" name=""/>
        <dsp:cNvSpPr/>
      </dsp:nvSpPr>
      <dsp:spPr>
        <a:xfrm>
          <a:off x="1441192" y="2180086"/>
          <a:ext cx="2192563" cy="11156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Biochemistry </a:t>
          </a:r>
          <a:endParaRPr lang="en-US" sz="2000" kern="1200" dirty="0"/>
        </a:p>
      </dsp:txBody>
      <dsp:txXfrm>
        <a:off x="1762285" y="2343473"/>
        <a:ext cx="1550377" cy="788903"/>
      </dsp:txXfrm>
    </dsp:sp>
    <dsp:sp modelId="{50A0DBAC-EA27-4088-9298-77ADD3EC31EA}">
      <dsp:nvSpPr>
        <dsp:cNvPr id="0" name=""/>
        <dsp:cNvSpPr/>
      </dsp:nvSpPr>
      <dsp:spPr>
        <a:xfrm>
          <a:off x="1616078" y="896942"/>
          <a:ext cx="1575872" cy="11156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Clinical Pathology</a:t>
          </a:r>
          <a:endParaRPr lang="en-US" sz="2000" kern="1200" dirty="0"/>
        </a:p>
      </dsp:txBody>
      <dsp:txXfrm>
        <a:off x="1846859" y="1060329"/>
        <a:ext cx="1114310" cy="78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A2591-26B3-4137-9A1E-4665C2CD4F31}">
      <dsp:nvSpPr>
        <dsp:cNvPr id="0" name=""/>
        <dsp:cNvSpPr/>
      </dsp:nvSpPr>
      <dsp:spPr>
        <a:xfrm>
          <a:off x="0" y="393656"/>
          <a:ext cx="8077200" cy="1176348"/>
        </a:xfrm>
        <a:prstGeom prst="rightArrow">
          <a:avLst>
            <a:gd name="adj1" fmla="val 50000"/>
            <a:gd name="adj2" fmla="val 5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45" numCol="1" spcCol="1270" anchor="ctr" anchorCtr="0">
          <a:noAutofit/>
        </a:bodyPr>
        <a:lstStyle/>
        <a:p>
          <a:pPr lvl="0" algn="l" defTabSz="977900">
            <a:lnSpc>
              <a:spcPct val="90000"/>
            </a:lnSpc>
            <a:spcBef>
              <a:spcPct val="0"/>
            </a:spcBef>
            <a:spcAft>
              <a:spcPct val="35000"/>
            </a:spcAft>
          </a:pPr>
          <a:r>
            <a:rPr lang="en-US" sz="2200" b="1" kern="1200" dirty="0" smtClean="0"/>
            <a:t>Third Party Control</a:t>
          </a:r>
          <a:endParaRPr lang="en-US" sz="2200" b="1" kern="1200" dirty="0"/>
        </a:p>
      </dsp:txBody>
      <dsp:txXfrm>
        <a:off x="0" y="687743"/>
        <a:ext cx="7783113" cy="588174"/>
      </dsp:txXfrm>
    </dsp:sp>
    <dsp:sp modelId="{A650B94F-18A3-4761-9DE8-6E4AD4005C51}">
      <dsp:nvSpPr>
        <dsp:cNvPr id="0" name=""/>
        <dsp:cNvSpPr/>
      </dsp:nvSpPr>
      <dsp:spPr>
        <a:xfrm>
          <a:off x="0" y="1062523"/>
          <a:ext cx="2487777" cy="29686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These are designed and manufactured free of any method manufacturer involvement. Therefore, they can often readily detect changes in reagents, instruments function, and calibration.</a:t>
          </a:r>
        </a:p>
        <a:p>
          <a:pPr lvl="0" algn="l" defTabSz="755650">
            <a:lnSpc>
              <a:spcPct val="90000"/>
            </a:lnSpc>
            <a:spcBef>
              <a:spcPct val="0"/>
            </a:spcBef>
            <a:spcAft>
              <a:spcPct val="35000"/>
            </a:spcAft>
          </a:pPr>
          <a:r>
            <a:rPr lang="en-US" sz="1700" kern="1200" dirty="0" smtClean="0"/>
            <a:t> </a:t>
          </a:r>
          <a:endParaRPr lang="en-US" sz="1700" kern="1200" dirty="0"/>
        </a:p>
      </dsp:txBody>
      <dsp:txXfrm>
        <a:off x="0" y="1062523"/>
        <a:ext cx="2487777" cy="2968632"/>
      </dsp:txXfrm>
    </dsp:sp>
    <dsp:sp modelId="{C623E5D7-1772-4FE4-A17C-A31DE7A2F3A2}">
      <dsp:nvSpPr>
        <dsp:cNvPr id="0" name=""/>
        <dsp:cNvSpPr/>
      </dsp:nvSpPr>
      <dsp:spPr>
        <a:xfrm>
          <a:off x="2487777" y="948308"/>
          <a:ext cx="5589422" cy="1176348"/>
        </a:xfrm>
        <a:prstGeom prst="rightArrow">
          <a:avLst>
            <a:gd name="adj1" fmla="val 50000"/>
            <a:gd name="adj2" fmla="val 5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45" numCol="1" spcCol="1270" anchor="ctr" anchorCtr="0">
          <a:noAutofit/>
        </a:bodyPr>
        <a:lstStyle/>
        <a:p>
          <a:pPr lvl="0" algn="l" defTabSz="977900">
            <a:lnSpc>
              <a:spcPct val="90000"/>
            </a:lnSpc>
            <a:spcBef>
              <a:spcPct val="0"/>
            </a:spcBef>
            <a:spcAft>
              <a:spcPct val="35000"/>
            </a:spcAft>
          </a:pPr>
          <a:r>
            <a:rPr lang="en-US" sz="2200" b="1" kern="1200" dirty="0" smtClean="0"/>
            <a:t>Second Party Control</a:t>
          </a:r>
          <a:endParaRPr lang="en-US" sz="2200" b="1" kern="1200" dirty="0"/>
        </a:p>
      </dsp:txBody>
      <dsp:txXfrm>
        <a:off x="2487777" y="1242395"/>
        <a:ext cx="5295335" cy="588174"/>
      </dsp:txXfrm>
    </dsp:sp>
    <dsp:sp modelId="{CAE9E1DD-698F-4785-A27C-D24E108F2C1C}">
      <dsp:nvSpPr>
        <dsp:cNvPr id="0" name=""/>
        <dsp:cNvSpPr/>
      </dsp:nvSpPr>
      <dsp:spPr>
        <a:xfrm>
          <a:off x="2490514" y="1638384"/>
          <a:ext cx="2752875" cy="287434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 manufacturer of the method provides another company to produce the control based on the manufacturer’s specifications and instructions for production. Again, the controls may be insensitive to changes that can affect patient samples.</a:t>
          </a:r>
          <a:endParaRPr lang="en-US" sz="1600" kern="1200" dirty="0"/>
        </a:p>
      </dsp:txBody>
      <dsp:txXfrm>
        <a:off x="2490514" y="1638384"/>
        <a:ext cx="2752875" cy="2874340"/>
      </dsp:txXfrm>
    </dsp:sp>
    <dsp:sp modelId="{4F4653AF-A8F6-4C3A-9DA7-AC1026627628}">
      <dsp:nvSpPr>
        <dsp:cNvPr id="0" name=""/>
        <dsp:cNvSpPr/>
      </dsp:nvSpPr>
      <dsp:spPr>
        <a:xfrm>
          <a:off x="4953006" y="1143003"/>
          <a:ext cx="3101644" cy="1559919"/>
        </a:xfrm>
        <a:prstGeom prst="rightArrow">
          <a:avLst>
            <a:gd name="adj1" fmla="val 50000"/>
            <a:gd name="adj2" fmla="val 5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45" numCol="1" spcCol="1270" anchor="ctr" anchorCtr="0">
          <a:noAutofit/>
        </a:bodyPr>
        <a:lstStyle/>
        <a:p>
          <a:pPr lvl="0" algn="l" defTabSz="977900">
            <a:lnSpc>
              <a:spcPct val="90000"/>
            </a:lnSpc>
            <a:spcBef>
              <a:spcPct val="0"/>
            </a:spcBef>
            <a:spcAft>
              <a:spcPct val="35000"/>
            </a:spcAft>
          </a:pPr>
          <a:r>
            <a:rPr lang="en-US" sz="2200" b="1" kern="1200" dirty="0" smtClean="0"/>
            <a:t>First Party Control</a:t>
          </a:r>
          <a:endParaRPr lang="en-US" sz="2200" b="1" kern="1200" dirty="0"/>
        </a:p>
      </dsp:txBody>
      <dsp:txXfrm>
        <a:off x="4953006" y="1532983"/>
        <a:ext cx="2711664" cy="779959"/>
      </dsp:txXfrm>
    </dsp:sp>
    <dsp:sp modelId="{540EDE76-F8C1-46FE-99F6-9AB5D9B78455}">
      <dsp:nvSpPr>
        <dsp:cNvPr id="0" name=""/>
        <dsp:cNvSpPr/>
      </dsp:nvSpPr>
      <dsp:spPr>
        <a:xfrm>
          <a:off x="4997870" y="2141396"/>
          <a:ext cx="2487777" cy="290747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Risk when the controls and calibrators share a common manufacturing pathway is that they may be insensitive to change affecting patients samples.</a:t>
          </a:r>
          <a:endParaRPr lang="en-US" sz="1600" kern="1200" dirty="0"/>
        </a:p>
      </dsp:txBody>
      <dsp:txXfrm>
        <a:off x="4997870" y="2141396"/>
        <a:ext cx="2487777" cy="29074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5498B-F435-403D-8541-A9265830C5B9}" type="datetimeFigureOut">
              <a:rPr lang="en-IN" smtClean="0"/>
              <a:pPr/>
              <a:t>23-03-2018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61064-1615-4116-AA16-E99F958B5239}" type="slidenum">
              <a:rPr lang="en-IN" smtClean="0"/>
              <a:pPr/>
              <a:t>‹#›</a:t>
            </a:fld>
            <a:endParaRPr lang="en-IN"/>
          </a:p>
        </p:txBody>
      </p:sp>
    </p:spTree>
    <p:extLst>
      <p:ext uri="{BB962C8B-B14F-4D97-AF65-F5344CB8AC3E}">
        <p14:creationId xmlns:p14="http://schemas.microsoft.com/office/powerpoint/2010/main" val="84518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61064-1615-4116-AA16-E99F958B5239}" type="slidenum">
              <a:rPr lang="en-IN" smtClean="0"/>
              <a:pPr/>
              <a:t>1</a:t>
            </a:fld>
            <a:endParaRPr lang="en-IN"/>
          </a:p>
        </p:txBody>
      </p:sp>
    </p:spTree>
    <p:extLst>
      <p:ext uri="{BB962C8B-B14F-4D97-AF65-F5344CB8AC3E}">
        <p14:creationId xmlns:p14="http://schemas.microsoft.com/office/powerpoint/2010/main" val="190338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2CD65-C183-4D43-971A-D3A797E92CBC}" type="slidenum">
              <a:rPr lang="en-US" smtClean="0"/>
              <a:pPr/>
              <a:t>11</a:t>
            </a:fld>
            <a:endParaRPr lang="en-US" dirty="0"/>
          </a:p>
        </p:txBody>
      </p:sp>
    </p:spTree>
    <p:extLst>
      <p:ext uri="{BB962C8B-B14F-4D97-AF65-F5344CB8AC3E}">
        <p14:creationId xmlns:p14="http://schemas.microsoft.com/office/powerpoint/2010/main" val="77675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Assayed, target and range</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13</a:t>
            </a:fld>
            <a:endParaRPr lang="en-IN"/>
          </a:p>
        </p:txBody>
      </p:sp>
    </p:spTree>
    <p:extLst>
      <p:ext uri="{BB962C8B-B14F-4D97-AF65-F5344CB8AC3E}">
        <p14:creationId xmlns:p14="http://schemas.microsoft.com/office/powerpoint/2010/main" val="76838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Target defined but not range</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14</a:t>
            </a:fld>
            <a:endParaRPr lang="en-IN"/>
          </a:p>
        </p:txBody>
      </p:sp>
    </p:spTree>
    <p:extLst>
      <p:ext uri="{BB962C8B-B14F-4D97-AF65-F5344CB8AC3E}">
        <p14:creationId xmlns:p14="http://schemas.microsoft.com/office/powerpoint/2010/main" val="290234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Widal</a:t>
            </a:r>
            <a:r>
              <a:rPr lang="en-IN" dirty="0" smtClean="0"/>
              <a:t> , RA, CRP,</a:t>
            </a:r>
            <a:r>
              <a:rPr lang="en-IN" baseline="0" dirty="0" smtClean="0"/>
              <a:t> ASO ,Clinical pathology, Cultures, Cavity </a:t>
            </a:r>
            <a:r>
              <a:rPr lang="en-IN" baseline="0" dirty="0" err="1" smtClean="0"/>
              <a:t>Fluid,Smears,Parasitology</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17</a:t>
            </a:fld>
            <a:endParaRPr lang="en-IN"/>
          </a:p>
        </p:txBody>
      </p:sp>
    </p:spTree>
    <p:extLst>
      <p:ext uri="{BB962C8B-B14F-4D97-AF65-F5344CB8AC3E}">
        <p14:creationId xmlns:p14="http://schemas.microsoft.com/office/powerpoint/2010/main" val="194077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itchFamily="34" charset="0"/>
              </a:rPr>
              <a:t>It is the material manufactured </a:t>
            </a:r>
            <a:r>
              <a:rPr lang="en-US" dirty="0" smtClean="0">
                <a:solidFill>
                  <a:srgbClr val="FF0000"/>
                </a:solidFill>
                <a:latin typeface="Calibri" pitchFamily="34" charset="0"/>
              </a:rPr>
              <a:t>under the same quality system</a:t>
            </a:r>
            <a:r>
              <a:rPr lang="en-US" dirty="0" smtClean="0">
                <a:latin typeface="Calibri" pitchFamily="34" charset="0"/>
              </a:rPr>
              <a:t> as the instrument, kit or method it is intended to monitor and whose performance depends on design inputs from the instrument, kit or method manufacturer</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21</a:t>
            </a:fld>
            <a:endParaRPr lang="en-IN"/>
          </a:p>
        </p:txBody>
      </p:sp>
    </p:spTree>
    <p:extLst>
      <p:ext uri="{BB962C8B-B14F-4D97-AF65-F5344CB8AC3E}">
        <p14:creationId xmlns:p14="http://schemas.microsoft.com/office/powerpoint/2010/main" val="299575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Split</a:t>
            </a:r>
            <a:r>
              <a:rPr lang="en-IN" baseline="0" dirty="0" smtClean="0"/>
              <a:t> Sample Testing done in lieu of ILC (5.6). Labile </a:t>
            </a:r>
            <a:r>
              <a:rPr lang="en-IN" baseline="0" dirty="0" err="1" smtClean="0"/>
              <a:t>analytes</a:t>
            </a:r>
            <a:r>
              <a:rPr lang="en-IN" baseline="0" dirty="0" smtClean="0"/>
              <a:t>, difficult samples and very rare test.</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38</a:t>
            </a:fld>
            <a:endParaRPr lang="en-IN"/>
          </a:p>
        </p:txBody>
      </p:sp>
    </p:spTree>
    <p:extLst>
      <p:ext uri="{BB962C8B-B14F-4D97-AF65-F5344CB8AC3E}">
        <p14:creationId xmlns:p14="http://schemas.microsoft.com/office/powerpoint/2010/main" val="123658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Discussed later</a:t>
            </a:r>
            <a:endParaRPr lang="en-IN"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40</a:t>
            </a:fld>
            <a:endParaRPr lang="en-IN"/>
          </a:p>
        </p:txBody>
      </p:sp>
    </p:spTree>
    <p:extLst>
      <p:ext uri="{BB962C8B-B14F-4D97-AF65-F5344CB8AC3E}">
        <p14:creationId xmlns:p14="http://schemas.microsoft.com/office/powerpoint/2010/main" val="42588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61064-1615-4116-AA16-E99F958B5239}" type="slidenum">
              <a:rPr lang="en-IN" smtClean="0"/>
              <a:pPr/>
              <a:t>43</a:t>
            </a:fld>
            <a:endParaRPr lang="en-IN"/>
          </a:p>
        </p:txBody>
      </p:sp>
    </p:spTree>
    <p:extLst>
      <p:ext uri="{BB962C8B-B14F-4D97-AF65-F5344CB8AC3E}">
        <p14:creationId xmlns:p14="http://schemas.microsoft.com/office/powerpoint/2010/main" val="78513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223BD3-1CEF-41FD-B796-205071CCF4DA}"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53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DCB02F-0D1D-43EB-8660-2164C5C9D52C}"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5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881D3-5EF4-4E33-BD54-38D928F0804E}"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90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91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1E174-08FF-4F6D-9554-CC3BB184DCBA}"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8CD15A-AAAF-4BCF-A234-DA42AA4C7DEA}" type="datetime1">
              <a:rPr lang="en-US" smtClean="0"/>
              <a:t>3/23/2018</a:t>
            </a:fld>
            <a:endParaRPr lang="en-US"/>
          </a:p>
        </p:txBody>
      </p:sp>
      <p:sp>
        <p:nvSpPr>
          <p:cNvPr id="6" name="Footer Placeholder 5"/>
          <p:cNvSpPr>
            <a:spLocks noGrp="1"/>
          </p:cNvSpPr>
          <p:nvPr>
            <p:ph type="ftr" sz="quarter" idx="11"/>
          </p:nvPr>
        </p:nvSpPr>
        <p:spPr/>
        <p:txBody>
          <a:body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30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FFB1D-DE31-48AA-A5C8-5E199CB1E0D5}" type="datetime1">
              <a:rPr lang="en-US" smtClean="0"/>
              <a:t>3/23/2018</a:t>
            </a:fld>
            <a:endParaRPr lang="en-US"/>
          </a:p>
        </p:txBody>
      </p:sp>
      <p:sp>
        <p:nvSpPr>
          <p:cNvPr id="8" name="Footer Placeholder 7"/>
          <p:cNvSpPr>
            <a:spLocks noGrp="1"/>
          </p:cNvSpPr>
          <p:nvPr>
            <p:ph type="ftr" sz="quarter" idx="11"/>
          </p:nvPr>
        </p:nvSpPr>
        <p:spPr/>
        <p:txBody>
          <a:bodyPr/>
          <a:lstStyle/>
          <a:p>
            <a:r>
              <a:rPr lang="en-US" smtClean="0"/>
              <a:t>QC Training -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32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DE0A60-9E33-4BE3-A378-D11B83BDF80F}" type="datetime1">
              <a:rPr lang="en-US" smtClean="0"/>
              <a:t>3/23/2018</a:t>
            </a:fld>
            <a:endParaRPr lang="en-US"/>
          </a:p>
        </p:txBody>
      </p:sp>
      <p:sp>
        <p:nvSpPr>
          <p:cNvPr id="4" name="Footer Placeholder 3"/>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514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5F4BC9-FF60-4D68-ACCA-4747CBC3BEB7}" type="datetime1">
              <a:rPr lang="en-US" smtClean="0"/>
              <a:t>3/23/2018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QC Training -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55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DEB4593-7625-4220-899A-06CD307347DA}" type="datetime1">
              <a:rPr lang="en-US" smtClean="0"/>
              <a:t>3/23/2018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61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E632B-96E1-4F58-9BEE-E70C4C1AD9A5}" type="datetime1">
              <a:rPr lang="en-US" smtClean="0"/>
              <a:t>3/23/2018</a:t>
            </a:fld>
            <a:endParaRPr lang="en-US"/>
          </a:p>
        </p:txBody>
      </p:sp>
      <p:sp>
        <p:nvSpPr>
          <p:cNvPr id="6" name="Footer Placeholder 5"/>
          <p:cNvSpPr>
            <a:spLocks noGrp="1"/>
          </p:cNvSpPr>
          <p:nvPr>
            <p:ph type="ftr" sz="quarter" idx="11"/>
          </p:nvPr>
        </p:nvSpPr>
        <p:spPr/>
        <p:txBody>
          <a:body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8C99F33-66A6-4AE8-9822-AD72F6292E8F}" type="datetime1">
              <a:rPr lang="en-US" smtClean="0"/>
              <a:t>3/23/2018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QC Training - Labs for Life Project</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87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5" y="685800"/>
            <a:ext cx="8418513" cy="3877985"/>
          </a:xfrm>
          <a:prstGeom prst="rect">
            <a:avLst/>
          </a:prstGeom>
          <a:noFill/>
        </p:spPr>
        <p:txBody>
          <a:bodyPr wrap="square" rtlCol="0">
            <a:spAutoFit/>
          </a:bodyPr>
          <a:lstStyle/>
          <a:p>
            <a:pPr algn="ctr"/>
            <a:r>
              <a:rPr lang="en-IN" sz="5400" b="1" dirty="0" smtClean="0">
                <a:solidFill>
                  <a:srgbClr val="FF0000"/>
                </a:solidFill>
              </a:rPr>
              <a:t>General Overview of Quality controls</a:t>
            </a:r>
            <a:endParaRPr lang="en-IN" sz="5400" b="1" dirty="0"/>
          </a:p>
          <a:p>
            <a:pPr algn="ctr"/>
            <a:r>
              <a:rPr lang="en-IN" sz="5400" b="1" dirty="0" smtClean="0"/>
              <a:t>Labs For Life Project</a:t>
            </a:r>
          </a:p>
          <a:p>
            <a:pPr algn="ctr"/>
            <a:endParaRPr lang="en-IN" sz="4800" b="1" dirty="0" smtClean="0"/>
          </a:p>
          <a:p>
            <a:pPr algn="ctr"/>
            <a:endParaRPr lang="en-IN" sz="3600" b="1" dirty="0" smtClean="0"/>
          </a:p>
        </p:txBody>
      </p:sp>
      <p:sp>
        <p:nvSpPr>
          <p:cNvPr id="2" name="AutoShape 2" descr="data:image/png;base64,iVBORw0KGgoAAAANSUhEUgAAAOEAAADgCAMAAADCMfHtAAAAkFBMVEX///8AAAD5+fn8/Pzt7e3w8PDa2tr29vbLy8vy8vLd3d3l5eXj4+OTk5OkpKRXV1fT09OamZl3d3e8vLxra2vQ0NDExMSDg4NlZWWhoaFeXl6+vr6MjIyzs7McGxuura2Ih4cwMDA5OTlzc3MODg5BQEBJSUkjIyMVFRUxMTEoKChOTk48PDwZGBgLCwpZWlpfwXAJAAAPfklEQVR4nO1daVezOhCWgt331lK1drHaavta//+/u0KALDNZgATwHp9PnkNNMslk9iR3d3/4wx/+8IffhE47Rb/uodjF/fD5ZR4ezuebl+F83i7D8Pk56NQ9unJoTVeb06enxL/1aBX4dY+0CPyH0fVNTRzF5fuxXfeA86E9upoSR/G0G9Q9bjP43flNT45kLUfNX8qH8AMf/PlyPc6P+wjz4/z0JSPyMGqyoO3vEfK+1ptddxiIv+212+PxbjlBiHzfgV83Ap3FO1iP47itVQdBd/YERNLTtIoh50LwKFIXLnKsRH+3FPj2sHA32AIYzPnhfY+Hudvwp6NXrpHtqOVgqIUQ8PQ9LQobKoPHf1xTs0bQyK/fadwr19xwc+ZorN3caYXMcG6hFUnfXTNtnl9sNFkcI2YslxdrPDXYMO2+1ihXuwc6juvKatOd8Za2PS/J+UXBCpjJg/32dxfa/qP95vV4YfjIAX0RdtTAPVVulfeeKIE7Z734s9qWkVnAuVM3vUe3wnuFu7FFu912XXfWppZOZYqjTQMT8yqMjjHtroLefrCjHGpXQ0gRZBGDSjiVcui1OjeOzqpz9X9/yvrauO6LxSDbGWO3HQXULK7af8sM4JnLXrpUhlYfTVmkfX+764MS+FpHJGWY6o2Jqx5ooMLhLKrQ+k5FqpsJpp7Sk5P2IfpA26aC/MMFiZTApYPWMbS2cCpTtXGzTyIlcG29bQnWmLmdWsRftkmsgcBYPUC/LBV3lhmVmoZVsehd4jhBM62fjORqs7du9Su4kdMxtC/RV1QP2mtUiSk1Dvfwa0qiNZkeZL1dnCel7/vt7mPI5Y0R87CdfBrZ6bRDE0r5Y/XmGCzCJzwzh/SacpUdn/g768qdOxjMQOKK4oK42c/JNxsxMBrUtsQTEMFRTl4ETH4nJuT5vnTvz1k/rmw1nwlwR+FDhFUxnzCZ+dJWeDvr5cuRlHlIXc6v+TPZccF0vBZKATDP/mqFs3zq8ToKqqXG0ueCyzL5qzVHIjK9ra2NgdFNuC/VjhSpGEOiyvdMONg7If87lFNvDBr4/SzRigKJYr/gNqbPpLZC5Hvi9ZcQEPfqjVAeSSXGQboKPSplMdWXuIvFg1M0N4HNYHkkBL6pJP70kI4BMzeSj0XTNpRHPwq2oEaqJTSiYp/87IIkvIel+NSnVS5OjJnUYdEOL/2hQvEXC23SLeAkttVKNbs+LnmfmHRYGi+RVUVMG6rr3RjcaVAJ0wMAS+liD0grRXI2TIKpwH9rkXrqhvnVmTS6kGjN/EWNTA60vHGLICvZM5SDY+k8H8xZgYVPCXSSgaF7oHRT3WLSkLGYnFjcmdVpIdhC2soZYGlRAvflhwBBAyPH8o0lwiafZcPUUjop86AsYiNXRkyHW56Me+tmc44RUEFtI+HZyT9ZzC50kifs0/atFOMQlruZ/wOzC3ML4RwjsraGqeR/Nv4HZgnd5LKZ+nU7pU5kysydWKZkzkr/Ihge8fY2WzRdjwXt341fyGxDW8kHEg0w9aKYojw3rj0zhbYySD3Smpl1SrWxd7HTvQi2ctrWPpjn4DkmQOsoyr1kKbRk1xPOv5kUvreYAyyOzlltWQptVd8SV9gkVUOTha6Y9I47BGSrxIm4eybhCCZL4kaScsrCXlbZN2V6xjHM43INVrPj9f188w7X6/7xQelxBRyF1uJ4c0OW6DKdGxZz+t3w4Ak4Kc5K9vmf2ooCTePW3rW/Y44YmNmk/Y3kuO9hJKkHESi0Vk5Jskg6b49lUpPwxRQ7IplhjS6kQKG1WCUJHeuk6QPTtX4b9p88DZaI9yVQaLoZtCBj15mBYY6e/b1ngBC43gPhF9b8F7JdNHEl5pDjQdNeO82enn5kZ6vlB90NfruAyAs94bu1KqQj2h2PwLzjtBAsZLf2dOkhEEOd4ndb0TxSc6DW4s9Mv2rNkhgGE1F09U/i+D1QUiwKX1vHighzqP1gdhsqk16JiMFM87GHgBOqYu2MXocZgjSsNGsuskHx8JOFwiXzEFOQrDiZix9thbuIW6QK19yz3SrCj4oVjNDDOJUJyMzEb7ZyPyvlsCKwJpvCsUjWQOGeYxd/0N32DL5ZkjVEUKpsMXYLyU2N9Fcq+whbxUyMiwrRngt1iBp7U7jBbH2ZVFmkJomStVpnkQiPRn1aoLDrw9Kh9KNu6lnnWzqtqVGgDgAEIhERUmaETJxbYfTO8wWUFIS95KZpx4Rx0iqes2YIXZEIj6qFEfjyZUQWg6gKA1ovXfXiZGVUqlnN9pA2AAAkppfFfxHq8y5iJDZhiIcoA3k2acd2KTHvstSmPuaDOVbEjGjBD0ZRMgYRGyD+Z7z95WqAs0bwYHBf853FvQeRiJQ1/JIzchmpZGRSYqtmK/0vrl9ckFDL2sCr23kQxK1eIF/yBU6/cApDxdjvBArROCYjIU24CuPTOCzTQT7kcqIicYBZHMRuk1qBnHuHUsgIQZOcMlTt6bgwLytPKWzEHliBDTGXZDLC5/pDKWT0uFHWfONBxA2vkA954orRDGGpR9KuLCnp38BABLBRHCMKEaGZLCJ2tMLcAG/J1pwoPFn4jtdSGIVsYMZsKC8eRDwyqPS9HCHoeKmwYCWZUplNzVOIySN2oxqKvosHEPePWnXG8jRiUtSo6pSjkBuVYfIU0wuxOEVPkRh6+/FAcMtFSeED1xnC5c+a7yiQ+FuYjRLArHwnZnFcYMY8I4uZ8oIPiWJy8VFTlw5bxFiXglhGDJPaDCL08ZxB7JjKatxCXVdchNu4WOoAyYgjKZhR5xmlMeKlkHAicb0lgj7U9cTlbo1rARHbjZgvmPPhGXgZxDaWaHXivUoMLp7CPfguKDfT2ApvSHjMHB9wEnWr+Kpapk/VR55CyAWCDWZsZCFrRRTfFKfQKBYtc0/D43oymRitoZZCY3cHkZrJ+GSpHZURnsjDQkWhPIVbMA+8NskRqYZmdqqtX8EXgotU2yYEFisK5SmEvCxQaO7QIdyYiHpcKUbAb6DqpP5YsbpegULgZIk2pvkxY7hUqQWKxasIvnZwM2UjKFjKJPQGJIk4GvPrFWCyJhMmWBwgwduIW6nWIpuoooU+AgVgnsB8G8fioUtPqwgxFzLD62g1iHrpDV/YzVw0kyNQADbz0BNgXpMLIk+MvaAkMcLlLATQC1dvCH43MFpATMI8sgJdemaTaUkUsC9KIOAlkQnF/HuelBG4pp21mxV7EUGJ21V83RFxcJG6eaA6FP+VaxyL2jggEBiQgN3/ib2ZV/KLulSYvkBxaQSPciWvQv0PmC3o0RnXpPli5EkMAxnV5pSuvREoBMFxuF/M6zPFoAWQw23AIRClb2oUb44XVwixvoxljZjZRjTNTvPix1v54inR9BAFCRKLN5Y1oiDGfC9/rKLRxgXtokoHxxdg7lZXGkYhZPYlzsNCUuv4vrNyFywwWkQeRHxZYz9Y0OvSAvZg/C328T6zdr5MFHhiDLot9p3jRIig81Rj7rR38+Xn23b7cb4uZyubF7OJripIJCARbNPpFUJrNb0IACwPcRyICWnsbXORurxJbVsA1pPIpmCneuZan/MvnF1BqgEIKgDvAal1Ms2JcWLK0VEOPUAlkyhNsWyZoSTg/tXdTfUagMp0cSRYeFe2iH6vx+42roDd5d12SoCACnCDscwmEvgKxuvtjzN2+3oadRNdzTrQb64JkQJanqJmxqoogDid8rxwJI0w2rai6+MxAIUHUnFYPoXPpragl7V9vOc2eUXX1WOAmVlRo2M7kfOEgwPyi59lGzBebo2vHEEXEDAUFlVh/JpeGgv5J1JKgyQ1MikSbYLKAEk2MHdSkK/h9EeM9l4kD1jW+qoarKkDcgSxv+mqEC86Y220qMTa6YNCQHgQ6C5ppVOaRWXUBxZGq/eRKqQUDdqQCPN9ET6NDRfOTEBIrIYSKYD/iXi5WEUeMWEjJhf8BjH682NGAPlc6UMEiOUJUz2YeRoXb0R/iFFI5JCicHhz5S0dPRmFAZGmSGId24rdZBuKkeQO8vLqJ2ckRJ63S5oEYJU80PLEIkYDYl2D+cBW3NvT75ElWNV7CxGwtCwSjUFI3HYCbA3xQ0LeNjPdos1bqRFwQIaDpOwQxX8OhNVJIJ78TXCKRRgxYyvVIFD4eZhD10HC8J9RSBdR6OjR0uj3803yPnKl79Zghb1o6BdRLPhsYFYQD/kBAicAIbcI2EaR3DQuRnckTMpi754qFniVC7ZTJMV3/E+HW/xXLKp+jxvfNphHMMUv+2ezRCA5isDqaxwmkOwbtHQcOeDzg3laMJW95YkdSMzg/I1BAFyGnFHXfIWPff3YXXVnmSacSeWpV626TyBZRAkzSXYjg+9IvOKrHaGOF8BQcSoNxnfUJTHvifUiI9G88sgiJEXY0nxDZywrpPQmdJPh5QhOH8OTQ7KIii3T3xyQ5Xvk1D9WuF/LW793sHxIu4oRBos5Y2SfwgXwSQLRWbxVL0ZTYNMd45/mbGWnPxwOB33Zr7h4+Futb6ejLk88rJIX7w7Gk9hOeD2u6n0bXmFNlg7KtzpBUNNz4izQWCeBs2eDKoZUAfzofuevd1UClVtXowy0CQWf/hjX9YoJS1DwKRtK+sWQn/iIsa7DZLYMqd5PsKkt1+nb2iQy+zRDXXUj1igEV4/B7Ygc3/lV6MlMcIqPmfKQV8/xc+ilIT98xeCoCJa1vNeGK08jEr3XR5lgjSLM11pT91ro4zAE1x1OZByqWjt5CsQWzE8mvc+mUH8cyLe5k0eHLEF71yyLyajL03JIv4xqrBTSIReJP7g8bZ4fOglBjC/dYLGal0SC9+ty9DhmSzcObt4EsYFiJGJUN1Z1WCPRu1adaTKFPRK9Y0NVhzzxkB9hAwJRCExVvxFqCuZrgN6CXBS32gr2VZBdR1IMl1qyThoEkqLYgjg10CLvKHK5RfBdaSWNGaxuRi+qca+bIoC2QflILjTPWvVtasYItR0SkkMXZcyJeiu/cfSsCpxm5rJsLmMzTbi7njZabIhJc8MbbeVLQYb4aHaCZ3UoSyB8aadh8Mv5G6emOsMsfLRq2gzNDdrw8Mf63AaGeUNFKIbWizJbjOK1gW6FEqucJkAzXXw1ejNlHTCH5W/Nj+NvdgE00rc3hb9aai5D+mHQX540vrt7CFWp8VPzHN4iGCzmB5S+bRMdpaLorWYTUYnUV53iDJ3pap+daHz/bSrQFOk1DI2MAFsBuS1k+f8o2EQRUdj0gpNy6PxOGy0HepPfaqP94Q9/+MMf/vCHX4L/AManuANx8AJP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05200"/>
            <a:ext cx="6448821" cy="260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53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46691" t="50999" r="25402" b="23343"/>
          <a:stretch/>
        </p:blipFill>
        <p:spPr bwMode="auto">
          <a:xfrm>
            <a:off x="457200" y="1676400"/>
            <a:ext cx="8001000" cy="4114800"/>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title"/>
          </p:nvPr>
        </p:nvSpPr>
        <p:spPr>
          <a:xfrm>
            <a:off x="762000" y="304800"/>
            <a:ext cx="7543800" cy="1450757"/>
          </a:xfrm>
        </p:spPr>
        <p:txBody>
          <a:bodyPr>
            <a:noAutofit/>
          </a:bodyPr>
          <a:lstStyle/>
          <a:p>
            <a:r>
              <a:rPr lang="en-IN" sz="3600" b="1" dirty="0" smtClean="0">
                <a:solidFill>
                  <a:srgbClr val="0070C0"/>
                </a:solidFill>
              </a:rPr>
              <a:t>IQCs as per </a:t>
            </a:r>
            <a:r>
              <a:rPr lang="en-IN" sz="3600" b="1" dirty="0">
                <a:solidFill>
                  <a:srgbClr val="0070C0"/>
                </a:solidFill>
              </a:rPr>
              <a:t>S</a:t>
            </a:r>
            <a:r>
              <a:rPr lang="en-IN" sz="3600" b="1" dirty="0" smtClean="0">
                <a:solidFill>
                  <a:srgbClr val="0070C0"/>
                </a:solidFill>
              </a:rPr>
              <a:t>ource &amp; Target Definition : </a:t>
            </a:r>
            <a:br>
              <a:rPr lang="en-IN" sz="3600" b="1" dirty="0" smtClean="0">
                <a:solidFill>
                  <a:srgbClr val="0070C0"/>
                </a:solidFill>
              </a:rPr>
            </a:br>
            <a:r>
              <a:rPr lang="en-IN" sz="2400" b="1" dirty="0" smtClean="0"/>
              <a:t>Commercial</a:t>
            </a:r>
            <a:r>
              <a:rPr lang="en-IN" sz="2400" dirty="0" smtClean="0"/>
              <a:t> (assayed and un-assayed) &amp; </a:t>
            </a:r>
            <a:r>
              <a:rPr lang="en-IN" sz="2400" b="1" dirty="0" smtClean="0"/>
              <a:t>In-house</a:t>
            </a:r>
            <a:endParaRPr lang="en-IN" sz="2400" dirty="0"/>
          </a:p>
        </p:txBody>
      </p:sp>
      <p:sp>
        <p:nvSpPr>
          <p:cNvPr id="2" name="Date Placeholder 1"/>
          <p:cNvSpPr>
            <a:spLocks noGrp="1"/>
          </p:cNvSpPr>
          <p:nvPr>
            <p:ph type="dt" sz="half" idx="10"/>
          </p:nvPr>
        </p:nvSpPr>
        <p:spPr/>
        <p:txBody>
          <a:bodyPr/>
          <a:lstStyle/>
          <a:p>
            <a:fld id="{2D12795B-6F5C-4924-8981-5B19267174E9}"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80503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8538"/>
            <a:ext cx="8229600" cy="1143000"/>
          </a:xfrm>
        </p:spPr>
        <p:txBody>
          <a:bodyPr>
            <a:normAutofit/>
          </a:bodyPr>
          <a:lstStyle/>
          <a:p>
            <a:r>
              <a:rPr lang="en-IN" sz="4000" b="1" dirty="0">
                <a:solidFill>
                  <a:srgbClr val="0070C0"/>
                </a:solidFill>
              </a:rPr>
              <a:t>IQCs as per </a:t>
            </a:r>
            <a:r>
              <a:rPr lang="en-IN" sz="4000" b="1" dirty="0" smtClean="0">
                <a:solidFill>
                  <a:srgbClr val="0070C0"/>
                </a:solidFill>
              </a:rPr>
              <a:t>source/ Target Definition : </a:t>
            </a:r>
            <a:r>
              <a:rPr lang="en-US" sz="4000" dirty="0" smtClean="0">
                <a:effectLst>
                  <a:outerShdw blurRad="53975" dist="22860" dir="5400000" algn="tl" rotWithShape="0">
                    <a:srgbClr val="000000">
                      <a:alpha val="55000"/>
                    </a:srgbClr>
                  </a:outerShdw>
                </a:effectLst>
                <a:latin typeface="+mn-lt"/>
              </a:rPr>
              <a:t>Commercial </a:t>
            </a:r>
            <a:r>
              <a:rPr lang="en-US" sz="4000" dirty="0">
                <a:effectLst>
                  <a:outerShdw blurRad="53975" dist="22860" dir="5400000" algn="tl" rotWithShape="0">
                    <a:srgbClr val="000000">
                      <a:alpha val="55000"/>
                    </a:srgbClr>
                  </a:outerShdw>
                </a:effectLst>
                <a:latin typeface="+mn-lt"/>
              </a:rPr>
              <a:t>Controls</a:t>
            </a:r>
          </a:p>
        </p:txBody>
      </p:sp>
      <p:sp>
        <p:nvSpPr>
          <p:cNvPr id="3" name="Content Placeholder 2"/>
          <p:cNvSpPr>
            <a:spLocks noGrp="1"/>
          </p:cNvSpPr>
          <p:nvPr>
            <p:ph sz="half" idx="1"/>
          </p:nvPr>
        </p:nvSpPr>
        <p:spPr>
          <a:xfrm>
            <a:off x="304800" y="1676400"/>
            <a:ext cx="4038600" cy="3581400"/>
          </a:xfrm>
        </p:spPr>
        <p:txBody>
          <a:bodyPr>
            <a:noAutofit/>
          </a:bodyPr>
          <a:lstStyle/>
          <a:p>
            <a:r>
              <a:rPr lang="en-US" sz="2800" b="1" dirty="0" smtClean="0"/>
              <a:t>Assayed</a:t>
            </a:r>
            <a:r>
              <a:rPr lang="en-US" sz="2800" dirty="0" smtClean="0"/>
              <a:t> </a:t>
            </a:r>
          </a:p>
          <a:p>
            <a:pPr marL="465138" lvl="1" indent="-352425"/>
            <a:r>
              <a:rPr lang="en-US" sz="2800" dirty="0" smtClean="0"/>
              <a:t>Tested by manufacturer using multiple methods before sale</a:t>
            </a:r>
          </a:p>
          <a:p>
            <a:pPr marL="465138" lvl="1" indent="-352425"/>
            <a:r>
              <a:rPr lang="en-US" sz="2800" dirty="0" smtClean="0"/>
              <a:t> Sold </a:t>
            </a:r>
            <a:r>
              <a:rPr lang="en-US" sz="2800" dirty="0"/>
              <a:t>with</a:t>
            </a:r>
            <a:r>
              <a:rPr lang="en-US" sz="2800" dirty="0" smtClean="0"/>
              <a:t> results of the testing</a:t>
            </a:r>
          </a:p>
          <a:p>
            <a:pPr marL="465138" lvl="1" indent="-352425"/>
            <a:r>
              <a:rPr lang="en-US" sz="2800" dirty="0" smtClean="0"/>
              <a:t>Common formats used with package inserts</a:t>
            </a:r>
          </a:p>
          <a:p>
            <a:pPr marL="969963" lvl="2" indent="-457200">
              <a:buFont typeface="Wingdings" panose="05000000000000000000" pitchFamily="2" charset="2"/>
              <a:buChar char="§"/>
            </a:pPr>
            <a:r>
              <a:rPr lang="en-US" sz="2800" dirty="0" smtClean="0"/>
              <a:t>Mean and ±2 SD range</a:t>
            </a:r>
          </a:p>
        </p:txBody>
      </p:sp>
      <p:sp>
        <p:nvSpPr>
          <p:cNvPr id="4" name="Content Placeholder 3"/>
          <p:cNvSpPr>
            <a:spLocks noGrp="1"/>
          </p:cNvSpPr>
          <p:nvPr>
            <p:ph sz="half" idx="2"/>
          </p:nvPr>
        </p:nvSpPr>
        <p:spPr>
          <a:xfrm>
            <a:off x="4785815" y="1767470"/>
            <a:ext cx="3886200" cy="4328530"/>
          </a:xfrm>
        </p:spPr>
        <p:txBody>
          <a:bodyPr>
            <a:noAutofit/>
          </a:bodyPr>
          <a:lstStyle/>
          <a:p>
            <a:r>
              <a:rPr lang="en-US" sz="2800" b="1" dirty="0" smtClean="0"/>
              <a:t>Unassayed</a:t>
            </a:r>
          </a:p>
          <a:p>
            <a:pPr marL="465138" lvl="1" indent="-288925"/>
            <a:r>
              <a:rPr lang="en-US" sz="2800" dirty="0" smtClean="0"/>
              <a:t>NOT tested by manufacturer before sale</a:t>
            </a:r>
          </a:p>
          <a:p>
            <a:pPr marL="465138" lvl="1" indent="-288925"/>
            <a:r>
              <a:rPr lang="en-US" sz="2800" dirty="0" smtClean="0"/>
              <a:t>Control values must be determined by the individual laboratory without having the guideline information from the insert</a:t>
            </a:r>
            <a:r>
              <a:rPr lang="en-US" sz="2400" dirty="0">
                <a:solidFill>
                  <a:srgbClr val="0070C0"/>
                </a:solidFill>
              </a:rPr>
              <a:t> </a:t>
            </a:r>
            <a:r>
              <a:rPr lang="en-US" sz="2400" dirty="0" smtClean="0">
                <a:solidFill>
                  <a:srgbClr val="0070C0"/>
                </a:solidFill>
              </a:rPr>
              <a:t>(A target may be specified, but no SD or range)</a:t>
            </a:r>
          </a:p>
        </p:txBody>
      </p:sp>
      <p:sp>
        <p:nvSpPr>
          <p:cNvPr id="5" name="Slide Number Placeholder 4"/>
          <p:cNvSpPr>
            <a:spLocks noGrp="1"/>
          </p:cNvSpPr>
          <p:nvPr>
            <p:ph type="sldNum" sz="quarter" idx="12"/>
          </p:nvPr>
        </p:nvSpPr>
        <p:spPr>
          <a:xfrm>
            <a:off x="6781800" y="6492875"/>
            <a:ext cx="2133600" cy="365125"/>
          </a:xfrm>
        </p:spPr>
        <p:txBody>
          <a:bodyPr/>
          <a:lstStyle/>
          <a:p>
            <a:fld id="{5181B96B-0358-48D8-81BF-ADBA1BA9D59C}" type="slidenum">
              <a:rPr lang="en-US" sz="1400" b="1" smtClean="0">
                <a:solidFill>
                  <a:schemeClr val="bg1"/>
                </a:solidFill>
              </a:rPr>
              <a:pPr/>
              <a:t>11</a:t>
            </a:fld>
            <a:endParaRPr lang="en-US" sz="1400" b="1" dirty="0">
              <a:solidFill>
                <a:schemeClr val="bg1"/>
              </a:solidFill>
            </a:endParaRPr>
          </a:p>
        </p:txBody>
      </p:sp>
      <p:sp>
        <p:nvSpPr>
          <p:cNvPr id="6" name="Date Placeholder 5"/>
          <p:cNvSpPr>
            <a:spLocks noGrp="1"/>
          </p:cNvSpPr>
          <p:nvPr>
            <p:ph type="dt" sz="half" idx="10"/>
          </p:nvPr>
        </p:nvSpPr>
        <p:spPr/>
        <p:txBody>
          <a:bodyPr/>
          <a:lstStyle/>
          <a:p>
            <a:fld id="{2DE83E1B-C20E-4AF9-A4E9-A02F86B36003}" type="datetime1">
              <a:rPr lang="en-US" smtClean="0"/>
              <a:t>3/23/2018</a:t>
            </a:fld>
            <a:endParaRPr lang="en-US"/>
          </a:p>
        </p:txBody>
      </p:sp>
      <p:sp>
        <p:nvSpPr>
          <p:cNvPr id="7" name="Footer Placeholder 6"/>
          <p:cNvSpPr>
            <a:spLocks noGrp="1"/>
          </p:cNvSpPr>
          <p:nvPr>
            <p:ph type="ftr" sz="quarter" idx="11"/>
          </p:nvPr>
        </p:nvSpPr>
        <p:spPr/>
        <p:txBody>
          <a:bodyPr/>
          <a:lstStyle/>
          <a:p>
            <a:r>
              <a:rPr lang="en-US" dirty="0" smtClean="0"/>
              <a:t>QC Training - Labs for Life Project</a:t>
            </a:r>
            <a:endParaRPr lang="en-US" dirty="0"/>
          </a:p>
        </p:txBody>
      </p:sp>
    </p:spTree>
    <p:extLst>
      <p:ext uri="{BB962C8B-B14F-4D97-AF65-F5344CB8AC3E}">
        <p14:creationId xmlns:p14="http://schemas.microsoft.com/office/powerpoint/2010/main" val="10604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57201"/>
            <a:ext cx="7467600" cy="1219200"/>
          </a:xfrm>
        </p:spPr>
        <p:txBody>
          <a:bodyPr>
            <a:normAutofit fontScale="90000"/>
          </a:bodyPr>
          <a:lstStyle/>
          <a:p>
            <a:r>
              <a:rPr lang="en-IN" b="1" dirty="0">
                <a:solidFill>
                  <a:srgbClr val="0070C0"/>
                </a:solidFill>
              </a:rPr>
              <a:t>IQCs as per source: </a:t>
            </a:r>
            <a:r>
              <a:rPr lang="en-US" dirty="0" smtClean="0">
                <a:latin typeface="+mn-lt"/>
                <a:ea typeface="GulimChe" panose="020B0609000101010101" pitchFamily="49" charset="-127"/>
              </a:rPr>
              <a:t>Commercial Controls Cont.…</a:t>
            </a:r>
            <a:endParaRPr lang="en-US" dirty="0">
              <a:latin typeface="+mn-lt"/>
              <a:ea typeface="GulimChe" panose="020B0609000101010101" pitchFamily="49" charset="-127"/>
            </a:endParaRPr>
          </a:p>
        </p:txBody>
      </p:sp>
      <p:sp>
        <p:nvSpPr>
          <p:cNvPr id="2" name="Date Placeholder 1"/>
          <p:cNvSpPr>
            <a:spLocks noGrp="1"/>
          </p:cNvSpPr>
          <p:nvPr>
            <p:ph type="dt" sz="half" idx="10"/>
          </p:nvPr>
        </p:nvSpPr>
        <p:spPr/>
        <p:txBody>
          <a:bodyPr/>
          <a:lstStyle/>
          <a:p>
            <a:fld id="{3411E585-BB91-4D17-A4E5-ECC3E8C6156B}" type="datetime1">
              <a:rPr lang="en-US" smtClean="0"/>
              <a:t>3/23/2018</a:t>
            </a:fld>
            <a:endParaRPr lang="en-US"/>
          </a:p>
        </p:txBody>
      </p:sp>
      <p:sp>
        <p:nvSpPr>
          <p:cNvPr id="5" name="Footer Placeholder 4"/>
          <p:cNvSpPr>
            <a:spLocks noGrp="1"/>
          </p:cNvSpPr>
          <p:nvPr>
            <p:ph type="ftr" sz="quarter" idx="11"/>
          </p:nvPr>
        </p:nvSpPr>
        <p:spPr>
          <a:xfrm>
            <a:off x="2514600" y="5913437"/>
            <a:ext cx="3617103" cy="365125"/>
          </a:xfrm>
        </p:spPr>
        <p:txBody>
          <a:bodyPr/>
          <a:lstStyle/>
          <a:p>
            <a:r>
              <a:rPr lang="en-US" dirty="0" smtClean="0"/>
              <a:t>QC Training -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p:cNvSpPr>
            <a:spLocks noGrp="1"/>
          </p:cNvSpPr>
          <p:nvPr>
            <p:ph sz="half" idx="4294967295"/>
          </p:nvPr>
        </p:nvSpPr>
        <p:spPr>
          <a:xfrm>
            <a:off x="0" y="2057400"/>
            <a:ext cx="4114800" cy="3657600"/>
          </a:xfrm>
        </p:spPr>
        <p:txBody>
          <a:bodyPr>
            <a:noAutofit/>
          </a:bodyPr>
          <a:lstStyle/>
          <a:p>
            <a:pPr marL="112713" lvl="1" indent="0">
              <a:buNone/>
            </a:pPr>
            <a:r>
              <a:rPr lang="en-US" sz="2800" b="1" dirty="0" smtClean="0"/>
              <a:t>Assayed</a:t>
            </a:r>
            <a:r>
              <a:rPr lang="en-US" sz="3600" dirty="0" smtClean="0"/>
              <a:t> </a:t>
            </a:r>
            <a:endParaRPr lang="en-US" sz="3200" dirty="0" smtClean="0"/>
          </a:p>
          <a:p>
            <a:pPr marL="401638" lvl="1" indent="-288925"/>
            <a:r>
              <a:rPr lang="en-US" sz="2800" dirty="0" smtClean="0"/>
              <a:t>More expensive than un-assayed controls</a:t>
            </a:r>
          </a:p>
          <a:p>
            <a:pPr marL="401638" lvl="1" indent="-288925"/>
            <a:r>
              <a:rPr lang="en-US" sz="2800" dirty="0" smtClean="0"/>
              <a:t>Used </a:t>
            </a:r>
            <a:r>
              <a:rPr lang="en-US" sz="2800" dirty="0"/>
              <a:t>to evaluate accuracy and </a:t>
            </a:r>
            <a:r>
              <a:rPr lang="en-US" sz="2800" dirty="0" smtClean="0"/>
              <a:t>precision</a:t>
            </a:r>
            <a:endParaRPr lang="en-US" sz="2800" dirty="0"/>
          </a:p>
          <a:p>
            <a:pPr marL="401638" lvl="1" indent="-288925"/>
            <a:r>
              <a:rPr lang="en-US" sz="2800" dirty="0" smtClean="0"/>
              <a:t>Avoids </a:t>
            </a:r>
            <a:r>
              <a:rPr lang="en-US" sz="2800" dirty="0"/>
              <a:t>laboratory errors when determining control </a:t>
            </a:r>
            <a:r>
              <a:rPr lang="en-US" sz="2800" dirty="0" smtClean="0"/>
              <a:t>values</a:t>
            </a:r>
            <a:endParaRPr lang="en-IN" sz="3200" dirty="0"/>
          </a:p>
        </p:txBody>
      </p:sp>
      <p:sp>
        <p:nvSpPr>
          <p:cNvPr id="4" name="Content Placeholder 3"/>
          <p:cNvSpPr>
            <a:spLocks noGrp="1"/>
          </p:cNvSpPr>
          <p:nvPr>
            <p:ph sz="half" idx="4294967295"/>
          </p:nvPr>
        </p:nvSpPr>
        <p:spPr>
          <a:xfrm>
            <a:off x="5211763" y="1771650"/>
            <a:ext cx="3932237" cy="4041775"/>
          </a:xfrm>
        </p:spPr>
        <p:txBody>
          <a:bodyPr>
            <a:normAutofit/>
          </a:bodyPr>
          <a:lstStyle/>
          <a:p>
            <a:pPr marL="176213" lvl="1" indent="0">
              <a:buNone/>
            </a:pPr>
            <a:endParaRPr lang="en-US" sz="2800" dirty="0"/>
          </a:p>
          <a:p>
            <a:pPr marL="176213" lvl="1" indent="0">
              <a:buNone/>
            </a:pPr>
            <a:r>
              <a:rPr lang="en-US" sz="2800" b="1" dirty="0" smtClean="0"/>
              <a:t>Un assayed</a:t>
            </a:r>
            <a:endParaRPr lang="en-US" sz="2800" dirty="0" smtClean="0"/>
          </a:p>
          <a:p>
            <a:pPr marL="465138" lvl="1" indent="-288925"/>
            <a:r>
              <a:rPr lang="en-US" sz="2800" dirty="0" smtClean="0"/>
              <a:t>Usually less expensive than assayed</a:t>
            </a:r>
          </a:p>
          <a:p>
            <a:pPr marL="465138" lvl="1" indent="-288925"/>
            <a:r>
              <a:rPr lang="en-US" sz="2800" dirty="0" smtClean="0"/>
              <a:t>Used to evaluate precision only</a:t>
            </a:r>
          </a:p>
          <a:p>
            <a:pPr marL="465138" lvl="1" indent="-288925"/>
            <a:r>
              <a:rPr lang="en-US" sz="2800" dirty="0" smtClean="0"/>
              <a:t>Avoids manufacturer errors in determining control values</a:t>
            </a:r>
          </a:p>
          <a:p>
            <a:endParaRPr lang="en-IN" sz="2000" dirty="0"/>
          </a:p>
        </p:txBody>
      </p:sp>
      <p:cxnSp>
        <p:nvCxnSpPr>
          <p:cNvPr id="9" name="Straight Arrow Connector 8"/>
          <p:cNvCxnSpPr/>
          <p:nvPr/>
        </p:nvCxnSpPr>
        <p:spPr>
          <a:xfrm>
            <a:off x="3810000" y="4914900"/>
            <a:ext cx="1600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Oval Callout 12"/>
          <p:cNvSpPr/>
          <p:nvPr/>
        </p:nvSpPr>
        <p:spPr>
          <a:xfrm>
            <a:off x="3390900" y="5638800"/>
            <a:ext cx="2438400" cy="609600"/>
          </a:xfrm>
          <a:prstGeom prst="wedgeEllipseCallout">
            <a:avLst>
              <a:gd name="adj1" fmla="val 2024"/>
              <a:gd name="adj2" fmla="val -164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Will be discussed later.</a:t>
            </a:r>
            <a:endParaRPr lang="en-IN" dirty="0"/>
          </a:p>
        </p:txBody>
      </p:sp>
    </p:spTree>
    <p:extLst>
      <p:ext uri="{BB962C8B-B14F-4D97-AF65-F5344CB8AC3E}">
        <p14:creationId xmlns:p14="http://schemas.microsoft.com/office/powerpoint/2010/main" val="29453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7924800" cy="498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B0085F2-8789-4E67-83BA-FDCAA9BE273F}"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034711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533400"/>
            <a:ext cx="8077200" cy="50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1784F50-8482-47D7-B890-2C293FB1E7A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23504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453419" cy="381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228600" y="304800"/>
            <a:ext cx="7848600" cy="1450757"/>
          </a:xfrm>
        </p:spPr>
        <p:txBody>
          <a:bodyPr>
            <a:normAutofit/>
          </a:bodyPr>
          <a:lstStyle/>
          <a:p>
            <a:r>
              <a:rPr lang="en-IN" sz="3600" b="1" dirty="0">
                <a:solidFill>
                  <a:srgbClr val="0070C0"/>
                </a:solidFill>
              </a:rPr>
              <a:t>IQCs as per source: </a:t>
            </a:r>
            <a:r>
              <a:rPr lang="en-US" sz="3600" b="1" dirty="0" smtClean="0"/>
              <a:t>In-house Controls</a:t>
            </a:r>
            <a:endParaRPr lang="en-US" sz="3600" dirty="0"/>
          </a:p>
        </p:txBody>
      </p:sp>
      <p:sp>
        <p:nvSpPr>
          <p:cNvPr id="9" name="Content Placeholder 8"/>
          <p:cNvSpPr>
            <a:spLocks noGrp="1"/>
          </p:cNvSpPr>
          <p:nvPr>
            <p:ph idx="1"/>
          </p:nvPr>
        </p:nvSpPr>
        <p:spPr>
          <a:xfrm>
            <a:off x="459743" y="1845734"/>
            <a:ext cx="4434841" cy="4023360"/>
          </a:xfrm>
        </p:spPr>
        <p:txBody>
          <a:bodyPr>
            <a:normAutofit/>
          </a:bodyPr>
          <a:lstStyle/>
          <a:p>
            <a:pPr marL="0" indent="0">
              <a:buNone/>
            </a:pPr>
            <a:r>
              <a:rPr lang="en-US" sz="2800" dirty="0" smtClean="0"/>
              <a:t>Pooled </a:t>
            </a:r>
            <a:r>
              <a:rPr lang="en-US" sz="2800" dirty="0"/>
              <a:t>sera is collected in the laboratory </a:t>
            </a:r>
            <a:r>
              <a:rPr lang="en-US" sz="2800" dirty="0" smtClean="0"/>
              <a:t>characterized,  validated for the </a:t>
            </a:r>
            <a:r>
              <a:rPr lang="en-US" sz="2800" dirty="0" err="1" smtClean="0"/>
              <a:t>analyte</a:t>
            </a:r>
            <a:r>
              <a:rPr lang="en-US" sz="2800" dirty="0" smtClean="0"/>
              <a:t> </a:t>
            </a:r>
            <a:r>
              <a:rPr lang="en-US" sz="2800" dirty="0"/>
              <a:t>and preserved in small quantities for </a:t>
            </a:r>
            <a:r>
              <a:rPr lang="en-US" sz="2800" dirty="0" smtClean="0"/>
              <a:t>daily use</a:t>
            </a:r>
            <a:endParaRPr lang="en-US" sz="2800" dirty="0"/>
          </a:p>
          <a:p>
            <a:r>
              <a:rPr lang="en-US" sz="2800" b="1" dirty="0" smtClean="0"/>
              <a:t>E.g. Borderline positive controls in serology</a:t>
            </a:r>
            <a:endParaRPr lang="en-US" sz="2800" dirty="0"/>
          </a:p>
        </p:txBody>
      </p:sp>
      <p:sp>
        <p:nvSpPr>
          <p:cNvPr id="2" name="Date Placeholder 1"/>
          <p:cNvSpPr>
            <a:spLocks noGrp="1"/>
          </p:cNvSpPr>
          <p:nvPr>
            <p:ph type="dt" sz="half" idx="10"/>
          </p:nvPr>
        </p:nvSpPr>
        <p:spPr/>
        <p:txBody>
          <a:bodyPr/>
          <a:lstStyle/>
          <a:p>
            <a:fld id="{1909E9E3-8A2C-4759-AC0B-E0C6EA3D406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418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953" y="2287880"/>
            <a:ext cx="1828800" cy="27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922" y="5486400"/>
            <a:ext cx="1203078" cy="68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152400" y="286604"/>
            <a:ext cx="8214360" cy="1450757"/>
          </a:xfrm>
        </p:spPr>
        <p:txBody>
          <a:bodyPr>
            <a:normAutofit fontScale="90000"/>
          </a:bodyPr>
          <a:lstStyle/>
          <a:p>
            <a:r>
              <a:rPr lang="en-IN" sz="3600" b="1" dirty="0" smtClean="0">
                <a:solidFill>
                  <a:srgbClr val="0070C0"/>
                </a:solidFill>
              </a:rPr>
              <a:t/>
            </a:r>
            <a:br>
              <a:rPr lang="en-IN" sz="3600" b="1" dirty="0" smtClean="0">
                <a:solidFill>
                  <a:srgbClr val="0070C0"/>
                </a:solidFill>
              </a:rPr>
            </a:br>
            <a:r>
              <a:rPr lang="en-IN" sz="3600" b="1" dirty="0" smtClean="0">
                <a:solidFill>
                  <a:srgbClr val="0070C0"/>
                </a:solidFill>
              </a:rPr>
              <a:t/>
            </a:r>
            <a:br>
              <a:rPr lang="en-IN" sz="3600" b="1" dirty="0" smtClean="0">
                <a:solidFill>
                  <a:srgbClr val="0070C0"/>
                </a:solidFill>
              </a:rPr>
            </a:br>
            <a:r>
              <a:rPr lang="en-IN" sz="3600" b="1" dirty="0">
                <a:solidFill>
                  <a:srgbClr val="0070C0"/>
                </a:solidFill>
              </a:rPr>
              <a:t/>
            </a:r>
            <a:br>
              <a:rPr lang="en-IN" sz="3600" b="1" dirty="0">
                <a:solidFill>
                  <a:srgbClr val="0070C0"/>
                </a:solidFill>
              </a:rPr>
            </a:br>
            <a:r>
              <a:rPr lang="en-IN" sz="3600" b="1" dirty="0" smtClean="0">
                <a:solidFill>
                  <a:srgbClr val="0070C0"/>
                </a:solidFill>
              </a:rPr>
              <a:t/>
            </a:r>
            <a:br>
              <a:rPr lang="en-IN" sz="3600" b="1" dirty="0" smtClean="0">
                <a:solidFill>
                  <a:srgbClr val="0070C0"/>
                </a:solidFill>
              </a:rPr>
            </a:br>
            <a:r>
              <a:rPr lang="en-IN" dirty="0">
                <a:solidFill>
                  <a:schemeClr val="tx1"/>
                </a:solidFill>
                <a:latin typeface="Calibri" pitchFamily="34" charset="0"/>
              </a:rPr>
              <a:t/>
            </a:r>
            <a:br>
              <a:rPr lang="en-IN" dirty="0">
                <a:solidFill>
                  <a:schemeClr val="tx1"/>
                </a:solidFill>
                <a:latin typeface="Calibri" pitchFamily="34" charset="0"/>
              </a:rPr>
            </a:br>
            <a:r>
              <a:rPr lang="en-IN" sz="3600" b="1" dirty="0">
                <a:solidFill>
                  <a:srgbClr val="0070C0"/>
                </a:solidFill>
              </a:rPr>
              <a:t>IQCs as per process: </a:t>
            </a:r>
            <a:br>
              <a:rPr lang="en-IN" sz="3600" b="1" dirty="0">
                <a:solidFill>
                  <a:srgbClr val="0070C0"/>
                </a:solidFill>
              </a:rPr>
            </a:br>
            <a:r>
              <a:rPr lang="en-IN" sz="3600" b="1" dirty="0">
                <a:solidFill>
                  <a:schemeClr val="tx1"/>
                </a:solidFill>
              </a:rPr>
              <a:t>Quantitative, Qualitative and </a:t>
            </a:r>
            <a:r>
              <a:rPr lang="en-IN" sz="3600" b="1" dirty="0" smtClean="0">
                <a:solidFill>
                  <a:schemeClr val="tx1"/>
                </a:solidFill>
              </a:rPr>
              <a:t>Semi Quantitative</a:t>
            </a:r>
            <a:endParaRPr lang="en-US" sz="3600" dirty="0">
              <a:solidFill>
                <a:schemeClr val="tx1"/>
              </a:solidFill>
            </a:endParaRPr>
          </a:p>
        </p:txBody>
      </p:sp>
      <p:sp>
        <p:nvSpPr>
          <p:cNvPr id="8" name="Content Placeholder 7"/>
          <p:cNvSpPr>
            <a:spLocks noGrp="1"/>
          </p:cNvSpPr>
          <p:nvPr>
            <p:ph idx="1"/>
          </p:nvPr>
        </p:nvSpPr>
        <p:spPr>
          <a:xfrm>
            <a:off x="457200" y="1905000"/>
            <a:ext cx="6390563" cy="4131731"/>
          </a:xfrm>
        </p:spPr>
        <p:txBody>
          <a:bodyPr>
            <a:normAutofit fontScale="92500" lnSpcReduction="20000"/>
          </a:bodyPr>
          <a:lstStyle/>
          <a:p>
            <a:pPr marL="0" lvl="1" indent="0">
              <a:buNone/>
            </a:pPr>
            <a:r>
              <a:rPr lang="en-IN" sz="3200" b="1" dirty="0" smtClean="0">
                <a:solidFill>
                  <a:schemeClr val="tx1"/>
                </a:solidFill>
                <a:latin typeface="Calibri" pitchFamily="34" charset="0"/>
              </a:rPr>
              <a:t>Quantitative </a:t>
            </a:r>
          </a:p>
          <a:p>
            <a:pPr marL="0" lvl="1" indent="0">
              <a:buNone/>
            </a:pPr>
            <a:r>
              <a:rPr lang="en-US" sz="3200" dirty="0" smtClean="0">
                <a:solidFill>
                  <a:schemeClr val="tx1"/>
                </a:solidFill>
                <a:latin typeface="Calibri" pitchFamily="34" charset="0"/>
              </a:rPr>
              <a:t>The </a:t>
            </a:r>
            <a:r>
              <a:rPr lang="en-US" sz="3200" dirty="0">
                <a:solidFill>
                  <a:schemeClr val="tx1"/>
                </a:solidFill>
                <a:latin typeface="Calibri" pitchFamily="34" charset="0"/>
              </a:rPr>
              <a:t>measurement of Quantitative QCs produce a numeric value as an end-point </a:t>
            </a:r>
          </a:p>
          <a:p>
            <a:pPr marL="0" lvl="1" indent="0">
              <a:buNone/>
            </a:pPr>
            <a:endParaRPr lang="en-IN" sz="3200" dirty="0">
              <a:solidFill>
                <a:schemeClr val="tx1"/>
              </a:solidFill>
              <a:latin typeface="Calibri" pitchFamily="34" charset="0"/>
            </a:endParaRPr>
          </a:p>
          <a:p>
            <a:pPr marL="0" lvl="1" indent="0">
              <a:buNone/>
            </a:pPr>
            <a:r>
              <a:rPr lang="en-US" sz="3200" dirty="0">
                <a:solidFill>
                  <a:schemeClr val="tx1"/>
                </a:solidFill>
                <a:latin typeface="Calibri" pitchFamily="34" charset="0"/>
              </a:rPr>
              <a:t>The quantity of an </a:t>
            </a:r>
            <a:r>
              <a:rPr lang="en-US" sz="3200" dirty="0" err="1">
                <a:solidFill>
                  <a:schemeClr val="tx1"/>
                </a:solidFill>
                <a:latin typeface="Calibri" pitchFamily="34" charset="0"/>
              </a:rPr>
              <a:t>analyte</a:t>
            </a:r>
            <a:r>
              <a:rPr lang="en-US" sz="3200" dirty="0">
                <a:solidFill>
                  <a:schemeClr val="tx1"/>
                </a:solidFill>
                <a:latin typeface="Calibri" pitchFamily="34" charset="0"/>
              </a:rPr>
              <a:t> </a:t>
            </a:r>
            <a:r>
              <a:rPr lang="en-US" sz="3200" dirty="0" smtClean="0">
                <a:solidFill>
                  <a:schemeClr val="tx1"/>
                </a:solidFill>
                <a:latin typeface="Calibri" pitchFamily="34" charset="0"/>
              </a:rPr>
              <a:t>is statistically analyzed for accuracy, precision, total error etc.</a:t>
            </a:r>
          </a:p>
          <a:p>
            <a:pPr marL="0" lvl="1" indent="0">
              <a:buNone/>
            </a:pPr>
            <a:r>
              <a:rPr lang="en-US" sz="3200" dirty="0" smtClean="0">
                <a:solidFill>
                  <a:schemeClr val="tx1"/>
                </a:solidFill>
                <a:latin typeface="Calibri" pitchFamily="34" charset="0"/>
              </a:rPr>
              <a:t>These </a:t>
            </a:r>
            <a:r>
              <a:rPr lang="en-US" sz="3200" dirty="0">
                <a:solidFill>
                  <a:schemeClr val="tx1"/>
                </a:solidFill>
                <a:latin typeface="Calibri" pitchFamily="34" charset="0"/>
              </a:rPr>
              <a:t>are called Statistical Quality Controls</a:t>
            </a:r>
          </a:p>
          <a:p>
            <a:pPr marL="0" lvl="1" indent="0">
              <a:buNone/>
            </a:pPr>
            <a:r>
              <a:rPr lang="en-US" sz="3200" dirty="0">
                <a:solidFill>
                  <a:schemeClr val="tx1"/>
                </a:solidFill>
                <a:latin typeface="Calibri" pitchFamily="34" charset="0"/>
              </a:rPr>
              <a:t>Ex. Glucose, TSH etc.</a:t>
            </a:r>
          </a:p>
          <a:p>
            <a:endParaRPr lang="en-US" dirty="0">
              <a:solidFill>
                <a:schemeClr val="tx1"/>
              </a:solidFill>
            </a:endParaRPr>
          </a:p>
        </p:txBody>
      </p:sp>
      <p:sp>
        <p:nvSpPr>
          <p:cNvPr id="2" name="Date Placeholder 1"/>
          <p:cNvSpPr>
            <a:spLocks noGrp="1"/>
          </p:cNvSpPr>
          <p:nvPr>
            <p:ph type="dt" sz="half" idx="10"/>
          </p:nvPr>
        </p:nvSpPr>
        <p:spPr/>
        <p:txBody>
          <a:bodyPr/>
          <a:lstStyle/>
          <a:p>
            <a:fld id="{8214D00E-F435-4323-B50E-1DDD3A93C88B}"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346356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586" y="1828800"/>
            <a:ext cx="8450414" cy="3323987"/>
          </a:xfrm>
          <a:prstGeom prst="rect">
            <a:avLst/>
          </a:prstGeom>
        </p:spPr>
        <p:txBody>
          <a:bodyPr wrap="square">
            <a:spAutoFit/>
          </a:bodyPr>
          <a:lstStyle/>
          <a:p>
            <a:pPr marL="0" lvl="1"/>
            <a:r>
              <a:rPr lang="en-US" sz="3000" dirty="0" smtClean="0">
                <a:latin typeface="Calibri" pitchFamily="34" charset="0"/>
              </a:rPr>
              <a:t>Measure </a:t>
            </a:r>
            <a:r>
              <a:rPr lang="en-US" sz="3000" dirty="0">
                <a:latin typeface="Calibri" pitchFamily="34" charset="0"/>
              </a:rPr>
              <a:t>the presence or absence of a substance, or evaluate cellular characteristics such as morphology</a:t>
            </a:r>
            <a:r>
              <a:rPr lang="en-US" sz="3000" dirty="0" smtClean="0">
                <a:latin typeface="Calibri" pitchFamily="34" charset="0"/>
              </a:rPr>
              <a:t>.</a:t>
            </a:r>
          </a:p>
          <a:p>
            <a:pPr lvl="1"/>
            <a:endParaRPr lang="en-US" sz="3000" dirty="0" smtClean="0">
              <a:latin typeface="Calibri" pitchFamily="34" charset="0"/>
            </a:endParaRPr>
          </a:p>
          <a:p>
            <a:pPr lvl="1" algn="ctr"/>
            <a:r>
              <a:rPr lang="en-US" sz="3000" dirty="0" smtClean="0">
                <a:latin typeface="Calibri" pitchFamily="34" charset="0"/>
              </a:rPr>
              <a:t>‘</a:t>
            </a:r>
            <a:r>
              <a:rPr lang="en-US" sz="3000" dirty="0">
                <a:latin typeface="Calibri" pitchFamily="34" charset="0"/>
              </a:rPr>
              <a:t>Reactive’ or ‘Non-Reactive’, ‘Positive’ or ‘Negative</a:t>
            </a:r>
            <a:r>
              <a:rPr lang="en-US" sz="3000" dirty="0" smtClean="0">
                <a:latin typeface="Calibri" pitchFamily="34" charset="0"/>
              </a:rPr>
              <a:t>’, etc.</a:t>
            </a:r>
            <a:endParaRPr lang="en-US" sz="3000" dirty="0">
              <a:latin typeface="Calibri" pitchFamily="34" charset="0"/>
            </a:endParaRPr>
          </a:p>
          <a:p>
            <a:pPr lvl="1"/>
            <a:endParaRPr lang="en-US" sz="3000" dirty="0" smtClean="0">
              <a:latin typeface="Calibri" pitchFamily="34" charset="0"/>
            </a:endParaRPr>
          </a:p>
          <a:p>
            <a:pPr lvl="1"/>
            <a:r>
              <a:rPr lang="en-US" sz="3000" dirty="0" smtClean="0">
                <a:latin typeface="Calibri" pitchFamily="34" charset="0"/>
              </a:rPr>
              <a:t>Ex</a:t>
            </a:r>
            <a:r>
              <a:rPr lang="en-US" sz="3000" dirty="0">
                <a:latin typeface="Calibri" pitchFamily="34" charset="0"/>
              </a:rPr>
              <a:t>. Microbiology culture, Serology Report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841"/>
            <a:ext cx="1987267" cy="161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099" y="5486400"/>
            <a:ext cx="1440527" cy="82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8790D1D-FFB7-4D0E-B293-8C12501D55DA}"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09600"/>
            <a:ext cx="2298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3840"/>
            <a:ext cx="41576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2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534400" cy="3754874"/>
          </a:xfrm>
          <a:prstGeom prst="rect">
            <a:avLst/>
          </a:prstGeom>
        </p:spPr>
        <p:txBody>
          <a:bodyPr wrap="square">
            <a:spAutoFit/>
          </a:bodyPr>
          <a:lstStyle/>
          <a:p>
            <a:r>
              <a:rPr lang="en-IN" sz="3200" b="1" dirty="0">
                <a:solidFill>
                  <a:srgbClr val="0070C0"/>
                </a:solidFill>
              </a:rPr>
              <a:t>IQCs as per process: </a:t>
            </a:r>
            <a:endParaRPr lang="en-IN" sz="3200" b="1" dirty="0" smtClean="0">
              <a:solidFill>
                <a:srgbClr val="0070C0"/>
              </a:solidFill>
            </a:endParaRPr>
          </a:p>
          <a:p>
            <a:r>
              <a:rPr lang="en-IN" sz="3200" b="1" dirty="0" smtClean="0">
                <a:latin typeface="Calibri" pitchFamily="34" charset="0"/>
              </a:rPr>
              <a:t>Semi Quantitative</a:t>
            </a:r>
          </a:p>
          <a:p>
            <a:pPr algn="just"/>
            <a:endParaRPr lang="en-IN" sz="3000" dirty="0">
              <a:latin typeface="Calibri" pitchFamily="34" charset="0"/>
            </a:endParaRPr>
          </a:p>
          <a:p>
            <a:pPr algn="just"/>
            <a:r>
              <a:rPr lang="en-US" sz="2400" dirty="0" smtClean="0">
                <a:latin typeface="Calibri" pitchFamily="34" charset="0"/>
              </a:rPr>
              <a:t>These are similar </a:t>
            </a:r>
            <a:r>
              <a:rPr lang="en-US" sz="2400" dirty="0">
                <a:latin typeface="Calibri" pitchFamily="34" charset="0"/>
              </a:rPr>
              <a:t>to </a:t>
            </a:r>
            <a:r>
              <a:rPr lang="en-US" sz="2400" dirty="0" smtClean="0">
                <a:latin typeface="Calibri" pitchFamily="34" charset="0"/>
              </a:rPr>
              <a:t>qualitative </a:t>
            </a:r>
            <a:r>
              <a:rPr lang="en-US" sz="2400" dirty="0">
                <a:latin typeface="Calibri" pitchFamily="34" charset="0"/>
              </a:rPr>
              <a:t>examinations, </a:t>
            </a:r>
            <a:endParaRPr lang="en-US" sz="2400" dirty="0" smtClean="0">
              <a:latin typeface="Calibri" pitchFamily="34" charset="0"/>
            </a:endParaRPr>
          </a:p>
          <a:p>
            <a:pPr algn="just"/>
            <a:r>
              <a:rPr lang="en-US" sz="2400" dirty="0" smtClean="0">
                <a:latin typeface="Calibri" pitchFamily="34" charset="0"/>
              </a:rPr>
              <a:t>Here, the test results are </a:t>
            </a:r>
            <a:r>
              <a:rPr lang="en-US" sz="2400" dirty="0">
                <a:latin typeface="Calibri" pitchFamily="34" charset="0"/>
              </a:rPr>
              <a:t>expressed in </a:t>
            </a:r>
            <a:r>
              <a:rPr lang="en-US" sz="2400" dirty="0" smtClean="0">
                <a:latin typeface="Calibri" pitchFamily="34" charset="0"/>
              </a:rPr>
              <a:t>semi-quantitative terms, as </a:t>
            </a:r>
            <a:r>
              <a:rPr lang="en-US" sz="2400" dirty="0">
                <a:latin typeface="Calibri" pitchFamily="34" charset="0"/>
              </a:rPr>
              <a:t>an estimate of how much of the measured substance is </a:t>
            </a:r>
            <a:r>
              <a:rPr lang="en-US" sz="2400" dirty="0" smtClean="0">
                <a:latin typeface="Calibri" pitchFamily="34" charset="0"/>
              </a:rPr>
              <a:t>present.</a:t>
            </a:r>
            <a:endParaRPr lang="en-US" sz="2400" dirty="0">
              <a:latin typeface="Calibri" pitchFamily="34" charset="0"/>
            </a:endParaRPr>
          </a:p>
          <a:p>
            <a:pPr algn="just"/>
            <a:r>
              <a:rPr lang="en-US" sz="2400" dirty="0" smtClean="0">
                <a:latin typeface="Calibri" pitchFamily="34" charset="0"/>
              </a:rPr>
              <a:t>QC procedures also can be aligned to this</a:t>
            </a:r>
          </a:p>
          <a:p>
            <a:pPr algn="just"/>
            <a:r>
              <a:rPr lang="en-US" sz="2400" dirty="0" smtClean="0">
                <a:latin typeface="Calibri" pitchFamily="34" charset="0"/>
              </a:rPr>
              <a:t>E.g. Developing Borderline </a:t>
            </a:r>
            <a:r>
              <a:rPr lang="en-US" sz="2400" dirty="0">
                <a:latin typeface="Calibri" pitchFamily="34" charset="0"/>
              </a:rPr>
              <a:t>Control </a:t>
            </a:r>
            <a:r>
              <a:rPr lang="en-US" sz="2400" dirty="0" smtClean="0">
                <a:latin typeface="Calibri" pitchFamily="34" charset="0"/>
              </a:rPr>
              <a:t>using E Ratio in serology</a:t>
            </a:r>
          </a:p>
          <a:p>
            <a:pPr algn="just"/>
            <a:r>
              <a:rPr lang="en-US" sz="2400" dirty="0" smtClean="0">
                <a:latin typeface="Calibri" pitchFamily="34" charset="0"/>
              </a:rPr>
              <a:t>Urine controls giving reports as 1+, 2+….</a:t>
            </a:r>
            <a:endParaRPr lang="en-US" sz="2400" dirty="0">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22559"/>
            <a:ext cx="3048000" cy="200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4440674"/>
            <a:ext cx="5045861" cy="206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62441A8-3DCC-4274-9A54-7B1C7EAECD5C}"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5686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86" t="8490" r="20000" b="47471"/>
          <a:stretch/>
        </p:blipFill>
        <p:spPr bwMode="auto">
          <a:xfrm>
            <a:off x="381000" y="293914"/>
            <a:ext cx="8153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172200" y="1219200"/>
            <a:ext cx="2362200" cy="480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8060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940040" cy="1450757"/>
          </a:xfrm>
        </p:spPr>
        <p:txBody>
          <a:bodyPr/>
          <a:lstStyle/>
          <a:p>
            <a:r>
              <a:rPr lang="en-US" dirty="0" smtClean="0">
                <a:solidFill>
                  <a:srgbClr val="FF0000"/>
                </a:solidFill>
              </a:rPr>
              <a:t>5.6</a:t>
            </a:r>
            <a:r>
              <a:rPr lang="en-US" dirty="0" smtClean="0"/>
              <a:t> Controlling is required…..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8475856"/>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
        <p:nvSpPr>
          <p:cNvPr id="8" name="Oval 7"/>
          <p:cNvSpPr/>
          <p:nvPr/>
        </p:nvSpPr>
        <p:spPr>
          <a:xfrm>
            <a:off x="6477000" y="2189117"/>
            <a:ext cx="2590800" cy="3429000"/>
          </a:xfrm>
          <a:prstGeom prst="ellipse">
            <a:avLst/>
          </a:prstGeom>
          <a:no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ln w="0"/>
                <a:solidFill>
                  <a:srgbClr val="FF0000"/>
                </a:solidFill>
                <a:effectLst>
                  <a:outerShdw blurRad="38100" dist="19050" dir="2700000" algn="tl" rotWithShape="0">
                    <a:schemeClr val="dk1">
                      <a:alpha val="40000"/>
                    </a:schemeClr>
                  </a:outerShdw>
                </a:effectLst>
              </a:rPr>
              <a:t>Wherever testing is done </a:t>
            </a:r>
            <a:endParaRPr lang="en-US" sz="32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7578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250217933"/>
              </p:ext>
            </p:extLst>
          </p:nvPr>
        </p:nvGraphicFramePr>
        <p:xfrm>
          <a:off x="609600" y="838200"/>
          <a:ext cx="8077200" cy="50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flipV="1">
            <a:off x="739051" y="4337452"/>
            <a:ext cx="1448873" cy="96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53442" y="4789281"/>
            <a:ext cx="831428" cy="300082"/>
          </a:xfrm>
          <a:prstGeom prst="rect">
            <a:avLst/>
          </a:prstGeom>
          <a:solidFill>
            <a:srgbClr val="FFFF00"/>
          </a:solidFill>
        </p:spPr>
        <p:txBody>
          <a:bodyPr wrap="square" rtlCol="0">
            <a:spAutoFit/>
          </a:bodyPr>
          <a:lstStyle/>
          <a:p>
            <a:r>
              <a:rPr lang="en-US" sz="1350" b="1" dirty="0"/>
              <a:t>Control</a:t>
            </a:r>
          </a:p>
        </p:txBody>
      </p:sp>
      <p:cxnSp>
        <p:nvCxnSpPr>
          <p:cNvPr id="28" name="Straight Connector 27"/>
          <p:cNvCxnSpPr/>
          <p:nvPr/>
        </p:nvCxnSpPr>
        <p:spPr>
          <a:xfrm>
            <a:off x="3159109" y="5089363"/>
            <a:ext cx="444549" cy="19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49616" y="4952318"/>
            <a:ext cx="203826" cy="1370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33384" y="5071661"/>
            <a:ext cx="868796" cy="323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822960" y="286605"/>
            <a:ext cx="7543800" cy="932596"/>
          </a:xfrm>
        </p:spPr>
        <p:txBody>
          <a:bodyPr>
            <a:normAutofit fontScale="90000"/>
          </a:bodyPr>
          <a:lstStyle/>
          <a:p>
            <a:r>
              <a:rPr lang="en-IN" sz="4000" b="1" dirty="0">
                <a:solidFill>
                  <a:srgbClr val="0070C0"/>
                </a:solidFill>
              </a:rPr>
              <a:t>IQCs as per </a:t>
            </a:r>
            <a:r>
              <a:rPr lang="en-IN" sz="4000" b="1" dirty="0" smtClean="0">
                <a:solidFill>
                  <a:srgbClr val="0070C0"/>
                </a:solidFill>
              </a:rPr>
              <a:t>Vendor: </a:t>
            </a:r>
            <a:br>
              <a:rPr lang="en-IN" sz="4000" b="1" dirty="0" smtClean="0">
                <a:solidFill>
                  <a:srgbClr val="0070C0"/>
                </a:solidFill>
              </a:rPr>
            </a:br>
            <a:r>
              <a:rPr lang="en-US" sz="4000" b="1" dirty="0" smtClean="0">
                <a:latin typeface="Calibri" pitchFamily="34" charset="0"/>
              </a:rPr>
              <a:t>Quality </a:t>
            </a:r>
            <a:r>
              <a:rPr lang="en-US" sz="4000" b="1" dirty="0">
                <a:latin typeface="Calibri" pitchFamily="34" charset="0"/>
              </a:rPr>
              <a:t>Control </a:t>
            </a:r>
            <a:r>
              <a:rPr lang="en-US" sz="4000" b="1" dirty="0" smtClean="0">
                <a:latin typeface="Calibri" pitchFamily="34" charset="0"/>
              </a:rPr>
              <a:t>Types</a:t>
            </a:r>
            <a:endParaRPr lang="en-US" sz="4000" dirty="0"/>
          </a:p>
        </p:txBody>
      </p:sp>
      <p:sp>
        <p:nvSpPr>
          <p:cNvPr id="2" name="Date Placeholder 1"/>
          <p:cNvSpPr>
            <a:spLocks noGrp="1"/>
          </p:cNvSpPr>
          <p:nvPr>
            <p:ph type="dt" sz="half" idx="10"/>
          </p:nvPr>
        </p:nvSpPr>
        <p:spPr/>
        <p:txBody>
          <a:bodyPr/>
          <a:lstStyle/>
          <a:p>
            <a:fld id="{E5E33A3C-F74D-4A41-A917-E8A1F9B8B163}"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cxnSp>
        <p:nvCxnSpPr>
          <p:cNvPr id="19" name="Straight Connector 18"/>
          <p:cNvCxnSpPr/>
          <p:nvPr/>
        </p:nvCxnSpPr>
        <p:spPr>
          <a:xfrm flipV="1">
            <a:off x="6684751" y="4789281"/>
            <a:ext cx="325888" cy="2615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3" idx="1"/>
          </p:cNvCxnSpPr>
          <p:nvPr/>
        </p:nvCxnSpPr>
        <p:spPr>
          <a:xfrm>
            <a:off x="6668224" y="5069511"/>
            <a:ext cx="366268" cy="1313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639" y="4569266"/>
            <a:ext cx="831428" cy="300082"/>
          </a:xfrm>
          <a:prstGeom prst="rect">
            <a:avLst/>
          </a:prstGeom>
          <a:solidFill>
            <a:srgbClr val="FFFF00"/>
          </a:solidFill>
        </p:spPr>
        <p:txBody>
          <a:bodyPr wrap="square" rtlCol="0">
            <a:spAutoFit/>
          </a:bodyPr>
          <a:lstStyle/>
          <a:p>
            <a:r>
              <a:rPr lang="en-US" sz="1350" b="1" dirty="0"/>
              <a:t>Control</a:t>
            </a:r>
          </a:p>
        </p:txBody>
      </p:sp>
      <p:sp>
        <p:nvSpPr>
          <p:cNvPr id="23" name="TextBox 22"/>
          <p:cNvSpPr txBox="1"/>
          <p:nvPr/>
        </p:nvSpPr>
        <p:spPr>
          <a:xfrm>
            <a:off x="7034492" y="5050839"/>
            <a:ext cx="894220" cy="300082"/>
          </a:xfrm>
          <a:prstGeom prst="rect">
            <a:avLst/>
          </a:prstGeom>
          <a:solidFill>
            <a:schemeClr val="accent6"/>
          </a:solidFill>
        </p:spPr>
        <p:txBody>
          <a:bodyPr wrap="square" rtlCol="0">
            <a:spAutoFit/>
          </a:bodyPr>
          <a:lstStyle/>
          <a:p>
            <a:r>
              <a:rPr lang="en-US" sz="1350" b="1" dirty="0" smtClean="0"/>
              <a:t>Calibrator</a:t>
            </a:r>
            <a:endParaRPr lang="en-US" sz="1350" b="1" dirty="0"/>
          </a:p>
        </p:txBody>
      </p:sp>
    </p:spTree>
    <p:extLst>
      <p:ext uri="{BB962C8B-B14F-4D97-AF65-F5344CB8AC3E}">
        <p14:creationId xmlns:p14="http://schemas.microsoft.com/office/powerpoint/2010/main" val="3467899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535" y="5562600"/>
            <a:ext cx="1124190" cy="64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228601" y="266733"/>
            <a:ext cx="8913124" cy="1450757"/>
          </a:xfrm>
        </p:spPr>
        <p:txBody>
          <a:bodyPr>
            <a:noAutofit/>
          </a:bodyPr>
          <a:lstStyle/>
          <a:p>
            <a:pPr lvl="0">
              <a:spcAft>
                <a:spcPts val="200"/>
              </a:spcAft>
            </a:pPr>
            <a:r>
              <a:rPr lang="en-IN" sz="4000" b="1" dirty="0">
                <a:solidFill>
                  <a:srgbClr val="0070C0"/>
                </a:solidFill>
              </a:rPr>
              <a:t>IQCs as per </a:t>
            </a:r>
            <a:r>
              <a:rPr lang="en-IN" sz="4000" b="1" dirty="0" smtClean="0">
                <a:solidFill>
                  <a:srgbClr val="0070C0"/>
                </a:solidFill>
              </a:rPr>
              <a:t>Vendor:</a:t>
            </a:r>
            <a:r>
              <a:rPr lang="en-IN" b="1" dirty="0" smtClean="0">
                <a:solidFill>
                  <a:srgbClr val="0070C0"/>
                </a:solidFill>
              </a:rPr>
              <a:t/>
            </a:r>
            <a:br>
              <a:rPr lang="en-IN" b="1" dirty="0" smtClean="0">
                <a:solidFill>
                  <a:srgbClr val="0070C0"/>
                </a:solidFill>
              </a:rPr>
            </a:br>
            <a:r>
              <a:rPr lang="en-US" sz="3600" b="1" dirty="0">
                <a:latin typeface="Calibri" pitchFamily="34" charset="0"/>
              </a:rPr>
              <a:t>Dependent control material </a:t>
            </a:r>
            <a:r>
              <a:rPr lang="en-US" sz="3600" dirty="0" smtClean="0">
                <a:latin typeface="Calibri" pitchFamily="34" charset="0"/>
              </a:rPr>
              <a:t>(First Party</a:t>
            </a:r>
            <a:r>
              <a:rPr lang="en-US" sz="3600" dirty="0">
                <a:latin typeface="Calibri" pitchFamily="34" charset="0"/>
              </a:rPr>
              <a:t>)</a:t>
            </a:r>
            <a:endParaRPr lang="en-IN" sz="3600" dirty="0">
              <a:latin typeface="Calibri" pitchFamily="34" charset="0"/>
            </a:endParaRPr>
          </a:p>
        </p:txBody>
      </p:sp>
      <p:sp>
        <p:nvSpPr>
          <p:cNvPr id="8" name="Content Placeholder 7"/>
          <p:cNvSpPr>
            <a:spLocks noGrp="1"/>
          </p:cNvSpPr>
          <p:nvPr>
            <p:ph idx="1"/>
          </p:nvPr>
        </p:nvSpPr>
        <p:spPr>
          <a:xfrm>
            <a:off x="228601" y="1845734"/>
            <a:ext cx="8762999" cy="3716866"/>
          </a:xfrm>
        </p:spPr>
        <p:txBody>
          <a:bodyPr>
            <a:noAutofit/>
          </a:bodyPr>
          <a:lstStyle/>
          <a:p>
            <a:pPr marL="285750" indent="-285750" algn="just">
              <a:buFont typeface="Arial" pitchFamily="34" charset="0"/>
              <a:buChar char="•"/>
            </a:pPr>
            <a:r>
              <a:rPr lang="en-US" sz="2800" dirty="0" smtClean="0">
                <a:solidFill>
                  <a:schemeClr val="tx1"/>
                </a:solidFill>
                <a:latin typeface="Calibri" pitchFamily="34" charset="0"/>
              </a:rPr>
              <a:t>Typically </a:t>
            </a:r>
            <a:r>
              <a:rPr lang="en-US" sz="2800" dirty="0">
                <a:solidFill>
                  <a:schemeClr val="tx1"/>
                </a:solidFill>
                <a:latin typeface="Calibri" pitchFamily="34" charset="0"/>
              </a:rPr>
              <a:t>provided by the instrument manufacturer. </a:t>
            </a:r>
          </a:p>
          <a:p>
            <a:pPr marL="285750" indent="-285750" algn="just">
              <a:buFont typeface="Arial" pitchFamily="34" charset="0"/>
              <a:buChar char="•"/>
            </a:pPr>
            <a:r>
              <a:rPr lang="en-US" sz="2800" dirty="0" smtClean="0">
                <a:solidFill>
                  <a:schemeClr val="tx1"/>
                </a:solidFill>
                <a:latin typeface="Calibri" pitchFamily="34" charset="0"/>
              </a:rPr>
              <a:t>Dependent control materials are often </a:t>
            </a:r>
            <a:r>
              <a:rPr lang="en-US" sz="2800" dirty="0">
                <a:solidFill>
                  <a:schemeClr val="tx1"/>
                </a:solidFill>
                <a:latin typeface="Calibri" pitchFamily="34" charset="0"/>
              </a:rPr>
              <a:t>manufactured </a:t>
            </a:r>
            <a:r>
              <a:rPr lang="en-US" sz="2800" dirty="0" smtClean="0">
                <a:solidFill>
                  <a:schemeClr val="tx1"/>
                </a:solidFill>
                <a:latin typeface="Calibri" pitchFamily="34" charset="0"/>
              </a:rPr>
              <a:t>from; </a:t>
            </a:r>
          </a:p>
          <a:p>
            <a:pPr marL="818388" lvl="2" indent="-342900" algn="just">
              <a:lnSpc>
                <a:spcPct val="100000"/>
              </a:lnSpc>
              <a:buFont typeface="Wingdings" panose="05000000000000000000" pitchFamily="2" charset="2"/>
              <a:buChar char="§"/>
            </a:pPr>
            <a:r>
              <a:rPr lang="en-US" sz="2400" dirty="0" smtClean="0">
                <a:solidFill>
                  <a:schemeClr val="tx1"/>
                </a:solidFill>
                <a:latin typeface="Calibri" pitchFamily="34" charset="0"/>
              </a:rPr>
              <a:t>the </a:t>
            </a:r>
            <a:r>
              <a:rPr lang="en-US" sz="2400" dirty="0">
                <a:solidFill>
                  <a:schemeClr val="tx1"/>
                </a:solidFill>
                <a:latin typeface="Calibri" pitchFamily="34" charset="0"/>
              </a:rPr>
              <a:t>same lot of raw material, </a:t>
            </a:r>
            <a:endParaRPr lang="en-US" sz="2400" dirty="0" smtClean="0">
              <a:solidFill>
                <a:schemeClr val="tx1"/>
              </a:solidFill>
              <a:latin typeface="Calibri" pitchFamily="34" charset="0"/>
            </a:endParaRPr>
          </a:p>
          <a:p>
            <a:pPr marL="818388" lvl="2" indent="-342900" algn="just">
              <a:lnSpc>
                <a:spcPct val="100000"/>
              </a:lnSpc>
              <a:buFont typeface="Wingdings" panose="05000000000000000000" pitchFamily="2" charset="2"/>
              <a:buChar char="§"/>
            </a:pPr>
            <a:r>
              <a:rPr lang="en-US" sz="2400" dirty="0" smtClean="0">
                <a:solidFill>
                  <a:schemeClr val="tx1"/>
                </a:solidFill>
                <a:latin typeface="Calibri" pitchFamily="34" charset="0"/>
              </a:rPr>
              <a:t>using </a:t>
            </a:r>
            <a:r>
              <a:rPr lang="en-US" sz="2400" dirty="0">
                <a:solidFill>
                  <a:schemeClr val="tx1"/>
                </a:solidFill>
                <a:latin typeface="Calibri" pitchFamily="34" charset="0"/>
              </a:rPr>
              <a:t>the same manufacturing process, and </a:t>
            </a:r>
          </a:p>
          <a:p>
            <a:pPr marL="818388" lvl="2" indent="-342900" algn="just">
              <a:lnSpc>
                <a:spcPct val="100000"/>
              </a:lnSpc>
              <a:buFont typeface="Wingdings" panose="05000000000000000000" pitchFamily="2" charset="2"/>
              <a:buChar char="§"/>
            </a:pPr>
            <a:r>
              <a:rPr lang="en-US" sz="2400" dirty="0" smtClean="0">
                <a:solidFill>
                  <a:schemeClr val="tx1"/>
                </a:solidFill>
                <a:latin typeface="Calibri" pitchFamily="34" charset="0"/>
              </a:rPr>
              <a:t>made </a:t>
            </a:r>
            <a:r>
              <a:rPr lang="en-US" sz="2400" dirty="0">
                <a:solidFill>
                  <a:schemeClr val="tx1"/>
                </a:solidFill>
                <a:latin typeface="Calibri" pitchFamily="34" charset="0"/>
              </a:rPr>
              <a:t>in the same facility </a:t>
            </a:r>
            <a:r>
              <a:rPr lang="en-US" sz="2400" dirty="0" smtClean="0">
                <a:solidFill>
                  <a:schemeClr val="tx1"/>
                </a:solidFill>
                <a:latin typeface="Calibri" pitchFamily="34" charset="0"/>
              </a:rPr>
              <a:t>used </a:t>
            </a:r>
            <a:r>
              <a:rPr lang="en-US" sz="2400" dirty="0">
                <a:solidFill>
                  <a:schemeClr val="tx1"/>
                </a:solidFill>
                <a:latin typeface="Calibri" pitchFamily="34" charset="0"/>
              </a:rPr>
              <a:t>to manufacture the instrument, kit or method calibrators. </a:t>
            </a:r>
          </a:p>
          <a:p>
            <a:endParaRPr lang="en-US" sz="1800" dirty="0"/>
          </a:p>
        </p:txBody>
      </p:sp>
      <p:sp>
        <p:nvSpPr>
          <p:cNvPr id="2" name="Date Placeholder 1"/>
          <p:cNvSpPr>
            <a:spLocks noGrp="1"/>
          </p:cNvSpPr>
          <p:nvPr>
            <p:ph type="dt" sz="half" idx="10"/>
          </p:nvPr>
        </p:nvSpPr>
        <p:spPr/>
        <p:txBody>
          <a:bodyPr/>
          <a:lstStyle/>
          <a:p>
            <a:fld id="{DCDCA32F-D38B-4AEA-AD56-060BE86D5C0A}"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408184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86604"/>
            <a:ext cx="7985759" cy="1450757"/>
          </a:xfrm>
        </p:spPr>
        <p:txBody>
          <a:bodyPr>
            <a:normAutofit fontScale="90000"/>
          </a:bodyPr>
          <a:lstStyle/>
          <a:p>
            <a:r>
              <a:rPr lang="en-US" b="1" dirty="0">
                <a:latin typeface="Calibri" pitchFamily="34" charset="0"/>
              </a:rPr>
              <a:t/>
            </a:r>
            <a:br>
              <a:rPr lang="en-US" b="1" dirty="0">
                <a:latin typeface="Calibri" pitchFamily="34" charset="0"/>
              </a:rPr>
            </a:br>
            <a:r>
              <a:rPr lang="en-IN" sz="4000" b="1" dirty="0">
                <a:solidFill>
                  <a:srgbClr val="0070C0"/>
                </a:solidFill>
              </a:rPr>
              <a:t>IQCs as per Vendor:</a:t>
            </a:r>
            <a:br>
              <a:rPr lang="en-IN" sz="4000" b="1" dirty="0">
                <a:solidFill>
                  <a:srgbClr val="0070C0"/>
                </a:solidFill>
              </a:rPr>
            </a:br>
            <a:r>
              <a:rPr lang="en-US" sz="4000" b="1" dirty="0" smtClean="0">
                <a:latin typeface="Calibri" pitchFamily="34" charset="0"/>
              </a:rPr>
              <a:t>Semi-dependent </a:t>
            </a:r>
            <a:r>
              <a:rPr lang="en-US" sz="4000" b="1" dirty="0">
                <a:latin typeface="Calibri" pitchFamily="34" charset="0"/>
              </a:rPr>
              <a:t>control </a:t>
            </a:r>
            <a:r>
              <a:rPr lang="en-US" sz="4000" b="1" dirty="0" smtClean="0">
                <a:latin typeface="Calibri" pitchFamily="34" charset="0"/>
              </a:rPr>
              <a:t>material </a:t>
            </a:r>
            <a:r>
              <a:rPr lang="en-US" sz="4000" dirty="0" smtClean="0">
                <a:latin typeface="Calibri" pitchFamily="34" charset="0"/>
              </a:rPr>
              <a:t>(Second party) </a:t>
            </a:r>
            <a:endParaRPr lang="en-US" sz="4000" dirty="0"/>
          </a:p>
        </p:txBody>
      </p:sp>
      <p:sp>
        <p:nvSpPr>
          <p:cNvPr id="3" name="Content Placeholder 2"/>
          <p:cNvSpPr>
            <a:spLocks noGrp="1"/>
          </p:cNvSpPr>
          <p:nvPr>
            <p:ph idx="1"/>
          </p:nvPr>
        </p:nvSpPr>
        <p:spPr>
          <a:xfrm>
            <a:off x="381000" y="1845734"/>
            <a:ext cx="8534399" cy="4023360"/>
          </a:xfrm>
        </p:spPr>
        <p:txBody>
          <a:bodyPr>
            <a:normAutofit/>
          </a:bodyPr>
          <a:lstStyle/>
          <a:p>
            <a:pPr marL="285750" indent="-285750" algn="just">
              <a:buFont typeface="Arial" pitchFamily="34" charset="0"/>
              <a:buChar char="•"/>
            </a:pPr>
            <a:r>
              <a:rPr lang="en-US" sz="3600" dirty="0">
                <a:solidFill>
                  <a:schemeClr val="tx1"/>
                </a:solidFill>
                <a:latin typeface="Calibri" pitchFamily="34" charset="0"/>
              </a:rPr>
              <a:t>It is manufactured outside the quality system used to manufacture the instrument, kit or method.</a:t>
            </a:r>
          </a:p>
          <a:p>
            <a:pPr marL="285750" indent="-285750" algn="just">
              <a:buFont typeface="Arial" pitchFamily="34" charset="0"/>
              <a:buChar char="•"/>
            </a:pPr>
            <a:r>
              <a:rPr lang="en-US" sz="3600" dirty="0" smtClean="0">
                <a:solidFill>
                  <a:schemeClr val="tx1"/>
                </a:solidFill>
                <a:latin typeface="Calibri" pitchFamily="34" charset="0"/>
              </a:rPr>
              <a:t>But on </a:t>
            </a:r>
            <a:r>
              <a:rPr lang="en-US" sz="3600" dirty="0">
                <a:solidFill>
                  <a:schemeClr val="tx1"/>
                </a:solidFill>
                <a:latin typeface="Calibri" pitchFamily="34" charset="0"/>
              </a:rPr>
              <a:t>behalf of; and with input from the instrument, kit or method manufacturer.</a:t>
            </a:r>
            <a:endParaRPr lang="en-IN" sz="3600" dirty="0">
              <a:solidFill>
                <a:schemeClr val="tx1"/>
              </a:solidFill>
              <a:latin typeface="Calibri" pitchFamily="34" charset="0"/>
            </a:endParaRPr>
          </a:p>
          <a:p>
            <a:endParaRPr lang="en-US" sz="3200"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07068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
            </a:r>
            <a:br>
              <a:rPr lang="en-US" dirty="0" smtClean="0">
                <a:latin typeface="Calibri" pitchFamily="34" charset="0"/>
              </a:rPr>
            </a:br>
            <a:r>
              <a:rPr lang="en-US" dirty="0">
                <a:latin typeface="Calibri" pitchFamily="34" charset="0"/>
              </a:rPr>
              <a:t/>
            </a:r>
            <a:br>
              <a:rPr lang="en-US" dirty="0">
                <a:latin typeface="Calibri" pitchFamily="34" charset="0"/>
              </a:rPr>
            </a:br>
            <a:r>
              <a:rPr lang="en-US" dirty="0" smtClean="0">
                <a:latin typeface="Calibri" pitchFamily="34" charset="0"/>
              </a:rPr>
              <a:t/>
            </a:r>
            <a:br>
              <a:rPr lang="en-US" dirty="0" smtClean="0">
                <a:latin typeface="Calibri" pitchFamily="34" charset="0"/>
              </a:rPr>
            </a:br>
            <a:r>
              <a:rPr lang="en-US" dirty="0">
                <a:latin typeface="Calibri" pitchFamily="34" charset="0"/>
              </a:rPr>
              <a:t/>
            </a:r>
            <a:br>
              <a:rPr lang="en-US" dirty="0">
                <a:latin typeface="Calibri" pitchFamily="34" charset="0"/>
              </a:rPr>
            </a:br>
            <a:r>
              <a:rPr lang="en-US" dirty="0" smtClean="0">
                <a:latin typeface="Calibri" pitchFamily="34" charset="0"/>
              </a:rPr>
              <a:t/>
            </a:r>
            <a:br>
              <a:rPr lang="en-US" dirty="0" smtClean="0">
                <a:latin typeface="Calibri" pitchFamily="34" charset="0"/>
              </a:rPr>
            </a:br>
            <a:r>
              <a:rPr lang="en-US" dirty="0">
                <a:latin typeface="Calibri" pitchFamily="34" charset="0"/>
              </a:rPr>
              <a:t/>
            </a:r>
            <a:br>
              <a:rPr lang="en-US" dirty="0">
                <a:latin typeface="Calibri" pitchFamily="34" charset="0"/>
              </a:rPr>
            </a:br>
            <a:r>
              <a:rPr lang="en-IN" sz="4000" b="1" dirty="0">
                <a:solidFill>
                  <a:srgbClr val="0070C0"/>
                </a:solidFill>
              </a:rPr>
              <a:t>IQCs as per Vendor: </a:t>
            </a:r>
            <a:br>
              <a:rPr lang="en-IN" sz="4000" b="1" dirty="0">
                <a:solidFill>
                  <a:srgbClr val="0070C0"/>
                </a:solidFill>
              </a:rPr>
            </a:br>
            <a:r>
              <a:rPr lang="en-US" sz="4000" b="1" dirty="0">
                <a:latin typeface="Calibri" pitchFamily="34" charset="0"/>
              </a:rPr>
              <a:t>Independent control material  </a:t>
            </a:r>
            <a:r>
              <a:rPr lang="en-US" sz="4000" dirty="0">
                <a:latin typeface="Calibri" pitchFamily="34" charset="0"/>
              </a:rPr>
              <a:t>(Third Party)</a:t>
            </a:r>
            <a:endParaRPr lang="en-US" sz="4000" dirty="0"/>
          </a:p>
        </p:txBody>
      </p:sp>
      <p:sp>
        <p:nvSpPr>
          <p:cNvPr id="3" name="Content Placeholder 2"/>
          <p:cNvSpPr>
            <a:spLocks noGrp="1"/>
          </p:cNvSpPr>
          <p:nvPr>
            <p:ph idx="1"/>
          </p:nvPr>
        </p:nvSpPr>
        <p:spPr>
          <a:xfrm>
            <a:off x="457201" y="1845734"/>
            <a:ext cx="8534400" cy="4023360"/>
          </a:xfrm>
        </p:spPr>
        <p:txBody>
          <a:bodyPr/>
          <a:lstStyle/>
          <a:p>
            <a:pPr algn="ctr"/>
            <a:endParaRPr lang="en-US" dirty="0">
              <a:solidFill>
                <a:schemeClr val="tx1"/>
              </a:solidFill>
              <a:latin typeface="Calibri" pitchFamily="34" charset="0"/>
            </a:endParaRPr>
          </a:p>
          <a:p>
            <a:pPr marL="285750" indent="-285750">
              <a:buFont typeface="Arial" pitchFamily="34" charset="0"/>
              <a:buChar char="•"/>
            </a:pPr>
            <a:r>
              <a:rPr lang="en-US" sz="3200" dirty="0" smtClean="0">
                <a:solidFill>
                  <a:schemeClr val="tx1"/>
                </a:solidFill>
                <a:latin typeface="Calibri" pitchFamily="34" charset="0"/>
              </a:rPr>
              <a:t>These Control </a:t>
            </a:r>
            <a:r>
              <a:rPr lang="en-US" sz="3200" dirty="0">
                <a:solidFill>
                  <a:schemeClr val="tx1"/>
                </a:solidFill>
                <a:latin typeface="Calibri" pitchFamily="34" charset="0"/>
              </a:rPr>
              <a:t>Material is manufactured </a:t>
            </a:r>
            <a:r>
              <a:rPr lang="en-US" sz="3200" dirty="0">
                <a:solidFill>
                  <a:srgbClr val="FF0000"/>
                </a:solidFill>
                <a:latin typeface="Calibri" pitchFamily="34" charset="0"/>
              </a:rPr>
              <a:t>outside the quality system</a:t>
            </a:r>
            <a:r>
              <a:rPr lang="en-US" sz="3200" dirty="0">
                <a:solidFill>
                  <a:schemeClr val="tx1"/>
                </a:solidFill>
                <a:latin typeface="Calibri" pitchFamily="34" charset="0"/>
              </a:rPr>
              <a:t> used to manufacture the instrument, kit or method. </a:t>
            </a:r>
          </a:p>
          <a:p>
            <a:pPr marL="285750" indent="-285750">
              <a:buFont typeface="Arial" pitchFamily="34" charset="0"/>
              <a:buChar char="•"/>
            </a:pPr>
            <a:r>
              <a:rPr lang="en-US" sz="3200" dirty="0">
                <a:solidFill>
                  <a:schemeClr val="tx1"/>
                </a:solidFill>
                <a:latin typeface="Calibri" pitchFamily="34" charset="0"/>
              </a:rPr>
              <a:t>Its  performance is independent of any design inputs from the instrument, kit or method manufacturer.</a:t>
            </a:r>
          </a:p>
          <a:p>
            <a:endParaRPr lang="en-IN" sz="3200" dirty="0">
              <a:solidFill>
                <a:schemeClr val="tx1"/>
              </a:solidFill>
              <a:latin typeface="Calibri" pitchFamily="34" charset="0"/>
            </a:endParaRPr>
          </a:p>
          <a:p>
            <a:endParaRPr lang="en-US" dirty="0">
              <a:solidFill>
                <a:schemeClr val="tx1"/>
              </a:solidFill>
            </a:endParaRPr>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525920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286604"/>
            <a:ext cx="8229600" cy="1450757"/>
          </a:xfrm>
        </p:spPr>
        <p:txBody>
          <a:bodyPr/>
          <a:lstStyle/>
          <a:p>
            <a:r>
              <a:rPr lang="en-IN" sz="3600" b="1" dirty="0">
                <a:solidFill>
                  <a:srgbClr val="0070C0"/>
                </a:solidFill>
              </a:rPr>
              <a:t>IQCs as per </a:t>
            </a:r>
            <a:r>
              <a:rPr lang="en-IN" sz="3600" b="1" dirty="0" smtClean="0">
                <a:solidFill>
                  <a:srgbClr val="0070C0"/>
                </a:solidFill>
              </a:rPr>
              <a:t>Stability:</a:t>
            </a:r>
            <a:r>
              <a:rPr lang="en-IN" b="1" dirty="0" smtClean="0">
                <a:solidFill>
                  <a:srgbClr val="0070C0"/>
                </a:solidFill>
              </a:rPr>
              <a:t> </a:t>
            </a:r>
            <a:r>
              <a:rPr lang="en-IN" b="1" dirty="0">
                <a:solidFill>
                  <a:srgbClr val="0070C0"/>
                </a:solidFill>
              </a:rPr>
              <a:t/>
            </a:r>
            <a:br>
              <a:rPr lang="en-IN" b="1" dirty="0">
                <a:solidFill>
                  <a:srgbClr val="0070C0"/>
                </a:solidFill>
              </a:rPr>
            </a:br>
            <a:r>
              <a:rPr lang="en-IN" sz="3600" b="1" dirty="0" smtClean="0">
                <a:solidFill>
                  <a:schemeClr val="tx1"/>
                </a:solidFill>
              </a:rPr>
              <a:t>Liquid Stable/ Lyophilized</a:t>
            </a:r>
            <a:endParaRPr lang="en-US" sz="3600" b="1" dirty="0">
              <a:solidFill>
                <a:schemeClr val="tx1"/>
              </a:solidFill>
              <a:latin typeface="+mn-lt"/>
            </a:endParaRPr>
          </a:p>
        </p:txBody>
      </p:sp>
      <p:sp>
        <p:nvSpPr>
          <p:cNvPr id="11" name="Text Placeholder 10"/>
          <p:cNvSpPr>
            <a:spLocks noGrp="1"/>
          </p:cNvSpPr>
          <p:nvPr>
            <p:ph type="body" idx="1"/>
          </p:nvPr>
        </p:nvSpPr>
        <p:spPr>
          <a:xfrm>
            <a:off x="457200" y="1846052"/>
            <a:ext cx="4069080" cy="736282"/>
          </a:xfrm>
        </p:spPr>
        <p:txBody>
          <a:bodyPr>
            <a:normAutofit/>
          </a:bodyPr>
          <a:lstStyle/>
          <a:p>
            <a:r>
              <a:rPr lang="en-IN" sz="2800" b="1" dirty="0" smtClean="0">
                <a:solidFill>
                  <a:schemeClr val="tx1"/>
                </a:solidFill>
                <a:latin typeface="Calibri" pitchFamily="34" charset="0"/>
              </a:rPr>
              <a:t>Ready </a:t>
            </a:r>
            <a:r>
              <a:rPr lang="en-IN" sz="2800" b="1" dirty="0">
                <a:solidFill>
                  <a:schemeClr val="tx1"/>
                </a:solidFill>
                <a:latin typeface="Calibri" pitchFamily="34" charset="0"/>
              </a:rPr>
              <a:t>to </a:t>
            </a:r>
            <a:r>
              <a:rPr lang="en-IN" sz="2800" b="1" dirty="0" smtClean="0">
                <a:solidFill>
                  <a:schemeClr val="tx1"/>
                </a:solidFill>
                <a:latin typeface="Calibri" pitchFamily="34" charset="0"/>
              </a:rPr>
              <a:t>use</a:t>
            </a:r>
            <a:endParaRPr lang="en-IN" sz="2800" b="1" dirty="0">
              <a:solidFill>
                <a:schemeClr val="tx1"/>
              </a:solidFill>
              <a:latin typeface="Calibri" pitchFamily="34" charset="0"/>
            </a:endParaRPr>
          </a:p>
        </p:txBody>
      </p:sp>
      <p:sp>
        <p:nvSpPr>
          <p:cNvPr id="12" name="Content Placeholder 11"/>
          <p:cNvSpPr>
            <a:spLocks noGrp="1"/>
          </p:cNvSpPr>
          <p:nvPr>
            <p:ph sz="half" idx="2"/>
          </p:nvPr>
        </p:nvSpPr>
        <p:spPr>
          <a:xfrm>
            <a:off x="381000" y="2582334"/>
            <a:ext cx="4145280" cy="2378521"/>
          </a:xfrm>
        </p:spPr>
        <p:txBody>
          <a:bodyPr>
            <a:normAutofit fontScale="85000" lnSpcReduction="20000"/>
          </a:bodyPr>
          <a:lstStyle/>
          <a:p>
            <a:pPr marL="285750" lvl="0" indent="-285750">
              <a:buFont typeface="Arial" pitchFamily="34" charset="0"/>
              <a:buChar char="•"/>
            </a:pPr>
            <a:r>
              <a:rPr lang="en-US" sz="2400" dirty="0" smtClean="0">
                <a:solidFill>
                  <a:schemeClr val="tx1"/>
                </a:solidFill>
                <a:latin typeface="Calibri" pitchFamily="34" charset="0"/>
              </a:rPr>
              <a:t>Liquid medium, no reconstitution needed</a:t>
            </a:r>
          </a:p>
          <a:p>
            <a:pPr marL="285750" lvl="0" indent="-285750">
              <a:buFont typeface="Arial" pitchFamily="34" charset="0"/>
              <a:buChar char="•"/>
            </a:pPr>
            <a:r>
              <a:rPr lang="en-US" sz="2400" dirty="0" smtClean="0">
                <a:solidFill>
                  <a:schemeClr val="tx1"/>
                </a:solidFill>
                <a:latin typeface="Calibri" pitchFamily="34" charset="0"/>
              </a:rPr>
              <a:t>Usually </a:t>
            </a:r>
            <a:r>
              <a:rPr lang="en-US" sz="2400" dirty="0">
                <a:solidFill>
                  <a:schemeClr val="tx1"/>
                </a:solidFill>
                <a:latin typeface="Calibri" pitchFamily="34" charset="0"/>
              </a:rPr>
              <a:t>more costly per box than </a:t>
            </a:r>
            <a:r>
              <a:rPr lang="en-US" sz="2400" dirty="0" smtClean="0">
                <a:solidFill>
                  <a:schemeClr val="tx1"/>
                </a:solidFill>
                <a:latin typeface="Calibri" pitchFamily="34" charset="0"/>
              </a:rPr>
              <a:t>lyophilized.</a:t>
            </a:r>
            <a:endParaRPr lang="en-IN" sz="2400" dirty="0">
              <a:solidFill>
                <a:schemeClr val="tx1"/>
              </a:solidFill>
              <a:latin typeface="Calibri" pitchFamily="34" charset="0"/>
            </a:endParaRPr>
          </a:p>
          <a:p>
            <a:pPr marL="285750" lvl="0" indent="-285750">
              <a:buFont typeface="Arial" pitchFamily="34" charset="0"/>
              <a:buChar char="•"/>
            </a:pPr>
            <a:r>
              <a:rPr lang="en-US" sz="2400" dirty="0">
                <a:solidFill>
                  <a:schemeClr val="tx1"/>
                </a:solidFill>
                <a:latin typeface="Calibri" pitchFamily="34" charset="0"/>
              </a:rPr>
              <a:t>Eliminates many of the handling and reconstitution </a:t>
            </a:r>
            <a:r>
              <a:rPr lang="en-US" sz="2400" dirty="0" smtClean="0">
                <a:solidFill>
                  <a:schemeClr val="tx1"/>
                </a:solidFill>
                <a:latin typeface="Calibri" pitchFamily="34" charset="0"/>
              </a:rPr>
              <a:t>errors.</a:t>
            </a:r>
            <a:endParaRPr lang="en-IN" sz="2400" dirty="0">
              <a:solidFill>
                <a:schemeClr val="tx1"/>
              </a:solidFill>
              <a:latin typeface="Calibri" pitchFamily="34" charset="0"/>
            </a:endParaRPr>
          </a:p>
          <a:p>
            <a:pPr marL="285750" lvl="0" indent="-285750">
              <a:buFont typeface="Arial" pitchFamily="34" charset="0"/>
              <a:buChar char="•"/>
            </a:pPr>
            <a:r>
              <a:rPr lang="en-US" sz="2400" dirty="0">
                <a:solidFill>
                  <a:schemeClr val="tx1"/>
                </a:solidFill>
                <a:latin typeface="Calibri" pitchFamily="34" charset="0"/>
              </a:rPr>
              <a:t>Influence of matrix effect may be greater with the method you </a:t>
            </a:r>
            <a:r>
              <a:rPr lang="en-US" sz="2400" dirty="0" smtClean="0">
                <a:solidFill>
                  <a:schemeClr val="tx1"/>
                </a:solidFill>
                <a:latin typeface="Calibri" pitchFamily="34" charset="0"/>
              </a:rPr>
              <a:t>use.</a:t>
            </a:r>
            <a:endParaRPr lang="en-IN" sz="2400" dirty="0">
              <a:solidFill>
                <a:schemeClr val="tx1"/>
              </a:solidFill>
              <a:latin typeface="Calibri" pitchFamily="34" charset="0"/>
            </a:endParaRPr>
          </a:p>
          <a:p>
            <a:pPr algn="ctr"/>
            <a:endParaRPr lang="en-IN" sz="2400" dirty="0">
              <a:latin typeface="Calibri" pitchFamily="34" charset="0"/>
            </a:endParaRPr>
          </a:p>
          <a:p>
            <a:endParaRPr lang="en-US" sz="2400" b="1" dirty="0"/>
          </a:p>
        </p:txBody>
      </p:sp>
      <p:sp>
        <p:nvSpPr>
          <p:cNvPr id="13" name="Text Placeholder 12"/>
          <p:cNvSpPr>
            <a:spLocks noGrp="1"/>
          </p:cNvSpPr>
          <p:nvPr>
            <p:ph type="body" sz="quarter" idx="3"/>
          </p:nvPr>
        </p:nvSpPr>
        <p:spPr>
          <a:xfrm>
            <a:off x="4663440" y="1846052"/>
            <a:ext cx="3947160" cy="736282"/>
          </a:xfrm>
        </p:spPr>
        <p:txBody>
          <a:bodyPr>
            <a:noAutofit/>
          </a:bodyPr>
          <a:lstStyle/>
          <a:p>
            <a:r>
              <a:rPr lang="en-IN" sz="2800" b="1" dirty="0" smtClean="0">
                <a:solidFill>
                  <a:schemeClr val="tx1"/>
                </a:solidFill>
                <a:latin typeface="Calibri" pitchFamily="34" charset="0"/>
              </a:rPr>
              <a:t>Lyophilized </a:t>
            </a:r>
            <a:r>
              <a:rPr lang="en-IN" sz="2800" b="1" dirty="0">
                <a:solidFill>
                  <a:schemeClr val="tx1"/>
                </a:solidFill>
                <a:latin typeface="Calibri" pitchFamily="34" charset="0"/>
              </a:rPr>
              <a:t>material </a:t>
            </a:r>
          </a:p>
        </p:txBody>
      </p:sp>
      <p:sp>
        <p:nvSpPr>
          <p:cNvPr id="14" name="Content Placeholder 13"/>
          <p:cNvSpPr>
            <a:spLocks noGrp="1"/>
          </p:cNvSpPr>
          <p:nvPr>
            <p:ph sz="quarter" idx="4"/>
          </p:nvPr>
        </p:nvSpPr>
        <p:spPr>
          <a:xfrm>
            <a:off x="4663440" y="2582334"/>
            <a:ext cx="3947160" cy="2378521"/>
          </a:xfrm>
        </p:spPr>
        <p:txBody>
          <a:bodyPr>
            <a:noAutofit/>
          </a:bodyPr>
          <a:lstStyle/>
          <a:p>
            <a:pPr marL="285750" indent="-285750">
              <a:buFont typeface="Arial" pitchFamily="34" charset="0"/>
              <a:buChar char="•"/>
            </a:pPr>
            <a:r>
              <a:rPr lang="en-IN" sz="2200" dirty="0" smtClean="0">
                <a:solidFill>
                  <a:schemeClr val="tx1"/>
                </a:solidFill>
                <a:latin typeface="Calibri" pitchFamily="34" charset="0"/>
              </a:rPr>
              <a:t>Freeze dried, needs to be reconstituted</a:t>
            </a:r>
          </a:p>
          <a:p>
            <a:pPr marL="285750" indent="-285750">
              <a:buFont typeface="Arial" pitchFamily="34" charset="0"/>
              <a:buChar char="•"/>
            </a:pPr>
            <a:r>
              <a:rPr lang="en-US" sz="2200" dirty="0">
                <a:solidFill>
                  <a:schemeClr val="tx1"/>
                </a:solidFill>
                <a:latin typeface="Calibri" pitchFamily="34" charset="0"/>
              </a:rPr>
              <a:t>Require special diluents or deionized Type I </a:t>
            </a:r>
            <a:r>
              <a:rPr lang="en-US" sz="2200" dirty="0" smtClean="0">
                <a:solidFill>
                  <a:schemeClr val="tx1"/>
                </a:solidFill>
                <a:latin typeface="Calibri" pitchFamily="34" charset="0"/>
              </a:rPr>
              <a:t>water</a:t>
            </a:r>
            <a:endParaRPr lang="en-IN" sz="2200" dirty="0" smtClean="0">
              <a:solidFill>
                <a:schemeClr val="tx1"/>
              </a:solidFill>
              <a:latin typeface="Calibri" pitchFamily="34" charset="0"/>
            </a:endParaRPr>
          </a:p>
          <a:p>
            <a:pPr marL="285750" indent="-285750">
              <a:buFont typeface="Arial" pitchFamily="34" charset="0"/>
              <a:buChar char="•"/>
            </a:pPr>
            <a:r>
              <a:rPr lang="en-IN" sz="2200" dirty="0" smtClean="0">
                <a:solidFill>
                  <a:schemeClr val="tx1"/>
                </a:solidFill>
                <a:latin typeface="Calibri" pitchFamily="34" charset="0"/>
              </a:rPr>
              <a:t>The </a:t>
            </a:r>
            <a:r>
              <a:rPr lang="en-IN" sz="2200" dirty="0">
                <a:solidFill>
                  <a:schemeClr val="tx1"/>
                </a:solidFill>
                <a:latin typeface="Calibri" pitchFamily="34" charset="0"/>
              </a:rPr>
              <a:t>material more convenient for transport.</a:t>
            </a:r>
          </a:p>
          <a:p>
            <a:pPr marL="285750" indent="-285750">
              <a:buFont typeface="Arial" pitchFamily="34" charset="0"/>
              <a:buChar char="•"/>
            </a:pPr>
            <a:r>
              <a:rPr lang="en-US" sz="2200" dirty="0">
                <a:solidFill>
                  <a:schemeClr val="tx1"/>
                </a:solidFill>
                <a:latin typeface="Calibri" pitchFamily="34" charset="0"/>
              </a:rPr>
              <a:t>Usually less costly per box than </a:t>
            </a:r>
            <a:r>
              <a:rPr lang="en-US" sz="2200" dirty="0" smtClean="0">
                <a:solidFill>
                  <a:schemeClr val="tx1"/>
                </a:solidFill>
                <a:latin typeface="Calibri" pitchFamily="34" charset="0"/>
              </a:rPr>
              <a:t>liquid.</a:t>
            </a:r>
            <a:endParaRPr lang="en-IN" sz="2200" dirty="0">
              <a:solidFill>
                <a:schemeClr val="tx1"/>
              </a:solidFill>
              <a:latin typeface="Calibri" pitchFamily="34" charset="0"/>
            </a:endParaRPr>
          </a:p>
          <a:p>
            <a:endParaRPr lang="en-IN" dirty="0">
              <a:latin typeface="Calibri" pitchFamily="34" charset="0"/>
            </a:endParaRPr>
          </a:p>
          <a:p>
            <a:endParaRPr lang="en-US" sz="2400"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dirty="0"/>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5048738"/>
            <a:ext cx="3215640" cy="12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26" y="5707967"/>
            <a:ext cx="2514600" cy="10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1000"/>
                                        <p:tgtEl>
                                          <p:spTgt spid="14">
                                            <p:txEl>
                                              <p:pRg st="3" end="3"/>
                                            </p:txEl>
                                          </p:spTgt>
                                        </p:tgtEl>
                                      </p:cBhvr>
                                    </p:animEffect>
                                    <p:anim calcmode="lin" valueType="num">
                                      <p:cBhvr>
                                        <p:cTn id="3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1000"/>
                                        <p:tgtEl>
                                          <p:spTgt spid="12">
                                            <p:txEl>
                                              <p:pRg st="1" end="1"/>
                                            </p:txEl>
                                          </p:spTgt>
                                        </p:tgtEl>
                                      </p:cBhvr>
                                    </p:animEffect>
                                    <p:anim calcmode="lin" valueType="num">
                                      <p:cBhvr>
                                        <p:cTn id="4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fade">
                                      <p:cBhvr>
                                        <p:cTn id="49" dur="1000"/>
                                        <p:tgtEl>
                                          <p:spTgt spid="12">
                                            <p:txEl>
                                              <p:pRg st="2" end="2"/>
                                            </p:txEl>
                                          </p:spTgt>
                                        </p:tgtEl>
                                      </p:cBhvr>
                                    </p:animEffect>
                                    <p:anim calcmode="lin" valueType="num">
                                      <p:cBhvr>
                                        <p:cTn id="5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3" end="3"/>
                                            </p:txEl>
                                          </p:spTgt>
                                        </p:tgtEl>
                                        <p:attrNameLst>
                                          <p:attrName>style.visibility</p:attrName>
                                        </p:attrNameLst>
                                      </p:cBhvr>
                                      <p:to>
                                        <p:strVal val="visible"/>
                                      </p:to>
                                    </p:set>
                                    <p:animEffect transition="in" filter="fade">
                                      <p:cBhvr>
                                        <p:cTn id="56" dur="1000"/>
                                        <p:tgtEl>
                                          <p:spTgt spid="12">
                                            <p:txEl>
                                              <p:pRg st="3" end="3"/>
                                            </p:txEl>
                                          </p:spTgt>
                                        </p:tgtEl>
                                      </p:cBhvr>
                                    </p:animEffect>
                                    <p:anim calcmode="lin" valueType="num">
                                      <p:cBhvr>
                                        <p:cTn id="5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914400" y="457200"/>
            <a:ext cx="7543800" cy="1450757"/>
          </a:xfrm>
        </p:spPr>
        <p:txBody>
          <a:bodyPr/>
          <a:lstStyle/>
          <a:p>
            <a:r>
              <a:rPr lang="en-IN" b="1" dirty="0" smtClean="0">
                <a:latin typeface="Calibri" pitchFamily="34" charset="0"/>
              </a:rPr>
              <a:t>Lyophilized material Cont.… </a:t>
            </a:r>
            <a:endParaRPr lang="en-US" dirty="0"/>
          </a:p>
        </p:txBody>
      </p:sp>
      <p:sp>
        <p:nvSpPr>
          <p:cNvPr id="18" name="Content Placeholder 17"/>
          <p:cNvSpPr>
            <a:spLocks noGrp="1"/>
          </p:cNvSpPr>
          <p:nvPr>
            <p:ph idx="1"/>
          </p:nvPr>
        </p:nvSpPr>
        <p:spPr>
          <a:xfrm>
            <a:off x="457200" y="1981200"/>
            <a:ext cx="8382001" cy="4114800"/>
          </a:xfrm>
        </p:spPr>
        <p:txBody>
          <a:bodyPr>
            <a:noAutofit/>
          </a:bodyPr>
          <a:lstStyle/>
          <a:p>
            <a:pPr marL="285750" indent="-285750">
              <a:buFont typeface="Arial" pitchFamily="34" charset="0"/>
              <a:buChar char="•"/>
            </a:pPr>
            <a:r>
              <a:rPr lang="en-US" sz="2800" dirty="0" smtClean="0">
                <a:solidFill>
                  <a:schemeClr val="tx1"/>
                </a:solidFill>
              </a:rPr>
              <a:t>Frequently </a:t>
            </a:r>
            <a:r>
              <a:rPr lang="en-US" sz="2800" dirty="0">
                <a:solidFill>
                  <a:schemeClr val="tx1"/>
                </a:solidFill>
              </a:rPr>
              <a:t>has a shorter </a:t>
            </a:r>
            <a:r>
              <a:rPr lang="en-US" sz="2800" dirty="0" smtClean="0">
                <a:solidFill>
                  <a:schemeClr val="tx1"/>
                </a:solidFill>
              </a:rPr>
              <a:t>open-vial </a:t>
            </a:r>
            <a:r>
              <a:rPr lang="en-US" sz="2800" dirty="0">
                <a:solidFill>
                  <a:schemeClr val="tx1"/>
                </a:solidFill>
              </a:rPr>
              <a:t>expiry </a:t>
            </a:r>
            <a:r>
              <a:rPr lang="en-US" sz="2800" dirty="0" smtClean="0">
                <a:solidFill>
                  <a:schemeClr val="tx1"/>
                </a:solidFill>
              </a:rPr>
              <a:t>interval</a:t>
            </a:r>
            <a:endParaRPr lang="en-IN" sz="2800" dirty="0">
              <a:solidFill>
                <a:schemeClr val="tx1"/>
              </a:solidFill>
            </a:endParaRPr>
          </a:p>
          <a:p>
            <a:pPr marL="285750" indent="-285750">
              <a:buFont typeface="Arial" pitchFamily="34" charset="0"/>
              <a:buChar char="•"/>
            </a:pPr>
            <a:r>
              <a:rPr lang="en-US" sz="2800" dirty="0">
                <a:solidFill>
                  <a:schemeClr val="tx1"/>
                </a:solidFill>
              </a:rPr>
              <a:t>May result in discarding unused portion (hidden cost consideration</a:t>
            </a:r>
            <a:r>
              <a:rPr lang="en-US" sz="2800" dirty="0" smtClean="0">
                <a:solidFill>
                  <a:schemeClr val="tx1"/>
                </a:solidFill>
              </a:rPr>
              <a:t>)</a:t>
            </a:r>
          </a:p>
          <a:p>
            <a:pPr marL="285750" indent="-285750">
              <a:buFont typeface="Arial" pitchFamily="34" charset="0"/>
              <a:buChar char="•"/>
            </a:pPr>
            <a:r>
              <a:rPr lang="en-US" sz="2800" dirty="0">
                <a:solidFill>
                  <a:schemeClr val="tx1"/>
                </a:solidFill>
              </a:rPr>
              <a:t>May experience more vial-to-vial variability (increase imprecision), especially if improper handling and reconstitution </a:t>
            </a:r>
            <a:r>
              <a:rPr lang="en-US" sz="2800" dirty="0" smtClean="0">
                <a:solidFill>
                  <a:schemeClr val="tx1"/>
                </a:solidFill>
              </a:rPr>
              <a:t>occurs</a:t>
            </a:r>
          </a:p>
          <a:p>
            <a:pPr marL="285750" indent="-285750">
              <a:buFont typeface="Arial" pitchFamily="34" charset="0"/>
              <a:buChar char="•"/>
            </a:pPr>
            <a:r>
              <a:rPr lang="en-IN" sz="2800" dirty="0">
                <a:solidFill>
                  <a:schemeClr val="tx1"/>
                </a:solidFill>
                <a:latin typeface="Calibri" pitchFamily="34" charset="0"/>
              </a:rPr>
              <a:t>Reconstitution to be </a:t>
            </a:r>
            <a:r>
              <a:rPr lang="en-IN" sz="2800" dirty="0" smtClean="0">
                <a:solidFill>
                  <a:schemeClr val="tx1"/>
                </a:solidFill>
                <a:latin typeface="Calibri" pitchFamily="34" charset="0"/>
              </a:rPr>
              <a:t>done with expertise and care</a:t>
            </a:r>
            <a:endParaRPr lang="en-US" sz="2800" dirty="0"/>
          </a:p>
        </p:txBody>
      </p:sp>
      <p:sp>
        <p:nvSpPr>
          <p:cNvPr id="7" name="Date Placeholder 6"/>
          <p:cNvSpPr>
            <a:spLocks noGrp="1"/>
          </p:cNvSpPr>
          <p:nvPr>
            <p:ph type="dt" sz="half" idx="10"/>
          </p:nvPr>
        </p:nvSpPr>
        <p:spPr/>
        <p:txBody>
          <a:bodyPr/>
          <a:lstStyle/>
          <a:p>
            <a:fld id="{6D9FFB1D-DE31-48AA-A5C8-5E199CB1E0D5}" type="datetime1">
              <a:rPr lang="en-US" smtClean="0"/>
              <a:t>3/23/2018</a:t>
            </a:fld>
            <a:endParaRPr lang="en-US"/>
          </a:p>
        </p:txBody>
      </p:sp>
      <p:sp>
        <p:nvSpPr>
          <p:cNvPr id="8" name="Footer Placeholder 7"/>
          <p:cNvSpPr>
            <a:spLocks noGrp="1"/>
          </p:cNvSpPr>
          <p:nvPr>
            <p:ph type="ftr" sz="quarter" idx="11"/>
          </p:nvPr>
        </p:nvSpPr>
        <p:spPr/>
        <p:txBody>
          <a:bodyPr/>
          <a:lstStyle/>
          <a:p>
            <a:r>
              <a:rPr lang="en-US" smtClean="0"/>
              <a:t>QC Training -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903553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4BC9-FF60-4D68-ACCA-4747CBC3BEB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Rectangle 4"/>
          <p:cNvSpPr/>
          <p:nvPr/>
        </p:nvSpPr>
        <p:spPr>
          <a:xfrm>
            <a:off x="457200" y="-76200"/>
            <a:ext cx="7848600" cy="9633406"/>
          </a:xfrm>
          <a:prstGeom prst="rect">
            <a:avLst/>
          </a:prstGeom>
        </p:spPr>
        <p:txBody>
          <a:bodyPr wrap="square">
            <a:spAutoFit/>
          </a:bodyPr>
          <a:lstStyle/>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r>
              <a:rPr lang="en-IN" sz="2800" dirty="0" smtClean="0">
                <a:latin typeface="Calibri" pitchFamily="34" charset="0"/>
              </a:rPr>
              <a:t>Reconstitution is to be </a:t>
            </a:r>
            <a:r>
              <a:rPr lang="en-IN" sz="2800" dirty="0">
                <a:latin typeface="Calibri" pitchFamily="34" charset="0"/>
              </a:rPr>
              <a:t>done </a:t>
            </a:r>
            <a:r>
              <a:rPr lang="en-IN" sz="2800" dirty="0" smtClean="0">
                <a:latin typeface="Calibri" pitchFamily="34" charset="0"/>
              </a:rPr>
              <a:t>at </a:t>
            </a:r>
            <a:r>
              <a:rPr lang="en-IN" sz="2800" dirty="0">
                <a:latin typeface="Calibri" pitchFamily="34" charset="0"/>
              </a:rPr>
              <a:t>ambient temperature without </a:t>
            </a:r>
            <a:r>
              <a:rPr lang="en-IN" sz="2800" dirty="0" smtClean="0">
                <a:latin typeface="Calibri" pitchFamily="34" charset="0"/>
              </a:rPr>
              <a:t>losing even minute constituent particles.</a:t>
            </a:r>
          </a:p>
          <a:p>
            <a:pPr marL="285750" indent="-285750">
              <a:buFont typeface="Arial" pitchFamily="34" charset="0"/>
              <a:buChar char="•"/>
            </a:pPr>
            <a:r>
              <a:rPr lang="en-IN" sz="2800" dirty="0">
                <a:latin typeface="Calibri" pitchFamily="34" charset="0"/>
              </a:rPr>
              <a:t>Proper mixing </a:t>
            </a:r>
            <a:r>
              <a:rPr lang="en-IN" sz="2800" dirty="0" smtClean="0">
                <a:latin typeface="Calibri" pitchFamily="34" charset="0"/>
              </a:rPr>
              <a:t>is a must after </a:t>
            </a:r>
            <a:r>
              <a:rPr lang="en-IN" sz="2800" dirty="0">
                <a:latin typeface="Calibri" pitchFamily="34" charset="0"/>
              </a:rPr>
              <a:t>reconstitution and before </a:t>
            </a:r>
            <a:r>
              <a:rPr lang="en-IN" sz="2800" dirty="0" err="1">
                <a:latin typeface="Calibri" pitchFamily="34" charset="0"/>
              </a:rPr>
              <a:t>aliquoting</a:t>
            </a:r>
            <a:r>
              <a:rPr lang="en-IN" sz="2800" dirty="0" smtClean="0">
                <a:latin typeface="Calibri" pitchFamily="34" charset="0"/>
              </a:rPr>
              <a:t>.</a:t>
            </a:r>
          </a:p>
          <a:p>
            <a:pPr marL="285750" indent="-285750">
              <a:buFont typeface="Arial" pitchFamily="34" charset="0"/>
              <a:buChar char="•"/>
            </a:pPr>
            <a:r>
              <a:rPr lang="en-US" sz="2800" dirty="0">
                <a:latin typeface="Calibri" pitchFamily="34" charset="0"/>
              </a:rPr>
              <a:t>Care should be taken that the QC/aliquots made will not be used beyond the date of expiry</a:t>
            </a:r>
          </a:p>
          <a:p>
            <a:pPr marL="285750" indent="-285750">
              <a:buFont typeface="Arial" pitchFamily="34" charset="0"/>
              <a:buChar char="•"/>
            </a:pPr>
            <a:endParaRPr lang="en-IN" sz="2800" dirty="0" smtClean="0">
              <a:latin typeface="Calibri" pitchFamily="34" charset="0"/>
            </a:endParaRPr>
          </a:p>
          <a:p>
            <a:endParaRPr lang="en-IN" sz="2800" dirty="0">
              <a:latin typeface="Calibri" pitchFamily="34" charset="0"/>
            </a:endParaRPr>
          </a:p>
          <a:p>
            <a:pPr marL="285750" indent="-285750">
              <a:buFont typeface="Arial" pitchFamily="34" charset="0"/>
              <a:buChar char="•"/>
            </a:pPr>
            <a:endParaRPr lang="en-IN" sz="2800" dirty="0"/>
          </a:p>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smtClean="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 y="762000"/>
            <a:ext cx="76755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063"/>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5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4BC9-FF60-4D68-ACCA-4747CBC3BEB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Rectangle 4"/>
          <p:cNvSpPr/>
          <p:nvPr/>
        </p:nvSpPr>
        <p:spPr>
          <a:xfrm>
            <a:off x="457200" y="-76200"/>
            <a:ext cx="7848600" cy="10495181"/>
          </a:xfrm>
          <a:prstGeom prst="rect">
            <a:avLst/>
          </a:prstGeom>
        </p:spPr>
        <p:txBody>
          <a:bodyPr wrap="square">
            <a:spAutoFit/>
          </a:bodyPr>
          <a:lstStyle/>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r>
              <a:rPr lang="en-US" sz="2800" dirty="0" smtClean="0">
                <a:latin typeface="Calibri" pitchFamily="34" charset="0"/>
              </a:rPr>
              <a:t>Aliquot  small volumes so </a:t>
            </a:r>
            <a:r>
              <a:rPr lang="en-US" sz="2800" dirty="0">
                <a:latin typeface="Calibri" pitchFamily="34" charset="0"/>
              </a:rPr>
              <a:t>that a small amount can be thawed and used daily</a:t>
            </a:r>
            <a:r>
              <a:rPr lang="en-US" sz="2800" dirty="0" smtClean="0">
                <a:latin typeface="Calibri" pitchFamily="34" charset="0"/>
              </a:rPr>
              <a:t>.</a:t>
            </a:r>
            <a:r>
              <a:rPr lang="en-US" sz="2800" dirty="0">
                <a:latin typeface="Calibri" pitchFamily="34" charset="0"/>
              </a:rPr>
              <a:t> </a:t>
            </a:r>
            <a:endParaRPr lang="en-US" sz="2800" dirty="0" smtClean="0">
              <a:latin typeface="Calibri" pitchFamily="34" charset="0"/>
            </a:endParaRPr>
          </a:p>
          <a:p>
            <a:pPr marL="285750" indent="-285750">
              <a:buFont typeface="Arial" pitchFamily="34" charset="0"/>
              <a:buChar char="•"/>
            </a:pPr>
            <a:r>
              <a:rPr lang="en-US" sz="2800" dirty="0" smtClean="0">
                <a:latin typeface="Calibri" pitchFamily="34" charset="0"/>
              </a:rPr>
              <a:t>Decide on appropriate </a:t>
            </a:r>
            <a:r>
              <a:rPr lang="en-US" sz="2800" dirty="0">
                <a:latin typeface="Calibri" pitchFamily="34" charset="0"/>
              </a:rPr>
              <a:t>volumes </a:t>
            </a:r>
            <a:r>
              <a:rPr lang="en-US" sz="2800" dirty="0" smtClean="0">
                <a:latin typeface="Calibri" pitchFamily="34" charset="0"/>
              </a:rPr>
              <a:t>as per tests to be controlled </a:t>
            </a:r>
          </a:p>
          <a:p>
            <a:pPr marL="285750" indent="-285750">
              <a:buFont typeface="Arial" pitchFamily="34" charset="0"/>
              <a:buChar char="•"/>
            </a:pPr>
            <a:r>
              <a:rPr lang="en-US" sz="2800" dirty="0">
                <a:latin typeface="Calibri" pitchFamily="34" charset="0"/>
              </a:rPr>
              <a:t>S</a:t>
            </a:r>
            <a:r>
              <a:rPr lang="en-US" sz="2800" dirty="0" smtClean="0">
                <a:latin typeface="Calibri" pitchFamily="34" charset="0"/>
              </a:rPr>
              <a:t>tore </a:t>
            </a:r>
            <a:r>
              <a:rPr lang="en-US" sz="2800" dirty="0">
                <a:latin typeface="Calibri" pitchFamily="34" charset="0"/>
              </a:rPr>
              <a:t>at -10 °C to - 20°C or as specified by the manufacturer</a:t>
            </a:r>
            <a:r>
              <a:rPr lang="en-US" sz="2800" dirty="0" smtClean="0">
                <a:latin typeface="Calibri" pitchFamily="34" charset="0"/>
              </a:rPr>
              <a:t>.</a:t>
            </a:r>
          </a:p>
          <a:p>
            <a:pPr marL="285750" indent="-285750">
              <a:buFont typeface="Arial" pitchFamily="34" charset="0"/>
              <a:buChar char="•"/>
            </a:pPr>
            <a:r>
              <a:rPr lang="en-US" sz="2800" dirty="0">
                <a:latin typeface="Calibri" pitchFamily="34" charset="0"/>
              </a:rPr>
              <a:t>The frozen samples should be thawed at room temperature before being used for assays and Do not thaw and re-freeze control material.</a:t>
            </a:r>
            <a:endParaRPr lang="en-IN" sz="2800" dirty="0"/>
          </a:p>
          <a:p>
            <a:pPr marL="285750" indent="-285750">
              <a:buFont typeface="Arial" pitchFamily="34" charset="0"/>
              <a:buChar char="•"/>
            </a:pPr>
            <a:endParaRPr lang="en-IN" sz="2800" dirty="0"/>
          </a:p>
          <a:p>
            <a:pPr marL="285750" indent="-285750">
              <a:buFont typeface="Arial" pitchFamily="34" charset="0"/>
              <a:buChar char="•"/>
            </a:pPr>
            <a:endParaRPr lang="en-IN" sz="2800" dirty="0">
              <a:latin typeface="Calibri" pitchFamily="34" charset="0"/>
            </a:endParaRPr>
          </a:p>
          <a:p>
            <a:pPr marL="285750" indent="-285750">
              <a:buFont typeface="Arial" pitchFamily="34" charset="0"/>
              <a:buChar char="•"/>
            </a:pPr>
            <a:endParaRPr lang="en-IN" sz="2800" dirty="0"/>
          </a:p>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smtClean="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 y="762000"/>
            <a:ext cx="76755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2514600" cy="10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26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4BC9-FF60-4D68-ACCA-4747CBC3BEB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Rectangle 4"/>
          <p:cNvSpPr/>
          <p:nvPr/>
        </p:nvSpPr>
        <p:spPr>
          <a:xfrm>
            <a:off x="457200" y="-76200"/>
            <a:ext cx="7848600" cy="8771632"/>
          </a:xfrm>
          <a:prstGeom prst="rect">
            <a:avLst/>
          </a:prstGeom>
        </p:spPr>
        <p:txBody>
          <a:bodyPr wrap="square">
            <a:spAutoFit/>
          </a:bodyPr>
          <a:lstStyle/>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endParaRPr lang="en-IN" sz="3200" dirty="0" smtClean="0">
              <a:latin typeface="Calibri" pitchFamily="34" charset="0"/>
            </a:endParaRPr>
          </a:p>
          <a:p>
            <a:pPr marL="285750" indent="-285750">
              <a:buFont typeface="Arial" pitchFamily="34" charset="0"/>
              <a:buChar char="•"/>
            </a:pPr>
            <a:endParaRPr lang="en-IN" sz="3200" dirty="0">
              <a:latin typeface="Calibri" pitchFamily="34" charset="0"/>
            </a:endParaRPr>
          </a:p>
          <a:p>
            <a:pPr marL="285750" indent="-285750">
              <a:buFont typeface="Arial" pitchFamily="34" charset="0"/>
              <a:buChar char="•"/>
            </a:pPr>
            <a:r>
              <a:rPr lang="en-IN" sz="3200" dirty="0" smtClean="0">
                <a:latin typeface="Calibri" pitchFamily="34" charset="0"/>
              </a:rPr>
              <a:t>Pipettes </a:t>
            </a:r>
            <a:r>
              <a:rPr lang="en-IN" sz="3200" dirty="0">
                <a:latin typeface="Calibri" pitchFamily="34" charset="0"/>
              </a:rPr>
              <a:t>should be </a:t>
            </a:r>
            <a:r>
              <a:rPr lang="en-IN" sz="3200" dirty="0" smtClean="0">
                <a:latin typeface="Calibri" pitchFamily="34" charset="0"/>
              </a:rPr>
              <a:t>calibrated</a:t>
            </a:r>
          </a:p>
          <a:p>
            <a:pPr marL="285750" indent="-285750">
              <a:buFont typeface="Arial" pitchFamily="34" charset="0"/>
              <a:buChar char="•"/>
            </a:pPr>
            <a:r>
              <a:rPr lang="en-IN" sz="3200" dirty="0">
                <a:latin typeface="Calibri" pitchFamily="34" charset="0"/>
              </a:rPr>
              <a:t>Diluent  material should be  </a:t>
            </a:r>
            <a:r>
              <a:rPr lang="en-IN" sz="3200" dirty="0" smtClean="0">
                <a:latin typeface="Calibri" pitchFamily="34" charset="0"/>
              </a:rPr>
              <a:t>deionised/injection </a:t>
            </a:r>
            <a:r>
              <a:rPr lang="en-IN" sz="3200" dirty="0">
                <a:latin typeface="Calibri" pitchFamily="34" charset="0"/>
              </a:rPr>
              <a:t>water or </a:t>
            </a:r>
            <a:r>
              <a:rPr lang="en-IN" sz="3200" dirty="0" smtClean="0">
                <a:latin typeface="Calibri" pitchFamily="34" charset="0"/>
              </a:rPr>
              <a:t>whichever </a:t>
            </a:r>
            <a:r>
              <a:rPr lang="en-IN" sz="3200" dirty="0">
                <a:latin typeface="Calibri" pitchFamily="34" charset="0"/>
              </a:rPr>
              <a:t>is </a:t>
            </a:r>
            <a:r>
              <a:rPr lang="en-IN" sz="3200" dirty="0" smtClean="0">
                <a:latin typeface="Calibri" pitchFamily="34" charset="0"/>
              </a:rPr>
              <a:t>provided </a:t>
            </a:r>
            <a:r>
              <a:rPr lang="en-IN" sz="3200" dirty="0">
                <a:latin typeface="Calibri" pitchFamily="34" charset="0"/>
              </a:rPr>
              <a:t>by the </a:t>
            </a:r>
            <a:r>
              <a:rPr lang="en-IN" sz="3200" dirty="0" smtClean="0">
                <a:latin typeface="Calibri" pitchFamily="34" charset="0"/>
              </a:rPr>
              <a:t>manufacturer</a:t>
            </a:r>
          </a:p>
          <a:p>
            <a:pPr marL="285750" indent="-285750">
              <a:buFont typeface="Arial" pitchFamily="34" charset="0"/>
              <a:buChar char="•"/>
            </a:pPr>
            <a:r>
              <a:rPr lang="en-US" sz="3200" dirty="0">
                <a:latin typeface="Calibri" pitchFamily="34" charset="0"/>
              </a:rPr>
              <a:t>The instructions of the manufacturer should be followed for storage of both unopened and opened vials. </a:t>
            </a:r>
            <a:endParaRPr lang="en-IN" sz="3200" dirty="0" smtClean="0">
              <a:latin typeface="Calibri" pitchFamily="34" charset="0"/>
            </a:endParaRPr>
          </a:p>
          <a:p>
            <a:pPr marL="285750" indent="-285750">
              <a:buFont typeface="Arial" pitchFamily="34" charset="0"/>
              <a:buChar char="•"/>
            </a:pPr>
            <a:r>
              <a:rPr lang="en-IN" sz="3200" dirty="0">
                <a:latin typeface="Calibri" pitchFamily="34" charset="0"/>
              </a:rPr>
              <a:t>Staff </a:t>
            </a:r>
            <a:r>
              <a:rPr lang="en-IN" sz="3200" dirty="0" smtClean="0">
                <a:latin typeface="Calibri" pitchFamily="34" charset="0"/>
              </a:rPr>
              <a:t>must be trained for the </a:t>
            </a:r>
            <a:r>
              <a:rPr lang="en-IN" sz="3200" dirty="0">
                <a:latin typeface="Calibri" pitchFamily="34" charset="0"/>
              </a:rPr>
              <a:t>specific task</a:t>
            </a: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smtClean="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latin typeface="Calibri" pitchFamily="34" charset="0"/>
            </a:endParaRPr>
          </a:p>
          <a:p>
            <a:pPr marL="285750" indent="-285750">
              <a:buFont typeface="Arial" pitchFamily="34" charset="0"/>
              <a:buChar char="•"/>
            </a:pPr>
            <a:endParaRPr lang="en-IN" sz="3600"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 y="762000"/>
            <a:ext cx="76755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514600" cy="10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523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482" r="10000" b="12783"/>
          <a:stretch/>
        </p:blipFill>
        <p:spPr bwMode="auto">
          <a:xfrm>
            <a:off x="26126" y="152400"/>
            <a:ext cx="8915401" cy="293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023" y="3073215"/>
            <a:ext cx="1877416" cy="21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503" y="2895600"/>
            <a:ext cx="2233024" cy="356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257" y="4346365"/>
            <a:ext cx="2003239" cy="176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mage result for eppendorf 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2447294"/>
            <a:ext cx="1447800" cy="24252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ab technici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62" y="3775560"/>
            <a:ext cx="2236585" cy="19394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1524001"/>
            <a:ext cx="2567215" cy="89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1653" y="4838087"/>
            <a:ext cx="2933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14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1000"/>
                                        <p:tgtEl>
                                          <p:spTgt spid="4101"/>
                                        </p:tgtEl>
                                      </p:cBhvr>
                                    </p:animEffect>
                                    <p:anim calcmode="lin" valueType="num">
                                      <p:cBhvr>
                                        <p:cTn id="15" dur="1000" fill="hold"/>
                                        <p:tgtEl>
                                          <p:spTgt spid="4101"/>
                                        </p:tgtEl>
                                        <p:attrNameLst>
                                          <p:attrName>ppt_x</p:attrName>
                                        </p:attrNameLst>
                                      </p:cBhvr>
                                      <p:tavLst>
                                        <p:tav tm="0">
                                          <p:val>
                                            <p:strVal val="#ppt_x"/>
                                          </p:val>
                                        </p:tav>
                                        <p:tav tm="100000">
                                          <p:val>
                                            <p:strVal val="#ppt_x"/>
                                          </p:val>
                                        </p:tav>
                                      </p:tavLst>
                                    </p:anim>
                                    <p:anim calcmode="lin" valueType="num">
                                      <p:cBhvr>
                                        <p:cTn id="1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1000"/>
                                        <p:tgtEl>
                                          <p:spTgt spid="4100"/>
                                        </p:tgtEl>
                                      </p:cBhvr>
                                    </p:animEffect>
                                    <p:anim calcmode="lin" valueType="num">
                                      <p:cBhvr>
                                        <p:cTn id="36" dur="1000" fill="hold"/>
                                        <p:tgtEl>
                                          <p:spTgt spid="4100"/>
                                        </p:tgtEl>
                                        <p:attrNameLst>
                                          <p:attrName>ppt_x</p:attrName>
                                        </p:attrNameLst>
                                      </p:cBhvr>
                                      <p:tavLst>
                                        <p:tav tm="0">
                                          <p:val>
                                            <p:strVal val="#ppt_x"/>
                                          </p:val>
                                        </p:tav>
                                        <p:tav tm="100000">
                                          <p:val>
                                            <p:strVal val="#ppt_x"/>
                                          </p:val>
                                        </p:tav>
                                      </p:tavLst>
                                    </p:anim>
                                    <p:anim calcmode="lin" valueType="num">
                                      <p:cBhvr>
                                        <p:cTn id="3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fade">
                                      <p:cBhvr>
                                        <p:cTn id="42" dur="1000"/>
                                        <p:tgtEl>
                                          <p:spTgt spid="4098"/>
                                        </p:tgtEl>
                                      </p:cBhvr>
                                    </p:animEffect>
                                    <p:anim calcmode="lin" valueType="num">
                                      <p:cBhvr>
                                        <p:cTn id="43" dur="1000" fill="hold"/>
                                        <p:tgtEl>
                                          <p:spTgt spid="4098"/>
                                        </p:tgtEl>
                                        <p:attrNameLst>
                                          <p:attrName>ppt_x</p:attrName>
                                        </p:attrNameLst>
                                      </p:cBhvr>
                                      <p:tavLst>
                                        <p:tav tm="0">
                                          <p:val>
                                            <p:strVal val="#ppt_x"/>
                                          </p:val>
                                        </p:tav>
                                        <p:tav tm="100000">
                                          <p:val>
                                            <p:strVal val="#ppt_x"/>
                                          </p:val>
                                        </p:tav>
                                      </p:tavLst>
                                    </p:anim>
                                    <p:anim calcmode="lin" valueType="num">
                                      <p:cBhvr>
                                        <p:cTn id="4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QCs can be classified in several ways</a:t>
            </a:r>
            <a:endParaRPr lang="en-IN" dirty="0"/>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IN" sz="2400" dirty="0" smtClean="0">
                <a:solidFill>
                  <a:srgbClr val="FF0000"/>
                </a:solidFill>
              </a:rPr>
              <a:t>Internal Quality Controls</a:t>
            </a:r>
            <a:r>
              <a:rPr lang="en-IN" sz="2400" dirty="0" smtClean="0"/>
              <a:t> </a:t>
            </a:r>
          </a:p>
          <a:p>
            <a:pPr lvl="3">
              <a:buFont typeface="Arial" pitchFamily="34" charset="0"/>
              <a:buChar char="•"/>
            </a:pPr>
            <a:r>
              <a:rPr lang="en-IN" sz="2000" dirty="0" smtClean="0"/>
              <a:t>Quantitative / Qualitative</a:t>
            </a:r>
          </a:p>
          <a:p>
            <a:pPr lvl="3">
              <a:buFont typeface="Arial" pitchFamily="34" charset="0"/>
              <a:buChar char="•"/>
            </a:pPr>
            <a:r>
              <a:rPr lang="en-IN" sz="2000" dirty="0" smtClean="0"/>
              <a:t>Lyophilized </a:t>
            </a:r>
            <a:r>
              <a:rPr lang="en-IN" sz="2000" dirty="0"/>
              <a:t>/</a:t>
            </a:r>
            <a:r>
              <a:rPr lang="en-IN" sz="2000" dirty="0" smtClean="0"/>
              <a:t> ready to use</a:t>
            </a:r>
          </a:p>
          <a:p>
            <a:pPr lvl="3">
              <a:buFont typeface="Arial" pitchFamily="34" charset="0"/>
              <a:buChar char="•"/>
            </a:pPr>
            <a:r>
              <a:rPr lang="en-IN" sz="2000" dirty="0" smtClean="0"/>
              <a:t>Commercial/ in-house</a:t>
            </a:r>
          </a:p>
          <a:p>
            <a:pPr lvl="3">
              <a:buFont typeface="Arial" pitchFamily="34" charset="0"/>
              <a:buChar char="•"/>
            </a:pPr>
            <a:r>
              <a:rPr lang="en-IN" sz="2000" dirty="0" smtClean="0"/>
              <a:t>Assayed/</a:t>
            </a:r>
            <a:r>
              <a:rPr lang="en-IN" sz="2000" dirty="0" err="1" smtClean="0"/>
              <a:t>unassayed</a:t>
            </a:r>
            <a:endParaRPr lang="en-IN" sz="2000" dirty="0" smtClean="0"/>
          </a:p>
          <a:p>
            <a:pPr lvl="3">
              <a:buFont typeface="Arial" pitchFamily="34" charset="0"/>
              <a:buChar char="•"/>
            </a:pPr>
            <a:r>
              <a:rPr lang="en-IN" sz="2000" dirty="0" smtClean="0"/>
              <a:t>First Party/ Second party/ Third Party</a:t>
            </a:r>
          </a:p>
          <a:p>
            <a:pPr>
              <a:buFont typeface="Wingdings" pitchFamily="2" charset="2"/>
              <a:buChar char="v"/>
            </a:pPr>
            <a:r>
              <a:rPr lang="en-IN" sz="2400" dirty="0">
                <a:solidFill>
                  <a:srgbClr val="FF0000"/>
                </a:solidFill>
              </a:rPr>
              <a:t>External Quality </a:t>
            </a:r>
            <a:r>
              <a:rPr lang="en-IN" sz="2400" dirty="0" smtClean="0">
                <a:solidFill>
                  <a:srgbClr val="FF0000"/>
                </a:solidFill>
              </a:rPr>
              <a:t>Assurance </a:t>
            </a:r>
            <a:r>
              <a:rPr lang="en-IN" sz="2400" dirty="0" smtClean="0"/>
              <a:t>(Inter Lab Comparison) </a:t>
            </a:r>
          </a:p>
          <a:p>
            <a:pPr lvl="3">
              <a:buFont typeface="Arial" pitchFamily="34" charset="0"/>
              <a:buChar char="•"/>
            </a:pPr>
            <a:r>
              <a:rPr lang="en-IN" sz="2000" dirty="0" smtClean="0"/>
              <a:t>EQAS</a:t>
            </a:r>
          </a:p>
          <a:p>
            <a:pPr lvl="3">
              <a:buFont typeface="Arial" pitchFamily="34" charset="0"/>
              <a:buChar char="•"/>
            </a:pPr>
            <a:r>
              <a:rPr lang="en-IN" sz="2000" dirty="0" smtClean="0"/>
              <a:t>Peer </a:t>
            </a:r>
            <a:r>
              <a:rPr lang="en-IN" sz="2000" dirty="0"/>
              <a:t>Group Comparisons</a:t>
            </a:r>
          </a:p>
          <a:p>
            <a:pPr lvl="3">
              <a:buFont typeface="Arial" pitchFamily="34" charset="0"/>
              <a:buChar char="•"/>
            </a:pPr>
            <a:r>
              <a:rPr lang="en-IN" sz="2000" dirty="0"/>
              <a:t>Exchange of Samples</a:t>
            </a:r>
          </a:p>
          <a:p>
            <a:pPr lvl="3">
              <a:buFont typeface="Arial" pitchFamily="34" charset="0"/>
              <a:buChar char="•"/>
            </a:pPr>
            <a:r>
              <a:rPr lang="en-IN" sz="2000" dirty="0"/>
              <a:t>Split testing</a:t>
            </a:r>
          </a:p>
          <a:p>
            <a:pPr>
              <a:buFont typeface="Wingdings" pitchFamily="2" charset="2"/>
              <a:buChar char="v"/>
            </a:pPr>
            <a:endParaRPr lang="en-IN" sz="2400" dirty="0"/>
          </a:p>
          <a:p>
            <a:pPr lvl="3">
              <a:buFont typeface="Arial" pitchFamily="34" charset="0"/>
              <a:buChar char="•"/>
            </a:pPr>
            <a:endParaRPr lang="en-IN"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0854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862889"/>
            <a:ext cx="8305800" cy="2554545"/>
          </a:xfrm>
          <a:prstGeom prst="rect">
            <a:avLst/>
          </a:prstGeom>
        </p:spPr>
        <p:txBody>
          <a:bodyPr wrap="square">
            <a:spAutoFit/>
          </a:bodyPr>
          <a:lstStyle/>
          <a:p>
            <a:pPr marL="457200" indent="-457200" algn="just">
              <a:buFont typeface="Arial" pitchFamily="34" charset="0"/>
              <a:buChar char="•"/>
            </a:pPr>
            <a:r>
              <a:rPr lang="en-US" sz="3200" dirty="0" smtClean="0">
                <a:latin typeface="Calibri" pitchFamily="34" charset="0"/>
              </a:rPr>
              <a:t>Follow the expiry date </a:t>
            </a:r>
            <a:r>
              <a:rPr lang="en-US" sz="3200" dirty="0" err="1" smtClean="0">
                <a:latin typeface="Calibri" pitchFamily="34" charset="0"/>
              </a:rPr>
              <a:t>rerquirement</a:t>
            </a:r>
            <a:endParaRPr lang="en-US" sz="3200" dirty="0" smtClean="0">
              <a:latin typeface="Calibri" pitchFamily="34" charset="0"/>
            </a:endParaRPr>
          </a:p>
          <a:p>
            <a:pPr marL="457200" indent="-457200" algn="just">
              <a:buFont typeface="Arial" pitchFamily="34" charset="0"/>
              <a:buChar char="•"/>
            </a:pPr>
            <a:r>
              <a:rPr lang="en-US" sz="3200" dirty="0" smtClean="0">
                <a:latin typeface="Calibri" pitchFamily="34" charset="0"/>
              </a:rPr>
              <a:t>In </a:t>
            </a:r>
            <a:r>
              <a:rPr lang="en-US" sz="3200" dirty="0">
                <a:latin typeface="Calibri" pitchFamily="34" charset="0"/>
              </a:rPr>
              <a:t>the case of hematology controls, </a:t>
            </a:r>
            <a:r>
              <a:rPr lang="en-US" sz="3200" dirty="0" smtClean="0">
                <a:latin typeface="Calibri" pitchFamily="34" charset="0"/>
              </a:rPr>
              <a:t>the guidelines </a:t>
            </a:r>
            <a:r>
              <a:rPr lang="en-US" sz="3200" dirty="0">
                <a:latin typeface="Calibri" pitchFamily="34" charset="0"/>
              </a:rPr>
              <a:t>on the maximum number of cap opening or piercing should be understood and followed.</a:t>
            </a:r>
            <a:endParaRPr lang="en-IN" sz="3200" dirty="0">
              <a:latin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01744"/>
            <a:ext cx="5562600" cy="189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IN" dirty="0" smtClean="0"/>
              <a:t>Liquid Stable Controls</a:t>
            </a:r>
            <a:endParaRPr lang="en-IN" dirty="0"/>
          </a:p>
        </p:txBody>
      </p:sp>
      <p:sp>
        <p:nvSpPr>
          <p:cNvPr id="2" name="Date Placeholder 1"/>
          <p:cNvSpPr>
            <a:spLocks noGrp="1"/>
          </p:cNvSpPr>
          <p:nvPr>
            <p:ph type="dt" sz="half" idx="10"/>
          </p:nvPr>
        </p:nvSpPr>
        <p:spPr/>
        <p:txBody>
          <a:bodyPr/>
          <a:lstStyle/>
          <a:p>
            <a:fld id="{465D9EC1-86CC-49F6-8D28-FDA221B0D0A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846407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 y="304800"/>
            <a:ext cx="8305800" cy="1569660"/>
          </a:xfrm>
          <a:prstGeom prst="rect">
            <a:avLst/>
          </a:prstGeom>
        </p:spPr>
        <p:txBody>
          <a:bodyPr wrap="square">
            <a:spAutoFit/>
          </a:bodyPr>
          <a:lstStyle/>
          <a:p>
            <a:pPr algn="just"/>
            <a:r>
              <a:rPr lang="en-US" sz="3200" dirty="0">
                <a:latin typeface="Calibri" pitchFamily="34" charset="0"/>
              </a:rPr>
              <a:t>Monitor and </a:t>
            </a:r>
            <a:r>
              <a:rPr lang="en-US" sz="3200" dirty="0" smtClean="0">
                <a:latin typeface="Calibri" pitchFamily="34" charset="0"/>
              </a:rPr>
              <a:t>maintain the freezer/fridge </a:t>
            </a:r>
            <a:r>
              <a:rPr lang="en-US" sz="3200" dirty="0">
                <a:latin typeface="Calibri" pitchFamily="34" charset="0"/>
              </a:rPr>
              <a:t>temperatures to avoid degradation of the </a:t>
            </a:r>
            <a:r>
              <a:rPr lang="en-US" sz="3200" dirty="0" err="1">
                <a:latin typeface="Calibri" pitchFamily="34" charset="0"/>
              </a:rPr>
              <a:t>analyte</a:t>
            </a:r>
            <a:r>
              <a:rPr lang="en-US" sz="3200" dirty="0">
                <a:latin typeface="Calibri" pitchFamily="34" charset="0"/>
              </a:rPr>
              <a:t> in any </a:t>
            </a:r>
            <a:r>
              <a:rPr lang="en-US" sz="3200" dirty="0" smtClean="0">
                <a:latin typeface="Calibri" pitchFamily="34" charset="0"/>
              </a:rPr>
              <a:t>control material.</a:t>
            </a:r>
            <a:endParaRPr lang="en-IN" sz="3200" dirty="0">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29" y="2438400"/>
            <a:ext cx="8453981" cy="275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71692DD-A150-47EA-A330-E604147FF42D}"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062266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410199"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324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89734"/>
            <a:ext cx="7620000" cy="584775"/>
          </a:xfrm>
          <a:prstGeom prst="rect">
            <a:avLst/>
          </a:prstGeom>
        </p:spPr>
        <p:txBody>
          <a:bodyPr wrap="square">
            <a:spAutoFit/>
          </a:bodyPr>
          <a:lstStyle/>
          <a:p>
            <a:r>
              <a:rPr lang="en-IN" sz="3200" b="1" dirty="0">
                <a:latin typeface="Calibri" pitchFamily="34" charset="0"/>
              </a:rPr>
              <a:t>Purchasing and selection of QC </a:t>
            </a:r>
            <a:r>
              <a:rPr lang="en-IN" sz="3200" b="1" dirty="0" smtClean="0">
                <a:latin typeface="Calibri" pitchFamily="34" charset="0"/>
              </a:rPr>
              <a:t>Material:</a:t>
            </a:r>
            <a:endParaRPr lang="en-IN" sz="3200" b="1" dirty="0">
              <a:solidFill>
                <a:srgbClr val="FF0000"/>
              </a:solidFill>
              <a:latin typeface="Calibri" pitchFamily="34" charset="0"/>
            </a:endParaRPr>
          </a:p>
        </p:txBody>
      </p:sp>
      <p:sp>
        <p:nvSpPr>
          <p:cNvPr id="6" name="Rectangle 5"/>
          <p:cNvSpPr/>
          <p:nvPr/>
        </p:nvSpPr>
        <p:spPr>
          <a:xfrm>
            <a:off x="457200" y="1828800"/>
            <a:ext cx="8406567" cy="4524315"/>
          </a:xfrm>
          <a:prstGeom prst="rect">
            <a:avLst/>
          </a:prstGeom>
        </p:spPr>
        <p:txBody>
          <a:bodyPr wrap="square">
            <a:spAutoFit/>
          </a:bodyPr>
          <a:lstStyle/>
          <a:p>
            <a:pPr algn="just"/>
            <a:r>
              <a:rPr lang="en-IN" sz="3200" b="1" dirty="0">
                <a:solidFill>
                  <a:srgbClr val="FF0000"/>
                </a:solidFill>
                <a:latin typeface="Calibri" pitchFamily="34" charset="0"/>
              </a:rPr>
              <a:t>Matrix</a:t>
            </a:r>
          </a:p>
          <a:p>
            <a:pPr algn="just"/>
            <a:r>
              <a:rPr lang="en-IN" sz="3200" dirty="0" smtClean="0">
                <a:latin typeface="Calibri" pitchFamily="34" charset="0"/>
              </a:rPr>
              <a:t>The QC matrix should be </a:t>
            </a:r>
          </a:p>
          <a:p>
            <a:pPr marL="457200" indent="-457200" algn="just">
              <a:buFontTx/>
              <a:buChar char="-"/>
            </a:pPr>
            <a:r>
              <a:rPr lang="en-IN" sz="3200" dirty="0" smtClean="0">
                <a:latin typeface="Calibri" pitchFamily="34" charset="0"/>
              </a:rPr>
              <a:t>patient-like material </a:t>
            </a:r>
          </a:p>
          <a:p>
            <a:pPr marL="457200" indent="-457200" algn="just">
              <a:buFontTx/>
              <a:buChar char="-"/>
            </a:pPr>
            <a:r>
              <a:rPr lang="en-IN" sz="3200" dirty="0" smtClean="0">
                <a:latin typeface="Calibri" pitchFamily="34" charset="0"/>
              </a:rPr>
              <a:t>ideally made from human serum, urine or spinal fluid as the case may be</a:t>
            </a:r>
          </a:p>
          <a:p>
            <a:r>
              <a:rPr lang="en-IN" sz="3200" b="1" dirty="0">
                <a:solidFill>
                  <a:srgbClr val="FF0000"/>
                </a:solidFill>
                <a:latin typeface="Calibri" pitchFamily="34" charset="0"/>
              </a:rPr>
              <a:t>Relevant </a:t>
            </a:r>
            <a:r>
              <a:rPr lang="en-IN" sz="3200" b="1" dirty="0" smtClean="0">
                <a:solidFill>
                  <a:srgbClr val="FF0000"/>
                </a:solidFill>
                <a:latin typeface="Calibri" pitchFamily="34" charset="0"/>
              </a:rPr>
              <a:t>Clinical Decision </a:t>
            </a:r>
            <a:r>
              <a:rPr lang="en-IN" sz="3200" b="1" dirty="0">
                <a:solidFill>
                  <a:srgbClr val="FF0000"/>
                </a:solidFill>
                <a:latin typeface="Calibri" pitchFamily="34" charset="0"/>
              </a:rPr>
              <a:t>L</a:t>
            </a:r>
            <a:r>
              <a:rPr lang="en-IN" sz="3200" b="1" dirty="0" smtClean="0">
                <a:solidFill>
                  <a:srgbClr val="FF0000"/>
                </a:solidFill>
                <a:latin typeface="Calibri" pitchFamily="34" charset="0"/>
              </a:rPr>
              <a:t>evels</a:t>
            </a:r>
            <a:endParaRPr lang="en-IN" sz="3200" b="1" dirty="0">
              <a:solidFill>
                <a:srgbClr val="FF0000"/>
              </a:solidFill>
              <a:latin typeface="Calibri" pitchFamily="34" charset="0"/>
            </a:endParaRPr>
          </a:p>
          <a:p>
            <a:pPr algn="just"/>
            <a:r>
              <a:rPr lang="en-IN" sz="3200" dirty="0" smtClean="0">
                <a:latin typeface="Calibri" pitchFamily="34" charset="0"/>
              </a:rPr>
              <a:t>The QC values should monitor Normal</a:t>
            </a:r>
            <a:r>
              <a:rPr lang="en-IN" sz="3200" dirty="0">
                <a:latin typeface="Calibri" pitchFamily="34" charset="0"/>
              </a:rPr>
              <a:t>, Low and </a:t>
            </a:r>
            <a:r>
              <a:rPr lang="en-IN" sz="3200" dirty="0" smtClean="0">
                <a:latin typeface="Calibri" pitchFamily="34" charset="0"/>
              </a:rPr>
              <a:t>High levels of all </a:t>
            </a:r>
            <a:r>
              <a:rPr lang="en-IN" sz="3200" dirty="0" err="1" smtClean="0">
                <a:latin typeface="Calibri" pitchFamily="34" charset="0"/>
              </a:rPr>
              <a:t>anlytes</a:t>
            </a:r>
            <a:r>
              <a:rPr lang="en-IN" sz="3200" dirty="0" smtClean="0">
                <a:latin typeface="Calibri" pitchFamily="34" charset="0"/>
              </a:rPr>
              <a:t> examined</a:t>
            </a:r>
            <a:endParaRPr lang="en-IN" sz="3200" dirty="0">
              <a:latin typeface="Calibri" pitchFamily="34" charset="0"/>
            </a:endParaRPr>
          </a:p>
          <a:p>
            <a:pPr algn="just"/>
            <a:endParaRPr lang="en-IN" sz="3200" dirty="0" smtClean="0">
              <a:latin typeface="Calibri" pitchFamily="34" charset="0"/>
            </a:endParaRPr>
          </a:p>
        </p:txBody>
      </p:sp>
      <p:sp>
        <p:nvSpPr>
          <p:cNvPr id="2" name="Date Placeholder 1"/>
          <p:cNvSpPr>
            <a:spLocks noGrp="1"/>
          </p:cNvSpPr>
          <p:nvPr>
            <p:ph type="dt" sz="half" idx="10"/>
          </p:nvPr>
        </p:nvSpPr>
        <p:spPr/>
        <p:txBody>
          <a:bodyPr/>
          <a:lstStyle/>
          <a:p>
            <a:fld id="{0CFE076F-D3DA-42BD-A0BB-5ABFAD0C294A}" type="datetime1">
              <a:rPr lang="en-US" smtClean="0"/>
              <a:t>3/23/2018</a:t>
            </a:fld>
            <a:endParaRPr lang="en-US"/>
          </a:p>
        </p:txBody>
      </p:sp>
      <p:sp>
        <p:nvSpPr>
          <p:cNvPr id="3" name="Footer Placeholder 2"/>
          <p:cNvSpPr>
            <a:spLocks noGrp="1"/>
          </p:cNvSpPr>
          <p:nvPr>
            <p:ph type="ftr" sz="quarter" idx="11"/>
          </p:nvPr>
        </p:nvSpPr>
        <p:spPr/>
        <p:txBody>
          <a:bodyPr/>
          <a:lstStyle/>
          <a:p>
            <a:r>
              <a:rPr lang="en-US" dirty="0" smtClean="0"/>
              <a:t>QC Training - Labs for Life Project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1622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89734"/>
            <a:ext cx="7620000" cy="584775"/>
          </a:xfrm>
          <a:prstGeom prst="rect">
            <a:avLst/>
          </a:prstGeom>
        </p:spPr>
        <p:txBody>
          <a:bodyPr wrap="square">
            <a:spAutoFit/>
          </a:bodyPr>
          <a:lstStyle/>
          <a:p>
            <a:r>
              <a:rPr lang="en-IN" sz="3200" b="1" dirty="0">
                <a:latin typeface="Calibri" pitchFamily="34" charset="0"/>
              </a:rPr>
              <a:t>Purchasing and selection of QC </a:t>
            </a:r>
            <a:r>
              <a:rPr lang="en-IN" sz="3200" b="1" dirty="0" smtClean="0">
                <a:latin typeface="Calibri" pitchFamily="34" charset="0"/>
              </a:rPr>
              <a:t>Material:</a:t>
            </a:r>
            <a:endParaRPr lang="en-IN" sz="3200" b="1" dirty="0">
              <a:solidFill>
                <a:srgbClr val="FF0000"/>
              </a:solidFill>
              <a:latin typeface="Calibri" pitchFamily="34" charset="0"/>
            </a:endParaRPr>
          </a:p>
        </p:txBody>
      </p:sp>
      <p:sp>
        <p:nvSpPr>
          <p:cNvPr id="6" name="Rectangle 5"/>
          <p:cNvSpPr/>
          <p:nvPr/>
        </p:nvSpPr>
        <p:spPr>
          <a:xfrm>
            <a:off x="457200" y="1828800"/>
            <a:ext cx="8406567" cy="5016758"/>
          </a:xfrm>
          <a:prstGeom prst="rect">
            <a:avLst/>
          </a:prstGeom>
        </p:spPr>
        <p:txBody>
          <a:bodyPr wrap="square">
            <a:spAutoFit/>
          </a:bodyPr>
          <a:lstStyle/>
          <a:p>
            <a:pPr algn="just"/>
            <a:r>
              <a:rPr lang="en-IN" sz="3200" b="1" dirty="0" smtClean="0">
                <a:solidFill>
                  <a:srgbClr val="FF0000"/>
                </a:solidFill>
                <a:latin typeface="Calibri" pitchFamily="34" charset="0"/>
              </a:rPr>
              <a:t>Lot Stability:</a:t>
            </a:r>
          </a:p>
          <a:p>
            <a:pPr algn="just"/>
            <a:r>
              <a:rPr lang="en-IN" sz="3200" dirty="0" smtClean="0">
                <a:latin typeface="Calibri" pitchFamily="34" charset="0"/>
              </a:rPr>
              <a:t>It is ideal to have a QC lot be available for long periods of time</a:t>
            </a:r>
          </a:p>
          <a:p>
            <a:pPr algn="just"/>
            <a:r>
              <a:rPr lang="en-IN" sz="3200" b="1" dirty="0" smtClean="0">
                <a:solidFill>
                  <a:srgbClr val="FF0000"/>
                </a:solidFill>
                <a:latin typeface="Calibri" pitchFamily="34" charset="0"/>
              </a:rPr>
              <a:t>Availability Of Inter-laboratory Comparison Programs</a:t>
            </a:r>
          </a:p>
          <a:p>
            <a:pPr algn="just"/>
            <a:r>
              <a:rPr lang="en-IN" sz="3200" dirty="0" smtClean="0">
                <a:latin typeface="Calibri" pitchFamily="34" charset="0"/>
              </a:rPr>
              <a:t>The ideal IQC provider will make ILC programs available through peer group data</a:t>
            </a:r>
          </a:p>
          <a:p>
            <a:pPr algn="just"/>
            <a:r>
              <a:rPr lang="en-IN" sz="3200" b="1" dirty="0" smtClean="0">
                <a:solidFill>
                  <a:srgbClr val="FF0000"/>
                </a:solidFill>
                <a:latin typeface="Calibri" pitchFamily="34" charset="0"/>
              </a:rPr>
              <a:t>Should be cost Effective with capacity to avoid waste</a:t>
            </a:r>
          </a:p>
          <a:p>
            <a:pPr algn="just"/>
            <a:endParaRPr lang="en-IN" sz="3200" dirty="0" smtClean="0">
              <a:latin typeface="Calibri" pitchFamily="34" charset="0"/>
            </a:endParaRPr>
          </a:p>
        </p:txBody>
      </p:sp>
      <p:sp>
        <p:nvSpPr>
          <p:cNvPr id="2" name="Date Placeholder 1"/>
          <p:cNvSpPr>
            <a:spLocks noGrp="1"/>
          </p:cNvSpPr>
          <p:nvPr>
            <p:ph type="dt" sz="half" idx="10"/>
          </p:nvPr>
        </p:nvSpPr>
        <p:spPr/>
        <p:txBody>
          <a:bodyPr/>
          <a:lstStyle/>
          <a:p>
            <a:fld id="{0CFE076F-D3DA-42BD-A0BB-5ABFAD0C294A}" type="datetime1">
              <a:rPr lang="en-US" smtClean="0"/>
              <a:t>3/23/2018</a:t>
            </a:fld>
            <a:endParaRPr lang="en-US"/>
          </a:p>
        </p:txBody>
      </p:sp>
      <p:sp>
        <p:nvSpPr>
          <p:cNvPr id="3" name="Footer Placeholder 2"/>
          <p:cNvSpPr>
            <a:spLocks noGrp="1"/>
          </p:cNvSpPr>
          <p:nvPr>
            <p:ph type="ftr" sz="quarter" idx="11"/>
          </p:nvPr>
        </p:nvSpPr>
        <p:spPr/>
        <p:txBody>
          <a:bodyPr/>
          <a:lstStyle/>
          <a:p>
            <a:r>
              <a:rPr lang="en-US" dirty="0" smtClean="0"/>
              <a:t>QC Training - Labs for Life Project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15922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60" y="2274530"/>
            <a:ext cx="7162800" cy="584775"/>
          </a:xfrm>
          <a:prstGeom prst="rect">
            <a:avLst/>
          </a:prstGeom>
        </p:spPr>
        <p:txBody>
          <a:bodyPr wrap="square">
            <a:spAutoFit/>
          </a:bodyPr>
          <a:lstStyle/>
          <a:p>
            <a:pPr marL="285750" indent="-285750">
              <a:buFont typeface="Arial" pitchFamily="34" charset="0"/>
              <a:buChar char="•"/>
            </a:pPr>
            <a:endParaRPr lang="en-IN" sz="3200" dirty="0">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40845"/>
            <a:ext cx="2372942" cy="11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IN" b="1" dirty="0">
                <a:solidFill>
                  <a:schemeClr val="tx1"/>
                </a:solidFill>
                <a:latin typeface="Calibri" pitchFamily="34" charset="0"/>
              </a:rPr>
              <a:t>Purchasing and selection of QC Material</a:t>
            </a:r>
          </a:p>
        </p:txBody>
      </p:sp>
      <p:sp>
        <p:nvSpPr>
          <p:cNvPr id="2" name="Date Placeholder 1"/>
          <p:cNvSpPr>
            <a:spLocks noGrp="1"/>
          </p:cNvSpPr>
          <p:nvPr>
            <p:ph type="dt" sz="half" idx="10"/>
          </p:nvPr>
        </p:nvSpPr>
        <p:spPr/>
        <p:txBody>
          <a:bodyPr/>
          <a:lstStyle/>
          <a:p>
            <a:fld id="{31FDD6B1-862F-4714-831D-2C3C4D4CF001}"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76800"/>
            <a:ext cx="4572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Image result for clinical decision levels for laboratory t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1219200"/>
            <a:ext cx="1884109" cy="28512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76600"/>
            <a:ext cx="327884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7742" y="2150245"/>
            <a:ext cx="233753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6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1000"/>
                                        <p:tgtEl>
                                          <p:spTgt spid="9218"/>
                                        </p:tgtEl>
                                      </p:cBhvr>
                                    </p:animEffect>
                                    <p:anim calcmode="lin" valueType="num">
                                      <p:cBhvr>
                                        <p:cTn id="27" dur="1000" fill="hold"/>
                                        <p:tgtEl>
                                          <p:spTgt spid="9218"/>
                                        </p:tgtEl>
                                        <p:attrNameLst>
                                          <p:attrName>ppt_x</p:attrName>
                                        </p:attrNameLst>
                                      </p:cBhvr>
                                      <p:tavLst>
                                        <p:tav tm="0">
                                          <p:val>
                                            <p:strVal val="#ppt_x"/>
                                          </p:val>
                                        </p:tav>
                                        <p:tav tm="100000">
                                          <p:val>
                                            <p:strVal val="#ppt_x"/>
                                          </p:val>
                                        </p:tav>
                                      </p:tavLst>
                                    </p:anim>
                                    <p:anim calcmode="lin" valueType="num">
                                      <p:cBhvr>
                                        <p:cTn id="28"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9" name="Content Placeholder 8"/>
          <p:cNvSpPr>
            <a:spLocks noGrp="1"/>
          </p:cNvSpPr>
          <p:nvPr>
            <p:ph sz="quarter" idx="4294967295"/>
          </p:nvPr>
        </p:nvSpPr>
        <p:spPr>
          <a:xfrm>
            <a:off x="6400800" y="3124200"/>
            <a:ext cx="2346325" cy="3159125"/>
          </a:xfrm>
        </p:spPr>
        <p:txBody>
          <a:bodyPr>
            <a:normAutofit/>
          </a:bodyPr>
          <a:lstStyle/>
          <a:p>
            <a:r>
              <a:rPr lang="en-IN" sz="3600" dirty="0" smtClean="0"/>
              <a:t>External Quality Assurance </a:t>
            </a:r>
            <a:endParaRPr lang="en-IN"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4287"/>
            <a:ext cx="6155471" cy="47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6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4"/>
          </p:nvPr>
        </p:nvSpPr>
        <p:spPr>
          <a:xfrm>
            <a:off x="1143000" y="1981200"/>
            <a:ext cx="7223760" cy="3887894"/>
          </a:xfrm>
        </p:spPr>
        <p:txBody>
          <a:bodyPr>
            <a:normAutofit/>
          </a:bodyPr>
          <a:lstStyle/>
          <a:p>
            <a:endParaRPr lang="en-IN" sz="8800" dirty="0" smtClean="0"/>
          </a:p>
          <a:p>
            <a:pPr marL="201168" lvl="1" indent="0" algn="ctr">
              <a:buNone/>
            </a:pPr>
            <a:r>
              <a:rPr lang="en-IN" sz="8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ISO: 15189</a:t>
            </a:r>
            <a:endParaRPr lang="en-IN" sz="8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Title 6"/>
          <p:cNvSpPr>
            <a:spLocks noGrp="1"/>
          </p:cNvSpPr>
          <p:nvPr>
            <p:ph type="title"/>
          </p:nvPr>
        </p:nvSpPr>
        <p:spPr/>
        <p:txBody>
          <a:bodyPr>
            <a:normAutofit fontScale="90000"/>
          </a:bodyPr>
          <a:lstStyle/>
          <a:p>
            <a:r>
              <a:rPr lang="en-IN" dirty="0" smtClean="0">
                <a:solidFill>
                  <a:schemeClr val="tx1"/>
                </a:solidFill>
              </a:rPr>
              <a:t/>
            </a:r>
            <a:br>
              <a:rPr lang="en-IN" dirty="0" smtClean="0">
                <a:solidFill>
                  <a:schemeClr val="tx1"/>
                </a:solidFill>
              </a:rPr>
            </a:br>
            <a:r>
              <a:rPr lang="en-IN" dirty="0">
                <a:solidFill>
                  <a:schemeClr val="tx1"/>
                </a:solidFill>
              </a:rPr>
              <a:t/>
            </a:r>
            <a:br>
              <a:rPr lang="en-IN" dirty="0">
                <a:solidFill>
                  <a:schemeClr val="tx1"/>
                </a:solidFill>
              </a:rPr>
            </a:br>
            <a:r>
              <a:rPr lang="en-IN" dirty="0">
                <a:solidFill>
                  <a:schemeClr val="tx1"/>
                </a:solidFill>
              </a:rPr>
              <a:t/>
            </a:r>
            <a:br>
              <a:rPr lang="en-IN" dirty="0">
                <a:solidFill>
                  <a:schemeClr val="tx1"/>
                </a:solidFill>
              </a:rPr>
            </a:br>
            <a:r>
              <a:rPr lang="en-IN" dirty="0">
                <a:solidFill>
                  <a:schemeClr val="tx1"/>
                </a:solidFill>
              </a:rPr>
              <a:t/>
            </a:r>
            <a:br>
              <a:rPr lang="en-IN" dirty="0">
                <a:solidFill>
                  <a:schemeClr val="tx1"/>
                </a:solidFill>
              </a:rPr>
            </a:br>
            <a:r>
              <a:rPr lang="en-IN" dirty="0">
                <a:solidFill>
                  <a:schemeClr val="tx1"/>
                </a:solidFill>
              </a:rPr>
              <a:t>Inter Laboratory Comparison (5.6.3)</a:t>
            </a:r>
            <a:endParaRPr lang="en-IN" dirty="0"/>
          </a:p>
        </p:txBody>
      </p:sp>
      <p:sp>
        <p:nvSpPr>
          <p:cNvPr id="9" name="Content Placeholder 8"/>
          <p:cNvSpPr>
            <a:spLocks noGrp="1"/>
          </p:cNvSpPr>
          <p:nvPr>
            <p:ph sz="half" idx="2"/>
          </p:nvPr>
        </p:nvSpPr>
        <p:spPr>
          <a:xfrm>
            <a:off x="822960" y="1981200"/>
            <a:ext cx="8016240" cy="4114800"/>
          </a:xfrm>
        </p:spPr>
        <p:txBody>
          <a:bodyPr>
            <a:normAutofit/>
          </a:bodyPr>
          <a:lstStyle/>
          <a:p>
            <a:pPr algn="just"/>
            <a:r>
              <a:rPr lang="en-IN" dirty="0"/>
              <a:t>The laboratory shall participate in an </a:t>
            </a:r>
            <a:r>
              <a:rPr lang="en-IN" dirty="0" smtClean="0"/>
              <a:t>inter-laboratory </a:t>
            </a:r>
            <a:r>
              <a:rPr lang="en-IN" dirty="0"/>
              <a:t>comparison programme(s) (such as an external quality assessment programme or proficiency testing programme) appropriate to the examination and interpretations of examination results. </a:t>
            </a:r>
            <a:endParaRPr lang="en-IN" dirty="0" smtClean="0"/>
          </a:p>
          <a:p>
            <a:pPr algn="just"/>
            <a:endParaRPr lang="en-IN" dirty="0"/>
          </a:p>
          <a:p>
            <a:pPr algn="just"/>
            <a:endParaRPr lang="en-IN" dirty="0" smtClean="0"/>
          </a:p>
          <a:p>
            <a:pPr algn="just"/>
            <a:endParaRPr lang="en-IN" dirty="0"/>
          </a:p>
          <a:p>
            <a:pPr algn="just"/>
            <a:r>
              <a:rPr lang="en-IN" dirty="0"/>
              <a:t>The laboratory shall monitor the results of the </a:t>
            </a:r>
            <a:r>
              <a:rPr lang="en-IN" dirty="0" smtClean="0"/>
              <a:t>inter-laboratory </a:t>
            </a:r>
            <a:r>
              <a:rPr lang="en-IN" dirty="0"/>
              <a:t>comparison programme(s) and participate in the implementation of corrective actions when predetermined performance criteria are not fulfilled.</a:t>
            </a:r>
          </a:p>
          <a:p>
            <a:endParaRPr lang="en-IN" dirty="0"/>
          </a:p>
        </p:txBody>
      </p:sp>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853822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57400"/>
            <a:ext cx="7272944" cy="3231654"/>
          </a:xfrm>
          <a:prstGeom prst="rect">
            <a:avLst/>
          </a:prstGeom>
        </p:spPr>
        <p:txBody>
          <a:bodyPr wrap="square">
            <a:spAutoFit/>
          </a:bodyPr>
          <a:lstStyle/>
          <a:p>
            <a:pPr algn="just"/>
            <a:r>
              <a:rPr lang="en-IN" sz="2800" dirty="0" smtClean="0"/>
              <a:t> </a:t>
            </a:r>
            <a:r>
              <a:rPr lang="en-IN" sz="2800" b="1" dirty="0" smtClean="0"/>
              <a:t>Major mechanisms </a:t>
            </a:r>
          </a:p>
          <a:p>
            <a:pPr algn="just"/>
            <a:endParaRPr lang="en-IN" sz="2800" dirty="0" smtClean="0"/>
          </a:p>
          <a:p>
            <a:pPr marL="285750" indent="-285750" algn="just">
              <a:buFont typeface="Arial" pitchFamily="34" charset="0"/>
              <a:buChar char="•"/>
            </a:pPr>
            <a:r>
              <a:rPr lang="en-IN" sz="2800" dirty="0" smtClean="0"/>
              <a:t>Enrolling in an EQA (PT)</a:t>
            </a:r>
          </a:p>
          <a:p>
            <a:pPr marL="285750" indent="-285750" algn="just">
              <a:buFont typeface="Arial" pitchFamily="34" charset="0"/>
              <a:buChar char="•"/>
            </a:pPr>
            <a:r>
              <a:rPr lang="en-IN" sz="2800" dirty="0" smtClean="0"/>
              <a:t>Exchange of samples</a:t>
            </a:r>
          </a:p>
          <a:p>
            <a:pPr marL="285750" indent="-285750" algn="just">
              <a:buFont typeface="Arial" pitchFamily="34" charset="0"/>
              <a:buChar char="•"/>
            </a:pPr>
            <a:r>
              <a:rPr lang="en-IN" sz="2800" dirty="0" smtClean="0"/>
              <a:t>Peer Group Comparisons (</a:t>
            </a:r>
            <a:r>
              <a:rPr lang="en-IN" sz="2800" dirty="0" smtClean="0">
                <a:solidFill>
                  <a:srgbClr val="000000"/>
                </a:solidFill>
              </a:rPr>
              <a:t>using internal control values: Will be explained later)</a:t>
            </a:r>
            <a:endParaRPr lang="en-IN" sz="2800" dirty="0" smtClean="0"/>
          </a:p>
          <a:p>
            <a:pPr algn="just"/>
            <a:endParaRPr lang="en-IN" dirty="0" smtClean="0"/>
          </a:p>
          <a:p>
            <a:pPr algn="just"/>
            <a:r>
              <a:rPr lang="en-IN" dirty="0" smtClean="0"/>
              <a:t> </a:t>
            </a:r>
            <a:endParaRPr lang="en-IN"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953000"/>
            <a:ext cx="2406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609600"/>
            <a:ext cx="8564880" cy="914400"/>
          </a:xfrm>
        </p:spPr>
        <p:txBody>
          <a:bodyPr>
            <a:noAutofit/>
          </a:bodyPr>
          <a:lstStyle/>
          <a:p>
            <a:r>
              <a:rPr lang="en-IN" b="1" dirty="0" smtClean="0">
                <a:solidFill>
                  <a:schemeClr val="tx1"/>
                </a:solidFill>
                <a:latin typeface="+mn-lt"/>
              </a:rPr>
              <a:t>Inter Laboratory Comparison </a:t>
            </a:r>
            <a:endParaRPr lang="en-IN" b="1" dirty="0">
              <a:solidFill>
                <a:schemeClr val="tx1"/>
              </a:solidFill>
              <a:latin typeface="+mn-lt"/>
            </a:endParaRPr>
          </a:p>
        </p:txBody>
      </p:sp>
      <p:sp>
        <p:nvSpPr>
          <p:cNvPr id="3" name="Date Placeholder 2"/>
          <p:cNvSpPr>
            <a:spLocks noGrp="1"/>
          </p:cNvSpPr>
          <p:nvPr>
            <p:ph type="dt" sz="half" idx="10"/>
          </p:nvPr>
        </p:nvSpPr>
        <p:spPr/>
        <p:txBody>
          <a:bodyPr/>
          <a:lstStyle/>
          <a:p>
            <a:fld id="{4726925A-D705-4B33-95DB-4AC4014BBE48}" type="datetime1">
              <a:rPr lang="en-US" smtClean="0"/>
              <a:t>3/23/2018</a:t>
            </a:fld>
            <a:endParaRPr lang="en-US"/>
          </a:p>
        </p:txBody>
      </p:sp>
      <p:sp>
        <p:nvSpPr>
          <p:cNvPr id="6" name="Footer Placeholder 5"/>
          <p:cNvSpPr>
            <a:spLocks noGrp="1"/>
          </p:cNvSpPr>
          <p:nvPr>
            <p:ph type="ftr" sz="quarter" idx="11"/>
          </p:nvPr>
        </p:nvSpPr>
        <p:spPr/>
        <p:txBody>
          <a:body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9446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81200"/>
            <a:ext cx="8610600" cy="3323987"/>
          </a:xfrm>
          <a:prstGeom prst="rect">
            <a:avLst/>
          </a:prstGeom>
        </p:spPr>
        <p:txBody>
          <a:bodyPr wrap="square">
            <a:spAutoFit/>
          </a:bodyPr>
          <a:lstStyle/>
          <a:p>
            <a:pPr algn="just"/>
            <a:r>
              <a:rPr lang="en-IN" sz="3200" dirty="0"/>
              <a:t>Whenever an interlaboratory comparison is not available</a:t>
            </a:r>
          </a:p>
          <a:p>
            <a:pPr algn="just"/>
            <a:endParaRPr lang="en-IN" sz="3200" dirty="0"/>
          </a:p>
          <a:p>
            <a:pPr marL="285750" indent="-285750" algn="just">
              <a:buFont typeface="Arial" pitchFamily="34" charset="0"/>
              <a:buChar char="•"/>
            </a:pPr>
            <a:r>
              <a:rPr lang="en-IN" sz="3200" dirty="0" smtClean="0"/>
              <a:t>Certified reference materials</a:t>
            </a:r>
          </a:p>
          <a:p>
            <a:pPr marL="285750" indent="-285750" algn="just">
              <a:buFont typeface="Arial" pitchFamily="34" charset="0"/>
              <a:buChar char="•"/>
            </a:pPr>
            <a:r>
              <a:rPr lang="en-IN" sz="3200" dirty="0" smtClean="0"/>
              <a:t>Samples previously examined</a:t>
            </a:r>
          </a:p>
          <a:p>
            <a:pPr marL="285750" indent="-285750" algn="just">
              <a:buFont typeface="Arial" pitchFamily="34" charset="0"/>
              <a:buChar char="•"/>
            </a:pPr>
            <a:r>
              <a:rPr lang="en-IN" sz="3200" dirty="0" smtClean="0"/>
              <a:t>Material from cell or tissue repositories</a:t>
            </a:r>
          </a:p>
          <a:p>
            <a:pPr algn="just"/>
            <a:r>
              <a:rPr lang="en-IN" dirty="0" smtClean="0"/>
              <a:t> </a:t>
            </a:r>
            <a:endParaRPr lang="en-IN" dirty="0"/>
          </a:p>
        </p:txBody>
      </p:sp>
      <p:sp>
        <p:nvSpPr>
          <p:cNvPr id="5" name="Title 1"/>
          <p:cNvSpPr>
            <a:spLocks noGrp="1"/>
          </p:cNvSpPr>
          <p:nvPr>
            <p:ph type="title"/>
          </p:nvPr>
        </p:nvSpPr>
        <p:spPr>
          <a:xfrm>
            <a:off x="533400" y="609600"/>
            <a:ext cx="8183880" cy="914400"/>
          </a:xfrm>
        </p:spPr>
        <p:txBody>
          <a:bodyPr>
            <a:noAutofit/>
          </a:bodyPr>
          <a:lstStyle/>
          <a:p>
            <a:r>
              <a:rPr lang="en-IN" dirty="0" smtClean="0">
                <a:solidFill>
                  <a:schemeClr val="tx1"/>
                </a:solidFill>
                <a:latin typeface="+mn-lt"/>
              </a:rPr>
              <a:t>Other Mechanisms for assessing proficiency</a:t>
            </a:r>
            <a:endParaRPr lang="en-IN" dirty="0">
              <a:solidFill>
                <a:schemeClr val="tx1"/>
              </a:solidFill>
              <a:latin typeface="+mn-lt"/>
            </a:endParaRPr>
          </a:p>
        </p:txBody>
      </p:sp>
      <p:sp>
        <p:nvSpPr>
          <p:cNvPr id="2" name="Date Placeholder 1"/>
          <p:cNvSpPr>
            <a:spLocks noGrp="1"/>
          </p:cNvSpPr>
          <p:nvPr>
            <p:ph type="dt" sz="half" idx="10"/>
          </p:nvPr>
        </p:nvSpPr>
        <p:spPr/>
        <p:txBody>
          <a:bodyPr/>
          <a:lstStyle/>
          <a:p>
            <a:fld id="{B8B0F53A-F2AD-48E4-AA35-A5853236816F}" type="datetime1">
              <a:rPr lang="en-US" smtClean="0"/>
              <a:t>3/23/2018</a:t>
            </a:fld>
            <a:endParaRPr lang="en-US"/>
          </a:p>
        </p:txBody>
      </p:sp>
      <p:sp>
        <p:nvSpPr>
          <p:cNvPr id="3" name="Footer Placeholder 2"/>
          <p:cNvSpPr>
            <a:spLocks noGrp="1"/>
          </p:cNvSpPr>
          <p:nvPr>
            <p:ph type="ftr" sz="quarter" idx="11"/>
          </p:nvPr>
        </p:nvSpPr>
        <p:spPr/>
        <p:txBody>
          <a:bodyPr/>
          <a:lstStyle/>
          <a:p>
            <a:r>
              <a:rPr lang="en-US" dirty="0" smtClean="0"/>
              <a:t>QC Training - Labs for Life Project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105400"/>
            <a:ext cx="2406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99065"/>
            <a:ext cx="8305800" cy="584775"/>
          </a:xfrm>
          <a:prstGeom prst="rect">
            <a:avLst/>
          </a:prstGeom>
          <a:noFill/>
        </p:spPr>
        <p:txBody>
          <a:bodyPr wrap="square" rtlCol="0">
            <a:spAutoFit/>
          </a:bodyPr>
          <a:lstStyle/>
          <a:p>
            <a:r>
              <a:rPr lang="en-IN" sz="3200" b="1" dirty="0" smtClean="0"/>
              <a:t>Internal and External Controls</a:t>
            </a:r>
          </a:p>
        </p:txBody>
      </p:sp>
      <p:sp>
        <p:nvSpPr>
          <p:cNvPr id="7" name="Content Placeholder 6"/>
          <p:cNvSpPr>
            <a:spLocks noGrp="1"/>
          </p:cNvSpPr>
          <p:nvPr>
            <p:ph idx="1"/>
          </p:nvPr>
        </p:nvSpPr>
        <p:spPr>
          <a:xfrm>
            <a:off x="822959" y="1845734"/>
            <a:ext cx="8168641" cy="4023360"/>
          </a:xfrm>
        </p:spPr>
        <p:txBody>
          <a:bodyPr/>
          <a:lstStyle/>
          <a:p>
            <a:pPr marL="285750" indent="-285750">
              <a:buFont typeface="Arial" pitchFamily="34" charset="0"/>
              <a:buChar char="•"/>
            </a:pPr>
            <a:r>
              <a:rPr lang="en-IN" sz="3200" b="1" dirty="0"/>
              <a:t>Internal Quality </a:t>
            </a:r>
            <a:r>
              <a:rPr lang="en-IN" sz="3200" b="1" dirty="0" smtClean="0"/>
              <a:t>Control: </a:t>
            </a:r>
            <a:r>
              <a:rPr lang="en-IN" sz="3200" b="1" dirty="0" smtClean="0">
                <a:solidFill>
                  <a:srgbClr val="FF0000"/>
                </a:solidFill>
              </a:rPr>
              <a:t>For monitoring precision, calculating the measurement uncertainty, understanding shifting accuracy: </a:t>
            </a:r>
            <a:r>
              <a:rPr lang="en-IN" sz="3200" b="1" u="sng" dirty="0" smtClean="0">
                <a:solidFill>
                  <a:srgbClr val="FF0000"/>
                </a:solidFill>
              </a:rPr>
              <a:t>Daily Process</a:t>
            </a:r>
            <a:endParaRPr lang="en-IN" sz="3200" b="1" u="sng" dirty="0">
              <a:solidFill>
                <a:srgbClr val="FF0000"/>
              </a:solidFill>
            </a:endParaRPr>
          </a:p>
          <a:p>
            <a:pPr marL="285750" indent="-285750">
              <a:buFont typeface="Arial" pitchFamily="34" charset="0"/>
              <a:buChar char="•"/>
            </a:pPr>
            <a:r>
              <a:rPr lang="en-IN" sz="3200" b="1" dirty="0" smtClean="0"/>
              <a:t>Inter-laboratory Comparison: </a:t>
            </a:r>
            <a:r>
              <a:rPr lang="en-IN" sz="3200" b="1" dirty="0" smtClean="0">
                <a:solidFill>
                  <a:srgbClr val="FF0000"/>
                </a:solidFill>
              </a:rPr>
              <a:t>For monitoring accuracy, calculating bias: </a:t>
            </a:r>
            <a:r>
              <a:rPr lang="en-IN" sz="3200" b="1" u="sng" dirty="0" smtClean="0">
                <a:solidFill>
                  <a:srgbClr val="FF0000"/>
                </a:solidFill>
              </a:rPr>
              <a:t>Periodic Process</a:t>
            </a:r>
            <a:endParaRPr lang="en-IN" sz="3200" b="1" u="sng" dirty="0">
              <a:solidFill>
                <a:srgbClr val="FF0000"/>
              </a:solidFill>
            </a:endParaRPr>
          </a:p>
          <a:p>
            <a:r>
              <a:rPr lang="en-US" sz="2400" b="1" dirty="0" smtClean="0">
                <a:solidFill>
                  <a:srgbClr val="0070C0"/>
                </a:solidFill>
              </a:rPr>
              <a:t>All these will be discussed in the next 2 days</a:t>
            </a:r>
            <a:endParaRPr lang="en-US" sz="2400" b="1" dirty="0">
              <a:solidFill>
                <a:srgbClr val="0070C0"/>
              </a:solidFill>
            </a:endParaRPr>
          </a:p>
        </p:txBody>
      </p:sp>
      <p:sp>
        <p:nvSpPr>
          <p:cNvPr id="2" name="Date Placeholder 1"/>
          <p:cNvSpPr>
            <a:spLocks noGrp="1"/>
          </p:cNvSpPr>
          <p:nvPr>
            <p:ph type="dt" sz="half" idx="10"/>
          </p:nvPr>
        </p:nvSpPr>
        <p:spPr/>
        <p:txBody>
          <a:bodyPr/>
          <a:lstStyle/>
          <a:p>
            <a:fld id="{A5CC2A0F-FCB2-441D-9E0A-E9F835C0B4C6}"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1657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8183880" cy="1051560"/>
          </a:xfrm>
        </p:spPr>
        <p:txBody>
          <a:bodyPr/>
          <a:lstStyle/>
          <a:p>
            <a:r>
              <a:rPr lang="en-IN" dirty="0" smtClean="0">
                <a:latin typeface="+mn-lt"/>
              </a:rPr>
              <a:t> EQAS/EQA/EQAP</a:t>
            </a:r>
            <a:endParaRPr lang="en-IN" dirty="0">
              <a:latin typeface="+mn-lt"/>
            </a:endParaRPr>
          </a:p>
        </p:txBody>
      </p:sp>
      <p:sp>
        <p:nvSpPr>
          <p:cNvPr id="3" name="Rectangle 2"/>
          <p:cNvSpPr/>
          <p:nvPr/>
        </p:nvSpPr>
        <p:spPr>
          <a:xfrm>
            <a:off x="129540" y="1600200"/>
            <a:ext cx="8633459" cy="2831544"/>
          </a:xfrm>
          <a:prstGeom prst="rect">
            <a:avLst/>
          </a:prstGeom>
        </p:spPr>
        <p:txBody>
          <a:bodyPr wrap="square">
            <a:spAutoFit/>
          </a:bodyPr>
          <a:lstStyle/>
          <a:p>
            <a:pPr algn="just"/>
            <a:r>
              <a:rPr lang="en-IN" sz="3200" dirty="0"/>
              <a:t>The external quality assurance is used to evaluate your </a:t>
            </a:r>
            <a:r>
              <a:rPr lang="en-IN" sz="3200" dirty="0">
                <a:solidFill>
                  <a:srgbClr val="FF0000"/>
                </a:solidFill>
              </a:rPr>
              <a:t>lab performance</a:t>
            </a:r>
            <a:r>
              <a:rPr lang="en-IN" sz="3200" dirty="0"/>
              <a:t> with reference to other </a:t>
            </a:r>
            <a:r>
              <a:rPr lang="en-IN" sz="3200" dirty="0">
                <a:solidFill>
                  <a:srgbClr val="FF0000"/>
                </a:solidFill>
              </a:rPr>
              <a:t>participant </a:t>
            </a:r>
            <a:r>
              <a:rPr lang="en-IN" sz="3200" dirty="0" smtClean="0">
                <a:solidFill>
                  <a:srgbClr val="FF0000"/>
                </a:solidFill>
              </a:rPr>
              <a:t>labs</a:t>
            </a:r>
            <a:r>
              <a:rPr lang="en-IN" sz="3200" dirty="0" smtClean="0"/>
              <a:t>. </a:t>
            </a:r>
          </a:p>
          <a:p>
            <a:pPr algn="just"/>
            <a:r>
              <a:rPr lang="en-IN" sz="3200" dirty="0" smtClean="0"/>
              <a:t>This </a:t>
            </a:r>
            <a:r>
              <a:rPr lang="en-IN" sz="3200" dirty="0">
                <a:solidFill>
                  <a:srgbClr val="FF0000"/>
                </a:solidFill>
              </a:rPr>
              <a:t>allows for comparison</a:t>
            </a:r>
            <a:r>
              <a:rPr lang="en-IN" sz="3200" dirty="0"/>
              <a:t> of the </a:t>
            </a:r>
            <a:r>
              <a:rPr lang="en-IN" sz="3200" dirty="0">
                <a:solidFill>
                  <a:srgbClr val="FF0000"/>
                </a:solidFill>
              </a:rPr>
              <a:t>laboratory's testing </a:t>
            </a:r>
            <a:r>
              <a:rPr lang="en-IN" sz="3200" dirty="0"/>
              <a:t>to a source </a:t>
            </a:r>
            <a:r>
              <a:rPr lang="en-IN" sz="3200" dirty="0">
                <a:solidFill>
                  <a:srgbClr val="FF0000"/>
                </a:solidFill>
              </a:rPr>
              <a:t>outside the laboratory</a:t>
            </a:r>
            <a:r>
              <a:rPr lang="en-IN" sz="3200" dirty="0"/>
              <a:t>.</a:t>
            </a:r>
          </a:p>
          <a:p>
            <a:pPr algn="just"/>
            <a:endParaRPr lang="en-IN" dirty="0"/>
          </a:p>
        </p:txBody>
      </p:sp>
      <p:sp>
        <p:nvSpPr>
          <p:cNvPr id="4" name="Date Placeholder 3"/>
          <p:cNvSpPr>
            <a:spLocks noGrp="1"/>
          </p:cNvSpPr>
          <p:nvPr>
            <p:ph type="dt" sz="half" idx="10"/>
          </p:nvPr>
        </p:nvSpPr>
        <p:spPr/>
        <p:txBody>
          <a:bodyPr/>
          <a:lstStyle/>
          <a:p>
            <a:fld id="{EE9F3ECC-D9FF-4473-AD17-08C4F7B09378}"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703" y="4343400"/>
            <a:ext cx="2406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961355"/>
          </a:xfrm>
        </p:spPr>
        <p:txBody>
          <a:bodyPr>
            <a:noAutofit/>
          </a:bodyPr>
          <a:lstStyle/>
          <a:p>
            <a:r>
              <a:rPr lang="en-IN" dirty="0" smtClean="0">
                <a:latin typeface="+mn-lt"/>
              </a:rPr>
              <a:t>Exchange of Samples</a:t>
            </a:r>
            <a:endParaRPr lang="en-IN" dirty="0">
              <a:latin typeface="+mn-l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09999"/>
            <a:ext cx="2654185" cy="210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010831"/>
            <a:ext cx="8077200" cy="1569660"/>
          </a:xfrm>
          <a:prstGeom prst="rect">
            <a:avLst/>
          </a:prstGeom>
        </p:spPr>
        <p:txBody>
          <a:bodyPr wrap="square">
            <a:spAutoFit/>
          </a:bodyPr>
          <a:lstStyle/>
          <a:p>
            <a:pPr marL="285750" indent="-285750" algn="just">
              <a:buFont typeface="Arial" pitchFamily="34" charset="0"/>
              <a:buChar char="•"/>
            </a:pPr>
            <a:r>
              <a:rPr lang="en-IN" sz="3200" dirty="0" smtClean="0"/>
              <a:t>Sample </a:t>
            </a:r>
            <a:r>
              <a:rPr lang="en-IN" sz="3200" dirty="0" smtClean="0">
                <a:solidFill>
                  <a:srgbClr val="FF0000"/>
                </a:solidFill>
              </a:rPr>
              <a:t>(reports</a:t>
            </a:r>
            <a:r>
              <a:rPr lang="en-IN" sz="3200" dirty="0">
                <a:solidFill>
                  <a:srgbClr val="FF0000"/>
                </a:solidFill>
              </a:rPr>
              <a:t>) </a:t>
            </a:r>
            <a:r>
              <a:rPr lang="en-IN" sz="3200" dirty="0"/>
              <a:t>results are </a:t>
            </a:r>
            <a:r>
              <a:rPr lang="en-IN" sz="3200" dirty="0">
                <a:solidFill>
                  <a:srgbClr val="FF0000"/>
                </a:solidFill>
              </a:rPr>
              <a:t>compared to </a:t>
            </a:r>
            <a:r>
              <a:rPr lang="en-IN" sz="3200" dirty="0"/>
              <a:t>other laboratories </a:t>
            </a:r>
            <a:r>
              <a:rPr lang="en-IN" sz="3200" dirty="0">
                <a:solidFill>
                  <a:srgbClr val="FF0000"/>
                </a:solidFill>
              </a:rPr>
              <a:t>using the same methodologies, instruments, and reagents</a:t>
            </a:r>
          </a:p>
        </p:txBody>
      </p:sp>
      <p:sp>
        <p:nvSpPr>
          <p:cNvPr id="3" name="Date Placeholder 2"/>
          <p:cNvSpPr>
            <a:spLocks noGrp="1"/>
          </p:cNvSpPr>
          <p:nvPr>
            <p:ph type="dt" sz="half" idx="10"/>
          </p:nvPr>
        </p:nvSpPr>
        <p:spPr/>
        <p:txBody>
          <a:bodyPr/>
          <a:lstStyle/>
          <a:p>
            <a:fld id="{07D230D0-EAD7-4636-AE4B-426A35DE5126}" type="datetime1">
              <a:rPr lang="en-US" smtClean="0"/>
              <a:t>3/23/2018</a:t>
            </a:fld>
            <a:endParaRPr lang="en-US"/>
          </a:p>
        </p:txBody>
      </p:sp>
      <p:sp>
        <p:nvSpPr>
          <p:cNvPr id="6" name="Footer Placeholder 5"/>
          <p:cNvSpPr>
            <a:spLocks noGrp="1"/>
          </p:cNvSpPr>
          <p:nvPr>
            <p:ph type="ftr" sz="quarter" idx="11"/>
          </p:nvPr>
        </p:nvSpPr>
        <p:spPr/>
        <p:txBody>
          <a:body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703" y="4343400"/>
            <a:ext cx="24066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057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005" y="1836265"/>
            <a:ext cx="3970020" cy="3539430"/>
          </a:xfrm>
          <a:prstGeom prst="rect">
            <a:avLst/>
          </a:prstGeom>
        </p:spPr>
        <p:txBody>
          <a:bodyPr wrap="square">
            <a:spAutoFit/>
          </a:bodyPr>
          <a:lstStyle/>
          <a:p>
            <a:pPr algn="just"/>
            <a:endParaRPr lang="en-IN" sz="3200" dirty="0"/>
          </a:p>
          <a:p>
            <a:pPr marL="285750" indent="-285750" algn="just">
              <a:buFont typeface="Arial" pitchFamily="34" charset="0"/>
              <a:buChar char="•"/>
            </a:pPr>
            <a:r>
              <a:rPr lang="en-IN" sz="3200" dirty="0" smtClean="0"/>
              <a:t>This comparison can be made to the </a:t>
            </a:r>
            <a:r>
              <a:rPr lang="en-IN" sz="3200" dirty="0" smtClean="0">
                <a:solidFill>
                  <a:srgbClr val="FF0000"/>
                </a:solidFill>
              </a:rPr>
              <a:t>performance</a:t>
            </a:r>
            <a:r>
              <a:rPr lang="en-IN" sz="3200" dirty="0" smtClean="0"/>
              <a:t> of internal controls of a </a:t>
            </a:r>
            <a:r>
              <a:rPr lang="en-IN" sz="3200" dirty="0" smtClean="0">
                <a:solidFill>
                  <a:srgbClr val="FF0000"/>
                </a:solidFill>
              </a:rPr>
              <a:t>peer group of laboratories</a:t>
            </a:r>
            <a:r>
              <a:rPr lang="en-IN" sz="3200" dirty="0" smtClean="0"/>
              <a:t> </a:t>
            </a:r>
            <a:r>
              <a:rPr lang="en-IN" sz="3200" dirty="0"/>
              <a:t>.</a:t>
            </a:r>
            <a:endParaRPr lang="en-IN" sz="320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258" y="166163"/>
            <a:ext cx="1446582" cy="8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N" b="1" dirty="0" smtClean="0">
                <a:solidFill>
                  <a:schemeClr val="tx1"/>
                </a:solidFill>
              </a:rPr>
              <a:t>Peer Group Comparisons</a:t>
            </a:r>
            <a:endParaRPr lang="en-IN" b="1" dirty="0">
              <a:solidFill>
                <a:schemeClr val="tx1"/>
              </a:solidFill>
            </a:endParaRPr>
          </a:p>
        </p:txBody>
      </p:sp>
      <p:sp>
        <p:nvSpPr>
          <p:cNvPr id="3" name="TextBox 2"/>
          <p:cNvSpPr txBox="1"/>
          <p:nvPr/>
        </p:nvSpPr>
        <p:spPr>
          <a:xfrm>
            <a:off x="5870864" y="5732658"/>
            <a:ext cx="3108959" cy="461665"/>
          </a:xfrm>
          <a:prstGeom prst="rect">
            <a:avLst/>
          </a:prstGeom>
          <a:noFill/>
        </p:spPr>
        <p:txBody>
          <a:bodyPr wrap="square" rtlCol="0">
            <a:spAutoFit/>
          </a:bodyPr>
          <a:lstStyle/>
          <a:p>
            <a:r>
              <a:rPr lang="en-IN" sz="2400" b="1" dirty="0" smtClean="0"/>
              <a:t>ILC Peer group</a:t>
            </a:r>
            <a:endParaRPr lang="en-IN" sz="2400" b="1" dirty="0"/>
          </a:p>
        </p:txBody>
      </p:sp>
      <p:sp>
        <p:nvSpPr>
          <p:cNvPr id="6" name="Title 1"/>
          <p:cNvSpPr txBox="1">
            <a:spLocks/>
          </p:cNvSpPr>
          <p:nvPr/>
        </p:nvSpPr>
        <p:spPr>
          <a:xfrm>
            <a:off x="99669" y="3048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nSpc>
                <a:spcPct val="85000"/>
              </a:lnSpc>
            </a:pPr>
            <a:endParaRPr lang="en-IN" sz="4800" spc="-50" dirty="0">
              <a:solidFill>
                <a:schemeClr val="tx1">
                  <a:lumMod val="75000"/>
                  <a:lumOff val="25000"/>
                </a:schemeClr>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836" y="2246898"/>
            <a:ext cx="4323856" cy="348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fld id="{D20945D0-B85A-4996-AE7F-BCCEBDFF1F83}" type="datetime1">
              <a:rPr lang="en-US" smtClean="0"/>
              <a:t>3/23/2018</a:t>
            </a:fld>
            <a:endParaRPr lang="en-US"/>
          </a:p>
        </p:txBody>
      </p:sp>
      <p:sp>
        <p:nvSpPr>
          <p:cNvPr id="8" name="Footer Placeholder 7"/>
          <p:cNvSpPr>
            <a:spLocks noGrp="1"/>
          </p:cNvSpPr>
          <p:nvPr>
            <p:ph type="ftr" sz="quarter" idx="11"/>
          </p:nvPr>
        </p:nvSpPr>
        <p:spPr/>
        <p:txBody>
          <a:bodyPr/>
          <a:lstStyle/>
          <a:p>
            <a:r>
              <a:rPr lang="en-US" smtClean="0"/>
              <a:t>QC Training -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26935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pic>
        <p:nvPicPr>
          <p:cNvPr id="7" name="Picture 6"/>
          <p:cNvPicPr>
            <a:picLocks noChangeAspect="1"/>
          </p:cNvPicPr>
          <p:nvPr/>
        </p:nvPicPr>
        <p:blipFill>
          <a:blip r:embed="rId3"/>
          <a:stretch>
            <a:fillRect/>
          </a:stretch>
        </p:blipFill>
        <p:spPr>
          <a:xfrm>
            <a:off x="228600" y="4564501"/>
            <a:ext cx="2247900" cy="2247900"/>
          </a:xfrm>
          <a:prstGeom prst="rect">
            <a:avLst/>
          </a:prstGeom>
        </p:spPr>
      </p:pic>
      <p:pic>
        <p:nvPicPr>
          <p:cNvPr id="8" name="Content Placeholder 13"/>
          <p:cNvPicPr>
            <a:picLocks noChangeAspect="1"/>
          </p:cNvPicPr>
          <p:nvPr/>
        </p:nvPicPr>
        <p:blipFill>
          <a:blip r:embed="rId4"/>
          <a:stretch>
            <a:fillRect/>
          </a:stretch>
        </p:blipFill>
        <p:spPr>
          <a:xfrm>
            <a:off x="4779323" y="424669"/>
            <a:ext cx="3615642" cy="3537526"/>
          </a:xfrm>
          <a:prstGeom prst="rect">
            <a:avLst/>
          </a:prstGeom>
        </p:spPr>
      </p:pic>
      <p:sp>
        <p:nvSpPr>
          <p:cNvPr id="9" name="Oval 8"/>
          <p:cNvSpPr/>
          <p:nvPr/>
        </p:nvSpPr>
        <p:spPr>
          <a:xfrm>
            <a:off x="5748944" y="2193432"/>
            <a:ext cx="1676400" cy="198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812384" y="4382315"/>
            <a:ext cx="2762250" cy="1657350"/>
          </a:xfrm>
          <a:prstGeom prst="rect">
            <a:avLst/>
          </a:prstGeom>
        </p:spPr>
      </p:pic>
    </p:spTree>
    <p:extLst>
      <p:ext uri="{BB962C8B-B14F-4D97-AF65-F5344CB8AC3E}">
        <p14:creationId xmlns:p14="http://schemas.microsoft.com/office/powerpoint/2010/main" val="19944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33333E-6 1.85185E-6 L 0.25 -0.25 " pathEditMode="relative" rAng="0" ptsTypes="AA">
                                      <p:cBhvr>
                                        <p:cTn id="6" dur="1250" fill="hold"/>
                                        <p:tgtEl>
                                          <p:spTgt spid="7"/>
                                        </p:tgtEl>
                                        <p:attrNameLst>
                                          <p:attrName>ppt_x</p:attrName>
                                          <p:attrName>ppt_y</p:attrName>
                                        </p:attrNameLst>
                                      </p:cBhvr>
                                      <p:rCtr x="12500" y="-1250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87" y="1898715"/>
            <a:ext cx="8458200" cy="2616101"/>
          </a:xfrm>
          <a:prstGeom prst="rect">
            <a:avLst/>
          </a:prstGeom>
        </p:spPr>
        <p:txBody>
          <a:bodyPr wrap="square">
            <a:spAutoFit/>
          </a:bodyPr>
          <a:lstStyle/>
          <a:p>
            <a:r>
              <a:rPr lang="en-IN" sz="3200" dirty="0" smtClean="0"/>
              <a:t>IQC </a:t>
            </a:r>
            <a:r>
              <a:rPr lang="en-US" sz="3200" dirty="0"/>
              <a:t>is the measure of </a:t>
            </a:r>
            <a:r>
              <a:rPr lang="en-US" sz="3200" b="1" dirty="0">
                <a:solidFill>
                  <a:srgbClr val="FF0000"/>
                </a:solidFill>
              </a:rPr>
              <a:t>precision</a:t>
            </a:r>
            <a:r>
              <a:rPr lang="en-US" sz="3200" dirty="0"/>
              <a:t>, or </a:t>
            </a:r>
            <a:r>
              <a:rPr lang="en-US" sz="3200" b="1" dirty="0">
                <a:solidFill>
                  <a:srgbClr val="FF0000"/>
                </a:solidFill>
              </a:rPr>
              <a:t>how well the measurement system reproduces</a:t>
            </a:r>
            <a:r>
              <a:rPr lang="en-US" sz="3200" dirty="0"/>
              <a:t> the same result </a:t>
            </a:r>
            <a:r>
              <a:rPr lang="en-US" sz="3200" b="1" dirty="0">
                <a:solidFill>
                  <a:srgbClr val="FF0000"/>
                </a:solidFill>
              </a:rPr>
              <a:t>over time </a:t>
            </a:r>
            <a:r>
              <a:rPr lang="en-US" sz="3200" dirty="0"/>
              <a:t>and under </a:t>
            </a:r>
            <a:r>
              <a:rPr lang="en-US" sz="3200" b="1" dirty="0">
                <a:solidFill>
                  <a:srgbClr val="FF0000"/>
                </a:solidFill>
              </a:rPr>
              <a:t>varying operating </a:t>
            </a:r>
            <a:r>
              <a:rPr lang="en-US" sz="3200" b="1" dirty="0" smtClean="0">
                <a:solidFill>
                  <a:srgbClr val="FF0000"/>
                </a:solidFill>
              </a:rPr>
              <a:t>conditions</a:t>
            </a:r>
            <a:r>
              <a:rPr lang="en-US" sz="3200" dirty="0" smtClean="0"/>
              <a:t>.</a:t>
            </a:r>
          </a:p>
          <a:p>
            <a:pPr algn="just"/>
            <a:endParaRPr lang="en-US" dirty="0" smtClean="0"/>
          </a:p>
          <a:p>
            <a:pPr marL="285750" indent="-285750" algn="just">
              <a:buFont typeface="Arial" pitchFamily="34" charset="0"/>
              <a:buChar char="•"/>
            </a:pPr>
            <a:endParaRPr lang="en-US" dirty="0" smtClean="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02" y="4470506"/>
            <a:ext cx="2094585" cy="119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8183880" cy="1051560"/>
          </a:xfrm>
        </p:spPr>
        <p:txBody>
          <a:bodyPr>
            <a:normAutofit fontScale="90000"/>
          </a:bodyPr>
          <a:lstStyle/>
          <a:p>
            <a:r>
              <a:rPr lang="en-IN" b="1" dirty="0">
                <a:solidFill>
                  <a:schemeClr val="tx1"/>
                </a:solidFill>
              </a:rPr>
              <a:t>Internal </a:t>
            </a:r>
            <a:r>
              <a:rPr lang="en-IN" b="1" dirty="0" smtClean="0">
                <a:solidFill>
                  <a:schemeClr val="tx1"/>
                </a:solidFill>
              </a:rPr>
              <a:t>Quality </a:t>
            </a:r>
            <a:r>
              <a:rPr lang="en-IN" b="1" dirty="0">
                <a:solidFill>
                  <a:schemeClr val="tx1"/>
                </a:solidFill>
              </a:rPr>
              <a:t>C</a:t>
            </a:r>
            <a:r>
              <a:rPr lang="en-IN" b="1" dirty="0" smtClean="0">
                <a:solidFill>
                  <a:schemeClr val="tx1"/>
                </a:solidFill>
              </a:rPr>
              <a:t>ontrol </a:t>
            </a:r>
            <a:r>
              <a:rPr lang="en-IN" b="1" dirty="0">
                <a:solidFill>
                  <a:schemeClr val="tx1"/>
                </a:solidFill>
              </a:rPr>
              <a:t/>
            </a:r>
            <a:br>
              <a:rPr lang="en-IN" b="1" dirty="0">
                <a:solidFill>
                  <a:schemeClr val="tx1"/>
                </a:solidFill>
              </a:rPr>
            </a:br>
            <a:endParaRPr lang="en-IN"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83026365"/>
              </p:ext>
            </p:extLst>
          </p:nvPr>
        </p:nvGraphicFramePr>
        <p:xfrm>
          <a:off x="3402809" y="3810000"/>
          <a:ext cx="2340761" cy="2194560"/>
        </p:xfrm>
        <a:graphic>
          <a:graphicData uri="http://schemas.openxmlformats.org/drawingml/2006/table">
            <a:tbl>
              <a:tblPr firstRow="1" bandRow="1">
                <a:tableStyleId>{5C22544A-7EE6-4342-B048-85BDC9FD1C3A}</a:tableStyleId>
              </a:tblPr>
              <a:tblGrid>
                <a:gridCol w="720235"/>
                <a:gridCol w="1620526"/>
              </a:tblGrid>
              <a:tr h="289560">
                <a:tc>
                  <a:txBody>
                    <a:bodyPr/>
                    <a:lstStyle/>
                    <a:p>
                      <a:pPr algn="ctr"/>
                      <a:r>
                        <a:rPr lang="en-IN" dirty="0" smtClean="0"/>
                        <a:t>S.no</a:t>
                      </a:r>
                      <a:endParaRPr lang="en-IN" dirty="0"/>
                    </a:p>
                  </a:txBody>
                  <a:tcPr/>
                </a:tc>
                <a:tc>
                  <a:txBody>
                    <a:bodyPr/>
                    <a:lstStyle/>
                    <a:p>
                      <a:pPr algn="ctr"/>
                      <a:r>
                        <a:rPr lang="en-IN" dirty="0" err="1" smtClean="0"/>
                        <a:t>Analyte</a:t>
                      </a:r>
                      <a:endParaRPr lang="en-IN" dirty="0"/>
                    </a:p>
                  </a:txBody>
                  <a:tcPr/>
                </a:tc>
              </a:tr>
              <a:tr h="357051">
                <a:tc>
                  <a:txBody>
                    <a:bodyPr/>
                    <a:lstStyle/>
                    <a:p>
                      <a:pPr algn="ctr"/>
                      <a:r>
                        <a:rPr lang="en-IN" dirty="0" smtClean="0"/>
                        <a:t>1</a:t>
                      </a:r>
                      <a:endParaRPr lang="en-IN" dirty="0"/>
                    </a:p>
                  </a:txBody>
                  <a:tcPr/>
                </a:tc>
                <a:tc>
                  <a:txBody>
                    <a:bodyPr/>
                    <a:lstStyle/>
                    <a:p>
                      <a:pPr algn="ctr"/>
                      <a:r>
                        <a:rPr lang="en-IN" dirty="0" smtClean="0"/>
                        <a:t>100</a:t>
                      </a:r>
                      <a:endParaRPr lang="en-IN" dirty="0"/>
                    </a:p>
                  </a:txBody>
                  <a:tcPr/>
                </a:tc>
              </a:tr>
              <a:tr h="357051">
                <a:tc>
                  <a:txBody>
                    <a:bodyPr/>
                    <a:lstStyle/>
                    <a:p>
                      <a:pPr algn="ctr"/>
                      <a:r>
                        <a:rPr lang="en-IN" dirty="0" smtClean="0"/>
                        <a:t>2</a:t>
                      </a:r>
                      <a:endParaRPr lang="en-IN" dirty="0"/>
                    </a:p>
                  </a:txBody>
                  <a:tcPr/>
                </a:tc>
                <a:tc>
                  <a:txBody>
                    <a:bodyPr/>
                    <a:lstStyle/>
                    <a:p>
                      <a:pPr algn="ctr"/>
                      <a:r>
                        <a:rPr lang="en-IN" dirty="0" smtClean="0"/>
                        <a:t>101</a:t>
                      </a:r>
                      <a:endParaRPr lang="en-IN" dirty="0"/>
                    </a:p>
                  </a:txBody>
                  <a:tcPr/>
                </a:tc>
              </a:tr>
              <a:tr h="357051">
                <a:tc>
                  <a:txBody>
                    <a:bodyPr/>
                    <a:lstStyle/>
                    <a:p>
                      <a:pPr algn="ctr"/>
                      <a:r>
                        <a:rPr lang="en-IN" dirty="0" smtClean="0"/>
                        <a:t>3</a:t>
                      </a:r>
                      <a:endParaRPr lang="en-IN" dirty="0"/>
                    </a:p>
                  </a:txBody>
                  <a:tcPr/>
                </a:tc>
                <a:tc>
                  <a:txBody>
                    <a:bodyPr/>
                    <a:lstStyle/>
                    <a:p>
                      <a:pPr algn="ctr"/>
                      <a:r>
                        <a:rPr lang="en-IN" dirty="0" smtClean="0"/>
                        <a:t>102</a:t>
                      </a:r>
                      <a:endParaRPr lang="en-IN" dirty="0"/>
                    </a:p>
                  </a:txBody>
                  <a:tcPr/>
                </a:tc>
              </a:tr>
              <a:tr h="357051">
                <a:tc>
                  <a:txBody>
                    <a:bodyPr/>
                    <a:lstStyle/>
                    <a:p>
                      <a:pPr algn="ctr"/>
                      <a:r>
                        <a:rPr lang="en-IN" dirty="0" smtClean="0"/>
                        <a:t>4</a:t>
                      </a:r>
                      <a:endParaRPr lang="en-IN" dirty="0"/>
                    </a:p>
                  </a:txBody>
                  <a:tcPr/>
                </a:tc>
                <a:tc>
                  <a:txBody>
                    <a:bodyPr/>
                    <a:lstStyle/>
                    <a:p>
                      <a:pPr algn="ctr"/>
                      <a:r>
                        <a:rPr lang="en-IN" dirty="0" smtClean="0"/>
                        <a:t>98</a:t>
                      </a:r>
                      <a:endParaRPr lang="en-IN" dirty="0"/>
                    </a:p>
                  </a:txBody>
                  <a:tcPr/>
                </a:tc>
              </a:tr>
              <a:tr h="357051">
                <a:tc>
                  <a:txBody>
                    <a:bodyPr/>
                    <a:lstStyle/>
                    <a:p>
                      <a:pPr algn="ctr"/>
                      <a:r>
                        <a:rPr lang="en-IN" dirty="0" smtClean="0"/>
                        <a:t>5</a:t>
                      </a:r>
                      <a:endParaRPr lang="en-IN" dirty="0"/>
                    </a:p>
                  </a:txBody>
                  <a:tcPr/>
                </a:tc>
                <a:tc>
                  <a:txBody>
                    <a:bodyPr/>
                    <a:lstStyle/>
                    <a:p>
                      <a:pPr algn="ctr"/>
                      <a:r>
                        <a:rPr lang="en-IN" dirty="0" smtClean="0"/>
                        <a:t>100</a:t>
                      </a:r>
                      <a:endParaRPr lang="en-IN" dirty="0"/>
                    </a:p>
                  </a:txBody>
                  <a:tcPr/>
                </a:tc>
              </a:tr>
            </a:tbl>
          </a:graphicData>
        </a:graphic>
      </p:graphicFrame>
      <p:sp>
        <p:nvSpPr>
          <p:cNvPr id="5" name="Date Placeholder 4"/>
          <p:cNvSpPr>
            <a:spLocks noGrp="1"/>
          </p:cNvSpPr>
          <p:nvPr>
            <p:ph type="dt" sz="half" idx="10"/>
          </p:nvPr>
        </p:nvSpPr>
        <p:spPr/>
        <p:txBody>
          <a:bodyPr/>
          <a:lstStyle/>
          <a:p>
            <a:fld id="{35232792-5709-4113-BE4D-0C06DA497712}" type="datetime1">
              <a:rPr lang="en-US" smtClean="0"/>
              <a:t>3/23/2018</a:t>
            </a:fld>
            <a:endParaRPr lang="en-US"/>
          </a:p>
        </p:txBody>
      </p:sp>
      <p:sp>
        <p:nvSpPr>
          <p:cNvPr id="7" name="Footer Placeholder 6"/>
          <p:cNvSpPr>
            <a:spLocks noGrp="1"/>
          </p:cNvSpPr>
          <p:nvPr>
            <p:ph type="ftr" sz="quarter" idx="11"/>
          </p:nvPr>
        </p:nvSpPr>
        <p:spPr/>
        <p:txBody>
          <a:bodyPr/>
          <a:lstStyle/>
          <a:p>
            <a:r>
              <a:rPr lang="en-US" smtClean="0"/>
              <a:t>QC Training - Labs for Life Project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0259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717280" cy="2339102"/>
          </a:xfrm>
          <a:prstGeom prst="rect">
            <a:avLst/>
          </a:prstGeom>
        </p:spPr>
        <p:txBody>
          <a:bodyPr wrap="square">
            <a:spAutoFit/>
          </a:bodyPr>
          <a:lstStyle/>
          <a:p>
            <a:pPr algn="just"/>
            <a:endParaRPr lang="en-US" dirty="0" smtClean="0"/>
          </a:p>
          <a:p>
            <a:pPr marL="285750" indent="-285750" algn="just">
              <a:buFont typeface="Arial" pitchFamily="34" charset="0"/>
              <a:buChar char="•"/>
            </a:pPr>
            <a:r>
              <a:rPr lang="en-IN" sz="2800" dirty="0" smtClean="0"/>
              <a:t>Internal </a:t>
            </a:r>
            <a:r>
              <a:rPr lang="en-IN" sz="2800" dirty="0"/>
              <a:t>QC results are used to </a:t>
            </a:r>
            <a:r>
              <a:rPr lang="en-IN" sz="2800" b="1" dirty="0">
                <a:solidFill>
                  <a:srgbClr val="FF0000"/>
                </a:solidFill>
              </a:rPr>
              <a:t>validate whether the </a:t>
            </a:r>
            <a:r>
              <a:rPr lang="en-IN" sz="2800" dirty="0" smtClean="0"/>
              <a:t>patient </a:t>
            </a:r>
            <a:r>
              <a:rPr lang="en-IN" sz="2800" dirty="0"/>
              <a:t>test results are reliable. </a:t>
            </a:r>
            <a:endParaRPr lang="en-IN" sz="2800" dirty="0" smtClean="0"/>
          </a:p>
          <a:p>
            <a:pPr marL="285750" indent="-285750" algn="just">
              <a:buFont typeface="Arial" pitchFamily="34" charset="0"/>
              <a:buChar char="•"/>
            </a:pPr>
            <a:endParaRPr lang="en-IN" dirty="0"/>
          </a:p>
          <a:p>
            <a:pPr marL="285750" indent="-285750" algn="just">
              <a:buFont typeface="Arial" pitchFamily="34" charset="0"/>
              <a:buChar char="•"/>
            </a:pPr>
            <a:endParaRPr lang="en-IN" dirty="0" smtClean="0"/>
          </a:p>
          <a:p>
            <a:pPr algn="just"/>
            <a:endParaRPr lang="en-IN" dirty="0" smtClean="0"/>
          </a:p>
          <a:p>
            <a:pPr marL="285750" indent="-285750" algn="just">
              <a:buFont typeface="Arial" pitchFamily="34" charset="0"/>
              <a:buChar char="•"/>
            </a:pPr>
            <a:endParaRPr lang="en-IN" dirty="0" smtClean="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292979"/>
            <a:ext cx="2094585" cy="119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457200"/>
            <a:ext cx="8183880" cy="1051560"/>
          </a:xfrm>
        </p:spPr>
        <p:txBody>
          <a:bodyPr>
            <a:normAutofit fontScale="90000"/>
          </a:bodyPr>
          <a:lstStyle/>
          <a:p>
            <a:r>
              <a:rPr lang="en-IN" b="1" dirty="0">
                <a:solidFill>
                  <a:schemeClr val="tx1"/>
                </a:solidFill>
              </a:rPr>
              <a:t>Internal </a:t>
            </a:r>
            <a:r>
              <a:rPr lang="en-IN" b="1" dirty="0" smtClean="0">
                <a:solidFill>
                  <a:schemeClr val="tx1"/>
                </a:solidFill>
              </a:rPr>
              <a:t>Quality </a:t>
            </a:r>
            <a:r>
              <a:rPr lang="en-IN" b="1" dirty="0">
                <a:solidFill>
                  <a:schemeClr val="tx1"/>
                </a:solidFill>
              </a:rPr>
              <a:t>control </a:t>
            </a:r>
            <a:br>
              <a:rPr lang="en-IN" b="1" dirty="0">
                <a:solidFill>
                  <a:schemeClr val="tx1"/>
                </a:solidFill>
              </a:rPr>
            </a:br>
            <a:endParaRPr lang="en-IN"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55046374"/>
              </p:ext>
            </p:extLst>
          </p:nvPr>
        </p:nvGraphicFramePr>
        <p:xfrm>
          <a:off x="1173501" y="3604665"/>
          <a:ext cx="2845592" cy="2385060"/>
        </p:xfrm>
        <a:graphic>
          <a:graphicData uri="http://schemas.openxmlformats.org/drawingml/2006/table">
            <a:tbl>
              <a:tblPr firstRow="1" bandRow="1">
                <a:tableStyleId>{5C22544A-7EE6-4342-B048-85BDC9FD1C3A}</a:tableStyleId>
              </a:tblPr>
              <a:tblGrid>
                <a:gridCol w="1422796"/>
                <a:gridCol w="1422796"/>
              </a:tblGrid>
              <a:tr h="342900">
                <a:tc>
                  <a:txBody>
                    <a:bodyPr/>
                    <a:lstStyle/>
                    <a:p>
                      <a:r>
                        <a:rPr lang="en-IN" dirty="0" smtClean="0"/>
                        <a:t>S.no</a:t>
                      </a:r>
                      <a:endParaRPr lang="en-IN" dirty="0"/>
                    </a:p>
                  </a:txBody>
                  <a:tcPr/>
                </a:tc>
                <a:tc>
                  <a:txBody>
                    <a:bodyPr/>
                    <a:lstStyle/>
                    <a:p>
                      <a:r>
                        <a:rPr lang="en-IN" dirty="0" err="1" smtClean="0"/>
                        <a:t>Analyte</a:t>
                      </a:r>
                      <a:endParaRPr lang="en-IN" dirty="0"/>
                    </a:p>
                  </a:txBody>
                  <a:tcPr/>
                </a:tc>
              </a:tr>
              <a:tr h="403860">
                <a:tc>
                  <a:txBody>
                    <a:bodyPr/>
                    <a:lstStyle/>
                    <a:p>
                      <a:r>
                        <a:rPr lang="en-IN" dirty="0" smtClean="0"/>
                        <a:t>1</a:t>
                      </a:r>
                      <a:endParaRPr lang="en-IN" dirty="0"/>
                    </a:p>
                  </a:txBody>
                  <a:tcPr/>
                </a:tc>
                <a:tc>
                  <a:txBody>
                    <a:bodyPr/>
                    <a:lstStyle/>
                    <a:p>
                      <a:r>
                        <a:rPr lang="en-IN" dirty="0" smtClean="0"/>
                        <a:t>100</a:t>
                      </a:r>
                      <a:endParaRPr lang="en-IN" dirty="0"/>
                    </a:p>
                  </a:txBody>
                  <a:tcPr/>
                </a:tc>
              </a:tr>
              <a:tr h="403860">
                <a:tc>
                  <a:txBody>
                    <a:bodyPr/>
                    <a:lstStyle/>
                    <a:p>
                      <a:r>
                        <a:rPr lang="en-IN" dirty="0" smtClean="0"/>
                        <a:t>2</a:t>
                      </a:r>
                      <a:endParaRPr lang="en-IN" dirty="0"/>
                    </a:p>
                  </a:txBody>
                  <a:tcPr/>
                </a:tc>
                <a:tc>
                  <a:txBody>
                    <a:bodyPr/>
                    <a:lstStyle/>
                    <a:p>
                      <a:r>
                        <a:rPr lang="en-IN" dirty="0" smtClean="0"/>
                        <a:t>101</a:t>
                      </a:r>
                      <a:endParaRPr lang="en-IN" dirty="0"/>
                    </a:p>
                  </a:txBody>
                  <a:tcPr/>
                </a:tc>
              </a:tr>
              <a:tr h="403860">
                <a:tc>
                  <a:txBody>
                    <a:bodyPr/>
                    <a:lstStyle/>
                    <a:p>
                      <a:r>
                        <a:rPr lang="en-IN" dirty="0" smtClean="0"/>
                        <a:t>3</a:t>
                      </a:r>
                      <a:endParaRPr lang="en-IN" dirty="0"/>
                    </a:p>
                  </a:txBody>
                  <a:tcPr/>
                </a:tc>
                <a:tc>
                  <a:txBody>
                    <a:bodyPr/>
                    <a:lstStyle/>
                    <a:p>
                      <a:r>
                        <a:rPr lang="en-IN" dirty="0" smtClean="0"/>
                        <a:t>102</a:t>
                      </a:r>
                      <a:endParaRPr lang="en-IN" dirty="0"/>
                    </a:p>
                  </a:txBody>
                  <a:tcPr/>
                </a:tc>
              </a:tr>
              <a:tr h="403860">
                <a:tc>
                  <a:txBody>
                    <a:bodyPr/>
                    <a:lstStyle/>
                    <a:p>
                      <a:r>
                        <a:rPr lang="en-IN" dirty="0" smtClean="0"/>
                        <a:t>4</a:t>
                      </a:r>
                      <a:endParaRPr lang="en-IN" dirty="0"/>
                    </a:p>
                  </a:txBody>
                  <a:tcPr/>
                </a:tc>
                <a:tc>
                  <a:txBody>
                    <a:bodyPr/>
                    <a:lstStyle/>
                    <a:p>
                      <a:r>
                        <a:rPr lang="en-IN" dirty="0" smtClean="0"/>
                        <a:t>98</a:t>
                      </a:r>
                      <a:endParaRPr lang="en-IN" dirty="0"/>
                    </a:p>
                  </a:txBody>
                  <a:tcPr/>
                </a:tc>
              </a:tr>
              <a:tr h="403860">
                <a:tc>
                  <a:txBody>
                    <a:bodyPr/>
                    <a:lstStyle/>
                    <a:p>
                      <a:r>
                        <a:rPr lang="en-IN" dirty="0" smtClean="0"/>
                        <a:t>Today</a:t>
                      </a:r>
                      <a:endParaRPr lang="en-IN" dirty="0"/>
                    </a:p>
                  </a:txBody>
                  <a:tcPr/>
                </a:tc>
                <a:tc>
                  <a:txBody>
                    <a:bodyPr/>
                    <a:lstStyle/>
                    <a:p>
                      <a:r>
                        <a:rPr lang="en-IN" dirty="0" smtClean="0">
                          <a:solidFill>
                            <a:schemeClr val="accent2"/>
                          </a:solidFill>
                        </a:rPr>
                        <a:t>110</a:t>
                      </a:r>
                      <a:endParaRPr lang="en-IN" dirty="0">
                        <a:solidFill>
                          <a:schemeClr val="accent2"/>
                        </a:solidFill>
                      </a:endParaRPr>
                    </a:p>
                  </a:txBody>
                  <a:tcPr/>
                </a:tc>
              </a:tr>
            </a:tbl>
          </a:graphicData>
        </a:graphic>
      </p:graphicFrame>
      <p:sp>
        <p:nvSpPr>
          <p:cNvPr id="6" name="Oval 5"/>
          <p:cNvSpPr/>
          <p:nvPr/>
        </p:nvSpPr>
        <p:spPr>
          <a:xfrm>
            <a:off x="2457476" y="5528620"/>
            <a:ext cx="1056564" cy="533400"/>
          </a:xfrm>
          <a:prstGeom prst="ellipse">
            <a:avLst/>
          </a:prstGeom>
          <a:no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020" y="3333749"/>
            <a:ext cx="2451862" cy="191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29A584A4-E108-4CEB-A202-61D9029FEF6D}" type="datetime1">
              <a:rPr lang="en-US" smtClean="0"/>
              <a:t>3/23/2018</a:t>
            </a:fld>
            <a:endParaRPr lang="en-US"/>
          </a:p>
        </p:txBody>
      </p:sp>
      <p:sp>
        <p:nvSpPr>
          <p:cNvPr id="9" name="Footer Placeholder 8"/>
          <p:cNvSpPr>
            <a:spLocks noGrp="1"/>
          </p:cNvSpPr>
          <p:nvPr>
            <p:ph type="ftr" sz="quarter" idx="11"/>
          </p:nvPr>
        </p:nvSpPr>
        <p:spPr/>
        <p:txBody>
          <a:bodyPr/>
          <a:lstStyle/>
          <a:p>
            <a:r>
              <a:rPr lang="en-US" smtClean="0"/>
              <a:t>QC Training - Labs for Life Project</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95963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415" y="4970693"/>
            <a:ext cx="2094585" cy="119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1" y="286604"/>
            <a:ext cx="7985759" cy="1450757"/>
          </a:xfrm>
        </p:spPr>
        <p:txBody>
          <a:bodyPr>
            <a:normAutofit/>
          </a:bodyPr>
          <a:lstStyle/>
          <a:p>
            <a:r>
              <a:rPr lang="en-IN" b="1" dirty="0">
                <a:solidFill>
                  <a:schemeClr val="tx1"/>
                </a:solidFill>
                <a:latin typeface="+mn-lt"/>
              </a:rPr>
              <a:t>Internal </a:t>
            </a:r>
            <a:r>
              <a:rPr lang="en-IN" b="1" dirty="0" smtClean="0">
                <a:solidFill>
                  <a:schemeClr val="tx1"/>
                </a:solidFill>
                <a:latin typeface="+mn-lt"/>
              </a:rPr>
              <a:t>Quality </a:t>
            </a:r>
            <a:r>
              <a:rPr lang="en-IN" b="1" dirty="0">
                <a:solidFill>
                  <a:schemeClr val="tx1"/>
                </a:solidFill>
                <a:latin typeface="+mn-lt"/>
              </a:rPr>
              <a:t>C</a:t>
            </a:r>
            <a:r>
              <a:rPr lang="en-IN" b="1" dirty="0" smtClean="0">
                <a:solidFill>
                  <a:schemeClr val="tx1"/>
                </a:solidFill>
                <a:latin typeface="+mn-lt"/>
              </a:rPr>
              <a:t>ontrol </a:t>
            </a:r>
            <a:endParaRPr lang="en-IN" b="1" dirty="0">
              <a:solidFill>
                <a:schemeClr val="tx1"/>
              </a:solidFill>
              <a:latin typeface="+mn-lt"/>
            </a:endParaRPr>
          </a:p>
        </p:txBody>
      </p:sp>
      <p:sp>
        <p:nvSpPr>
          <p:cNvPr id="8" name="Content Placeholder 7"/>
          <p:cNvSpPr>
            <a:spLocks noGrp="1"/>
          </p:cNvSpPr>
          <p:nvPr>
            <p:ph idx="1"/>
          </p:nvPr>
        </p:nvSpPr>
        <p:spPr>
          <a:xfrm>
            <a:off x="382190" y="2141080"/>
            <a:ext cx="8381999" cy="4023360"/>
          </a:xfrm>
        </p:spPr>
        <p:txBody>
          <a:bodyPr>
            <a:normAutofit/>
          </a:bodyPr>
          <a:lstStyle/>
          <a:p>
            <a:r>
              <a:rPr lang="en-IN" sz="3200" dirty="0"/>
              <a:t>Once the test system is </a:t>
            </a:r>
            <a:r>
              <a:rPr lang="en-IN" sz="3200" b="1" dirty="0">
                <a:solidFill>
                  <a:srgbClr val="FF0000"/>
                </a:solidFill>
              </a:rPr>
              <a:t>validated, patient results can then be used for diagnosis, prognosis, or treatment </a:t>
            </a:r>
            <a:r>
              <a:rPr lang="en-IN" sz="3200" b="1" dirty="0" smtClean="0">
                <a:solidFill>
                  <a:srgbClr val="FF0000"/>
                </a:solidFill>
              </a:rPr>
              <a:t>planning.</a:t>
            </a:r>
          </a:p>
          <a:p>
            <a:endParaRPr lang="en-IN" sz="3200" b="1" dirty="0">
              <a:solidFill>
                <a:srgbClr val="FF0000"/>
              </a:solidFill>
            </a:endParaRPr>
          </a:p>
          <a:p>
            <a:r>
              <a:rPr lang="en-IN" sz="3200" b="1" dirty="0" smtClean="0">
                <a:solidFill>
                  <a:schemeClr val="tx1"/>
                </a:solidFill>
              </a:rPr>
              <a:t>IQC thus forms the backbone of </a:t>
            </a:r>
            <a:r>
              <a:rPr lang="en-IN" sz="3200" b="1" dirty="0" smtClean="0">
                <a:solidFill>
                  <a:srgbClr val="FF0000"/>
                </a:solidFill>
              </a:rPr>
              <a:t>PERFORMANCE EVALUATION </a:t>
            </a:r>
            <a:r>
              <a:rPr lang="en-IN" sz="3200" b="1" dirty="0" smtClean="0">
                <a:solidFill>
                  <a:schemeClr val="tx1"/>
                </a:solidFill>
              </a:rPr>
              <a:t>of analytical systems on </a:t>
            </a:r>
            <a:r>
              <a:rPr lang="en-IN" sz="3200" b="1" dirty="0" smtClean="0">
                <a:solidFill>
                  <a:srgbClr val="FF0000"/>
                </a:solidFill>
              </a:rPr>
              <a:t>a day to day basis</a:t>
            </a:r>
            <a:endParaRPr lang="en-US" sz="3200" dirty="0">
              <a:solidFill>
                <a:srgbClr val="FF0000"/>
              </a:solidFill>
            </a:endParaRPr>
          </a:p>
        </p:txBody>
      </p:sp>
      <p:sp>
        <p:nvSpPr>
          <p:cNvPr id="5" name="Date Placeholder 4"/>
          <p:cNvSpPr>
            <a:spLocks noGrp="1"/>
          </p:cNvSpPr>
          <p:nvPr>
            <p:ph type="dt" sz="half" idx="10"/>
          </p:nvPr>
        </p:nvSpPr>
        <p:spPr/>
        <p:txBody>
          <a:bodyPr/>
          <a:lstStyle/>
          <a:p>
            <a:fld id="{88014594-6EFF-4498-B7DA-E95447377033}" type="datetime1">
              <a:rPr lang="en-US" smtClean="0"/>
              <a:t>3/23/2018</a:t>
            </a:fld>
            <a:endParaRPr lang="en-US"/>
          </a:p>
        </p:txBody>
      </p:sp>
      <p:sp>
        <p:nvSpPr>
          <p:cNvPr id="6" name="Footer Placeholder 5"/>
          <p:cNvSpPr>
            <a:spLocks noGrp="1"/>
          </p:cNvSpPr>
          <p:nvPr>
            <p:ph type="ftr" sz="quarter" idx="11"/>
          </p:nvPr>
        </p:nvSpPr>
        <p:spPr/>
        <p:txBody>
          <a:bodyPr/>
          <a:lstStyle/>
          <a:p>
            <a:r>
              <a:rPr lang="en-US" smtClean="0"/>
              <a:t>QC Training -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0712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A102-6FEC-4B21-A308-6388AEF64053}" type="datetime1">
              <a:rPr lang="en-US" smtClean="0"/>
              <a:t>3/23/2018</a:t>
            </a:fld>
            <a:endParaRPr lang="en-US"/>
          </a:p>
        </p:txBody>
      </p:sp>
      <p:sp>
        <p:nvSpPr>
          <p:cNvPr id="5" name="Footer Placeholder 4"/>
          <p:cNvSpPr>
            <a:spLocks noGrp="1"/>
          </p:cNvSpPr>
          <p:nvPr>
            <p:ph type="ftr" sz="quarter" idx="11"/>
          </p:nvPr>
        </p:nvSpPr>
        <p:spPr/>
        <p:txBody>
          <a:bodyPr/>
          <a:lstStyle/>
          <a:p>
            <a:r>
              <a:rPr lang="en-US" smtClean="0"/>
              <a:t>QC Training -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533400"/>
            <a:ext cx="7772400" cy="562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78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4BC9-FF60-4D68-ACCA-4747CBC3BEB7}" type="datetime1">
              <a:rPr lang="en-US" smtClean="0"/>
              <a:t>3/23/2018</a:t>
            </a:fld>
            <a:endParaRPr lang="en-US"/>
          </a:p>
        </p:txBody>
      </p:sp>
      <p:sp>
        <p:nvSpPr>
          <p:cNvPr id="3" name="Footer Placeholder 2"/>
          <p:cNvSpPr>
            <a:spLocks noGrp="1"/>
          </p:cNvSpPr>
          <p:nvPr>
            <p:ph type="ftr" sz="quarter" idx="11"/>
          </p:nvPr>
        </p:nvSpPr>
        <p:spPr/>
        <p:txBody>
          <a:bodyPr/>
          <a:lstStyle/>
          <a:p>
            <a:r>
              <a:rPr lang="en-US" smtClean="0"/>
              <a:t>QC Training -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7" name="Title 6"/>
          <p:cNvSpPr>
            <a:spLocks noGrp="1"/>
          </p:cNvSpPr>
          <p:nvPr>
            <p:ph type="title" idx="4294967295"/>
          </p:nvPr>
        </p:nvSpPr>
        <p:spPr>
          <a:xfrm>
            <a:off x="1143000" y="304800"/>
            <a:ext cx="7543800" cy="1084262"/>
          </a:xfrm>
        </p:spPr>
        <p:txBody>
          <a:bodyPr>
            <a:normAutofit fontScale="90000"/>
          </a:bodyPr>
          <a:lstStyle/>
          <a:p>
            <a:pPr lvl="0"/>
            <a:r>
              <a:rPr lang="en-IN" dirty="0" smtClean="0">
                <a:solidFill>
                  <a:srgbClr val="FF0000"/>
                </a:solidFill>
              </a:rPr>
              <a:t/>
            </a:r>
            <a:br>
              <a:rPr lang="en-IN" dirty="0" smtClean="0">
                <a:solidFill>
                  <a:srgbClr val="FF0000"/>
                </a:solidFill>
              </a:rPr>
            </a:br>
            <a:r>
              <a:rPr lang="en-IN" dirty="0" smtClean="0">
                <a:solidFill>
                  <a:srgbClr val="FF0000"/>
                </a:solidFill>
              </a:rPr>
              <a:t>Classifications of Internal </a:t>
            </a:r>
            <a:r>
              <a:rPr lang="en-IN" dirty="0">
                <a:solidFill>
                  <a:srgbClr val="FF0000"/>
                </a:solidFill>
              </a:rPr>
              <a:t>Quality Controls</a:t>
            </a:r>
            <a:r>
              <a:rPr lang="en-IN" dirty="0">
                <a:solidFill>
                  <a:srgbClr val="000000">
                    <a:lumMod val="75000"/>
                    <a:lumOff val="25000"/>
                  </a:srgbClr>
                </a:solidFill>
              </a:rPr>
              <a:t> </a:t>
            </a:r>
            <a:endParaRPr lang="en-IN" dirty="0"/>
          </a:p>
        </p:txBody>
      </p:sp>
      <p:sp>
        <p:nvSpPr>
          <p:cNvPr id="9" name="Content Placeholder 8"/>
          <p:cNvSpPr>
            <a:spLocks noGrp="1"/>
          </p:cNvSpPr>
          <p:nvPr>
            <p:ph idx="4294967295"/>
          </p:nvPr>
        </p:nvSpPr>
        <p:spPr>
          <a:xfrm>
            <a:off x="1219200" y="1371600"/>
            <a:ext cx="7559675" cy="4497388"/>
          </a:xfrm>
        </p:spPr>
        <p:txBody>
          <a:bodyPr>
            <a:normAutofit fontScale="92500" lnSpcReduction="10000"/>
          </a:bodyPr>
          <a:lstStyle/>
          <a:p>
            <a:pPr lvl="2">
              <a:buClr>
                <a:srgbClr val="E48312"/>
              </a:buClr>
              <a:buFont typeface="Arial" pitchFamily="34" charset="0"/>
              <a:buChar char="•"/>
            </a:pPr>
            <a:r>
              <a:rPr lang="en-IN" sz="3600" dirty="0" smtClean="0">
                <a:solidFill>
                  <a:srgbClr val="00B0F0"/>
                </a:solidFill>
              </a:rPr>
              <a:t>As per Process</a:t>
            </a:r>
            <a:r>
              <a:rPr lang="en-IN" sz="3600" dirty="0" smtClean="0">
                <a:solidFill>
                  <a:srgbClr val="000000">
                    <a:lumMod val="75000"/>
                    <a:lumOff val="25000"/>
                  </a:srgbClr>
                </a:solidFill>
              </a:rPr>
              <a:t>: Quantitative </a:t>
            </a:r>
            <a:r>
              <a:rPr lang="en-IN" sz="3600" dirty="0">
                <a:solidFill>
                  <a:srgbClr val="000000">
                    <a:lumMod val="75000"/>
                    <a:lumOff val="25000"/>
                  </a:srgbClr>
                </a:solidFill>
              </a:rPr>
              <a:t>/ Qualitative</a:t>
            </a:r>
          </a:p>
          <a:p>
            <a:pPr lvl="2">
              <a:buClr>
                <a:srgbClr val="E48312"/>
              </a:buClr>
              <a:buFont typeface="Arial" pitchFamily="34" charset="0"/>
              <a:buChar char="•"/>
            </a:pPr>
            <a:r>
              <a:rPr lang="en-IN" sz="3600" dirty="0" smtClean="0">
                <a:solidFill>
                  <a:srgbClr val="00B0F0"/>
                </a:solidFill>
              </a:rPr>
              <a:t>As per Stability</a:t>
            </a:r>
            <a:r>
              <a:rPr lang="en-IN" sz="3600" dirty="0" smtClean="0">
                <a:solidFill>
                  <a:srgbClr val="000000">
                    <a:lumMod val="75000"/>
                    <a:lumOff val="25000"/>
                  </a:srgbClr>
                </a:solidFill>
              </a:rPr>
              <a:t>: Lyophilized </a:t>
            </a:r>
            <a:r>
              <a:rPr lang="en-IN" sz="3600" dirty="0">
                <a:solidFill>
                  <a:srgbClr val="000000">
                    <a:lumMod val="75000"/>
                    <a:lumOff val="25000"/>
                  </a:srgbClr>
                </a:solidFill>
              </a:rPr>
              <a:t>/ ready to use</a:t>
            </a:r>
          </a:p>
          <a:p>
            <a:pPr lvl="2">
              <a:buClr>
                <a:srgbClr val="E48312"/>
              </a:buClr>
              <a:buFont typeface="Arial" pitchFamily="34" charset="0"/>
              <a:buChar char="•"/>
            </a:pPr>
            <a:r>
              <a:rPr lang="en-IN" sz="3600" dirty="0" smtClean="0">
                <a:solidFill>
                  <a:srgbClr val="00B0F0"/>
                </a:solidFill>
              </a:rPr>
              <a:t>As per Source</a:t>
            </a:r>
            <a:r>
              <a:rPr lang="en-IN" sz="3600" dirty="0" smtClean="0">
                <a:solidFill>
                  <a:srgbClr val="000000">
                    <a:lumMod val="75000"/>
                    <a:lumOff val="25000"/>
                  </a:srgbClr>
                </a:solidFill>
              </a:rPr>
              <a:t>: Commercial</a:t>
            </a:r>
            <a:r>
              <a:rPr lang="en-IN" sz="3600" dirty="0">
                <a:solidFill>
                  <a:srgbClr val="000000">
                    <a:lumMod val="75000"/>
                    <a:lumOff val="25000"/>
                  </a:srgbClr>
                </a:solidFill>
              </a:rPr>
              <a:t>/ in-house</a:t>
            </a:r>
          </a:p>
          <a:p>
            <a:pPr lvl="2">
              <a:buClr>
                <a:srgbClr val="E48312"/>
              </a:buClr>
              <a:buFont typeface="Arial" pitchFamily="34" charset="0"/>
              <a:buChar char="•"/>
            </a:pPr>
            <a:r>
              <a:rPr lang="en-IN" sz="3600" dirty="0" smtClean="0">
                <a:solidFill>
                  <a:srgbClr val="00B0F0"/>
                </a:solidFill>
              </a:rPr>
              <a:t>As per Target definition</a:t>
            </a:r>
            <a:r>
              <a:rPr lang="en-IN" sz="3600" dirty="0" smtClean="0">
                <a:solidFill>
                  <a:srgbClr val="000000">
                    <a:lumMod val="75000"/>
                    <a:lumOff val="25000"/>
                  </a:srgbClr>
                </a:solidFill>
              </a:rPr>
              <a:t>: Assayed/un-assayed</a:t>
            </a:r>
            <a:endParaRPr lang="en-IN" sz="3600" dirty="0">
              <a:solidFill>
                <a:srgbClr val="000000">
                  <a:lumMod val="75000"/>
                  <a:lumOff val="25000"/>
                </a:srgbClr>
              </a:solidFill>
            </a:endParaRPr>
          </a:p>
          <a:p>
            <a:pPr lvl="2">
              <a:buClr>
                <a:srgbClr val="E48312"/>
              </a:buClr>
              <a:buFont typeface="Arial" pitchFamily="34" charset="0"/>
              <a:buChar char="•"/>
            </a:pPr>
            <a:r>
              <a:rPr lang="en-IN" sz="3600" dirty="0" smtClean="0">
                <a:solidFill>
                  <a:srgbClr val="00B0F0"/>
                </a:solidFill>
              </a:rPr>
              <a:t>As per </a:t>
            </a:r>
            <a:r>
              <a:rPr lang="en-IN" sz="3600" dirty="0">
                <a:solidFill>
                  <a:srgbClr val="00B0F0"/>
                </a:solidFill>
              </a:rPr>
              <a:t>V</a:t>
            </a:r>
            <a:r>
              <a:rPr lang="en-IN" sz="3600" dirty="0" smtClean="0">
                <a:solidFill>
                  <a:srgbClr val="00B0F0"/>
                </a:solidFill>
              </a:rPr>
              <a:t>endor</a:t>
            </a:r>
            <a:r>
              <a:rPr lang="en-IN" sz="3600" dirty="0" smtClean="0">
                <a:solidFill>
                  <a:srgbClr val="000000">
                    <a:lumMod val="75000"/>
                    <a:lumOff val="25000"/>
                  </a:srgbClr>
                </a:solidFill>
              </a:rPr>
              <a:t>: First </a:t>
            </a:r>
            <a:r>
              <a:rPr lang="en-IN" sz="3600" dirty="0">
                <a:solidFill>
                  <a:srgbClr val="000000">
                    <a:lumMod val="75000"/>
                    <a:lumOff val="25000"/>
                  </a:srgbClr>
                </a:solidFill>
              </a:rPr>
              <a:t>Party/ Second party/ Third Party</a:t>
            </a:r>
          </a:p>
          <a:p>
            <a:endParaRPr lang="en-IN" dirty="0"/>
          </a:p>
        </p:txBody>
      </p:sp>
    </p:spTree>
    <p:extLst>
      <p:ext uri="{BB962C8B-B14F-4D97-AF65-F5344CB8AC3E}">
        <p14:creationId xmlns:p14="http://schemas.microsoft.com/office/powerpoint/2010/main" val="35944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9268</TotalTime>
  <Words>1921</Words>
  <Application>Microsoft Office PowerPoint</Application>
  <PresentationFormat>On-screen Show (4:3)</PresentationFormat>
  <Paragraphs>384</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PowerPoint Presentation</vt:lpstr>
      <vt:lpstr>5.6 Controlling is required…..</vt:lpstr>
      <vt:lpstr>QCs can be classified in several ways</vt:lpstr>
      <vt:lpstr>PowerPoint Presentation</vt:lpstr>
      <vt:lpstr>Internal Quality Control  </vt:lpstr>
      <vt:lpstr>Internal Quality control  </vt:lpstr>
      <vt:lpstr>Internal Quality Control </vt:lpstr>
      <vt:lpstr>PowerPoint Presentation</vt:lpstr>
      <vt:lpstr> Classifications of Internal Quality Controls </vt:lpstr>
      <vt:lpstr>IQCs as per Source &amp; Target Definition :  Commercial (assayed and un-assayed) &amp; In-house</vt:lpstr>
      <vt:lpstr>IQCs as per source/ Target Definition : Commercial Controls</vt:lpstr>
      <vt:lpstr>IQCs as per source: Commercial Controls Cont.…</vt:lpstr>
      <vt:lpstr>PowerPoint Presentation</vt:lpstr>
      <vt:lpstr>PowerPoint Presentation</vt:lpstr>
      <vt:lpstr>IQCs as per source: In-house Controls</vt:lpstr>
      <vt:lpstr>     IQCs as per process:  Quantitative, Qualitative and Semi Quantitative</vt:lpstr>
      <vt:lpstr>PowerPoint Presentation</vt:lpstr>
      <vt:lpstr>PowerPoint Presentation</vt:lpstr>
      <vt:lpstr>PowerPoint Presentation</vt:lpstr>
      <vt:lpstr>IQCs as per Vendor:  Quality Control Types</vt:lpstr>
      <vt:lpstr>IQCs as per Vendor: Dependent control material (First Party)</vt:lpstr>
      <vt:lpstr> IQCs as per Vendor: Semi-dependent control material (Second party) </vt:lpstr>
      <vt:lpstr>      IQCs as per Vendor:  Independent control material  (Third Party)</vt:lpstr>
      <vt:lpstr>IQCs as per Stability:  Liquid Stable/ Lyophilized</vt:lpstr>
      <vt:lpstr>Lyophilized material Cont.… </vt:lpstr>
      <vt:lpstr>PowerPoint Presentation</vt:lpstr>
      <vt:lpstr>PowerPoint Presentation</vt:lpstr>
      <vt:lpstr>PowerPoint Presentation</vt:lpstr>
      <vt:lpstr>PowerPoint Presentation</vt:lpstr>
      <vt:lpstr>Liquid Stable Controls</vt:lpstr>
      <vt:lpstr>PowerPoint Presentation</vt:lpstr>
      <vt:lpstr>PowerPoint Presentation</vt:lpstr>
      <vt:lpstr>PowerPoint Presentation</vt:lpstr>
      <vt:lpstr>PowerPoint Presentation</vt:lpstr>
      <vt:lpstr>Purchasing and selection of QC Material</vt:lpstr>
      <vt:lpstr>PowerPoint Presentation</vt:lpstr>
      <vt:lpstr>    Inter Laboratory Comparison (5.6.3)</vt:lpstr>
      <vt:lpstr>Inter Laboratory Comparison </vt:lpstr>
      <vt:lpstr>Other Mechanisms for assessing proficiency</vt:lpstr>
      <vt:lpstr> EQAS/EQA/EQAP</vt:lpstr>
      <vt:lpstr>Exchange of Samples</vt:lpstr>
      <vt:lpstr>Peer Group Comparisons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Dr. Anu George</cp:lastModifiedBy>
  <cp:revision>258</cp:revision>
  <dcterms:created xsi:type="dcterms:W3CDTF">2006-08-16T00:00:00Z</dcterms:created>
  <dcterms:modified xsi:type="dcterms:W3CDTF">2018-03-23T07:27:24Z</dcterms:modified>
</cp:coreProperties>
</file>