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83" r:id="rId1"/>
  </p:sldMasterIdLst>
  <p:notesMasterIdLst>
    <p:notesMasterId r:id="rId35"/>
  </p:notesMasterIdLst>
  <p:handoutMasterIdLst>
    <p:handoutMasterId r:id="rId36"/>
  </p:handoutMasterIdLst>
  <p:sldIdLst>
    <p:sldId id="318" r:id="rId2"/>
    <p:sldId id="369" r:id="rId3"/>
    <p:sldId id="370" r:id="rId4"/>
    <p:sldId id="335" r:id="rId5"/>
    <p:sldId id="336" r:id="rId6"/>
    <p:sldId id="337" r:id="rId7"/>
    <p:sldId id="338" r:id="rId8"/>
    <p:sldId id="339" r:id="rId9"/>
    <p:sldId id="364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2" r:id="rId32"/>
    <p:sldId id="363" r:id="rId33"/>
    <p:sldId id="366" r:id="rId3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2152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F2A107-7B1E-4E40-8BFE-9C2248BB7A52}" type="doc">
      <dgm:prSet loTypeId="urn:microsoft.com/office/officeart/2005/8/layout/gear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D73C45-AB36-5043-88FA-A11470415639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Structure </a:t>
          </a:r>
          <a:endParaRPr lang="en-US" dirty="0"/>
        </a:p>
      </dgm:t>
    </dgm:pt>
    <dgm:pt modelId="{80AEC108-7687-1743-B8D3-C05418F4E93E}" type="parTrans" cxnId="{133117C6-57A0-3742-A400-25CF1ADDC2A4}">
      <dgm:prSet/>
      <dgm:spPr/>
      <dgm:t>
        <a:bodyPr/>
        <a:lstStyle/>
        <a:p>
          <a:endParaRPr lang="en-US"/>
        </a:p>
      </dgm:t>
    </dgm:pt>
    <dgm:pt modelId="{FD47B31A-83D4-FB41-9D81-9B7FB43A399B}" type="sibTrans" cxnId="{133117C6-57A0-3742-A400-25CF1ADDC2A4}">
      <dgm:prSet/>
      <dgm:spPr/>
      <dgm:t>
        <a:bodyPr/>
        <a:lstStyle/>
        <a:p>
          <a:endParaRPr lang="en-US"/>
        </a:p>
      </dgm:t>
    </dgm:pt>
    <dgm:pt modelId="{F2A78DA6-70D6-644C-A250-B720D4EF00D0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Process </a:t>
          </a:r>
          <a:endParaRPr lang="en-US" dirty="0"/>
        </a:p>
      </dgm:t>
    </dgm:pt>
    <dgm:pt modelId="{3604C8A6-E45D-A740-B8AF-E5C4AE738E05}" type="parTrans" cxnId="{34914B21-6E66-5443-826B-A49F2E417A17}">
      <dgm:prSet/>
      <dgm:spPr/>
      <dgm:t>
        <a:bodyPr/>
        <a:lstStyle/>
        <a:p>
          <a:endParaRPr lang="en-US"/>
        </a:p>
      </dgm:t>
    </dgm:pt>
    <dgm:pt modelId="{F0EF2D0A-52B6-CB44-AEF3-3FB56AD54E45}" type="sibTrans" cxnId="{34914B21-6E66-5443-826B-A49F2E417A17}">
      <dgm:prSet/>
      <dgm:spPr/>
      <dgm:t>
        <a:bodyPr/>
        <a:lstStyle/>
        <a:p>
          <a:endParaRPr lang="en-US"/>
        </a:p>
      </dgm:t>
    </dgm:pt>
    <dgm:pt modelId="{1B6680C3-DCFF-4F4A-804E-ED5DF084E406}">
      <dgm:prSet phldrT="[Text]"/>
      <dgm:spPr/>
      <dgm:t>
        <a:bodyPr/>
        <a:lstStyle/>
        <a:p>
          <a:r>
            <a:rPr lang="en-US" dirty="0" smtClean="0"/>
            <a:t>Outcome</a:t>
          </a:r>
          <a:endParaRPr lang="en-US" dirty="0"/>
        </a:p>
      </dgm:t>
    </dgm:pt>
    <dgm:pt modelId="{E71F628F-4E6E-AA42-81AE-0672D70560D4}" type="parTrans" cxnId="{5FD35648-66F6-1A49-9F50-FAAC6EED06C2}">
      <dgm:prSet/>
      <dgm:spPr/>
      <dgm:t>
        <a:bodyPr/>
        <a:lstStyle/>
        <a:p>
          <a:endParaRPr lang="en-US"/>
        </a:p>
      </dgm:t>
    </dgm:pt>
    <dgm:pt modelId="{BB33A787-98E8-FB44-BFC0-80C843074D18}" type="sibTrans" cxnId="{5FD35648-66F6-1A49-9F50-FAAC6EED06C2}">
      <dgm:prSet/>
      <dgm:spPr/>
      <dgm:t>
        <a:bodyPr/>
        <a:lstStyle/>
        <a:p>
          <a:endParaRPr lang="en-US"/>
        </a:p>
      </dgm:t>
    </dgm:pt>
    <dgm:pt modelId="{67BF146B-71D2-0E4C-8506-4DC434230279}">
      <dgm:prSet phldrT="[Text]" phldr="1"/>
      <dgm:spPr/>
      <dgm:t>
        <a:bodyPr/>
        <a:lstStyle/>
        <a:p>
          <a:endParaRPr lang="en-US"/>
        </a:p>
      </dgm:t>
    </dgm:pt>
    <dgm:pt modelId="{33AF4592-A124-A64A-B7D1-D3FC8F03C0CB}" type="parTrans" cxnId="{FDD3BDA1-EF18-FA43-804E-A1873A2E1F52}">
      <dgm:prSet/>
      <dgm:spPr/>
      <dgm:t>
        <a:bodyPr/>
        <a:lstStyle/>
        <a:p>
          <a:endParaRPr lang="en-US"/>
        </a:p>
      </dgm:t>
    </dgm:pt>
    <dgm:pt modelId="{BDF0D13A-53CF-924F-8B56-30C06CA890DB}" type="sibTrans" cxnId="{FDD3BDA1-EF18-FA43-804E-A1873A2E1F52}">
      <dgm:prSet/>
      <dgm:spPr/>
      <dgm:t>
        <a:bodyPr/>
        <a:lstStyle/>
        <a:p>
          <a:endParaRPr lang="en-US"/>
        </a:p>
      </dgm:t>
    </dgm:pt>
    <dgm:pt modelId="{8FD6B545-A0B2-1745-A9EC-DB943D004338}" type="pres">
      <dgm:prSet presAssocID="{CFF2A107-7B1E-4E40-8BFE-9C2248BB7A52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31BA32-21CE-174C-B82D-E25A814BD631}" type="pres">
      <dgm:prSet presAssocID="{EFD73C45-AB36-5043-88FA-A11470415639}" presName="gear1" presStyleLbl="node1" presStyleIdx="0" presStyleCnt="3" custScaleX="71473" custScaleY="747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4ED38-789E-7946-94EF-BA690653D566}" type="pres">
      <dgm:prSet presAssocID="{EFD73C45-AB36-5043-88FA-A11470415639}" presName="gear1srcNode" presStyleLbl="node1" presStyleIdx="0" presStyleCnt="3"/>
      <dgm:spPr/>
      <dgm:t>
        <a:bodyPr/>
        <a:lstStyle/>
        <a:p>
          <a:endParaRPr lang="en-US"/>
        </a:p>
      </dgm:t>
    </dgm:pt>
    <dgm:pt modelId="{85CBA71F-B07D-654B-8DE1-63B47B9A21B0}" type="pres">
      <dgm:prSet presAssocID="{EFD73C45-AB36-5043-88FA-A11470415639}" presName="gear1dstNode" presStyleLbl="node1" presStyleIdx="0" presStyleCnt="3"/>
      <dgm:spPr/>
      <dgm:t>
        <a:bodyPr/>
        <a:lstStyle/>
        <a:p>
          <a:endParaRPr lang="en-US"/>
        </a:p>
      </dgm:t>
    </dgm:pt>
    <dgm:pt modelId="{ECD8A3D3-4417-D046-9437-CC8DF18F1106}" type="pres">
      <dgm:prSet presAssocID="{F2A78DA6-70D6-644C-A250-B720D4EF00D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CD5A0-33F1-9C47-AFB6-9F46F0D993A3}" type="pres">
      <dgm:prSet presAssocID="{F2A78DA6-70D6-644C-A250-B720D4EF00D0}" presName="gear2srcNode" presStyleLbl="node1" presStyleIdx="1" presStyleCnt="3"/>
      <dgm:spPr/>
      <dgm:t>
        <a:bodyPr/>
        <a:lstStyle/>
        <a:p>
          <a:endParaRPr lang="en-US"/>
        </a:p>
      </dgm:t>
    </dgm:pt>
    <dgm:pt modelId="{5B4612DD-66FE-9A48-897A-B4C4F8DDF2EE}" type="pres">
      <dgm:prSet presAssocID="{F2A78DA6-70D6-644C-A250-B720D4EF00D0}" presName="gear2dstNode" presStyleLbl="node1" presStyleIdx="1" presStyleCnt="3"/>
      <dgm:spPr/>
      <dgm:t>
        <a:bodyPr/>
        <a:lstStyle/>
        <a:p>
          <a:endParaRPr lang="en-US"/>
        </a:p>
      </dgm:t>
    </dgm:pt>
    <dgm:pt modelId="{EA374FC6-4735-4645-AA43-2048C3A01ADD}" type="pres">
      <dgm:prSet presAssocID="{1B6680C3-DCFF-4F4A-804E-ED5DF084E406}" presName="gear3" presStyleLbl="node1" presStyleIdx="2" presStyleCnt="3"/>
      <dgm:spPr/>
      <dgm:t>
        <a:bodyPr/>
        <a:lstStyle/>
        <a:p>
          <a:endParaRPr lang="en-US"/>
        </a:p>
      </dgm:t>
    </dgm:pt>
    <dgm:pt modelId="{0DA591CC-8FE8-BC4E-B0A0-57B111520B1B}" type="pres">
      <dgm:prSet presAssocID="{1B6680C3-DCFF-4F4A-804E-ED5DF084E40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A39D2-0DC3-3D42-A627-C3C826E1FA46}" type="pres">
      <dgm:prSet presAssocID="{1B6680C3-DCFF-4F4A-804E-ED5DF084E406}" presName="gear3srcNode" presStyleLbl="node1" presStyleIdx="2" presStyleCnt="3"/>
      <dgm:spPr/>
      <dgm:t>
        <a:bodyPr/>
        <a:lstStyle/>
        <a:p>
          <a:endParaRPr lang="en-US"/>
        </a:p>
      </dgm:t>
    </dgm:pt>
    <dgm:pt modelId="{522E9530-2D8D-0B43-AA04-0C1196A414FF}" type="pres">
      <dgm:prSet presAssocID="{1B6680C3-DCFF-4F4A-804E-ED5DF084E406}" presName="gear3dstNode" presStyleLbl="node1" presStyleIdx="2" presStyleCnt="3"/>
      <dgm:spPr/>
      <dgm:t>
        <a:bodyPr/>
        <a:lstStyle/>
        <a:p>
          <a:endParaRPr lang="en-US"/>
        </a:p>
      </dgm:t>
    </dgm:pt>
    <dgm:pt modelId="{51E1054E-8865-3A41-9F55-97D981421F6D}" type="pres">
      <dgm:prSet presAssocID="{FD47B31A-83D4-FB41-9D81-9B7FB43A399B}" presName="connector1" presStyleLbl="sibTrans2D1" presStyleIdx="0" presStyleCnt="3" custScaleX="78857" custScaleY="85483"/>
      <dgm:spPr/>
      <dgm:t>
        <a:bodyPr/>
        <a:lstStyle/>
        <a:p>
          <a:endParaRPr lang="en-US"/>
        </a:p>
      </dgm:t>
    </dgm:pt>
    <dgm:pt modelId="{94829A02-17BB-1C4E-B154-4B190CBD4A2C}" type="pres">
      <dgm:prSet presAssocID="{F0EF2D0A-52B6-CB44-AEF3-3FB56AD54E4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AF53827-351A-3E4A-BA10-9503FA5BCD85}" type="pres">
      <dgm:prSet presAssocID="{BB33A787-98E8-FB44-BFC0-80C843074D18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4914B21-6E66-5443-826B-A49F2E417A17}" srcId="{CFF2A107-7B1E-4E40-8BFE-9C2248BB7A52}" destId="{F2A78DA6-70D6-644C-A250-B720D4EF00D0}" srcOrd="1" destOrd="0" parTransId="{3604C8A6-E45D-A740-B8AF-E5C4AE738E05}" sibTransId="{F0EF2D0A-52B6-CB44-AEF3-3FB56AD54E45}"/>
    <dgm:cxn modelId="{133117C6-57A0-3742-A400-25CF1ADDC2A4}" srcId="{CFF2A107-7B1E-4E40-8BFE-9C2248BB7A52}" destId="{EFD73C45-AB36-5043-88FA-A11470415639}" srcOrd="0" destOrd="0" parTransId="{80AEC108-7687-1743-B8D3-C05418F4E93E}" sibTransId="{FD47B31A-83D4-FB41-9D81-9B7FB43A399B}"/>
    <dgm:cxn modelId="{FDD3BDA1-EF18-FA43-804E-A1873A2E1F52}" srcId="{CFF2A107-7B1E-4E40-8BFE-9C2248BB7A52}" destId="{67BF146B-71D2-0E4C-8506-4DC434230279}" srcOrd="3" destOrd="0" parTransId="{33AF4592-A124-A64A-B7D1-D3FC8F03C0CB}" sibTransId="{BDF0D13A-53CF-924F-8B56-30C06CA890DB}"/>
    <dgm:cxn modelId="{201B0227-98A5-6142-8E01-CD4ABD44609C}" type="presOf" srcId="{EFD73C45-AB36-5043-88FA-A11470415639}" destId="{85CBA71F-B07D-654B-8DE1-63B47B9A21B0}" srcOrd="2" destOrd="0" presId="urn:microsoft.com/office/officeart/2005/8/layout/gear1"/>
    <dgm:cxn modelId="{5FD35648-66F6-1A49-9F50-FAAC6EED06C2}" srcId="{CFF2A107-7B1E-4E40-8BFE-9C2248BB7A52}" destId="{1B6680C3-DCFF-4F4A-804E-ED5DF084E406}" srcOrd="2" destOrd="0" parTransId="{E71F628F-4E6E-AA42-81AE-0672D70560D4}" sibTransId="{BB33A787-98E8-FB44-BFC0-80C843074D18}"/>
    <dgm:cxn modelId="{3E910AB6-E33D-0843-935A-7672FBDCBD20}" type="presOf" srcId="{1B6680C3-DCFF-4F4A-804E-ED5DF084E406}" destId="{0DA591CC-8FE8-BC4E-B0A0-57B111520B1B}" srcOrd="1" destOrd="0" presId="urn:microsoft.com/office/officeart/2005/8/layout/gear1"/>
    <dgm:cxn modelId="{05E1BD87-12D8-8245-B022-4C787432FD45}" type="presOf" srcId="{FD47B31A-83D4-FB41-9D81-9B7FB43A399B}" destId="{51E1054E-8865-3A41-9F55-97D981421F6D}" srcOrd="0" destOrd="0" presId="urn:microsoft.com/office/officeart/2005/8/layout/gear1"/>
    <dgm:cxn modelId="{BA9B360E-3720-8C4F-A1B0-2883A9D78155}" type="presOf" srcId="{BB33A787-98E8-FB44-BFC0-80C843074D18}" destId="{2AF53827-351A-3E4A-BA10-9503FA5BCD85}" srcOrd="0" destOrd="0" presId="urn:microsoft.com/office/officeart/2005/8/layout/gear1"/>
    <dgm:cxn modelId="{BF51731A-27BB-EF4D-9AE0-86F3357E3922}" type="presOf" srcId="{CFF2A107-7B1E-4E40-8BFE-9C2248BB7A52}" destId="{8FD6B545-A0B2-1745-A9EC-DB943D004338}" srcOrd="0" destOrd="0" presId="urn:microsoft.com/office/officeart/2005/8/layout/gear1"/>
    <dgm:cxn modelId="{D1C4260E-4849-014F-A4C5-0B4ADFAEF86F}" type="presOf" srcId="{F2A78DA6-70D6-644C-A250-B720D4EF00D0}" destId="{5B4612DD-66FE-9A48-897A-B4C4F8DDF2EE}" srcOrd="2" destOrd="0" presId="urn:microsoft.com/office/officeart/2005/8/layout/gear1"/>
    <dgm:cxn modelId="{FEBBE654-C080-5147-98AE-8B3E0C24B250}" type="presOf" srcId="{F0EF2D0A-52B6-CB44-AEF3-3FB56AD54E45}" destId="{94829A02-17BB-1C4E-B154-4B190CBD4A2C}" srcOrd="0" destOrd="0" presId="urn:microsoft.com/office/officeart/2005/8/layout/gear1"/>
    <dgm:cxn modelId="{7656EAD3-8324-3F41-BC17-7DF8DA6D89B8}" type="presOf" srcId="{EFD73C45-AB36-5043-88FA-A11470415639}" destId="{D2D4ED38-789E-7946-94EF-BA690653D566}" srcOrd="1" destOrd="0" presId="urn:microsoft.com/office/officeart/2005/8/layout/gear1"/>
    <dgm:cxn modelId="{A39CA471-D9C8-5E4E-B88A-650470A95D9C}" type="presOf" srcId="{1B6680C3-DCFF-4F4A-804E-ED5DF084E406}" destId="{400A39D2-0DC3-3D42-A627-C3C826E1FA46}" srcOrd="2" destOrd="0" presId="urn:microsoft.com/office/officeart/2005/8/layout/gear1"/>
    <dgm:cxn modelId="{3DE0EFD3-4E0D-6449-AD6D-8E71D745D032}" type="presOf" srcId="{1B6680C3-DCFF-4F4A-804E-ED5DF084E406}" destId="{EA374FC6-4735-4645-AA43-2048C3A01ADD}" srcOrd="0" destOrd="0" presId="urn:microsoft.com/office/officeart/2005/8/layout/gear1"/>
    <dgm:cxn modelId="{F003DB4C-9239-414A-AC88-DD80A638037D}" type="presOf" srcId="{1B6680C3-DCFF-4F4A-804E-ED5DF084E406}" destId="{522E9530-2D8D-0B43-AA04-0C1196A414FF}" srcOrd="3" destOrd="0" presId="urn:microsoft.com/office/officeart/2005/8/layout/gear1"/>
    <dgm:cxn modelId="{F8E440E8-5D39-D04E-AB04-BC683C5376A5}" type="presOf" srcId="{F2A78DA6-70D6-644C-A250-B720D4EF00D0}" destId="{7EFCD5A0-33F1-9C47-AFB6-9F46F0D993A3}" srcOrd="1" destOrd="0" presId="urn:microsoft.com/office/officeart/2005/8/layout/gear1"/>
    <dgm:cxn modelId="{74C59C5E-6F1F-804A-91D1-8AF487BDC351}" type="presOf" srcId="{EFD73C45-AB36-5043-88FA-A11470415639}" destId="{A531BA32-21CE-174C-B82D-E25A814BD631}" srcOrd="0" destOrd="0" presId="urn:microsoft.com/office/officeart/2005/8/layout/gear1"/>
    <dgm:cxn modelId="{A46D54E5-FD99-374E-B6ED-BAFB77D357A4}" type="presOf" srcId="{F2A78DA6-70D6-644C-A250-B720D4EF00D0}" destId="{ECD8A3D3-4417-D046-9437-CC8DF18F1106}" srcOrd="0" destOrd="0" presId="urn:microsoft.com/office/officeart/2005/8/layout/gear1"/>
    <dgm:cxn modelId="{B5C7C690-664C-7240-9A36-8720A616793F}" type="presParOf" srcId="{8FD6B545-A0B2-1745-A9EC-DB943D004338}" destId="{A531BA32-21CE-174C-B82D-E25A814BD631}" srcOrd="0" destOrd="0" presId="urn:microsoft.com/office/officeart/2005/8/layout/gear1"/>
    <dgm:cxn modelId="{E7003E64-0D35-8543-9F21-4133FBC3D22A}" type="presParOf" srcId="{8FD6B545-A0B2-1745-A9EC-DB943D004338}" destId="{D2D4ED38-789E-7946-94EF-BA690653D566}" srcOrd="1" destOrd="0" presId="urn:microsoft.com/office/officeart/2005/8/layout/gear1"/>
    <dgm:cxn modelId="{AA6FCDDA-EF20-F04A-8163-5A107CAB1D86}" type="presParOf" srcId="{8FD6B545-A0B2-1745-A9EC-DB943D004338}" destId="{85CBA71F-B07D-654B-8DE1-63B47B9A21B0}" srcOrd="2" destOrd="0" presId="urn:microsoft.com/office/officeart/2005/8/layout/gear1"/>
    <dgm:cxn modelId="{16E167C5-4869-3546-84A4-D5BCD2EE68ED}" type="presParOf" srcId="{8FD6B545-A0B2-1745-A9EC-DB943D004338}" destId="{ECD8A3D3-4417-D046-9437-CC8DF18F1106}" srcOrd="3" destOrd="0" presId="urn:microsoft.com/office/officeart/2005/8/layout/gear1"/>
    <dgm:cxn modelId="{7B84096D-336B-4743-AF04-34FBFD1F757B}" type="presParOf" srcId="{8FD6B545-A0B2-1745-A9EC-DB943D004338}" destId="{7EFCD5A0-33F1-9C47-AFB6-9F46F0D993A3}" srcOrd="4" destOrd="0" presId="urn:microsoft.com/office/officeart/2005/8/layout/gear1"/>
    <dgm:cxn modelId="{7018F9A7-E0DA-7D49-9EBD-DA17225089F3}" type="presParOf" srcId="{8FD6B545-A0B2-1745-A9EC-DB943D004338}" destId="{5B4612DD-66FE-9A48-897A-B4C4F8DDF2EE}" srcOrd="5" destOrd="0" presId="urn:microsoft.com/office/officeart/2005/8/layout/gear1"/>
    <dgm:cxn modelId="{57499197-453B-874C-BD34-28033D2BFBFF}" type="presParOf" srcId="{8FD6B545-A0B2-1745-A9EC-DB943D004338}" destId="{EA374FC6-4735-4645-AA43-2048C3A01ADD}" srcOrd="6" destOrd="0" presId="urn:microsoft.com/office/officeart/2005/8/layout/gear1"/>
    <dgm:cxn modelId="{1667B2C6-0223-4045-B455-EB9BDBD2ACA3}" type="presParOf" srcId="{8FD6B545-A0B2-1745-A9EC-DB943D004338}" destId="{0DA591CC-8FE8-BC4E-B0A0-57B111520B1B}" srcOrd="7" destOrd="0" presId="urn:microsoft.com/office/officeart/2005/8/layout/gear1"/>
    <dgm:cxn modelId="{AE58B9DA-F043-3544-A4D4-027041C9A16B}" type="presParOf" srcId="{8FD6B545-A0B2-1745-A9EC-DB943D004338}" destId="{400A39D2-0DC3-3D42-A627-C3C826E1FA46}" srcOrd="8" destOrd="0" presId="urn:microsoft.com/office/officeart/2005/8/layout/gear1"/>
    <dgm:cxn modelId="{F0A71B8E-20EF-D84A-A57E-DBE6417118B1}" type="presParOf" srcId="{8FD6B545-A0B2-1745-A9EC-DB943D004338}" destId="{522E9530-2D8D-0B43-AA04-0C1196A414FF}" srcOrd="9" destOrd="0" presId="urn:microsoft.com/office/officeart/2005/8/layout/gear1"/>
    <dgm:cxn modelId="{A4F7BDD1-5E85-3649-BCC3-28098B3AD30C}" type="presParOf" srcId="{8FD6B545-A0B2-1745-A9EC-DB943D004338}" destId="{51E1054E-8865-3A41-9F55-97D981421F6D}" srcOrd="10" destOrd="0" presId="urn:microsoft.com/office/officeart/2005/8/layout/gear1"/>
    <dgm:cxn modelId="{78EFCCA0-087D-D443-8AB5-C0ADA3267138}" type="presParOf" srcId="{8FD6B545-A0B2-1745-A9EC-DB943D004338}" destId="{94829A02-17BB-1C4E-B154-4B190CBD4A2C}" srcOrd="11" destOrd="0" presId="urn:microsoft.com/office/officeart/2005/8/layout/gear1"/>
    <dgm:cxn modelId="{E9603075-61BE-7043-AC8E-87F80F3BE211}" type="presParOf" srcId="{8FD6B545-A0B2-1745-A9EC-DB943D004338}" destId="{2AF53827-351A-3E4A-BA10-9503FA5BCD8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FA7854-0CA8-6C47-BF0E-F6AC3E3F5E70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3F2A99BC-6FA9-C44B-8577-B8D3A3584F62}">
      <dgm:prSet phldrT="[Text]"/>
      <dgm:spPr/>
      <dgm:t>
        <a:bodyPr/>
        <a:lstStyle/>
        <a:p>
          <a:r>
            <a:rPr lang="en-US" dirty="0" smtClean="0"/>
            <a:t>Pre-Analytical</a:t>
          </a:r>
          <a:endParaRPr lang="en-US" dirty="0"/>
        </a:p>
      </dgm:t>
    </dgm:pt>
    <dgm:pt modelId="{0D3BA511-2A52-CC4E-BAA4-7E8BA20EE903}" type="parTrans" cxnId="{29E368DA-699D-C74E-B18E-7D41B8A5E2C7}">
      <dgm:prSet/>
      <dgm:spPr/>
      <dgm:t>
        <a:bodyPr/>
        <a:lstStyle/>
        <a:p>
          <a:endParaRPr lang="en-US"/>
        </a:p>
      </dgm:t>
    </dgm:pt>
    <dgm:pt modelId="{089E8B03-F2EF-2B4D-B6A6-6EC8ED294C6E}" type="sibTrans" cxnId="{29E368DA-699D-C74E-B18E-7D41B8A5E2C7}">
      <dgm:prSet/>
      <dgm:spPr/>
      <dgm:t>
        <a:bodyPr/>
        <a:lstStyle/>
        <a:p>
          <a:endParaRPr lang="en-US"/>
        </a:p>
      </dgm:t>
    </dgm:pt>
    <dgm:pt modelId="{1AB51BD6-B8C4-574F-BBBF-E3277308601A}">
      <dgm:prSet phldrT="[Text]"/>
      <dgm:spPr/>
      <dgm:t>
        <a:bodyPr/>
        <a:lstStyle/>
        <a:p>
          <a:r>
            <a:rPr lang="en-US" dirty="0" smtClean="0"/>
            <a:t>Analytical </a:t>
          </a:r>
          <a:endParaRPr lang="en-US" dirty="0"/>
        </a:p>
      </dgm:t>
    </dgm:pt>
    <dgm:pt modelId="{ED95A701-0E15-CC47-8BB0-3D59AD3E7C8F}" type="parTrans" cxnId="{2AA30A8B-E058-994B-BB57-7DE9E5768922}">
      <dgm:prSet/>
      <dgm:spPr/>
      <dgm:t>
        <a:bodyPr/>
        <a:lstStyle/>
        <a:p>
          <a:endParaRPr lang="en-US"/>
        </a:p>
      </dgm:t>
    </dgm:pt>
    <dgm:pt modelId="{D3A8FC3E-5614-2446-A3C4-185D8BD30834}" type="sibTrans" cxnId="{2AA30A8B-E058-994B-BB57-7DE9E5768922}">
      <dgm:prSet/>
      <dgm:spPr/>
      <dgm:t>
        <a:bodyPr/>
        <a:lstStyle/>
        <a:p>
          <a:endParaRPr lang="en-US"/>
        </a:p>
      </dgm:t>
    </dgm:pt>
    <dgm:pt modelId="{5EA9C59D-4DBE-F94A-8178-FD60780FF46D}">
      <dgm:prSet phldrT="[Text]"/>
      <dgm:spPr/>
      <dgm:t>
        <a:bodyPr/>
        <a:lstStyle/>
        <a:p>
          <a:r>
            <a:rPr lang="en-US" dirty="0" smtClean="0"/>
            <a:t>Post-Analytical </a:t>
          </a:r>
          <a:endParaRPr lang="en-US" dirty="0"/>
        </a:p>
      </dgm:t>
    </dgm:pt>
    <dgm:pt modelId="{07C983DE-8E53-9643-A61E-8F8972E0C160}" type="parTrans" cxnId="{5FA67B73-CC99-F34C-AEFA-6DEDDA14F889}">
      <dgm:prSet/>
      <dgm:spPr/>
      <dgm:t>
        <a:bodyPr/>
        <a:lstStyle/>
        <a:p>
          <a:endParaRPr lang="en-US"/>
        </a:p>
      </dgm:t>
    </dgm:pt>
    <dgm:pt modelId="{B268203D-2C2F-2E4F-9512-BEABE8E41A73}" type="sibTrans" cxnId="{5FA67B73-CC99-F34C-AEFA-6DEDDA14F889}">
      <dgm:prSet/>
      <dgm:spPr/>
      <dgm:t>
        <a:bodyPr/>
        <a:lstStyle/>
        <a:p>
          <a:endParaRPr lang="en-US"/>
        </a:p>
      </dgm:t>
    </dgm:pt>
    <dgm:pt modelId="{F278CA94-7CF8-724E-9CB8-15E5A13A5604}" type="pres">
      <dgm:prSet presAssocID="{E3FA7854-0CA8-6C47-BF0E-F6AC3E3F5E70}" presName="Name0" presStyleCnt="0">
        <dgm:presLayoutVars>
          <dgm:dir/>
          <dgm:resizeHandles val="exact"/>
        </dgm:presLayoutVars>
      </dgm:prSet>
      <dgm:spPr/>
    </dgm:pt>
    <dgm:pt modelId="{D71B7CAD-B929-AE47-A950-A6C165976ABA}" type="pres">
      <dgm:prSet presAssocID="{3F2A99BC-6FA9-C44B-8577-B8D3A3584F6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2B642-01AF-8649-ACA0-2C52811BD297}" type="pres">
      <dgm:prSet presAssocID="{089E8B03-F2EF-2B4D-B6A6-6EC8ED294C6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825CD39-B37D-D748-A2D5-A1536D9204B6}" type="pres">
      <dgm:prSet presAssocID="{089E8B03-F2EF-2B4D-B6A6-6EC8ED294C6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9235C49-ED7B-A847-B05F-1EB0D43A342B}" type="pres">
      <dgm:prSet presAssocID="{1AB51BD6-B8C4-574F-BBBF-E327730860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A6DE0-A263-DA4E-AE50-09B2980F330C}" type="pres">
      <dgm:prSet presAssocID="{D3A8FC3E-5614-2446-A3C4-185D8BD3083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8A8D80E-E439-F145-BD8E-7C2050D06353}" type="pres">
      <dgm:prSet presAssocID="{D3A8FC3E-5614-2446-A3C4-185D8BD3083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74FDEB0-0582-D341-9311-4B567D8B6DA3}" type="pres">
      <dgm:prSet presAssocID="{5EA9C59D-4DBE-F94A-8178-FD60780FF46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581A9B-0072-9A4C-97DA-6AE844591464}" type="presOf" srcId="{089E8B03-F2EF-2B4D-B6A6-6EC8ED294C6E}" destId="{5462B642-01AF-8649-ACA0-2C52811BD297}" srcOrd="0" destOrd="0" presId="urn:microsoft.com/office/officeart/2005/8/layout/process1"/>
    <dgm:cxn modelId="{A013F137-16C5-3443-9B40-B5FDB57414E6}" type="presOf" srcId="{D3A8FC3E-5614-2446-A3C4-185D8BD30834}" destId="{38A8D80E-E439-F145-BD8E-7C2050D06353}" srcOrd="1" destOrd="0" presId="urn:microsoft.com/office/officeart/2005/8/layout/process1"/>
    <dgm:cxn modelId="{287A6D95-9FFA-FC4F-BC3B-506774FBCC58}" type="presOf" srcId="{3F2A99BC-6FA9-C44B-8577-B8D3A3584F62}" destId="{D71B7CAD-B929-AE47-A950-A6C165976ABA}" srcOrd="0" destOrd="0" presId="urn:microsoft.com/office/officeart/2005/8/layout/process1"/>
    <dgm:cxn modelId="{CB274FF2-A977-0A43-83BF-E19B4A2D5137}" type="presOf" srcId="{1AB51BD6-B8C4-574F-BBBF-E3277308601A}" destId="{59235C49-ED7B-A847-B05F-1EB0D43A342B}" srcOrd="0" destOrd="0" presId="urn:microsoft.com/office/officeart/2005/8/layout/process1"/>
    <dgm:cxn modelId="{5FA67B73-CC99-F34C-AEFA-6DEDDA14F889}" srcId="{E3FA7854-0CA8-6C47-BF0E-F6AC3E3F5E70}" destId="{5EA9C59D-4DBE-F94A-8178-FD60780FF46D}" srcOrd="2" destOrd="0" parTransId="{07C983DE-8E53-9643-A61E-8F8972E0C160}" sibTransId="{B268203D-2C2F-2E4F-9512-BEABE8E41A73}"/>
    <dgm:cxn modelId="{69E19D93-A313-3C48-AE31-9866E6C1ED06}" type="presOf" srcId="{E3FA7854-0CA8-6C47-BF0E-F6AC3E3F5E70}" destId="{F278CA94-7CF8-724E-9CB8-15E5A13A5604}" srcOrd="0" destOrd="0" presId="urn:microsoft.com/office/officeart/2005/8/layout/process1"/>
    <dgm:cxn modelId="{0AD08B79-68A5-5B4E-821C-1432D207CFED}" type="presOf" srcId="{5EA9C59D-4DBE-F94A-8178-FD60780FF46D}" destId="{574FDEB0-0582-D341-9311-4B567D8B6DA3}" srcOrd="0" destOrd="0" presId="urn:microsoft.com/office/officeart/2005/8/layout/process1"/>
    <dgm:cxn modelId="{6FDEC996-2EA7-8749-B371-AD8B8082FEEB}" type="presOf" srcId="{D3A8FC3E-5614-2446-A3C4-185D8BD30834}" destId="{FA9A6DE0-A263-DA4E-AE50-09B2980F330C}" srcOrd="0" destOrd="0" presId="urn:microsoft.com/office/officeart/2005/8/layout/process1"/>
    <dgm:cxn modelId="{E29776A8-1522-994E-8BE2-BA575C71F09F}" type="presOf" srcId="{089E8B03-F2EF-2B4D-B6A6-6EC8ED294C6E}" destId="{7825CD39-B37D-D748-A2D5-A1536D9204B6}" srcOrd="1" destOrd="0" presId="urn:microsoft.com/office/officeart/2005/8/layout/process1"/>
    <dgm:cxn modelId="{2AA30A8B-E058-994B-BB57-7DE9E5768922}" srcId="{E3FA7854-0CA8-6C47-BF0E-F6AC3E3F5E70}" destId="{1AB51BD6-B8C4-574F-BBBF-E3277308601A}" srcOrd="1" destOrd="0" parTransId="{ED95A701-0E15-CC47-8BB0-3D59AD3E7C8F}" sibTransId="{D3A8FC3E-5614-2446-A3C4-185D8BD30834}"/>
    <dgm:cxn modelId="{29E368DA-699D-C74E-B18E-7D41B8A5E2C7}" srcId="{E3FA7854-0CA8-6C47-BF0E-F6AC3E3F5E70}" destId="{3F2A99BC-6FA9-C44B-8577-B8D3A3584F62}" srcOrd="0" destOrd="0" parTransId="{0D3BA511-2A52-CC4E-BAA4-7E8BA20EE903}" sibTransId="{089E8B03-F2EF-2B4D-B6A6-6EC8ED294C6E}"/>
    <dgm:cxn modelId="{2059317A-45FD-FF44-BAB2-63DAF16432D9}" type="presParOf" srcId="{F278CA94-7CF8-724E-9CB8-15E5A13A5604}" destId="{D71B7CAD-B929-AE47-A950-A6C165976ABA}" srcOrd="0" destOrd="0" presId="urn:microsoft.com/office/officeart/2005/8/layout/process1"/>
    <dgm:cxn modelId="{CE486BC2-A301-B442-93A1-6A6FC4DDECD3}" type="presParOf" srcId="{F278CA94-7CF8-724E-9CB8-15E5A13A5604}" destId="{5462B642-01AF-8649-ACA0-2C52811BD297}" srcOrd="1" destOrd="0" presId="urn:microsoft.com/office/officeart/2005/8/layout/process1"/>
    <dgm:cxn modelId="{1FB8B5B5-7CE1-2644-AC2F-C85F96367EE0}" type="presParOf" srcId="{5462B642-01AF-8649-ACA0-2C52811BD297}" destId="{7825CD39-B37D-D748-A2D5-A1536D9204B6}" srcOrd="0" destOrd="0" presId="urn:microsoft.com/office/officeart/2005/8/layout/process1"/>
    <dgm:cxn modelId="{FF973A31-E925-EE42-A300-DDE4489F36C5}" type="presParOf" srcId="{F278CA94-7CF8-724E-9CB8-15E5A13A5604}" destId="{59235C49-ED7B-A847-B05F-1EB0D43A342B}" srcOrd="2" destOrd="0" presId="urn:microsoft.com/office/officeart/2005/8/layout/process1"/>
    <dgm:cxn modelId="{84C55FA1-B510-FF48-8E32-A5AAAD5E956B}" type="presParOf" srcId="{F278CA94-7CF8-724E-9CB8-15E5A13A5604}" destId="{FA9A6DE0-A263-DA4E-AE50-09B2980F330C}" srcOrd="3" destOrd="0" presId="urn:microsoft.com/office/officeart/2005/8/layout/process1"/>
    <dgm:cxn modelId="{C05C8CBE-DCB4-374C-B782-AC02F9AFF375}" type="presParOf" srcId="{FA9A6DE0-A263-DA4E-AE50-09B2980F330C}" destId="{38A8D80E-E439-F145-BD8E-7C2050D06353}" srcOrd="0" destOrd="0" presId="urn:microsoft.com/office/officeart/2005/8/layout/process1"/>
    <dgm:cxn modelId="{96DFCA50-9324-174D-BECE-A3B5929DCEA3}" type="presParOf" srcId="{F278CA94-7CF8-724E-9CB8-15E5A13A5604}" destId="{574FDEB0-0582-D341-9311-4B567D8B6DA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1BA32-21CE-174C-B82D-E25A814BD631}">
      <dsp:nvSpPr>
        <dsp:cNvPr id="0" name=""/>
        <dsp:cNvSpPr/>
      </dsp:nvSpPr>
      <dsp:spPr>
        <a:xfrm>
          <a:off x="2665975" y="2456296"/>
          <a:ext cx="1786612" cy="1868777"/>
        </a:xfrm>
        <a:prstGeom prst="gear9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Structure </a:t>
          </a:r>
          <a:endParaRPr lang="en-US" sz="1900" kern="1200" dirty="0"/>
        </a:p>
      </dsp:txBody>
      <dsp:txXfrm>
        <a:off x="3025163" y="2888589"/>
        <a:ext cx="1068236" cy="971149"/>
      </dsp:txXfrm>
    </dsp:sp>
    <dsp:sp modelId="{ECD8A3D3-4417-D046-9437-CC8DF18F1106}">
      <dsp:nvSpPr>
        <dsp:cNvPr id="0" name=""/>
        <dsp:cNvSpPr/>
      </dsp:nvSpPr>
      <dsp:spPr>
        <a:xfrm>
          <a:off x="855058" y="1549994"/>
          <a:ext cx="1817965" cy="1817965"/>
        </a:xfrm>
        <a:prstGeom prst="gear6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Process </a:t>
          </a:r>
          <a:endParaRPr lang="en-US" sz="1900" kern="1200" dirty="0"/>
        </a:p>
      </dsp:txBody>
      <dsp:txXfrm>
        <a:off x="1312736" y="2010438"/>
        <a:ext cx="902609" cy="897077"/>
      </dsp:txXfrm>
    </dsp:sp>
    <dsp:sp modelId="{EA374FC6-4735-4645-AA43-2048C3A01ADD}">
      <dsp:nvSpPr>
        <dsp:cNvPr id="0" name=""/>
        <dsp:cNvSpPr/>
      </dsp:nvSpPr>
      <dsp:spPr>
        <a:xfrm rot="20700000">
          <a:off x="1873304" y="295784"/>
          <a:ext cx="1781234" cy="178123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Outcome</a:t>
          </a:r>
          <a:endParaRPr lang="en-US" sz="1900" kern="1200" dirty="0"/>
        </a:p>
      </dsp:txBody>
      <dsp:txXfrm rot="-20700000">
        <a:off x="2263981" y="686461"/>
        <a:ext cx="999880" cy="999880"/>
      </dsp:txXfrm>
    </dsp:sp>
    <dsp:sp modelId="{51E1054E-8865-3A41-9F55-97D981421F6D}">
      <dsp:nvSpPr>
        <dsp:cNvPr id="0" name=""/>
        <dsp:cNvSpPr/>
      </dsp:nvSpPr>
      <dsp:spPr>
        <a:xfrm>
          <a:off x="2459332" y="1993676"/>
          <a:ext cx="2523123" cy="2735130"/>
        </a:xfrm>
        <a:prstGeom prst="circularArrow">
          <a:avLst>
            <a:gd name="adj1" fmla="val 4688"/>
            <a:gd name="adj2" fmla="val 299029"/>
            <a:gd name="adj3" fmla="val 2523963"/>
            <a:gd name="adj4" fmla="val 1584458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829A02-17BB-1C4E-B154-4B190CBD4A2C}">
      <dsp:nvSpPr>
        <dsp:cNvPr id="0" name=""/>
        <dsp:cNvSpPr/>
      </dsp:nvSpPr>
      <dsp:spPr>
        <a:xfrm>
          <a:off x="533100" y="1146243"/>
          <a:ext cx="2324722" cy="232472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F53827-351A-3E4A-BA10-9503FA5BCD85}">
      <dsp:nvSpPr>
        <dsp:cNvPr id="0" name=""/>
        <dsp:cNvSpPr/>
      </dsp:nvSpPr>
      <dsp:spPr>
        <a:xfrm>
          <a:off x="1461286" y="-95877"/>
          <a:ext cx="2506519" cy="25065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B7CAD-B929-AE47-A950-A6C165976ABA}">
      <dsp:nvSpPr>
        <dsp:cNvPr id="0" name=""/>
        <dsp:cNvSpPr/>
      </dsp:nvSpPr>
      <dsp:spPr>
        <a:xfrm>
          <a:off x="4286" y="1241266"/>
          <a:ext cx="1281112" cy="76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Pre-Analytical</a:t>
          </a:r>
          <a:endParaRPr lang="en-US" sz="2000" kern="1200" dirty="0"/>
        </a:p>
      </dsp:txBody>
      <dsp:txXfrm>
        <a:off x="26799" y="1263779"/>
        <a:ext cx="1236086" cy="723641"/>
      </dsp:txXfrm>
    </dsp:sp>
    <dsp:sp modelId="{5462B642-01AF-8649-ACA0-2C52811BD297}">
      <dsp:nvSpPr>
        <dsp:cNvPr id="0" name=""/>
        <dsp:cNvSpPr/>
      </dsp:nvSpPr>
      <dsp:spPr>
        <a:xfrm>
          <a:off x="1413509" y="1466742"/>
          <a:ext cx="271595" cy="317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413509" y="1530285"/>
        <a:ext cx="190117" cy="190629"/>
      </dsp:txXfrm>
    </dsp:sp>
    <dsp:sp modelId="{59235C49-ED7B-A847-B05F-1EB0D43A342B}">
      <dsp:nvSpPr>
        <dsp:cNvPr id="0" name=""/>
        <dsp:cNvSpPr/>
      </dsp:nvSpPr>
      <dsp:spPr>
        <a:xfrm>
          <a:off x="1797843" y="1241266"/>
          <a:ext cx="1281112" cy="76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Analytical </a:t>
          </a:r>
          <a:endParaRPr lang="en-US" sz="2000" kern="1200" dirty="0"/>
        </a:p>
      </dsp:txBody>
      <dsp:txXfrm>
        <a:off x="1820356" y="1263779"/>
        <a:ext cx="1236086" cy="723641"/>
      </dsp:txXfrm>
    </dsp:sp>
    <dsp:sp modelId="{FA9A6DE0-A263-DA4E-AE50-09B2980F330C}">
      <dsp:nvSpPr>
        <dsp:cNvPr id="0" name=""/>
        <dsp:cNvSpPr/>
      </dsp:nvSpPr>
      <dsp:spPr>
        <a:xfrm>
          <a:off x="3207067" y="1466742"/>
          <a:ext cx="271595" cy="317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207067" y="1530285"/>
        <a:ext cx="190117" cy="190629"/>
      </dsp:txXfrm>
    </dsp:sp>
    <dsp:sp modelId="{574FDEB0-0582-D341-9311-4B567D8B6DA3}">
      <dsp:nvSpPr>
        <dsp:cNvPr id="0" name=""/>
        <dsp:cNvSpPr/>
      </dsp:nvSpPr>
      <dsp:spPr>
        <a:xfrm>
          <a:off x="3591401" y="1241266"/>
          <a:ext cx="1281112" cy="76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Post-Analytical </a:t>
          </a:r>
          <a:endParaRPr lang="en-US" sz="2000" kern="1200" dirty="0"/>
        </a:p>
      </dsp:txBody>
      <dsp:txXfrm>
        <a:off x="3613914" y="1263779"/>
        <a:ext cx="1236086" cy="723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D522D-6B68-A348-9B87-1DA28A51EB5A}" type="datetimeFigureOut">
              <a:rPr lang="en-US" smtClean="0"/>
              <a:t>14/11/15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14967-1FC3-5F42-8F9C-7A07AC305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124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1541B-E904-41FB-93A8-6B2CBD9B6F64}" type="datetimeFigureOut">
              <a:rPr lang="en-US" smtClean="0"/>
              <a:pPr/>
              <a:t>14/11/15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44018-716C-4814-A4BD-B9C39229DDF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9586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1144DA-69C3-47B9-B1EF-B4B702CD927E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A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FE41A0-E2A3-4829-92DC-305BA5E4C9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FE41A0-E2A3-4829-92DC-305BA5E4C9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58DA26-FC70-4A41-AF7A-72598C284C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08D379-2350-4B48-89D1-8564E94C53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79F511-C91D-43CB-BA01-36D30F1CF1A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What is value in terms of a patient pathway then?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Activity that transforms the patient and moves then to the next outcome – ask what do people understand by this statement? 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Ask for examples of value in their patient pathways, have discussion about value vs non-value. Explain about necessary but non-value added activity eg taking consent.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Something that patients care about - 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An example from Bolton: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Discharge planning for patients with fractured neck of femur. 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As everyone knows, good discharge planning starts at point of admission, so patients arriving in A&amp;E with fnof were always asked about their discharge.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But when they began to re-examine the discharge process, they asked patients about the current process and they discovered that for many frail, elderly people coming to A&amp;E with fnof, discharge was the last thing they wanted to talk about. It was in fact quite distressing for them to have to think about going home – some peoples’ circumstances would be completely changed from independence to dependency.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So they now talk to relatives and social services about discharge at time of patient’s admission, but not to patient.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9C47EE-91B6-4DE3-BF2A-035ACA1E5EC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When non value adding activity is identified care must be taken to ensure that individual employees do not see that as a criticism of them.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14/11/15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B804-CF42-3A47-9D69-BDD5BF7827A1}" type="datetime2">
              <a:rPr lang="en-IN" smtClean="0"/>
              <a:t>Saturday, 14 November 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Parminder Gautam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03706-D2D4-4656-8740-818E9D893B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9035-21DC-E444-B96A-A8CD6510AB0E}" type="datetime2">
              <a:rPr lang="en-IN" smtClean="0"/>
              <a:t>Saturday, 14 November 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Parminder Gautam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03706-D2D4-4656-8740-818E9D893B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78B4-A271-FF4C-9207-585C93296EA7}" type="datetime2">
              <a:rPr lang="en-IN" smtClean="0"/>
              <a:t>Saturday, 14 November 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Parminder Gautam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03706-D2D4-4656-8740-818E9D893B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04F5-8028-BC49-B55F-33C913F3F328}" type="datetime2">
              <a:rPr lang="en-IN" smtClean="0"/>
              <a:t>Saturday, 14 November 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Parminder Gautam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03706-D2D4-4656-8740-818E9D893B0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D74-2381-7E45-AE72-68BCFD3C4CA4}" type="datetime2">
              <a:rPr lang="en-IN" smtClean="0"/>
              <a:t>Saturday, 14 November 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Parminder Gautam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03706-D2D4-4656-8740-818E9D893B0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A95F-7A6A-B748-92CE-1D5E17D727BA}" type="datetime2">
              <a:rPr lang="en-IN" smtClean="0"/>
              <a:t>Saturday, 14 November 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Parminder Gautam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03706-D2D4-4656-8740-818E9D893B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3BF3-1EA0-DE47-9CEB-A3CC5F8BE6A9}" type="datetime2">
              <a:rPr lang="en-IN" smtClean="0"/>
              <a:t>Saturday, 14 November 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Parminder Gautam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03706-D2D4-4656-8740-818E9D893B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8106-2A90-3F49-8658-3162905E6223}" type="datetime2">
              <a:rPr lang="en-IN" smtClean="0"/>
              <a:t>Saturday, 14 November 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Parminder Gautam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14AA-5C87-F342-8431-107308B9C31B}" type="datetime2">
              <a:rPr lang="en-IN" smtClean="0"/>
              <a:t>Saturday, 14 November 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Parminder Gautam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03706-D2D4-4656-8740-818E9D893B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3915DB0-F5F2-514D-AF85-D59458DB6511}" type="datetime2">
              <a:rPr lang="en-IN" smtClean="0"/>
              <a:t>Saturday, 14 November 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r>
              <a:rPr lang="en-IN" smtClean="0"/>
              <a:t>Dr. Parminder Gautam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D503706-D2D4-4656-8740-818E9D893B0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4" r:id="rId1"/>
    <p:sldLayoutId id="2147484985" r:id="rId2"/>
    <p:sldLayoutId id="2147484986" r:id="rId3"/>
    <p:sldLayoutId id="2147484987" r:id="rId4"/>
    <p:sldLayoutId id="2147484988" r:id="rId5"/>
    <p:sldLayoutId id="2147484989" r:id="rId6"/>
    <p:sldLayoutId id="2147484990" r:id="rId7"/>
    <p:sldLayoutId id="2147484991" r:id="rId8"/>
    <p:sldLayoutId id="2147484992" r:id="rId9"/>
    <p:sldLayoutId id="2147484993" r:id="rId10"/>
    <p:sldLayoutId id="2147484994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1280" y="3846341"/>
            <a:ext cx="8041439" cy="209725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DR. </a:t>
            </a:r>
            <a:r>
              <a:rPr lang="en-US" sz="3200" dirty="0" smtClean="0"/>
              <a:t>PARMINDER GAUTAM</a:t>
            </a:r>
            <a:br>
              <a:rPr lang="en-US" sz="3200" dirty="0" smtClean="0"/>
            </a:br>
            <a:r>
              <a:rPr lang="en-US" sz="3200" dirty="0" smtClean="0"/>
              <a:t>NHSRC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22313" y="762000"/>
            <a:ext cx="7772400" cy="2643187"/>
          </a:xfrm>
          <a:solidFill>
            <a:srgbClr val="3366FF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PROCESS MAPPING</a:t>
            </a:r>
          </a:p>
          <a:p>
            <a:r>
              <a:rPr lang="en-US" sz="4800" b="1" dirty="0" smtClean="0">
                <a:solidFill>
                  <a:schemeClr val="tx1"/>
                </a:solidFill>
                <a:latin typeface="Bradley Hand Bold"/>
                <a:cs typeface="Bradley Hand Bold"/>
              </a:rPr>
              <a:t>Process approach to Quality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414A5968-670B-2540-AFFB-A421CF70B632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97788" y="6356350"/>
            <a:ext cx="1446212" cy="365125"/>
          </a:xfrm>
        </p:spPr>
        <p:txBody>
          <a:bodyPr/>
          <a:lstStyle/>
          <a:p>
            <a:r>
              <a:rPr lang="en-US" smtClean="0"/>
              <a:t>Dr. Parminder Gautam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533400" cy="365125"/>
          </a:xfrm>
        </p:spPr>
        <p:txBody>
          <a:bodyPr/>
          <a:lstStyle/>
          <a:p>
            <a:fld id="{8DDEA349-2F59-4CB0-8149-AE3AFA5BC97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1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F869-E06C-1C46-9894-2D79AECDA0F1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FD50-023C-40EC-9E21-48A6E98A903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229600" cy="1676400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chemeClr val="accent1"/>
                </a:solidFill>
              </a:rPr>
              <a:t>Looking at patient processes</a:t>
            </a:r>
            <a:br>
              <a:rPr lang="en-US" b="1" smtClean="0">
                <a:solidFill>
                  <a:schemeClr val="accent1"/>
                </a:solidFill>
              </a:rPr>
            </a:br>
            <a:endParaRPr lang="en-GB" smtClean="0">
              <a:solidFill>
                <a:schemeClr val="accent1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0" y="2209800"/>
            <a:ext cx="8229600" cy="4525963"/>
          </a:xfrm>
        </p:spPr>
        <p:txBody>
          <a:bodyPr>
            <a:normAutofit/>
          </a:bodyPr>
          <a:lstStyle/>
          <a:p>
            <a:pPr marL="200025" indent="-200025" algn="just">
              <a:lnSpc>
                <a:spcPct val="90000"/>
              </a:lnSpc>
            </a:pPr>
            <a:r>
              <a:rPr lang="en-US" sz="3200" dirty="0" smtClean="0"/>
              <a:t>30 - 70% of work doesn’t add value for patient</a:t>
            </a:r>
          </a:p>
          <a:p>
            <a:pPr marL="200025" indent="-200025" algn="just">
              <a:lnSpc>
                <a:spcPct val="90000"/>
              </a:lnSpc>
            </a:pPr>
            <a:r>
              <a:rPr lang="en-US" sz="3200" dirty="0" smtClean="0"/>
              <a:t>up to 50% of process steps involve a ‘hand-off’, leading to error, duplication or delay</a:t>
            </a:r>
          </a:p>
          <a:p>
            <a:pPr marL="200025" indent="-200025" algn="just">
              <a:lnSpc>
                <a:spcPct val="90000"/>
              </a:lnSpc>
            </a:pPr>
            <a:r>
              <a:rPr lang="en-US" sz="3200" dirty="0" smtClean="0"/>
              <a:t> no one is accountable for the patient’s ‘end to end’ experience</a:t>
            </a:r>
          </a:p>
          <a:p>
            <a:pPr marL="200025" indent="-200025" algn="just">
              <a:lnSpc>
                <a:spcPct val="90000"/>
              </a:lnSpc>
            </a:pPr>
            <a:r>
              <a:rPr lang="en-US" sz="3200" dirty="0" smtClean="0"/>
              <a:t>job roles tend to be narrow and fragmented </a:t>
            </a:r>
          </a:p>
        </p:txBody>
      </p:sp>
    </p:spTree>
    <p:extLst>
      <p:ext uri="{BB962C8B-B14F-4D97-AF65-F5344CB8AC3E}">
        <p14:creationId xmlns:p14="http://schemas.microsoft.com/office/powerpoint/2010/main" val="38833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Symbols used to Process Map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7724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Start &amp; End</a:t>
            </a:r>
            <a:r>
              <a:rPr lang="en-US" sz="2000" smtClean="0">
                <a:latin typeface="Arial" charset="0"/>
                <a:cs typeface="Arial" charset="0"/>
              </a:rPr>
              <a:t>: An </a:t>
            </a:r>
            <a:r>
              <a:rPr lang="en-US" sz="2000" b="1" smtClean="0">
                <a:latin typeface="Arial" charset="0"/>
                <a:cs typeface="Arial" charset="0"/>
              </a:rPr>
              <a:t>oval </a:t>
            </a:r>
            <a:r>
              <a:rPr lang="en-US" sz="2000" smtClean="0">
                <a:latin typeface="Arial" charset="0"/>
                <a:cs typeface="Arial" charset="0"/>
              </a:rPr>
              <a:t>is used to show the materials, information or action (inputs) to start the process or to show the results at the end (output) of the process. </a:t>
            </a:r>
            <a:endParaRPr lang="en-US" sz="2000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smtClean="0"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Activity</a:t>
            </a:r>
            <a:r>
              <a:rPr lang="en-US" sz="2000" smtClean="0">
                <a:latin typeface="Arial" charset="0"/>
                <a:cs typeface="Arial" charset="0"/>
              </a:rPr>
              <a:t>: A </a:t>
            </a:r>
            <a:r>
              <a:rPr lang="en-US" sz="2000" b="1" smtClean="0">
                <a:latin typeface="Arial" charset="0"/>
                <a:cs typeface="Arial" charset="0"/>
              </a:rPr>
              <a:t>box or rectangle </a:t>
            </a:r>
            <a:r>
              <a:rPr lang="en-US" sz="2000" smtClean="0">
                <a:latin typeface="Arial" charset="0"/>
                <a:cs typeface="Arial" charset="0"/>
              </a:rPr>
              <a:t>is used to show a task or activity performed in the process.  Although multiple arrows may come into each box, usually only one arrow leaves each box. </a:t>
            </a:r>
            <a:endParaRPr lang="en-US" sz="2000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smtClean="0"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smtClean="0"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Decision</a:t>
            </a:r>
            <a:r>
              <a:rPr lang="en-US" sz="2000" smtClean="0">
                <a:latin typeface="Arial" charset="0"/>
                <a:cs typeface="Arial" charset="0"/>
              </a:rPr>
              <a:t>: A </a:t>
            </a:r>
            <a:r>
              <a:rPr lang="en-US" sz="2000" b="1" smtClean="0">
                <a:latin typeface="Arial" charset="0"/>
                <a:cs typeface="Arial" charset="0"/>
              </a:rPr>
              <a:t>diamond </a:t>
            </a:r>
            <a:r>
              <a:rPr lang="en-US" sz="2000" smtClean="0">
                <a:latin typeface="Arial" charset="0"/>
                <a:cs typeface="Arial" charset="0"/>
              </a:rPr>
              <a:t>shows those points in the process where a yes/no question is being asked or a decision is required.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000" smtClean="0"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Break</a:t>
            </a:r>
            <a:r>
              <a:rPr lang="en-US" sz="2000" smtClean="0">
                <a:latin typeface="Arial" charset="0"/>
                <a:cs typeface="Arial" charset="0"/>
              </a:rPr>
              <a:t>: A </a:t>
            </a:r>
            <a:r>
              <a:rPr lang="en-US" sz="2000" b="1" smtClean="0">
                <a:latin typeface="Arial" charset="0"/>
                <a:cs typeface="Arial" charset="0"/>
              </a:rPr>
              <a:t>circle</a:t>
            </a:r>
            <a:r>
              <a:rPr lang="en-US" sz="2000" smtClean="0">
                <a:latin typeface="Arial" charset="0"/>
                <a:cs typeface="Arial" charset="0"/>
              </a:rPr>
              <a:t> with either a letter or a number identifies a break in the process map and is continued elsewhere on the same page or another page.</a:t>
            </a:r>
          </a:p>
          <a:p>
            <a:pPr eaLnBrk="1" hangingPunct="1">
              <a:lnSpc>
                <a:spcPct val="80000"/>
              </a:lnSpc>
            </a:pPr>
            <a:endParaRPr lang="en-US" sz="150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7924-2EC9-D24C-B695-1503AA68A0CB}" type="datetime2">
              <a:rPr lang="en-IN" smtClean="0"/>
              <a:t>Saturday, 14 November 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Parminder Gautam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03706-D2D4-4656-8740-818E9D893B07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4" name="Flowchart: Connector 3"/>
          <p:cNvSpPr/>
          <p:nvPr/>
        </p:nvSpPr>
        <p:spPr>
          <a:xfrm>
            <a:off x="3886200" y="1600200"/>
            <a:ext cx="6096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3810000" y="3048000"/>
            <a:ext cx="9144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lowchart: Decision 5"/>
          <p:cNvSpPr/>
          <p:nvPr/>
        </p:nvSpPr>
        <p:spPr>
          <a:xfrm>
            <a:off x="3886200" y="4419600"/>
            <a:ext cx="914400" cy="61277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4191000" y="60198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Important Points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772400" cy="37338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Process Map what is, not what you would like the process to be.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Process Mapping is dynamic. Use Post-it notes, dry erase markers, pencil, etc.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All Process Maps must have start and stop points</a:t>
            </a:r>
            <a:r>
              <a:rPr lang="en-US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0E6C-3B2C-8B4B-9EE2-B3989F0B1D1D}" type="datetime2">
              <a:rPr lang="en-IN" smtClean="0"/>
              <a:t>Saturday, 14 November 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Parminder Gautam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03706-D2D4-4656-8740-818E9D893B07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491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69977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      </a:t>
            </a:r>
            <a:r>
              <a:rPr lang="en-US">
                <a:solidFill>
                  <a:srgbClr val="3333FF"/>
                </a:solidFill>
              </a:rPr>
              <a:t>Compiling a Process Map</a:t>
            </a:r>
            <a:endParaRPr lang="en-GB">
              <a:solidFill>
                <a:srgbClr val="3333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9E95-307A-634A-A375-FA8C516FED40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FD50-023C-40EC-9E21-48A6E98A903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676400" y="1981200"/>
            <a:ext cx="54864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362200" y="1981200"/>
            <a:ext cx="4800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latin typeface="Constantia" pitchFamily="18" charset="0"/>
              </a:rPr>
              <a:t>Name of the person </a:t>
            </a:r>
          </a:p>
          <a:p>
            <a:pPr algn="ctr" eaLnBrk="0" hangingPunct="0"/>
            <a:r>
              <a:rPr lang="en-US" sz="3200">
                <a:latin typeface="Constantia" pitchFamily="18" charset="0"/>
              </a:rPr>
              <a:t>completing task</a:t>
            </a:r>
          </a:p>
          <a:p>
            <a:pPr algn="ctr" eaLnBrk="0" hangingPunct="0"/>
            <a:r>
              <a:rPr lang="en-US" sz="3200">
                <a:latin typeface="Constantia" pitchFamily="18" charset="0"/>
              </a:rPr>
              <a:t>+</a:t>
            </a:r>
          </a:p>
          <a:p>
            <a:pPr algn="ctr" eaLnBrk="0" hangingPunct="0"/>
            <a:r>
              <a:rPr lang="en-US" sz="3200">
                <a:latin typeface="Constantia" pitchFamily="18" charset="0"/>
              </a:rPr>
              <a:t>verb</a:t>
            </a:r>
            <a:endParaRPr lang="en-GB" sz="3200">
              <a:latin typeface="Constantia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143000" y="5410200"/>
            <a:ext cx="723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>
                <a:latin typeface="Constantia" pitchFamily="18" charset="0"/>
              </a:rPr>
              <a:t>Who does what and when?</a:t>
            </a:r>
          </a:p>
        </p:txBody>
      </p:sp>
    </p:spTree>
    <p:extLst>
      <p:ext uri="{BB962C8B-B14F-4D97-AF65-F5344CB8AC3E}">
        <p14:creationId xmlns:p14="http://schemas.microsoft.com/office/powerpoint/2010/main" val="15063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7848600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4000" smtClean="0">
                <a:solidFill>
                  <a:srgbClr val="3333FF"/>
                </a:solidFill>
              </a:rPr>
              <a:t>Process Bottlenecks</a:t>
            </a:r>
            <a:r>
              <a:rPr lang="en-GB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GB" smtClean="0"/>
              <a:t>occurs when a step is the limiting </a:t>
            </a:r>
          </a:p>
          <a:p>
            <a:pPr eaLnBrk="1" hangingPunct="1">
              <a:buFontTx/>
              <a:buNone/>
            </a:pPr>
            <a:r>
              <a:rPr lang="en-GB" smtClean="0"/>
              <a:t>rate of the process</a:t>
            </a:r>
          </a:p>
          <a:p>
            <a:pPr lvl="2" eaLnBrk="1" hangingPunct="1"/>
            <a:endParaRPr lang="en-GB" smtClean="0"/>
          </a:p>
          <a:p>
            <a:pPr lvl="2" eaLnBrk="1" hangingPunct="1">
              <a:buFontTx/>
              <a:buNone/>
            </a:pPr>
            <a:r>
              <a:rPr lang="en-GB" smtClean="0"/>
              <a:t>The step takes a significant time, and slows the whole process down.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D464-E6B8-6C46-8A45-A1CAF8F025D6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FD50-023C-40EC-9E21-48A6E98A903C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9188" y="4224338"/>
            <a:ext cx="8024812" cy="1535112"/>
            <a:chOff x="705" y="2661"/>
            <a:chExt cx="5055" cy="967"/>
          </a:xfrm>
        </p:grpSpPr>
        <p:sp>
          <p:nvSpPr>
            <p:cNvPr id="33796" name="AutoShape 4"/>
            <p:cNvSpPr>
              <a:spLocks noChangeArrowheads="1"/>
            </p:cNvSpPr>
            <p:nvPr/>
          </p:nvSpPr>
          <p:spPr bwMode="auto">
            <a:xfrm>
              <a:off x="705" y="3118"/>
              <a:ext cx="998" cy="510"/>
            </a:xfrm>
            <a:prstGeom prst="homePlate">
              <a:avLst>
                <a:gd name="adj" fmla="val 48922"/>
              </a:avLst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33797" name="AutoShape 5"/>
            <p:cNvSpPr>
              <a:spLocks noChangeArrowheads="1"/>
            </p:cNvSpPr>
            <p:nvPr/>
          </p:nvSpPr>
          <p:spPr bwMode="auto">
            <a:xfrm>
              <a:off x="1718" y="3118"/>
              <a:ext cx="998" cy="510"/>
            </a:xfrm>
            <a:prstGeom prst="homePlate">
              <a:avLst>
                <a:gd name="adj" fmla="val 48922"/>
              </a:avLst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33798" name="AutoShape 6"/>
            <p:cNvSpPr>
              <a:spLocks noChangeArrowheads="1"/>
            </p:cNvSpPr>
            <p:nvPr/>
          </p:nvSpPr>
          <p:spPr bwMode="auto">
            <a:xfrm>
              <a:off x="2739" y="3118"/>
              <a:ext cx="998" cy="510"/>
            </a:xfrm>
            <a:prstGeom prst="homePlate">
              <a:avLst>
                <a:gd name="adj" fmla="val 48922"/>
              </a:avLst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33799" name="AutoShape 7"/>
            <p:cNvSpPr>
              <a:spLocks noChangeArrowheads="1"/>
            </p:cNvSpPr>
            <p:nvPr/>
          </p:nvSpPr>
          <p:spPr bwMode="auto">
            <a:xfrm>
              <a:off x="3752" y="3276"/>
              <a:ext cx="998" cy="194"/>
            </a:xfrm>
            <a:prstGeom prst="homePlate">
              <a:avLst>
                <a:gd name="adj" fmla="val 128608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33800" name="AutoShape 8"/>
            <p:cNvSpPr>
              <a:spLocks noChangeArrowheads="1"/>
            </p:cNvSpPr>
            <p:nvPr/>
          </p:nvSpPr>
          <p:spPr bwMode="auto">
            <a:xfrm>
              <a:off x="4762" y="3118"/>
              <a:ext cx="998" cy="510"/>
            </a:xfrm>
            <a:prstGeom prst="homePlate">
              <a:avLst>
                <a:gd name="adj" fmla="val 48922"/>
              </a:avLst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33801" name="AutoShape 9"/>
            <p:cNvSpPr>
              <a:spLocks noChangeArrowheads="1"/>
            </p:cNvSpPr>
            <p:nvPr/>
          </p:nvSpPr>
          <p:spPr bwMode="auto">
            <a:xfrm>
              <a:off x="4071" y="2661"/>
              <a:ext cx="210" cy="575"/>
            </a:xfrm>
            <a:prstGeom prst="downArrow">
              <a:avLst>
                <a:gd name="adj1" fmla="val 50000"/>
                <a:gd name="adj2" fmla="val 68452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091309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231" b="12231"/>
          <a:stretch>
            <a:fillRect/>
          </a:stretch>
        </p:blipFill>
        <p:spPr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24F4-5820-2941-AA61-8CA6BAA278E5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FD50-023C-40EC-9E21-48A6E98A903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00200" y="609600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FUNCTIONAL BOTTLENECK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106129078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371600"/>
            <a:ext cx="8229600" cy="5257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GB" sz="2800" b="1" smtClean="0"/>
              <a:t>Value adding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smtClean="0"/>
              <a:t>The activity transforms the patient and moves them towards the next defined outcome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smtClean="0"/>
              <a:t>The activity is something that the patient cares about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sz="280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GB" sz="2800" b="1" smtClean="0"/>
              <a:t>Non-value adding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smtClean="0"/>
              <a:t>Do not serve any purpose (aim to remove these)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sz="280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GB" sz="2800" b="1" smtClean="0"/>
              <a:t>Necessary non-value adding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smtClean="0"/>
              <a:t>Do not directly benefit patient but are necessary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GB" sz="2800" smtClean="0"/>
              <a:t>    e.g. completion of forms, logging patient details onto systems, numerous checks of details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FC8-92AF-3342-8B5A-FD33A877E576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77FD50-023C-40EC-9E21-48A6E98A903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066800" y="304800"/>
            <a:ext cx="68580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600">
                <a:latin typeface="Constantia" pitchFamily="18" charset="0"/>
              </a:rPr>
              <a:t>VALUE / NON-VALUE ADDING STEPS</a:t>
            </a:r>
          </a:p>
        </p:txBody>
      </p:sp>
    </p:spTree>
    <p:extLst>
      <p:ext uri="{BB962C8B-B14F-4D97-AF65-F5344CB8AC3E}">
        <p14:creationId xmlns:p14="http://schemas.microsoft.com/office/powerpoint/2010/main" val="124209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 eaLnBrk="1" hangingPunct="1"/>
            <a:r>
              <a:rPr lang="en-US" sz="4000" smtClean="0"/>
              <a:t>Value-added Task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3000" smtClean="0">
                <a:latin typeface="Arial" pitchFamily="34" charset="0"/>
              </a:rPr>
              <a:t>It is done right the first time with no waste or rework.</a:t>
            </a:r>
          </a:p>
          <a:p>
            <a:pPr eaLnBrk="1" hangingPunct="1">
              <a:buClr>
                <a:schemeClr val="tx1"/>
              </a:buClr>
            </a:pPr>
            <a:endParaRPr lang="en-US" sz="3000" smtClean="0">
              <a:latin typeface="Arial" pitchFamily="34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sz="3000" smtClean="0">
                <a:latin typeface="Arial" pitchFamily="34" charset="0"/>
              </a:rPr>
              <a:t>It is value-added or it is waste (non-value added)</a:t>
            </a:r>
          </a:p>
          <a:p>
            <a:pPr eaLnBrk="1" hangingPunct="1"/>
            <a:endParaRPr lang="en-US" sz="3000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54FF-0106-B847-A3F3-5E637FFCAF1F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77FD50-023C-40EC-9E21-48A6E98A903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3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pPr eaLnBrk="1" hangingPunct="1"/>
            <a:r>
              <a:rPr lang="en-GB" smtClean="0"/>
              <a:t>WASTE IS A SENSITIVE ISSUE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800" smtClean="0"/>
              <a:t>Its critical to eliminate “waste”</a:t>
            </a:r>
          </a:p>
          <a:p>
            <a:pPr eaLnBrk="1" hangingPunct="1">
              <a:buFontTx/>
              <a:buNone/>
            </a:pPr>
            <a:endParaRPr lang="en-GB" sz="2800" smtClean="0"/>
          </a:p>
          <a:p>
            <a:pPr eaLnBrk="1" hangingPunct="1"/>
            <a:r>
              <a:rPr lang="en-GB" sz="2800" smtClean="0"/>
              <a:t>Its also critical to recognise that the non value adding activities may have been a core part of someone job for many years</a:t>
            </a:r>
          </a:p>
          <a:p>
            <a:pPr eaLnBrk="1" hangingPunct="1">
              <a:buFontTx/>
              <a:buNone/>
            </a:pPr>
            <a:endParaRPr lang="en-GB" sz="2800" smtClean="0"/>
          </a:p>
          <a:p>
            <a:pPr eaLnBrk="1" hangingPunct="1"/>
            <a:r>
              <a:rPr lang="en-GB" sz="2800" smtClean="0"/>
              <a:t>It’s the activities that are non value adding not the person</a:t>
            </a:r>
          </a:p>
          <a:p>
            <a:pPr eaLnBrk="1" hangingPunct="1">
              <a:buFontTx/>
              <a:buNone/>
            </a:pPr>
            <a:endParaRPr lang="en-GB" sz="28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307A-1C05-214F-B1C2-1430A947B350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77FD50-023C-40EC-9E21-48A6E98A90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7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Wastes in Hospitals (MUDAS)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1. confusion</a:t>
            </a:r>
          </a:p>
          <a:p>
            <a:r>
              <a:rPr lang="en-US" sz="3600" dirty="0" smtClean="0"/>
              <a:t>2. Motion/conveyance.</a:t>
            </a:r>
          </a:p>
          <a:p>
            <a:r>
              <a:rPr lang="en-US" sz="3600" dirty="0" smtClean="0"/>
              <a:t>3. waiting</a:t>
            </a:r>
          </a:p>
          <a:p>
            <a:r>
              <a:rPr lang="en-US" sz="3600" dirty="0" smtClean="0"/>
              <a:t>4. over processing</a:t>
            </a:r>
          </a:p>
          <a:p>
            <a:r>
              <a:rPr lang="en-US" sz="3600" dirty="0" smtClean="0"/>
              <a:t>5. inventory.</a:t>
            </a:r>
          </a:p>
          <a:p>
            <a:r>
              <a:rPr lang="en-US" sz="3600" dirty="0" smtClean="0"/>
              <a:t>6. defects </a:t>
            </a:r>
          </a:p>
          <a:p>
            <a:r>
              <a:rPr lang="en-US" sz="3600" dirty="0" smtClean="0"/>
              <a:t>7. over production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DA3A-354F-AB45-8E7D-8D1BF37F06B5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DEA349-2F59-4CB0-8149-AE3AFA5BC97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7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32" y="1599989"/>
            <a:ext cx="3520668" cy="4685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926" y="434222"/>
            <a:ext cx="830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Donabedian’s</a:t>
            </a:r>
            <a:r>
              <a:rPr lang="en-US" sz="3600" dirty="0" smtClean="0"/>
              <a:t> Model of Quality of Care </a:t>
            </a:r>
            <a:endParaRPr lang="en-US" sz="3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98535082"/>
              </p:ext>
            </p:extLst>
          </p:nvPr>
        </p:nvGraphicFramePr>
        <p:xfrm>
          <a:off x="54276" y="1556566"/>
          <a:ext cx="4982455" cy="45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501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Wastes in Hospitals (MUDAS)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1. Confusion:</a:t>
            </a:r>
          </a:p>
          <a:p>
            <a:r>
              <a:rPr lang="en-US" dirty="0" smtClean="0"/>
              <a:t>Nurses spend 65% of their time looking for things they could not find, clarifying unclear instructions and doing redundant paperwork.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Jimmerson</a:t>
            </a:r>
            <a:r>
              <a:rPr lang="en-US" sz="2400" i="1" dirty="0" smtClean="0"/>
              <a:t> et al. 2005). </a:t>
            </a:r>
            <a:r>
              <a:rPr lang="en-US" dirty="0" smtClean="0"/>
              <a:t>Confusion includes questions like:</a:t>
            </a:r>
          </a:p>
          <a:p>
            <a:endParaRPr lang="en-US" dirty="0" smtClean="0"/>
          </a:p>
          <a:p>
            <a:r>
              <a:rPr lang="en-US" dirty="0" smtClean="0"/>
              <a:t>What do I do with this requisition?</a:t>
            </a:r>
          </a:p>
          <a:p>
            <a:r>
              <a:rPr lang="en-US" dirty="0" smtClean="0"/>
              <a:t>What does this order mean?</a:t>
            </a:r>
          </a:p>
          <a:p>
            <a:r>
              <a:rPr lang="en-US" dirty="0" smtClean="0"/>
              <a:t>Where do I have to store this item?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EB66-48A2-EA41-9A93-A35D89C995B5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DEA349-2F59-4CB0-8149-AE3AFA5BC97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2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Wastes in Hospitals (MUDAS)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Motion/conveyance:</a:t>
            </a:r>
          </a:p>
          <a:p>
            <a:r>
              <a:rPr lang="en-US" dirty="0" smtClean="0"/>
              <a:t>Physical movement required to get a simple task done and to move people from place to place.</a:t>
            </a:r>
          </a:p>
          <a:p>
            <a:r>
              <a:rPr lang="en-US" dirty="0" smtClean="0"/>
              <a:t>Redundant reaching for items.</a:t>
            </a:r>
          </a:p>
          <a:p>
            <a:r>
              <a:rPr lang="en-US" dirty="0" smtClean="0"/>
              <a:t>Walking to another location only to return to the starting point.</a:t>
            </a:r>
          </a:p>
          <a:p>
            <a:r>
              <a:rPr lang="en-US" dirty="0" smtClean="0"/>
              <a:t>Conveyance of patients and materials from room to room or department to department.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8609B-003B-7B4A-BAD4-38B6653161E7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DEA349-2F59-4CB0-8149-AE3AFA5BC97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1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Wastes in Hospitals (MUDAS)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3. waiting: </a:t>
            </a:r>
          </a:p>
          <a:p>
            <a:r>
              <a:rPr lang="en-US" dirty="0" smtClean="0"/>
              <a:t>Waiting for :</a:t>
            </a:r>
          </a:p>
          <a:p>
            <a:r>
              <a:rPr lang="en-US" dirty="0" smtClean="0"/>
              <a:t>a procedure to be done,</a:t>
            </a:r>
          </a:p>
          <a:p>
            <a:r>
              <a:rPr lang="en-US" dirty="0" smtClean="0"/>
              <a:t> a medication to arrive, </a:t>
            </a:r>
          </a:p>
          <a:p>
            <a:r>
              <a:rPr lang="en-US" dirty="0" smtClean="0"/>
              <a:t>or a doctor’s order to be given.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2542-1518-7645-AA8C-65D589F17B51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DEA349-2F59-4CB0-8149-AE3AFA5BC97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Wastes in Hospitals (MUDAS)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4. over processing:</a:t>
            </a:r>
          </a:p>
          <a:p>
            <a:r>
              <a:rPr lang="en-US" dirty="0" smtClean="0"/>
              <a:t>Doing more activities than is necessary to complete a work.</a:t>
            </a:r>
          </a:p>
          <a:p>
            <a:endParaRPr lang="en-US" dirty="0" smtClean="0"/>
          </a:p>
          <a:p>
            <a:r>
              <a:rPr lang="en-US" dirty="0" smtClean="0"/>
              <a:t>Multiple entries of patient’s demographic details during the hospital visit.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C83B-FAEC-3441-9991-4AD267329AC2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DEA349-2F59-4CB0-8149-AE3AFA5BC97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5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Wastes in Hospitals (MUDAS)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5. Inventory:</a:t>
            </a:r>
          </a:p>
          <a:p>
            <a:r>
              <a:rPr lang="en-US" dirty="0" smtClean="0"/>
              <a:t>Stored supply that are:</a:t>
            </a:r>
          </a:p>
          <a:p>
            <a:r>
              <a:rPr lang="en-US" dirty="0" smtClean="0"/>
              <a:t>Obsolete.</a:t>
            </a:r>
          </a:p>
          <a:p>
            <a:r>
              <a:rPr lang="en-US" dirty="0" smtClean="0"/>
              <a:t>Duplicated.</a:t>
            </a:r>
          </a:p>
          <a:p>
            <a:r>
              <a:rPr lang="en-US" dirty="0" smtClean="0"/>
              <a:t>Unnecessary.</a:t>
            </a:r>
          </a:p>
          <a:p>
            <a:r>
              <a:rPr lang="en-US" dirty="0" smtClean="0"/>
              <a:t>Missed charges for items used.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038-97A7-5048-B891-143642FA5BF8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DEA349-2F59-4CB0-8149-AE3AFA5BC97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2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915400" cy="1143000"/>
          </a:xfrm>
        </p:spPr>
        <p:txBody>
          <a:bodyPr/>
          <a:lstStyle/>
          <a:p>
            <a:r>
              <a:rPr lang="en-US" dirty="0" smtClean="0"/>
              <a:t>Wastes in Hospitals (MUDAS)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6. defects:</a:t>
            </a:r>
          </a:p>
          <a:p>
            <a:r>
              <a:rPr lang="en-US" dirty="0" smtClean="0"/>
              <a:t>Medication errors.</a:t>
            </a:r>
          </a:p>
          <a:p>
            <a:r>
              <a:rPr lang="en-US" dirty="0" smtClean="0"/>
              <a:t>Wrong site surgery.</a:t>
            </a:r>
          </a:p>
          <a:p>
            <a:r>
              <a:rPr lang="en-US" dirty="0" smtClean="0"/>
              <a:t>Leaving instruments in patient’s body.</a:t>
            </a:r>
          </a:p>
          <a:p>
            <a:r>
              <a:rPr lang="en-US" dirty="0" smtClean="0"/>
              <a:t>Wrong blood group errors.</a:t>
            </a:r>
          </a:p>
          <a:p>
            <a:r>
              <a:rPr lang="en-US" dirty="0" smtClean="0"/>
              <a:t>Bed sores.</a:t>
            </a:r>
          </a:p>
          <a:p>
            <a:r>
              <a:rPr lang="en-US" dirty="0" smtClean="0"/>
              <a:t>Incidence of fall from bed.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5C10-2C3B-D948-AFC5-C68A678C302E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DEA349-2F59-4CB0-8149-AE3AFA5BC97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Wastes in Hospitals (MUDAS)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7. Over Production:</a:t>
            </a:r>
          </a:p>
          <a:p>
            <a:pPr>
              <a:buNone/>
            </a:pPr>
            <a:r>
              <a:rPr lang="en-US" dirty="0" smtClean="0"/>
              <a:t>Doing more work than necessary.</a:t>
            </a:r>
          </a:p>
          <a:p>
            <a:pPr>
              <a:buNone/>
            </a:pPr>
            <a:r>
              <a:rPr lang="en-US" dirty="0" smtClean="0"/>
              <a:t>Redundant Paper work. (Waste of patient time, possibility of error, 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1A45-F396-5944-A6E2-5CC21B275C98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77FD50-023C-40EC-9E21-48A6E98A903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9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mtClean="0"/>
              <a:t>Analysing the process map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smtClean="0"/>
              <a:t>How many steps in your process?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smtClean="0"/>
              <a:t>How many duplications?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smtClean="0"/>
              <a:t>How many hand-offs?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smtClean="0"/>
              <a:t>What is the approximate time of or between each step?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smtClean="0"/>
              <a:t>Where are possible delays?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smtClean="0"/>
              <a:t>Where are major bottlenecks?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smtClean="0"/>
              <a:t>How many steps </a:t>
            </a:r>
            <a:r>
              <a:rPr lang="en-GB" sz="2400" b="1" i="1" dirty="0" smtClean="0"/>
              <a:t>do not add value</a:t>
            </a:r>
            <a:r>
              <a:rPr lang="en-GB" sz="2400" dirty="0" smtClean="0"/>
              <a:t> for patients?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smtClean="0"/>
              <a:t>How many types of wastes are there between each step?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smtClean="0"/>
              <a:t>Where are the problems for patients and staff?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2D68-0A2D-D340-83C4-3C080EB8652D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77FD50-023C-40EC-9E21-48A6E98A90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1073150" y="1700213"/>
            <a:ext cx="6997700" cy="216058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3600" b="1" smtClean="0"/>
              <a:t>Add</a:t>
            </a:r>
            <a:r>
              <a:rPr lang="en-GB" sz="3600" smtClean="0"/>
              <a:t> value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36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3600" b="1" smtClean="0">
                <a:solidFill>
                  <a:srgbClr val="6C1706"/>
                </a:solidFill>
              </a:rPr>
              <a:t>Remove</a:t>
            </a:r>
            <a:r>
              <a:rPr lang="en-GB" sz="3600" smtClean="0">
                <a:solidFill>
                  <a:srgbClr val="6C1706"/>
                </a:solidFill>
              </a:rPr>
              <a:t> waste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F1AC-12A6-A240-911D-587B5A3872D6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FD50-023C-40EC-9E21-48A6E98A903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39750" y="908050"/>
            <a:ext cx="7777163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600">
                <a:solidFill>
                  <a:srgbClr val="3333FF"/>
                </a:solidFill>
                <a:latin typeface="Constantia" pitchFamily="18" charset="0"/>
              </a:rPr>
              <a:t>Remember always aim to</a:t>
            </a:r>
          </a:p>
        </p:txBody>
      </p:sp>
    </p:spTree>
    <p:extLst>
      <p:ext uri="{BB962C8B-B14F-4D97-AF65-F5344CB8AC3E}">
        <p14:creationId xmlns:p14="http://schemas.microsoft.com/office/powerpoint/2010/main" val="66330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Basic Process Redesign Techniques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3200" dirty="0" smtClean="0"/>
              <a:t>Eliminate non-value-added activities</a:t>
            </a:r>
          </a:p>
          <a:p>
            <a:pPr eaLnBrk="1" hangingPunct="1"/>
            <a:r>
              <a:rPr lang="en-US" sz="3200" dirty="0" smtClean="0"/>
              <a:t>Eliminate duplicate activities</a:t>
            </a:r>
          </a:p>
          <a:p>
            <a:pPr eaLnBrk="1" hangingPunct="1"/>
            <a:r>
              <a:rPr lang="en-US" sz="3200" dirty="0" smtClean="0"/>
              <a:t>Combine related activities</a:t>
            </a:r>
          </a:p>
          <a:p>
            <a:pPr eaLnBrk="1" hangingPunct="1"/>
            <a:r>
              <a:rPr lang="en-US" sz="3200" dirty="0" smtClean="0"/>
              <a:t>Identify and remove waste at each step.</a:t>
            </a:r>
          </a:p>
          <a:p>
            <a:pPr eaLnBrk="1" hangingPunct="1"/>
            <a:r>
              <a:rPr lang="en-US" sz="3200" dirty="0" smtClean="0"/>
              <a:t>Process in parallel</a:t>
            </a:r>
          </a:p>
          <a:p>
            <a:pPr eaLnBrk="1" hangingPunct="1"/>
            <a:r>
              <a:rPr lang="en-US" sz="3200" dirty="0" smtClean="0"/>
              <a:t>Use decision-based, alternative process flow paths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011E-32F5-5B4A-B9A7-C56E321C1D8A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FD50-023C-40EC-9E21-48A6E98A903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1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Process Output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29C9-6116-A84E-B024-ABA80F75CE06}" type="datetime1">
              <a:rPr lang="en-IN" smtClean="0"/>
              <a:t>14/11/15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QI-NHSRC          Delhi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A349-2F59-4CB0-8149-AE3AFA5BC97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2362200"/>
            <a:ext cx="2540000" cy="2527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04800" y="5029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Input </a:t>
            </a:r>
            <a:endParaRPr lang="en-US" sz="2400" b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44048697"/>
              </p:ext>
            </p:extLst>
          </p:nvPr>
        </p:nvGraphicFramePr>
        <p:xfrm>
          <a:off x="2057400" y="1981200"/>
          <a:ext cx="4876800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400" y="2590800"/>
            <a:ext cx="1955800" cy="213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0" y="50247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Process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4953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Output</a:t>
            </a:r>
            <a:endParaRPr lang="en-US" sz="24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95400" y="3733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10400" y="3657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69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Graphic spid="9" grpId="0">
        <p:bldAsOne/>
      </p:bldGraphic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Process mapping facts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smtClean="0"/>
              <a:t>Process mapping is basic and simple — the best way to learn it is to </a:t>
            </a:r>
            <a:r>
              <a:rPr lang="en-US" b="1" u="sng" smtClean="0"/>
              <a:t>do it!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  <a:p>
            <a:pPr eaLnBrk="1" hangingPunct="1"/>
            <a:r>
              <a:rPr lang="en-US" b="1" smtClean="0"/>
              <a:t>Process mapping is a repetitive process, maps should never be thrown away but </a:t>
            </a:r>
            <a:r>
              <a:rPr lang="en-US" b="1" u="sng" smtClean="0"/>
              <a:t>reviewed and updated.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  <a:p>
            <a:pPr eaLnBrk="1" hangingPunct="1"/>
            <a:r>
              <a:rPr lang="en-US" b="1" u="sng" smtClean="0"/>
              <a:t>Display</a:t>
            </a:r>
            <a:r>
              <a:rPr lang="en-US" b="1" smtClean="0"/>
              <a:t> the maps so all staff can see them and contribute to ongoing improvements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AB936-7C90-2A47-BA40-3A5459029466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FD50-023C-40EC-9E21-48A6E98A903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3789" y="227263"/>
            <a:ext cx="876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Value Stream Map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2" descr="Screen Shot 2013-10-18 at 7.28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794"/>
            <a:ext cx="9144000" cy="554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5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4779"/>
          </a:xfrm>
        </p:spPr>
        <p:txBody>
          <a:bodyPr/>
          <a:lstStyle/>
          <a:p>
            <a:r>
              <a:rPr lang="en-US" dirty="0" smtClean="0"/>
              <a:t>Movement of Nursing Staff</a:t>
            </a:r>
            <a:endParaRPr lang="en-US" dirty="0"/>
          </a:p>
        </p:txBody>
      </p:sp>
      <p:pic>
        <p:nvPicPr>
          <p:cNvPr id="5" name="Picture 4" descr="Screen Shot 2013-10-18 at 7.34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ext Box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333750"/>
            <a:ext cx="4941888" cy="16589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742950" lvl="1" indent="-285750" algn="ctr">
              <a:lnSpc>
                <a:spcPct val="90000"/>
              </a:lnSpc>
            </a:pPr>
            <a:endParaRPr lang="en-US" sz="2000">
              <a:solidFill>
                <a:srgbClr val="000066"/>
              </a:solidFill>
            </a:endParaRPr>
          </a:p>
          <a:p>
            <a:pPr marL="342900" indent="-342900" algn="ctr">
              <a:lnSpc>
                <a:spcPct val="90000"/>
              </a:lnSpc>
              <a:buFontTx/>
              <a:buNone/>
            </a:pPr>
            <a:r>
              <a:rPr lang="en-US" sz="2100">
                <a:solidFill>
                  <a:srgbClr val="000066"/>
                </a:solidFill>
              </a:rPr>
              <a:t>" If the world were perfect, </a:t>
            </a:r>
          </a:p>
          <a:p>
            <a:pPr marL="342900" indent="-342900" algn="ctr">
              <a:lnSpc>
                <a:spcPct val="90000"/>
              </a:lnSpc>
              <a:buFontTx/>
              <a:buNone/>
            </a:pPr>
            <a:r>
              <a:rPr lang="en-US" sz="2600">
                <a:solidFill>
                  <a:srgbClr val="000066"/>
                </a:solidFill>
              </a:rPr>
              <a:t>it wouldn't be”</a:t>
            </a:r>
          </a:p>
          <a:p>
            <a:pPr marL="742950" lvl="1" indent="-285750" algn="ctr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000066"/>
                </a:solidFill>
              </a:rPr>
              <a:t>Yogi Berra</a:t>
            </a:r>
            <a:br>
              <a:rPr lang="en-US" sz="2000">
                <a:solidFill>
                  <a:srgbClr val="000066"/>
                </a:solidFill>
              </a:rPr>
            </a:br>
            <a:endParaRPr lang="en-US" sz="2000">
              <a:solidFill>
                <a:srgbClr val="000066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sz="210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40963" name="Picture 3" descr="earthrise_apollo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5257800" y="45720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Zurich BT" pitchFamily="34" charset="0"/>
              </a:rPr>
              <a:t>Thank You 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28600" y="381000"/>
            <a:ext cx="3810000" cy="48006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/>
          <a:lstStyle/>
          <a:p>
            <a:pPr algn="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</a:rPr>
              <a:t>What gets Measured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</a:rPr>
              <a:t>Gets Focused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</a:rPr>
              <a:t>What gets Focused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</a:rPr>
              <a:t>Gets Improved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</a:rPr>
              <a:t>What gets improved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</a:rPr>
              <a:t>Gets Appreciated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</a:rPr>
              <a:t>What gets Appreciated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</a:rPr>
              <a:t>Gets Institutionalized</a:t>
            </a:r>
          </a:p>
        </p:txBody>
      </p:sp>
    </p:spTree>
    <p:extLst>
      <p:ext uri="{BB962C8B-B14F-4D97-AF65-F5344CB8AC3E}">
        <p14:creationId xmlns:p14="http://schemas.microsoft.com/office/powerpoint/2010/main" val="36256614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PROCESS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spcBef>
                <a:spcPts val="1800"/>
              </a:spcBef>
              <a:buFontTx/>
              <a:buNone/>
            </a:pPr>
            <a:r>
              <a:rPr lang="en-GB" sz="3600" dirty="0" smtClean="0"/>
              <a:t>   A process is a set of interrelated or interacting activities which transforms inputs into outputs</a:t>
            </a:r>
          </a:p>
          <a:p>
            <a:pPr eaLnBrk="1" hangingPunct="1">
              <a:spcBef>
                <a:spcPts val="1800"/>
              </a:spcBef>
              <a:buFontTx/>
              <a:buNone/>
            </a:pPr>
            <a:endParaRPr lang="en-GB" sz="3600" dirty="0" smtClean="0"/>
          </a:p>
          <a:p>
            <a:pPr eaLnBrk="1" hangingPunct="1">
              <a:spcBef>
                <a:spcPts val="1800"/>
              </a:spcBef>
              <a:buFont typeface="Wingdings 2" pitchFamily="18" charset="2"/>
              <a:buNone/>
            </a:pPr>
            <a:r>
              <a:rPr lang="en-US" sz="3600" dirty="0" smtClean="0"/>
              <a:t>   A process is defined as “a series of steps which convert one or more inputs into one or more outputs.”</a:t>
            </a:r>
            <a:endParaRPr lang="en-AU" sz="3600" dirty="0" smtClean="0"/>
          </a:p>
          <a:p>
            <a:pPr eaLnBrk="1" hangingPunct="1">
              <a:spcBef>
                <a:spcPts val="1800"/>
              </a:spcBef>
              <a:buFontTx/>
              <a:buNone/>
            </a:pPr>
            <a:endParaRPr lang="en-GB" sz="2400" dirty="0" smtClean="0"/>
          </a:p>
          <a:p>
            <a:pPr eaLnBrk="1" hangingPunct="1">
              <a:spcBef>
                <a:spcPts val="1800"/>
              </a:spcBef>
              <a:buFontTx/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F4CC-6F96-5740-9E16-419F44719DD6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77FD50-023C-40EC-9E21-48A6E98A903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What is a process map ?</a:t>
            </a:r>
            <a:endParaRPr lang="en-AU" smtClean="0"/>
          </a:p>
        </p:txBody>
      </p:sp>
      <p:sp>
        <p:nvSpPr>
          <p:cNvPr id="10243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Graphical representation of the series of steps of a process</a:t>
            </a:r>
          </a:p>
          <a:p>
            <a:r>
              <a:rPr lang="en-US" smtClean="0"/>
              <a:t>A pictorial representation of the sequence of actions that comprise  a process. </a:t>
            </a:r>
          </a:p>
          <a:p>
            <a:r>
              <a:rPr lang="en-US" smtClean="0"/>
              <a:t>It traces the flow of physical product and information through the steps</a:t>
            </a:r>
            <a:endParaRPr lang="en-AU" smtClean="0"/>
          </a:p>
          <a:p>
            <a:r>
              <a:rPr lang="en-US" smtClean="0"/>
              <a:t>If there is no physical product, the map is used to document the step-by-step activities involved in providing a service</a:t>
            </a:r>
            <a:endParaRPr lang="en-AU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F695-35F5-2044-8E53-B90E53C45AF2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77FD50-023C-40EC-9E21-48A6E98A903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244" name="Rectangle 25"/>
          <p:cNvSpPr>
            <a:spLocks noChangeArrowheads="1"/>
          </p:cNvSpPr>
          <p:nvPr/>
        </p:nvSpPr>
        <p:spPr bwMode="auto">
          <a:xfrm>
            <a:off x="1143000" y="6400800"/>
            <a:ext cx="7848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endParaRPr lang="en-AU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6804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Why process mapping ?</a:t>
            </a: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654425" y="2039938"/>
          <a:ext cx="1835150" cy="394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" r:id="rId3" imgW="1857600" imgH="3995640" progId="">
                  <p:embed/>
                </p:oleObj>
              </mc:Choice>
              <mc:Fallback>
                <p:oleObj name="Clip" r:id="rId3" imgW="1857600" imgH="3995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25" y="2039938"/>
                        <a:ext cx="1835150" cy="394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8C6-6D94-C74E-B635-22065FF6CDC8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77FD50-023C-40EC-9E21-48A6E98A90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7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Why Process Mapping?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486400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Visually represents </a:t>
            </a:r>
            <a:r>
              <a:rPr lang="en-US" dirty="0" smtClean="0"/>
              <a:t>the work process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Before you can improve a process, you must </a:t>
            </a:r>
            <a:r>
              <a:rPr lang="en-US" b="1" dirty="0" smtClean="0">
                <a:solidFill>
                  <a:srgbClr val="FF0000"/>
                </a:solidFill>
              </a:rPr>
              <a:t>understand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it.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Provides a </a:t>
            </a:r>
            <a:r>
              <a:rPr lang="en-US" b="1" dirty="0" smtClean="0">
                <a:solidFill>
                  <a:srgbClr val="FF0000"/>
                </a:solidFill>
              </a:rPr>
              <a:t>common understanding </a:t>
            </a:r>
            <a:r>
              <a:rPr lang="en-US" dirty="0" smtClean="0"/>
              <a:t>of the entire process and specific roles and contributions of process participants.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Identifies </a:t>
            </a:r>
            <a:r>
              <a:rPr lang="en-US" b="1" dirty="0" smtClean="0">
                <a:solidFill>
                  <a:srgbClr val="FF0000"/>
                </a:solidFill>
              </a:rPr>
              <a:t>problem areas </a:t>
            </a:r>
            <a:r>
              <a:rPr lang="en-US" dirty="0" smtClean="0"/>
              <a:t>and opportunities for process improvement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Process maps are a </a:t>
            </a:r>
            <a:r>
              <a:rPr lang="en-US" b="1" dirty="0" smtClean="0">
                <a:solidFill>
                  <a:srgbClr val="FF0000"/>
                </a:solidFill>
              </a:rPr>
              <a:t>great problem solving tool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Helps us determine what is the problem/what it is not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cs typeface="Arial" charset="0"/>
              </a:rPr>
              <a:t>You don’t learn to Process Map,</a:t>
            </a:r>
          </a:p>
          <a:p>
            <a:pPr>
              <a:buNone/>
            </a:pPr>
            <a:r>
              <a:rPr lang="en-US" sz="2400" b="1" i="1" dirty="0" smtClean="0">
                <a:solidFill>
                  <a:srgbClr val="FF0000"/>
                </a:solidFill>
                <a:cs typeface="Arial" charset="0"/>
              </a:rPr>
              <a:t>	You Process Map to learn. </a:t>
            </a:r>
            <a:r>
              <a:rPr lang="en-US" sz="2400" dirty="0" smtClean="0">
                <a:cs typeface="Arial" charset="0"/>
              </a:rPr>
              <a:t>(</a:t>
            </a:r>
            <a:r>
              <a:rPr lang="en-US" sz="2400" dirty="0" err="1" smtClean="0">
                <a:cs typeface="Arial" charset="0"/>
              </a:rPr>
              <a:t>Dr.Myron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Tribus</a:t>
            </a:r>
            <a:r>
              <a:rPr lang="en-US" sz="2400" dirty="0" smtClean="0">
                <a:cs typeface="Arial" charset="0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eaLnBrk="1" hangingPunct="1"/>
            <a:endParaRPr lang="en-US" sz="32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B58E-B599-6A43-8199-B7CE447A44A5}" type="datetime2">
              <a:rPr lang="en-IN" smtClean="0"/>
              <a:t>Saturday, 14 November 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Parminder Gautam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03706-D2D4-4656-8740-818E9D893B07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802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Process Mapping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Increase efficiency </a:t>
            </a:r>
            <a:endParaRPr lang="en-US" smtClean="0"/>
          </a:p>
          <a:p>
            <a:r>
              <a:rPr lang="en-GB" smtClean="0"/>
              <a:t>Eliminate non-value-added activities </a:t>
            </a:r>
            <a:endParaRPr lang="en-US" smtClean="0"/>
          </a:p>
          <a:p>
            <a:r>
              <a:rPr lang="en-GB" smtClean="0"/>
              <a:t>Reduce cycle time </a:t>
            </a:r>
            <a:endParaRPr lang="en-US" smtClean="0"/>
          </a:p>
          <a:p>
            <a:r>
              <a:rPr lang="en-GB" smtClean="0"/>
              <a:t>Expand service capabilities </a:t>
            </a:r>
            <a:endParaRPr lang="en-US" smtClean="0"/>
          </a:p>
          <a:p>
            <a:r>
              <a:rPr lang="en-GB" smtClean="0"/>
              <a:t>Simplify work flow </a:t>
            </a:r>
            <a:endParaRPr lang="en-US" smtClean="0"/>
          </a:p>
          <a:p>
            <a:r>
              <a:rPr lang="en-GB" smtClean="0"/>
              <a:t>Minimize dependencies </a:t>
            </a:r>
            <a:endParaRPr lang="en-US" smtClean="0"/>
          </a:p>
          <a:p>
            <a:r>
              <a:rPr lang="en-GB" smtClean="0"/>
              <a:t>Gain buy-in and organizational support for change </a:t>
            </a:r>
            <a:endParaRPr lang="en-US" smtClean="0"/>
          </a:p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560B-A34B-9746-820F-07C72DA6D996}" type="datetime2">
              <a:rPr lang="en-IN" smtClean="0"/>
              <a:t>Saturday, 14 November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77FD50-023C-40EC-9E21-48A6E98A90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Why is Process Mapping Important?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038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charset="0"/>
                <a:cs typeface="Arial" charset="0"/>
              </a:rPr>
              <a:t>It provides an opportunity to learn about work that is being performed.</a:t>
            </a:r>
          </a:p>
          <a:p>
            <a:pPr eaLnBrk="1" hangingPunct="1"/>
            <a:r>
              <a:rPr lang="en-US" sz="3200" dirty="0" smtClean="0">
                <a:latin typeface="Arial" charset="0"/>
                <a:cs typeface="Arial" charset="0"/>
              </a:rPr>
              <a:t>Dr. Myron </a:t>
            </a:r>
            <a:r>
              <a:rPr lang="en-US" sz="3200" dirty="0" err="1" smtClean="0">
                <a:latin typeface="Arial" charset="0"/>
                <a:cs typeface="Arial" charset="0"/>
              </a:rPr>
              <a:t>Tribus</a:t>
            </a:r>
            <a:r>
              <a:rPr lang="en-US" sz="3200" dirty="0" smtClean="0">
                <a:latin typeface="Arial" charset="0"/>
                <a:cs typeface="Arial" charset="0"/>
              </a:rPr>
              <a:t> said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3200" dirty="0" smtClean="0">
                <a:latin typeface="Arial" charset="0"/>
                <a:cs typeface="Arial" charset="0"/>
              </a:rPr>
              <a:t>		</a:t>
            </a:r>
            <a:r>
              <a:rPr lang="en-US" sz="3200" b="1" i="1" dirty="0" smtClean="0">
                <a:latin typeface="Arial" charset="0"/>
                <a:cs typeface="Arial" charset="0"/>
              </a:rPr>
              <a:t>You don’t learn to Process Map,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3200" b="1" i="1" dirty="0" smtClean="0">
                <a:latin typeface="Arial" charset="0"/>
                <a:cs typeface="Arial" charset="0"/>
              </a:rPr>
              <a:t>			You Process Map to learn.</a:t>
            </a:r>
          </a:p>
          <a:p>
            <a:pPr eaLnBrk="1" hangingPunct="1"/>
            <a:r>
              <a:rPr lang="en-US" sz="3200" dirty="0" smtClean="0">
                <a:latin typeface="Arial" charset="0"/>
                <a:cs typeface="Arial" charset="0"/>
              </a:rPr>
              <a:t>Most processes today are undocumented.</a:t>
            </a:r>
          </a:p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774-4F23-439F-BA32-D0DD73AFA7B6}" type="datetime2">
              <a:rPr lang="en-US" smtClean="0"/>
              <a:pPr/>
              <a:t>Saturday, 14 November 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FD50-023C-40EC-9E21-48A6E98A903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Parminder Gautam NHSRC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8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481</TotalTime>
  <Words>1586</Words>
  <Application>Microsoft Macintosh PowerPoint</Application>
  <PresentationFormat>On-screen Show (4:3)</PresentationFormat>
  <Paragraphs>303</Paragraphs>
  <Slides>33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Sketchbook</vt:lpstr>
      <vt:lpstr>Clip</vt:lpstr>
      <vt:lpstr>DR. PARMINDER GAUTAM NHSRC</vt:lpstr>
      <vt:lpstr> </vt:lpstr>
      <vt:lpstr>Input Process Output</vt:lpstr>
      <vt:lpstr>WHAT IS A PROCESS</vt:lpstr>
      <vt:lpstr>What is a process map ?</vt:lpstr>
      <vt:lpstr>Why process mapping ?</vt:lpstr>
      <vt:lpstr>Why Process Mapping?</vt:lpstr>
      <vt:lpstr>Why Process Mapping</vt:lpstr>
      <vt:lpstr>Why is Process Mapping Important?</vt:lpstr>
      <vt:lpstr>Looking at patient processes </vt:lpstr>
      <vt:lpstr>Symbols used to Process Map</vt:lpstr>
      <vt:lpstr>Important Points</vt:lpstr>
      <vt:lpstr>      Compiling a Process Map</vt:lpstr>
      <vt:lpstr>PowerPoint Presentation</vt:lpstr>
      <vt:lpstr>PowerPoint Presentation</vt:lpstr>
      <vt:lpstr>PowerPoint Presentation</vt:lpstr>
      <vt:lpstr>Value-added Task</vt:lpstr>
      <vt:lpstr>WASTE IS A SENSITIVE ISSUE</vt:lpstr>
      <vt:lpstr>Wastes in Hospitals (MUDAS)</vt:lpstr>
      <vt:lpstr>Wastes in Hospitals (MUDAS)</vt:lpstr>
      <vt:lpstr>Wastes in Hospitals (MUDAS)</vt:lpstr>
      <vt:lpstr>Wastes in Hospitals (MUDAS)</vt:lpstr>
      <vt:lpstr>Wastes in Hospitals (MUDAS)</vt:lpstr>
      <vt:lpstr>Wastes in Hospitals (MUDAS)</vt:lpstr>
      <vt:lpstr>Wastes in Hospitals (MUDAS)</vt:lpstr>
      <vt:lpstr>Wastes in Hospitals (MUDAS)</vt:lpstr>
      <vt:lpstr>Analysing the process map</vt:lpstr>
      <vt:lpstr>PowerPoint Presentation</vt:lpstr>
      <vt:lpstr>Basic Process Redesign Techniques</vt:lpstr>
      <vt:lpstr>Process mapping facts</vt:lpstr>
      <vt:lpstr>PowerPoint Presentation</vt:lpstr>
      <vt:lpstr>Movement of Nursing Staff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Nikhil</dc:creator>
  <cp:lastModifiedBy>Parminder Gautam</cp:lastModifiedBy>
  <cp:revision>24</cp:revision>
  <dcterms:created xsi:type="dcterms:W3CDTF">2011-07-12T20:16:22Z</dcterms:created>
  <dcterms:modified xsi:type="dcterms:W3CDTF">2015-11-14T06:18:09Z</dcterms:modified>
</cp:coreProperties>
</file>