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5"/>
  </p:notesMasterIdLst>
  <p:sldIdLst>
    <p:sldId id="257" r:id="rId2"/>
    <p:sldId id="329" r:id="rId3"/>
    <p:sldId id="315" r:id="rId4"/>
    <p:sldId id="264" r:id="rId5"/>
    <p:sldId id="335" r:id="rId6"/>
    <p:sldId id="322" r:id="rId7"/>
    <p:sldId id="265" r:id="rId8"/>
    <p:sldId id="330" r:id="rId9"/>
    <p:sldId id="324" r:id="rId10"/>
    <p:sldId id="331" r:id="rId11"/>
    <p:sldId id="328" r:id="rId12"/>
    <p:sldId id="333" r:id="rId13"/>
    <p:sldId id="332" r:id="rId14"/>
    <p:sldId id="336" r:id="rId15"/>
    <p:sldId id="338" r:id="rId16"/>
    <p:sldId id="340" r:id="rId17"/>
    <p:sldId id="341" r:id="rId18"/>
    <p:sldId id="342" r:id="rId19"/>
    <p:sldId id="343" r:id="rId20"/>
    <p:sldId id="337" r:id="rId21"/>
    <p:sldId id="339" r:id="rId22"/>
    <p:sldId id="323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F29D-FE7D-4A95-9679-3C2DC58F9DF6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8C249-20E9-4E44-B346-A768FBFA6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8C249-20E9-4E44-B346-A768FBFA60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50DA63-C4D0-4132-8526-14C73FAD4FF1}" type="slidenum">
              <a:rPr lang="en-US" sz="1200" smtClean="0"/>
              <a:pPr eaLnBrk="1" hangingPunct="1"/>
              <a:t>23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2421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0003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703FB80-2E75-47FD-840B-C8AD90D4F78A}" type="slidenum">
              <a:rPr lang="en-US" sz="1200" b="0">
                <a:latin typeface="Arial" pitchFamily="34" charset="0"/>
              </a:rPr>
              <a:pPr algn="r" eaLnBrk="1" hangingPunct="1"/>
              <a:t>3</a:t>
            </a:fld>
            <a:endParaRPr lang="en-US" sz="12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73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2CD65-C183-4D43-971A-D3A797E92C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3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0003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703FB80-2E75-47FD-840B-C8AD90D4F78A}" type="slidenum">
              <a:rPr lang="en-US" sz="1200" b="0">
                <a:latin typeface="Arial" pitchFamily="34" charset="0"/>
              </a:rPr>
              <a:pPr algn="r" eaLnBrk="1" hangingPunct="1"/>
              <a:t>5</a:t>
            </a:fld>
            <a:endParaRPr lang="en-US" sz="12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7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50DA63-C4D0-4132-8526-14C73FAD4FF1}" type="slidenum">
              <a:rPr lang="en-US" sz="1200" smtClean="0"/>
              <a:pPr eaLnBrk="1" hangingPunct="1"/>
              <a:t>6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8343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50DA63-C4D0-4132-8526-14C73FAD4FF1}" type="slidenum">
              <a:rPr lang="en-US" sz="1200" smtClean="0"/>
              <a:pPr eaLnBrk="1" hangingPunct="1"/>
              <a:t>9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1461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50DA63-C4D0-4132-8526-14C73FAD4FF1}" type="slidenum">
              <a:rPr lang="en-US" sz="1200" smtClean="0"/>
              <a:pPr eaLnBrk="1" hangingPunct="1"/>
              <a:t>10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1461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0003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703FB80-2E75-47FD-840B-C8AD90D4F78A}" type="slidenum">
              <a:rPr lang="en-US" sz="1200" b="0">
                <a:latin typeface="Arial" pitchFamily="34" charset="0"/>
              </a:rPr>
              <a:pPr algn="r" eaLnBrk="1" hangingPunct="1"/>
              <a:t>14</a:t>
            </a:fld>
            <a:endParaRPr lang="en-US" sz="12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7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50DA63-C4D0-4132-8526-14C73FAD4FF1}" type="slidenum">
              <a:rPr lang="en-US" sz="1200" smtClean="0"/>
              <a:pPr eaLnBrk="1" hangingPunct="1"/>
              <a:t>22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41413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FEF-DCCF-4656-BC08-866D0F313F0C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5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772D-C5FF-486F-ABDE-7A2E6AFF107D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77FA-936E-40A8-A5F4-EAD0FD26C158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2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681E-43BD-4D36-9055-E49BD5596E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2287-E513-462D-935E-6E57DCD793DF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8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0409-5633-468A-B68D-2282FC118A66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C6A-AB60-45F5-8CE5-C473889FF14A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33BA-D12E-4AA7-93BD-9E7BB5A4DBE4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7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0E05969-F604-4C0E-AE15-0CD78CCF606C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99C8-A13B-4C44-886F-33F7F0EA63FB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4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A3117A-3FF5-4611-9E9A-D12D7257683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cap="none" dirty="0" smtClean="0">
                <a:latin typeface="+mn-lt"/>
                <a:ea typeface="ＭＳ Ｐゴシック" pitchFamily="-111" charset="-128"/>
              </a:rPr>
              <a:t> </a:t>
            </a:r>
            <a:br>
              <a:rPr lang="en-US" sz="6600" cap="none" dirty="0" smtClean="0">
                <a:latin typeface="+mn-lt"/>
                <a:ea typeface="ＭＳ Ｐゴシック" pitchFamily="-111" charset="-128"/>
              </a:rPr>
            </a:br>
            <a:r>
              <a:rPr lang="en-US" sz="9600" b="1" cap="none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</a:rPr>
              <a:t>BIAS</a:t>
            </a:r>
            <a:r>
              <a:rPr lang="en-US" sz="8800" b="1" cap="none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</a:rPr>
              <a:t/>
            </a:r>
            <a:br>
              <a:rPr lang="en-US" sz="8800" b="1" cap="none" dirty="0" smtClean="0">
                <a:solidFill>
                  <a:schemeClr val="tx1"/>
                </a:solidFill>
                <a:latin typeface="+mn-lt"/>
                <a:ea typeface="ＭＳ Ｐゴシック" pitchFamily="-111" charset="-128"/>
              </a:rPr>
            </a:br>
            <a:r>
              <a:rPr lang="en-US" sz="7200" b="1" dirty="0" smtClean="0">
                <a:solidFill>
                  <a:srgbClr val="FF0000"/>
                </a:solidFill>
                <a:latin typeface="+mn-lt"/>
                <a:ea typeface="ＭＳ Ｐゴシック" pitchFamily="-111" charset="-128"/>
              </a:rPr>
              <a:t>Labs for Life Project</a:t>
            </a:r>
            <a:endParaRPr lang="en-US" sz="6600" b="1" cap="none" dirty="0" smtClean="0">
              <a:solidFill>
                <a:srgbClr val="FF0000"/>
              </a:solidFill>
              <a:latin typeface="+mn-lt"/>
              <a:ea typeface="ＭＳ Ｐゴシック" pitchFamily="-111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Quality CONTROL TRAINING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latin typeface="Arial Black" panose="020B0A04020102020204" pitchFamily="34" charset="0"/>
              </a:rPr>
              <a:pPr/>
              <a:t>1</a:t>
            </a:fld>
            <a:endParaRPr lang="en-US" sz="1400" b="1" dirty="0">
              <a:latin typeface="Arial Black" panose="020B0A04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25BD-0576-4033-AC9D-858D47A1C4A5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6"/>
          <p:cNvSpPr>
            <a:spLocks/>
          </p:cNvSpPr>
          <p:nvPr/>
        </p:nvSpPr>
        <p:spPr bwMode="auto">
          <a:xfrm>
            <a:off x="1080678" y="1022976"/>
            <a:ext cx="4191000" cy="32766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accent1">
              <a:alpha val="49804"/>
            </a:schemeClr>
          </a:solidFill>
          <a:ln w="19050" cmpd="sng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" y="4267200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00600" y="2058652"/>
            <a:ext cx="0" cy="2237154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94538" y="1059498"/>
            <a:ext cx="0" cy="330650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3"/>
          <a:stretch/>
        </p:blipFill>
        <p:spPr bwMode="auto">
          <a:xfrm>
            <a:off x="3048000" y="436898"/>
            <a:ext cx="6373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06556" y="985204"/>
            <a:ext cx="1203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True Value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0100" y="4402514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90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90800" y="4366004"/>
            <a:ext cx="186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86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15" name="Left-Right Arrow 14"/>
          <p:cNvSpPr/>
          <p:nvPr/>
        </p:nvSpPr>
        <p:spPr>
          <a:xfrm>
            <a:off x="3957484" y="5181600"/>
            <a:ext cx="1109816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5791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Bias of   </a:t>
            </a:r>
            <a:r>
              <a:rPr lang="en-US" sz="3200" b="1" dirty="0"/>
              <a:t>-</a:t>
            </a:r>
            <a:r>
              <a:rPr lang="en-US" sz="3200" dirty="0" smtClean="0"/>
              <a:t> 4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pic>
        <p:nvPicPr>
          <p:cNvPr id="1026" name="Picture 2" descr="C:\Users\Anna\AppData\Local\Microsoft\Windows\Temporary Internet Files\Content.IE5\00JGN5UW\MP90032108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14237" r="38612" b="48918"/>
          <a:stretch/>
        </p:blipFill>
        <p:spPr bwMode="auto">
          <a:xfrm rot="760427">
            <a:off x="7146022" y="580026"/>
            <a:ext cx="1002531" cy="13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2133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Value of the XYZ QC material is 90 umol/L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10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5E71-F69E-4A99-B911-DF947231B7B2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ea typeface="Adobe Heiti Std R" pitchFamily="34" charset="-128"/>
              </a:rPr>
              <a:t/>
            </a:r>
            <a:br>
              <a:rPr lang="en-US" b="1" dirty="0" smtClean="0">
                <a:latin typeface="+mn-lt"/>
                <a:ea typeface="Adobe Heiti Std R" pitchFamily="34" charset="-128"/>
              </a:rPr>
            </a:br>
            <a:r>
              <a:rPr lang="en-US" b="1" dirty="0" smtClean="0">
                <a:latin typeface="+mn-lt"/>
                <a:ea typeface="Adobe Heiti Std R" pitchFamily="34" charset="-128"/>
              </a:rPr>
              <a:t>But where do you get the 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dobe Heiti Std R" pitchFamily="34" charset="-128"/>
              </a:rPr>
              <a:t>True </a:t>
            </a:r>
            <a:r>
              <a:rPr lang="en-US" b="1" dirty="0">
                <a:solidFill>
                  <a:srgbClr val="FF0000"/>
                </a:solidFill>
                <a:latin typeface="+mn-lt"/>
                <a:ea typeface="Adobe Heiti Std R" pitchFamily="34" charset="-128"/>
              </a:rPr>
              <a:t>V</a:t>
            </a:r>
            <a:r>
              <a:rPr lang="en-US" b="1" dirty="0" smtClean="0">
                <a:solidFill>
                  <a:srgbClr val="FF0000"/>
                </a:solidFill>
                <a:latin typeface="+mn-lt"/>
                <a:ea typeface="Adobe Heiti Std R" pitchFamily="34" charset="-128"/>
              </a:rPr>
              <a:t>alue </a:t>
            </a:r>
            <a:r>
              <a:rPr lang="en-US" b="1" dirty="0" smtClean="0">
                <a:latin typeface="+mn-lt"/>
                <a:ea typeface="Adobe Heiti Std R" pitchFamily="34" charset="-128"/>
              </a:rPr>
              <a:t>from????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  <a:ea typeface="Adobe Heiti Std R" pitchFamily="34" charset="-128"/>
              </a:rPr>
              <a:t>What makes it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  <a:ea typeface="Adobe Heiti Std R" pitchFamily="34" charset="-128"/>
              </a:rPr>
              <a:t>“true”?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</a:rPr>
              <a:t>Inter-laboratory comparison programs of the QC manufacturer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Good </a:t>
            </a:r>
            <a:r>
              <a:rPr lang="en-US" sz="2400" dirty="0"/>
              <a:t>QC providers give monthly as well as cumulative means.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cumulative means are robust </a:t>
            </a:r>
            <a:r>
              <a:rPr lang="en-US" sz="2400" dirty="0" smtClean="0"/>
              <a:t>values </a:t>
            </a:r>
            <a:r>
              <a:rPr lang="en-US" sz="2400" dirty="0"/>
              <a:t>and will give very good anchoring of the true </a:t>
            </a:r>
            <a:r>
              <a:rPr lang="en-US" sz="2400" dirty="0" smtClean="0"/>
              <a:t>value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</a:rPr>
              <a:t>Manufacturer </a:t>
            </a:r>
            <a:r>
              <a:rPr lang="en-US" sz="2400" b="1" dirty="0">
                <a:solidFill>
                  <a:schemeClr val="tx1"/>
                </a:solidFill>
              </a:rPr>
              <a:t>assigned mean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</a:rPr>
              <a:t>Long </a:t>
            </a:r>
            <a:r>
              <a:rPr lang="en-US" sz="2400" b="1" dirty="0">
                <a:solidFill>
                  <a:schemeClr val="tx1"/>
                </a:solidFill>
              </a:rPr>
              <a:t>term lab mean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dirty="0"/>
              <a:t> Provided the QC lot has been running for a considerable duration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33BA-D12E-4AA7-93BD-9E7BB5A4DBE4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711440" cy="551596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A Peer Group Report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1" t="20357" r="49170" b="11688"/>
          <a:stretch/>
        </p:blipFill>
        <p:spPr bwMode="auto">
          <a:xfrm>
            <a:off x="1066801" y="1731523"/>
            <a:ext cx="5486400" cy="451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 example of Peer Group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13162" t="43381" r="15249" b="11622"/>
          <a:stretch/>
        </p:blipFill>
        <p:spPr bwMode="auto">
          <a:xfrm>
            <a:off x="990600" y="2362200"/>
            <a:ext cx="7391400" cy="3505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886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B96B-0358-48D8-81BF-ADBA1BA9D59C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14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9901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4762537"/>
              </p:ext>
            </p:extLst>
          </p:nvPr>
        </p:nvGraphicFramePr>
        <p:xfrm>
          <a:off x="322847" y="1066800"/>
          <a:ext cx="7678154" cy="4565717"/>
        </p:xfrm>
        <a:graphic>
          <a:graphicData uri="http://schemas.openxmlformats.org/drawingml/2006/table">
            <a:tbl>
              <a:tblPr/>
              <a:tblGrid>
                <a:gridCol w="2585296"/>
                <a:gridCol w="2546429"/>
                <a:gridCol w="2546429"/>
              </a:tblGrid>
              <a:tr h="879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Error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Causes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93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Inaccuracy leads to Bias (Systematic Errors)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Remember the causes?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Easier to detect and correct. Many of the causes are correctable..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175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</a:rPr>
                        <a:t>Imprecision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</a:rPr>
                        <a:t>(Random Errors)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Remember the causes?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More difficult to detect and eliminate..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952A-5B85-4153-B077-9D703907C167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Detecting Systematic Errors (Bias/ Inaccuracy)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3200" dirty="0" smtClean="0"/>
              <a:t>Peer Group Data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3200" dirty="0" smtClean="0"/>
              <a:t>EQA 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3200" dirty="0" smtClean="0"/>
              <a:t>LJ Charts: Shifting Populations, Rules pointing to systematic errors (daily and periodic)</a:t>
            </a:r>
          </a:p>
          <a:p>
            <a:pPr marL="1172718" lvl="3" indent="-514350">
              <a:buFont typeface="+mj-lt"/>
              <a:buAutoNum type="alphaLcPeriod"/>
            </a:pPr>
            <a:r>
              <a:rPr lang="en-IN" sz="2600" dirty="0" smtClean="0"/>
              <a:t>2:2s</a:t>
            </a:r>
          </a:p>
          <a:p>
            <a:pPr marL="1172718" lvl="3" indent="-514350">
              <a:buFont typeface="+mj-lt"/>
              <a:buAutoNum type="alphaLcPeriod"/>
            </a:pPr>
            <a:r>
              <a:rPr lang="en-IN" sz="2600" dirty="0" smtClean="0"/>
              <a:t>3:1s</a:t>
            </a:r>
          </a:p>
          <a:p>
            <a:pPr marL="1172718" lvl="3" indent="-514350">
              <a:buFont typeface="+mj-lt"/>
              <a:buAutoNum type="alphaLcPeriod"/>
            </a:pPr>
            <a:r>
              <a:rPr lang="en-IN" sz="2600" dirty="0" smtClean="0"/>
              <a:t>4:1s</a:t>
            </a:r>
          </a:p>
          <a:p>
            <a:pPr marL="1172718" lvl="3" indent="-514350">
              <a:buFont typeface="+mj-lt"/>
              <a:buAutoNum type="alphaLcPeriod"/>
            </a:pPr>
            <a:r>
              <a:rPr lang="en-IN" sz="2600" dirty="0" smtClean="0"/>
              <a:t>7T</a:t>
            </a:r>
          </a:p>
          <a:p>
            <a:pPr marL="1172718" lvl="3" indent="-514350">
              <a:buFont typeface="+mj-lt"/>
              <a:buAutoNum type="alphaLcPeriod"/>
            </a:pPr>
            <a:r>
              <a:rPr lang="en-IN" sz="2600" dirty="0" smtClean="0"/>
              <a:t>6x, 8x, 6 x, 10x, 12 x</a:t>
            </a:r>
          </a:p>
          <a:p>
            <a:pPr marL="726948" lvl="2" indent="-342900">
              <a:buFont typeface="+mj-lt"/>
              <a:buAutoNum type="alphaLcPeriod"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Looking for Bias on EQAS</a:t>
            </a:r>
            <a:br>
              <a:rPr lang="en-IN" dirty="0" smtClean="0"/>
            </a:br>
            <a:r>
              <a:rPr lang="en-IN" dirty="0" smtClean="0"/>
              <a:t>Z score and RMZ…..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402" r="20961" b="14061"/>
          <a:stretch/>
        </p:blipFill>
        <p:spPr bwMode="auto">
          <a:xfrm>
            <a:off x="762000" y="1981200"/>
            <a:ext cx="7772400" cy="39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219200" y="2590800"/>
            <a:ext cx="67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330440" cy="780196"/>
          </a:xfrm>
        </p:spPr>
        <p:txBody>
          <a:bodyPr/>
          <a:lstStyle/>
          <a:p>
            <a:r>
              <a:rPr lang="en-IN" dirty="0" smtClean="0"/>
              <a:t>LJ-like graph and </a:t>
            </a:r>
            <a:r>
              <a:rPr lang="en-IN" dirty="0" err="1" smtClean="0"/>
              <a:t>Yudnt</a:t>
            </a:r>
            <a:r>
              <a:rPr lang="en-IN" dirty="0" smtClean="0"/>
              <a:t> Plot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1" t="8077" r="20312" b="12436"/>
          <a:stretch/>
        </p:blipFill>
        <p:spPr bwMode="auto">
          <a:xfrm>
            <a:off x="914400" y="1295400"/>
            <a:ext cx="7696200" cy="484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7692" r="21250" b="14872"/>
          <a:stretch/>
        </p:blipFill>
        <p:spPr bwMode="auto">
          <a:xfrm>
            <a:off x="762000" y="1219200"/>
            <a:ext cx="7772400" cy="49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28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dirty="0"/>
              <a:t>LJ-like graph and </a:t>
            </a:r>
            <a:r>
              <a:rPr lang="en-IN" sz="4800" dirty="0" err="1"/>
              <a:t>Yudnt</a:t>
            </a:r>
            <a:r>
              <a:rPr lang="en-IN" sz="4800" dirty="0"/>
              <a:t> Plot</a:t>
            </a:r>
          </a:p>
        </p:txBody>
      </p:sp>
    </p:spTree>
    <p:extLst>
      <p:ext uri="{BB962C8B-B14F-4D97-AF65-F5344CB8AC3E}">
        <p14:creationId xmlns:p14="http://schemas.microsoft.com/office/powerpoint/2010/main" val="11787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482840" cy="932596"/>
          </a:xfrm>
        </p:spPr>
        <p:txBody>
          <a:bodyPr/>
          <a:lstStyle/>
          <a:p>
            <a:r>
              <a:rPr lang="en-IN" dirty="0"/>
              <a:t>LJ-like graph and </a:t>
            </a:r>
            <a:r>
              <a:rPr lang="en-IN" dirty="0" err="1"/>
              <a:t>Yudnt</a:t>
            </a:r>
            <a:r>
              <a:rPr lang="en-IN" dirty="0"/>
              <a:t> Plot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2" t="7434" r="20601" b="15849"/>
          <a:stretch/>
        </p:blipFill>
        <p:spPr bwMode="auto">
          <a:xfrm>
            <a:off x="457200" y="1219200"/>
            <a:ext cx="8305800" cy="49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7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9"/>
          <a:stretch/>
        </p:blipFill>
        <p:spPr bwMode="auto">
          <a:xfrm>
            <a:off x="408650" y="2577394"/>
            <a:ext cx="3245599" cy="214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2477043" cy="164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676400"/>
            <a:ext cx="2995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Alerts</a:t>
            </a:r>
            <a:r>
              <a:rPr lang="en-US" sz="2400" u="sng" dirty="0" smtClean="0">
                <a:solidFill>
                  <a:srgbClr val="FF0000"/>
                </a:solidFill>
              </a:rPr>
              <a:t> us to changes in accuracy and precision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447800"/>
            <a:ext cx="327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Understanding Bias!!!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Monitors</a:t>
            </a:r>
            <a:r>
              <a:rPr lang="en-US" sz="2400" u="sng" dirty="0" smtClean="0">
                <a:solidFill>
                  <a:srgbClr val="FF0000"/>
                </a:solidFill>
              </a:rPr>
              <a:t> and evaluates method performance FULLY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2987503" y="1219199"/>
            <a:ext cx="2727497" cy="533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65" y="228600"/>
            <a:ext cx="9118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can we determine if a change is acceptable or not? </a:t>
            </a:r>
            <a:endParaRPr lang="en-US" sz="4000" b="1" dirty="0"/>
          </a:p>
        </p:txBody>
      </p:sp>
      <p:sp>
        <p:nvSpPr>
          <p:cNvPr id="16" name="Curved Down Arrow 15"/>
          <p:cNvSpPr/>
          <p:nvPr/>
        </p:nvSpPr>
        <p:spPr>
          <a:xfrm rot="10800000">
            <a:off x="2761322" y="5627091"/>
            <a:ext cx="3124201" cy="7586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 smtClean="0">
                <a:latin typeface="+mn-lt"/>
              </a:rPr>
              <a:t>Recap: Causes of </a:t>
            </a:r>
            <a:r>
              <a:rPr lang="en-IN" b="1" dirty="0" smtClean="0">
                <a:solidFill>
                  <a:srgbClr val="FF0000"/>
                </a:solidFill>
                <a:latin typeface="+mn-lt"/>
              </a:rPr>
              <a:t>Systematic errors </a:t>
            </a:r>
            <a:r>
              <a:rPr lang="en-IN" sz="28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IN" sz="2800" b="1" dirty="0" smtClean="0">
                <a:solidFill>
                  <a:schemeClr val="tx1"/>
                </a:solidFill>
              </a:rPr>
              <a:t>Trends </a:t>
            </a:r>
            <a:r>
              <a:rPr lang="en-IN" sz="2800" b="1" dirty="0">
                <a:solidFill>
                  <a:schemeClr val="tx1"/>
                </a:solidFill>
              </a:rPr>
              <a:t>and </a:t>
            </a:r>
            <a:r>
              <a:rPr lang="en-IN" sz="2800" b="1" dirty="0" smtClean="0">
                <a:solidFill>
                  <a:schemeClr val="tx1"/>
                </a:solidFill>
              </a:rPr>
              <a:t>Shifts)</a:t>
            </a:r>
            <a:endParaRPr lang="en-IN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845734"/>
            <a:ext cx="7971224" cy="402336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IN" sz="2800" dirty="0" smtClean="0">
                <a:solidFill>
                  <a:schemeClr val="tx1"/>
                </a:solidFill>
              </a:rPr>
              <a:t>Trend :gradual </a:t>
            </a:r>
            <a:r>
              <a:rPr lang="en-IN" sz="2800" dirty="0">
                <a:solidFill>
                  <a:schemeClr val="tx1"/>
                </a:solidFill>
              </a:rPr>
              <a:t>loss of reliability in </a:t>
            </a:r>
            <a:r>
              <a:rPr lang="en-IN" sz="2800" dirty="0" smtClean="0">
                <a:solidFill>
                  <a:schemeClr val="tx1"/>
                </a:solidFill>
              </a:rPr>
              <a:t>the test system</a:t>
            </a:r>
            <a:endParaRPr lang="en-IN" sz="28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IN" sz="2400" dirty="0" smtClean="0">
                <a:solidFill>
                  <a:schemeClr val="tx1"/>
                </a:solidFill>
              </a:rPr>
              <a:t>Cause </a:t>
            </a:r>
            <a:r>
              <a:rPr lang="en-IN" dirty="0" smtClean="0">
                <a:solidFill>
                  <a:schemeClr val="tx1"/>
                </a:solidFill>
              </a:rPr>
              <a:t>:</a:t>
            </a:r>
          </a:p>
          <a:p>
            <a:pPr marL="1028700" indent="-457200">
              <a:buFont typeface="+mj-lt"/>
              <a:buAutoNum type="arabicPeriod"/>
            </a:pPr>
            <a:r>
              <a:rPr lang="en-IN" dirty="0">
                <a:solidFill>
                  <a:schemeClr val="tx1"/>
                </a:solidFill>
              </a:rPr>
              <a:t>Deterioration of the instrument light </a:t>
            </a:r>
            <a:r>
              <a:rPr lang="en-IN" dirty="0" smtClean="0">
                <a:solidFill>
                  <a:schemeClr val="tx1"/>
                </a:solidFill>
              </a:rPr>
              <a:t>source</a:t>
            </a:r>
          </a:p>
          <a:p>
            <a:pPr marL="10287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Gradual </a:t>
            </a:r>
            <a:r>
              <a:rPr lang="en-IN" dirty="0">
                <a:solidFill>
                  <a:schemeClr val="tx1"/>
                </a:solidFill>
              </a:rPr>
              <a:t>accumulation of debris </a:t>
            </a:r>
            <a:r>
              <a:rPr lang="en-IN" dirty="0" smtClean="0">
                <a:solidFill>
                  <a:schemeClr val="tx1"/>
                </a:solidFill>
              </a:rPr>
              <a:t>in sample /reagent tubing</a:t>
            </a:r>
            <a:endParaRPr lang="en-IN" dirty="0">
              <a:solidFill>
                <a:schemeClr val="tx1"/>
              </a:solidFill>
            </a:endParaRPr>
          </a:p>
          <a:p>
            <a:pPr marL="10287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Aging </a:t>
            </a:r>
            <a:r>
              <a:rPr lang="en-IN" dirty="0">
                <a:solidFill>
                  <a:schemeClr val="tx1"/>
                </a:solidFill>
              </a:rPr>
              <a:t>of </a:t>
            </a:r>
            <a:r>
              <a:rPr lang="en-IN" dirty="0" smtClean="0">
                <a:solidFill>
                  <a:schemeClr val="tx1"/>
                </a:solidFill>
              </a:rPr>
              <a:t>reagents</a:t>
            </a:r>
          </a:p>
          <a:p>
            <a:pPr marL="10287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Gradual </a:t>
            </a:r>
            <a:r>
              <a:rPr lang="en-IN" dirty="0">
                <a:solidFill>
                  <a:schemeClr val="tx1"/>
                </a:solidFill>
              </a:rPr>
              <a:t>deterioration of control </a:t>
            </a:r>
            <a:r>
              <a:rPr lang="en-IN" dirty="0" smtClean="0">
                <a:solidFill>
                  <a:schemeClr val="tx1"/>
                </a:solidFill>
              </a:rPr>
              <a:t>materials</a:t>
            </a:r>
          </a:p>
          <a:p>
            <a:pPr marL="10287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Gradual </a:t>
            </a:r>
            <a:r>
              <a:rPr lang="en-IN" dirty="0">
                <a:solidFill>
                  <a:schemeClr val="tx1"/>
                </a:solidFill>
              </a:rPr>
              <a:t>deterioration of incubation </a:t>
            </a:r>
            <a:r>
              <a:rPr lang="en-IN" dirty="0" smtClean="0">
                <a:solidFill>
                  <a:schemeClr val="tx1"/>
                </a:solidFill>
              </a:rPr>
              <a:t>chamber temperature(enzymes only)</a:t>
            </a:r>
            <a:endParaRPr lang="en-IN" dirty="0">
              <a:solidFill>
                <a:schemeClr val="tx1"/>
              </a:solidFill>
            </a:endParaRPr>
          </a:p>
          <a:p>
            <a:pPr marL="1028700" indent="-457200">
              <a:buFont typeface="+mj-lt"/>
              <a:buAutoNum type="arabicPeriod"/>
            </a:pPr>
            <a:r>
              <a:rPr lang="en-IN" u="sng" dirty="0" smtClean="0">
                <a:solidFill>
                  <a:srgbClr val="FF0000"/>
                </a:solidFill>
              </a:rPr>
              <a:t>Gradual </a:t>
            </a:r>
            <a:r>
              <a:rPr lang="en-IN" u="sng" dirty="0">
                <a:solidFill>
                  <a:srgbClr val="FF0000"/>
                </a:solidFill>
              </a:rPr>
              <a:t>deterioration of calibration</a:t>
            </a:r>
          </a:p>
        </p:txBody>
      </p:sp>
    </p:spTree>
    <p:extLst>
      <p:ext uri="{BB962C8B-B14F-4D97-AF65-F5344CB8AC3E}">
        <p14:creationId xmlns:p14="http://schemas.microsoft.com/office/powerpoint/2010/main" val="37271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Action: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IN" sz="4000" dirty="0" smtClean="0">
              <a:latin typeface="Blackadder ITC" pitchFamily="82" charset="0"/>
            </a:endParaRPr>
          </a:p>
          <a:p>
            <a:pPr algn="ctr"/>
            <a:r>
              <a:rPr lang="en-IN" sz="4000" dirty="0" smtClean="0">
                <a:solidFill>
                  <a:srgbClr val="FF0000"/>
                </a:solidFill>
                <a:latin typeface="Blackadder ITC" pitchFamily="82" charset="0"/>
              </a:rPr>
              <a:t>Eliminate Causes (1-5 )!!</a:t>
            </a:r>
          </a:p>
          <a:p>
            <a:pPr algn="ctr"/>
            <a:r>
              <a:rPr lang="en-IN" sz="4000" dirty="0" err="1" smtClean="0">
                <a:solidFill>
                  <a:srgbClr val="FF0000"/>
                </a:solidFill>
                <a:latin typeface="Blackadder ITC" pitchFamily="82" charset="0"/>
              </a:rPr>
              <a:t>E.g.Calibrate</a:t>
            </a:r>
            <a:r>
              <a:rPr lang="en-IN" sz="4000" dirty="0" smtClean="0">
                <a:solidFill>
                  <a:srgbClr val="FF0000"/>
                </a:solidFill>
                <a:latin typeface="Blackadder ITC" pitchFamily="82" charset="0"/>
              </a:rPr>
              <a:t>!!</a:t>
            </a:r>
            <a:endParaRPr lang="en-IN" sz="4000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1DBF-A918-40EA-8366-95481D5BE611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6"/>
          <p:cNvSpPr>
            <a:spLocks/>
          </p:cNvSpPr>
          <p:nvPr/>
        </p:nvSpPr>
        <p:spPr bwMode="auto">
          <a:xfrm>
            <a:off x="2260805" y="1012723"/>
            <a:ext cx="4191000" cy="32766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 w="19050" cmpd="sng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" y="4267200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772400" y="2044700"/>
            <a:ext cx="0" cy="22225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6305" y="1012723"/>
            <a:ext cx="0" cy="330650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3"/>
          <a:stretch/>
        </p:blipFill>
        <p:spPr bwMode="auto">
          <a:xfrm>
            <a:off x="4315644" y="384559"/>
            <a:ext cx="6373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10400" y="825910"/>
            <a:ext cx="122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True Value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671734" y="4410008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103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47603" y="4402513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110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>
            <a:off x="3790846" y="4840291"/>
            <a:ext cx="3676753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81453" y="5403425"/>
            <a:ext cx="3725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Bias of - 7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" b="3248"/>
          <a:stretch/>
        </p:blipFill>
        <p:spPr bwMode="auto">
          <a:xfrm>
            <a:off x="112354" y="147023"/>
            <a:ext cx="3850046" cy="678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19" name="Freeform 16"/>
          <p:cNvSpPr>
            <a:spLocks/>
          </p:cNvSpPr>
          <p:nvPr/>
        </p:nvSpPr>
        <p:spPr bwMode="auto">
          <a:xfrm>
            <a:off x="5181600" y="1042629"/>
            <a:ext cx="4191000" cy="32766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accent1">
              <a:alpha val="50000"/>
            </a:schemeClr>
          </a:solidFill>
          <a:ln w="19050" cmpd="sng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277100" y="942012"/>
            <a:ext cx="0" cy="330650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3"/>
          <a:stretch/>
        </p:blipFill>
        <p:spPr bwMode="auto">
          <a:xfrm>
            <a:off x="7259326" y="255290"/>
            <a:ext cx="6373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943600" y="4164864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109 </a:t>
            </a:r>
            <a:r>
              <a:rPr lang="en-US" sz="2400" dirty="0" err="1" smtClean="0"/>
              <a:t>umol</a:t>
            </a:r>
            <a:r>
              <a:rPr lang="en-US" sz="2400" dirty="0" smtClean="0"/>
              <a:t>/L</a:t>
            </a:r>
            <a:endParaRPr lang="en-US" sz="2400" dirty="0"/>
          </a:p>
        </p:txBody>
      </p:sp>
      <p:sp>
        <p:nvSpPr>
          <p:cNvPr id="28" name="Left-Right Arrow 27"/>
          <p:cNvSpPr/>
          <p:nvPr/>
        </p:nvSpPr>
        <p:spPr>
          <a:xfrm>
            <a:off x="7086600" y="5257800"/>
            <a:ext cx="637356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905500" y="5845277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Bias of </a:t>
            </a:r>
            <a:r>
              <a:rPr lang="en-US" sz="3200" dirty="0" smtClean="0"/>
              <a:t> </a:t>
            </a:r>
            <a:r>
              <a:rPr lang="en-US" sz="3200" dirty="0" smtClean="0"/>
              <a:t>1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419100" y="4953112"/>
            <a:ext cx="609600" cy="358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9100" y="5673857"/>
            <a:ext cx="609600" cy="463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742" y="484018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Calibration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16742" y="559565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Calibration</a:t>
            </a:r>
            <a:endParaRPr lang="en-US" dirty="0"/>
          </a:p>
        </p:txBody>
      </p:sp>
      <p:pic>
        <p:nvPicPr>
          <p:cNvPr id="23" name="Picture 2" descr="C:\Users\Anna\AppData\Local\Microsoft\Windows\Temporary Internet Files\Content.IE5\00JGN5UW\MP900321088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14237" r="38612" b="48918"/>
          <a:stretch/>
        </p:blipFill>
        <p:spPr bwMode="auto">
          <a:xfrm rot="760427">
            <a:off x="247976" y="1229311"/>
            <a:ext cx="1002531" cy="13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4835" y="25952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Value of the HWD QC material is 110 umol/L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22</a:t>
            </a:fld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2F81-F606-4CDF-9F7D-4E1C0BABD67F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animBg="1"/>
      <p:bldP spid="25" grpId="0"/>
      <p:bldP spid="25" grpId="1"/>
      <p:bldP spid="19" grpId="0" animBg="1"/>
      <p:bldP spid="27" grpId="0"/>
      <p:bldP spid="28" grpId="0" animBg="1"/>
      <p:bldP spid="29" grpId="0"/>
      <p:bldP spid="2" grpId="0" animBg="1"/>
      <p:bldP spid="3" grpId="0" animBg="1"/>
      <p:bldP spid="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6"/>
          <p:cNvSpPr>
            <a:spLocks/>
          </p:cNvSpPr>
          <p:nvPr/>
        </p:nvSpPr>
        <p:spPr bwMode="auto">
          <a:xfrm>
            <a:off x="2971800" y="1663700"/>
            <a:ext cx="4191000" cy="32766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accent1">
              <a:lumMod val="20000"/>
              <a:lumOff val="80000"/>
              <a:alpha val="49804"/>
            </a:schemeClr>
          </a:solidFill>
          <a:ln w="19050" cmpd="sng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" y="4940300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33800" y="2667000"/>
            <a:ext cx="0" cy="22225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67300" y="1633794"/>
            <a:ext cx="0" cy="330650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3"/>
          <a:stretch/>
        </p:blipFill>
        <p:spPr bwMode="auto">
          <a:xfrm>
            <a:off x="4953000" y="1066800"/>
            <a:ext cx="6373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4200" y="1600200"/>
            <a:ext cx="122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True Value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F33-1D11-448F-991F-280A4BA8060D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23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3505200" y="381000"/>
            <a:ext cx="1905000" cy="12192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33400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66852" y="635167"/>
            <a:ext cx="2896148" cy="926767"/>
            <a:chOff x="2323825" y="261309"/>
            <a:chExt cx="2896148" cy="926767"/>
          </a:xfrm>
        </p:grpSpPr>
        <p:sp>
          <p:nvSpPr>
            <p:cNvPr id="17" name="Rectangle 16"/>
            <p:cNvSpPr/>
            <p:nvPr/>
          </p:nvSpPr>
          <p:spPr>
            <a:xfrm>
              <a:off x="2323825" y="261309"/>
              <a:ext cx="2896148" cy="92676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323825" y="261309"/>
              <a:ext cx="2896148" cy="9267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baseline="0" dirty="0" smtClean="0"/>
                <a:t>THANK YOU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6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B96B-0358-48D8-81BF-ADBA1BA9D59C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3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901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62192"/>
            <a:ext cx="66294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+mn-lt"/>
              </a:rPr>
              <a:t>RECAP</a:t>
            </a:r>
            <a:r>
              <a:rPr lang="en-US" sz="4400" b="1" dirty="0" smtClean="0">
                <a:latin typeface="+mn-lt"/>
              </a:rPr>
              <a:t>- </a:t>
            </a:r>
            <a:r>
              <a:rPr lang="en-US" sz="4400" b="1" dirty="0" smtClean="0">
                <a:solidFill>
                  <a:schemeClr val="tx1"/>
                </a:solidFill>
                <a:latin typeface="+mn-lt"/>
              </a:rPr>
              <a:t>Definitions of Terms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9901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2881230"/>
              </p:ext>
            </p:extLst>
          </p:nvPr>
        </p:nvGraphicFramePr>
        <p:xfrm>
          <a:off x="322847" y="1676400"/>
          <a:ext cx="8229600" cy="4220845"/>
        </p:xfrm>
        <a:graphic>
          <a:graphicData uri="http://schemas.openxmlformats.org/drawingml/2006/table">
            <a:tbl>
              <a:tblPr/>
              <a:tblGrid>
                <a:gridCol w="2133600"/>
                <a:gridCol w="6096000"/>
              </a:tblGrid>
              <a:tr h="1309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Accuracy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closeness of measurements to the true value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</a:rPr>
                        <a:t>Precision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</a:rPr>
                        <a:t>The amount of variation in the measurements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Bias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The difference between the expectation of a test result and an accepted reference value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Footer Placeholder 1"/>
          <p:cNvSpPr txBox="1">
            <a:spLocks/>
          </p:cNvSpPr>
          <p:nvPr/>
        </p:nvSpPr>
        <p:spPr>
          <a:xfrm>
            <a:off x="382190" y="5956231"/>
            <a:ext cx="41910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Reproduced from LQMS Toolkit :Quantitative QC - Module 7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952A-5B85-4153-B077-9D703907C167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33810" y="296543"/>
            <a:ext cx="796948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GB" sz="4800" b="1" dirty="0" smtClean="0">
                <a:solidFill>
                  <a:srgbClr val="C00000"/>
                </a:solidFill>
              </a:rPr>
              <a:t>RECAP</a:t>
            </a:r>
            <a:r>
              <a:rPr lang="en-US" altLang="en-GB" sz="4800" b="1" dirty="0" smtClean="0"/>
              <a:t> - Accuracy </a:t>
            </a:r>
            <a:r>
              <a:rPr lang="en-US" altLang="en-GB" sz="4800" b="1" dirty="0"/>
              <a:t>and Precision</a:t>
            </a:r>
          </a:p>
        </p:txBody>
      </p:sp>
      <p:sp>
        <p:nvSpPr>
          <p:cNvPr id="7171" name="Oval 9"/>
          <p:cNvSpPr>
            <a:spLocks noChangeArrowheads="1"/>
          </p:cNvSpPr>
          <p:nvPr/>
        </p:nvSpPr>
        <p:spPr bwMode="auto">
          <a:xfrm>
            <a:off x="1524000" y="39624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1611313" y="41608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3" name="Oval 13"/>
          <p:cNvSpPr>
            <a:spLocks noChangeArrowheads="1"/>
          </p:cNvSpPr>
          <p:nvPr/>
        </p:nvSpPr>
        <p:spPr bwMode="auto">
          <a:xfrm>
            <a:off x="1676400" y="38862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4" name="Oval 14"/>
          <p:cNvSpPr>
            <a:spLocks noChangeArrowheads="1"/>
          </p:cNvSpPr>
          <p:nvPr/>
        </p:nvSpPr>
        <p:spPr bwMode="auto">
          <a:xfrm>
            <a:off x="1522413" y="41100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5" name="Oval 15"/>
          <p:cNvSpPr>
            <a:spLocks noChangeArrowheads="1"/>
          </p:cNvSpPr>
          <p:nvPr/>
        </p:nvSpPr>
        <p:spPr bwMode="auto">
          <a:xfrm>
            <a:off x="6783388" y="2887663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2230438" y="2368550"/>
            <a:ext cx="1984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GB" dirty="0">
                <a:solidFill>
                  <a:srgbClr val="000000"/>
                </a:solidFill>
                <a:latin typeface="SnyderSpeed" charset="0"/>
              </a:rPr>
              <a:t> </a:t>
            </a:r>
            <a:endParaRPr lang="en-US" altLang="en-GB" dirty="0">
              <a:latin typeface="Challenge Extra Bold" pitchFamily="82" charset="0"/>
            </a:endParaRPr>
          </a:p>
        </p:txBody>
      </p:sp>
      <p:sp>
        <p:nvSpPr>
          <p:cNvPr id="7177" name="Oval 23"/>
          <p:cNvSpPr>
            <a:spLocks noChangeArrowheads="1"/>
          </p:cNvSpPr>
          <p:nvPr/>
        </p:nvSpPr>
        <p:spPr bwMode="auto">
          <a:xfrm>
            <a:off x="4800600" y="47244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8" name="Oval 25"/>
          <p:cNvSpPr>
            <a:spLocks noChangeArrowheads="1"/>
          </p:cNvSpPr>
          <p:nvPr/>
        </p:nvSpPr>
        <p:spPr bwMode="auto">
          <a:xfrm>
            <a:off x="4724400" y="48006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9" name="Oval 26"/>
          <p:cNvSpPr>
            <a:spLocks noChangeArrowheads="1"/>
          </p:cNvSpPr>
          <p:nvPr/>
        </p:nvSpPr>
        <p:spPr bwMode="auto">
          <a:xfrm>
            <a:off x="4724400" y="47244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80" name="Rectangle 39"/>
          <p:cNvSpPr>
            <a:spLocks noChangeArrowheads="1"/>
          </p:cNvSpPr>
          <p:nvPr/>
        </p:nvSpPr>
        <p:spPr bwMode="auto">
          <a:xfrm>
            <a:off x="6548438" y="2025650"/>
            <a:ext cx="1984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GB" dirty="0">
                <a:solidFill>
                  <a:srgbClr val="000000"/>
                </a:solidFill>
                <a:latin typeface="SnyderSpeed" charset="0"/>
              </a:rPr>
              <a:t> </a:t>
            </a:r>
            <a:endParaRPr lang="en-US" altLang="en-GB" dirty="0">
              <a:latin typeface="Challenge Extra Bold" pitchFamily="82" charset="0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86692" y="1755322"/>
            <a:ext cx="8304908" cy="4339919"/>
            <a:chOff x="798" y="1299"/>
            <a:chExt cx="4499" cy="2293"/>
          </a:xfrm>
        </p:grpSpPr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798" y="1299"/>
              <a:ext cx="4499" cy="2293"/>
              <a:chOff x="798" y="1299"/>
              <a:chExt cx="4499" cy="2293"/>
            </a:xfrm>
          </p:grpSpPr>
          <p:grpSp>
            <p:nvGrpSpPr>
              <p:cNvPr id="9" name="Group 46"/>
              <p:cNvGrpSpPr>
                <a:grpSpLocks/>
              </p:cNvGrpSpPr>
              <p:nvPr/>
            </p:nvGrpSpPr>
            <p:grpSpPr bwMode="auto">
              <a:xfrm>
                <a:off x="798" y="1299"/>
                <a:ext cx="4499" cy="2293"/>
                <a:chOff x="798" y="1299"/>
                <a:chExt cx="4499" cy="2293"/>
              </a:xfrm>
            </p:grpSpPr>
            <p:grpSp>
              <p:nvGrpSpPr>
                <p:cNvPr id="11" name="Group 45"/>
                <p:cNvGrpSpPr>
                  <a:grpSpLocks/>
                </p:cNvGrpSpPr>
                <p:nvPr/>
              </p:nvGrpSpPr>
              <p:grpSpPr bwMode="auto">
                <a:xfrm>
                  <a:off x="798" y="1503"/>
                  <a:ext cx="2844" cy="2089"/>
                  <a:chOff x="798" y="1503"/>
                  <a:chExt cx="2844" cy="2089"/>
                </a:xfrm>
              </p:grpSpPr>
              <p:grpSp>
                <p:nvGrpSpPr>
                  <p:cNvPr id="1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798" y="1503"/>
                    <a:ext cx="1320" cy="1250"/>
                    <a:chOff x="798" y="1503"/>
                    <a:chExt cx="1320" cy="1250"/>
                  </a:xfrm>
                </p:grpSpPr>
                <p:sp>
                  <p:nvSpPr>
                    <p:cNvPr id="7209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8" y="1503"/>
                      <a:ext cx="1320" cy="1204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10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1" y="1620"/>
                      <a:ext cx="1074" cy="9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1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4" y="1819"/>
                      <a:ext cx="711" cy="626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12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979"/>
                      <a:ext cx="338" cy="309"/>
                    </a:xfrm>
                    <a:prstGeom prst="ellipse">
                      <a:avLst/>
                    </a:prstGeom>
                    <a:solidFill>
                      <a:srgbClr val="FFF4D5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13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8" y="2697"/>
                      <a:ext cx="56" cy="56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14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1" y="2648"/>
                      <a:ext cx="49" cy="4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204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201" y="2304"/>
                    <a:ext cx="1441" cy="128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05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366" y="2425"/>
                    <a:ext cx="1092" cy="104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0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2573" y="2626"/>
                    <a:ext cx="699" cy="654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0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779" y="2795"/>
                    <a:ext cx="371" cy="309"/>
                  </a:xfrm>
                  <a:prstGeom prst="ellipse">
                    <a:avLst/>
                  </a:prstGeom>
                  <a:solidFill>
                    <a:srgbClr val="FFF4D5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720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928"/>
                    <a:ext cx="56" cy="5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194" name="Oval 29"/>
                <p:cNvSpPr>
                  <a:spLocks noChangeArrowheads="1"/>
                </p:cNvSpPr>
                <p:nvPr/>
              </p:nvSpPr>
              <p:spPr bwMode="auto">
                <a:xfrm>
                  <a:off x="3976" y="1299"/>
                  <a:ext cx="1321" cy="1206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95" name="Oval 30"/>
                <p:cNvSpPr>
                  <a:spLocks noChangeArrowheads="1"/>
                </p:cNvSpPr>
                <p:nvPr/>
              </p:nvSpPr>
              <p:spPr bwMode="auto">
                <a:xfrm>
                  <a:off x="4100" y="1418"/>
                  <a:ext cx="1070" cy="958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96" name="Oval 31"/>
                <p:cNvSpPr>
                  <a:spLocks noChangeArrowheads="1"/>
                </p:cNvSpPr>
                <p:nvPr/>
              </p:nvSpPr>
              <p:spPr bwMode="auto">
                <a:xfrm>
                  <a:off x="4369" y="1635"/>
                  <a:ext cx="584" cy="594"/>
                </a:xfrm>
                <a:prstGeom prst="ellipse">
                  <a:avLst/>
                </a:prstGeom>
                <a:solidFill>
                  <a:schemeClr val="accent4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97" name="Oval 32"/>
                <p:cNvSpPr>
                  <a:spLocks noChangeArrowheads="1"/>
                </p:cNvSpPr>
                <p:nvPr/>
              </p:nvSpPr>
              <p:spPr bwMode="auto">
                <a:xfrm>
                  <a:off x="4521" y="1734"/>
                  <a:ext cx="284" cy="311"/>
                </a:xfrm>
                <a:prstGeom prst="ellipse">
                  <a:avLst/>
                </a:prstGeom>
                <a:solidFill>
                  <a:srgbClr val="FFF4D5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98" name="Oval 33"/>
                <p:cNvSpPr>
                  <a:spLocks noChangeArrowheads="1"/>
                </p:cNvSpPr>
                <p:nvPr/>
              </p:nvSpPr>
              <p:spPr bwMode="auto">
                <a:xfrm>
                  <a:off x="4953" y="2349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99" name="Oval 34"/>
                <p:cNvSpPr>
                  <a:spLocks noChangeArrowheads="1"/>
                </p:cNvSpPr>
                <p:nvPr/>
              </p:nvSpPr>
              <p:spPr bwMode="auto">
                <a:xfrm>
                  <a:off x="4521" y="2253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00" name="Oval 35"/>
                <p:cNvSpPr>
                  <a:spLocks noChangeArrowheads="1"/>
                </p:cNvSpPr>
                <p:nvPr/>
              </p:nvSpPr>
              <p:spPr bwMode="auto">
                <a:xfrm>
                  <a:off x="4777" y="1547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01" name="Oval 36"/>
                <p:cNvSpPr>
                  <a:spLocks noChangeArrowheads="1"/>
                </p:cNvSpPr>
                <p:nvPr/>
              </p:nvSpPr>
              <p:spPr bwMode="auto">
                <a:xfrm>
                  <a:off x="4377" y="1475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02" name="Oval 37"/>
                <p:cNvSpPr>
                  <a:spLocks noChangeArrowheads="1"/>
                </p:cNvSpPr>
                <p:nvPr/>
              </p:nvSpPr>
              <p:spPr bwMode="auto">
                <a:xfrm>
                  <a:off x="4881" y="1923"/>
                  <a:ext cx="56" cy="5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192" name="Oval 27"/>
              <p:cNvSpPr>
                <a:spLocks noChangeArrowheads="1"/>
              </p:cNvSpPr>
              <p:nvPr/>
            </p:nvSpPr>
            <p:spPr bwMode="auto">
              <a:xfrm>
                <a:off x="2976" y="302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190" name="Oval 28"/>
            <p:cNvSpPr>
              <a:spLocks noChangeArrowheads="1"/>
            </p:cNvSpPr>
            <p:nvPr/>
          </p:nvSpPr>
          <p:spPr bwMode="auto">
            <a:xfrm flipV="1">
              <a:off x="3032" y="2972"/>
              <a:ext cx="72" cy="51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8" name="Oval 10"/>
          <p:cNvSpPr>
            <a:spLocks noChangeArrowheads="1"/>
          </p:cNvSpPr>
          <p:nvPr/>
        </p:nvSpPr>
        <p:spPr bwMode="auto">
          <a:xfrm>
            <a:off x="1765300" y="4220129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Oval 10"/>
          <p:cNvSpPr>
            <a:spLocks noChangeArrowheads="1"/>
          </p:cNvSpPr>
          <p:nvPr/>
        </p:nvSpPr>
        <p:spPr bwMode="auto">
          <a:xfrm>
            <a:off x="1683096" y="4344989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0" name="Oval 10"/>
          <p:cNvSpPr>
            <a:spLocks noChangeArrowheads="1"/>
          </p:cNvSpPr>
          <p:nvPr/>
        </p:nvSpPr>
        <p:spPr bwMode="auto">
          <a:xfrm>
            <a:off x="1835496" y="4497389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" name="Oval 10"/>
          <p:cNvSpPr>
            <a:spLocks noChangeArrowheads="1"/>
          </p:cNvSpPr>
          <p:nvPr/>
        </p:nvSpPr>
        <p:spPr bwMode="auto">
          <a:xfrm>
            <a:off x="1987896" y="4649789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8" name="Oval 34"/>
          <p:cNvSpPr>
            <a:spLocks noChangeArrowheads="1"/>
          </p:cNvSpPr>
          <p:nvPr/>
        </p:nvSpPr>
        <p:spPr bwMode="auto">
          <a:xfrm>
            <a:off x="6548438" y="2686522"/>
            <a:ext cx="103373" cy="10599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Oval 34"/>
          <p:cNvSpPr>
            <a:spLocks noChangeArrowheads="1"/>
          </p:cNvSpPr>
          <p:nvPr/>
        </p:nvSpPr>
        <p:spPr bwMode="auto">
          <a:xfrm>
            <a:off x="8031708" y="1497365"/>
            <a:ext cx="103373" cy="9278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0" name="Oval 34"/>
          <p:cNvSpPr>
            <a:spLocks noChangeArrowheads="1"/>
          </p:cNvSpPr>
          <p:nvPr/>
        </p:nvSpPr>
        <p:spPr bwMode="auto">
          <a:xfrm flipH="1">
            <a:off x="7191748" y="4160838"/>
            <a:ext cx="168035" cy="14771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Oval 34"/>
          <p:cNvSpPr>
            <a:spLocks noChangeArrowheads="1"/>
          </p:cNvSpPr>
          <p:nvPr/>
        </p:nvSpPr>
        <p:spPr bwMode="auto">
          <a:xfrm flipH="1">
            <a:off x="4516453" y="4649789"/>
            <a:ext cx="91950" cy="7461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Oval 34"/>
          <p:cNvSpPr>
            <a:spLocks noChangeArrowheads="1"/>
          </p:cNvSpPr>
          <p:nvPr/>
        </p:nvSpPr>
        <p:spPr bwMode="auto">
          <a:xfrm flipH="1" flipV="1">
            <a:off x="4430256" y="4791794"/>
            <a:ext cx="86472" cy="997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0516" y="1164715"/>
            <a:ext cx="335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Inaccurate but Precise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295400"/>
            <a:ext cx="2606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GB" sz="2800" b="1" dirty="0"/>
              <a:t>Inaccurate and Imprecise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0264" y="4743412"/>
            <a:ext cx="238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altLang="en-GB" sz="2800" b="1" dirty="0"/>
              <a:t>Accurate and Precise</a:t>
            </a:r>
          </a:p>
        </p:txBody>
      </p:sp>
      <p:cxnSp>
        <p:nvCxnSpPr>
          <p:cNvPr id="7" name="Straight Arrow Connector 6"/>
          <p:cNvCxnSpPr>
            <a:endCxn id="79" idx="3"/>
          </p:cNvCxnSpPr>
          <p:nvPr/>
        </p:nvCxnSpPr>
        <p:spPr>
          <a:xfrm flipH="1">
            <a:off x="1696115" y="3434744"/>
            <a:ext cx="211670" cy="98612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733800"/>
            <a:ext cx="119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ooper Black" pitchFamily="18" charset="0"/>
              </a:rPr>
              <a:t>BIAS</a:t>
            </a:r>
            <a:endParaRPr lang="en-US" sz="28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cxnSp>
        <p:nvCxnSpPr>
          <p:cNvPr id="66" name="Straight Arrow Connector 65"/>
          <p:cNvCxnSpPr>
            <a:endCxn id="50" idx="0"/>
          </p:cNvCxnSpPr>
          <p:nvPr/>
        </p:nvCxnSpPr>
        <p:spPr>
          <a:xfrm rot="5400000">
            <a:off x="6891464" y="3279902"/>
            <a:ext cx="1265238" cy="49663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8" idx="6"/>
          </p:cNvCxnSpPr>
          <p:nvPr/>
        </p:nvCxnSpPr>
        <p:spPr>
          <a:xfrm>
            <a:off x="6651811" y="2739517"/>
            <a:ext cx="1120589" cy="15608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75027" y="3149463"/>
            <a:ext cx="81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SD</a:t>
            </a:r>
            <a:endParaRPr lang="en-US" sz="2800" dirty="0">
              <a:latin typeface="Cooper Black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7247048" y="2049352"/>
            <a:ext cx="1371600" cy="32089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200" idx="3"/>
          </p:cNvCxnSpPr>
          <p:nvPr/>
        </p:nvCxnSpPr>
        <p:spPr>
          <a:xfrm rot="5400000">
            <a:off x="7569941" y="2517635"/>
            <a:ext cx="679367" cy="27444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7198" idx="1"/>
          </p:cNvCxnSpPr>
          <p:nvPr/>
        </p:nvCxnSpPr>
        <p:spPr>
          <a:xfrm rot="16200000" flipH="1">
            <a:off x="7640787" y="3027213"/>
            <a:ext cx="862560" cy="59933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Summing Junction 9"/>
          <p:cNvSpPr/>
          <p:nvPr/>
        </p:nvSpPr>
        <p:spPr>
          <a:xfrm>
            <a:off x="1864811" y="3234783"/>
            <a:ext cx="152400" cy="199961"/>
          </a:xfrm>
          <a:prstGeom prst="flowChartSummingJuncti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4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FADF-6297-4C63-BF99-2E2541342D78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B96B-0358-48D8-81BF-ADBA1BA9D59C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5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901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62192"/>
            <a:ext cx="7848600" cy="8094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Leads to what errors and how to correct?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9901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5356532"/>
              </p:ext>
            </p:extLst>
          </p:nvPr>
        </p:nvGraphicFramePr>
        <p:xfrm>
          <a:off x="322847" y="1676400"/>
          <a:ext cx="8059152" cy="4718224"/>
        </p:xfrm>
        <a:graphic>
          <a:graphicData uri="http://schemas.openxmlformats.org/drawingml/2006/table">
            <a:tbl>
              <a:tblPr/>
              <a:tblGrid>
                <a:gridCol w="2037765"/>
                <a:gridCol w="2007129"/>
                <a:gridCol w="2007129"/>
                <a:gridCol w="2007129"/>
              </a:tblGrid>
              <a:tr h="697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Error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Causes?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How do you detect and quantify?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Actions?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203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Inaccuracy leads to Bias (Systematic Errors)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Remember the causes?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Peer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EQAS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LJ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Easier to detect and correct. Many of the causes are correctable..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533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</a:rPr>
                        <a:t>Imprecision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Verdana" pitchFamily="34" charset="0"/>
                        </a:rPr>
                        <a:t>(Random Errors)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Remember the causes?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LJ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More difficult to detect and eliminate..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99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F952A-5B85-4153-B077-9D703907C167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81500" y="2667000"/>
            <a:ext cx="2057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3276600" y="5410200"/>
            <a:ext cx="2362200" cy="1066800"/>
          </a:xfrm>
          <a:prstGeom prst="wedgeEllipseCallout">
            <a:avLst>
              <a:gd name="adj1" fmla="val 2003"/>
              <a:gd name="adj2" fmla="val -34585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Computable if you know the True Value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18574"/>
      </p:ext>
    </p:extLst>
  </p:cSld>
  <p:clrMapOvr>
    <a:masterClrMapping/>
  </p:clrMapOvr>
  <p:transition advClick="0" advTm="8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6"/>
          <p:cNvSpPr>
            <a:spLocks/>
          </p:cNvSpPr>
          <p:nvPr/>
        </p:nvSpPr>
        <p:spPr bwMode="auto">
          <a:xfrm>
            <a:off x="2971800" y="1663700"/>
            <a:ext cx="4191000" cy="32766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009999">
              <a:alpha val="49804"/>
            </a:srgbClr>
          </a:solidFill>
          <a:ln w="19050" cmpd="sng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519502" y="4940300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95700" y="2667000"/>
            <a:ext cx="38100" cy="22225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67300" y="1633794"/>
            <a:ext cx="0" cy="330650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3"/>
          <a:stretch/>
        </p:blipFill>
        <p:spPr bwMode="auto">
          <a:xfrm>
            <a:off x="4953000" y="1066800"/>
            <a:ext cx="6373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4200" y="1600200"/>
            <a:ext cx="122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True Value</a:t>
            </a:r>
            <a:endParaRPr lang="en-US" sz="3200" dirty="0"/>
          </a:p>
        </p:txBody>
      </p:sp>
      <p:sp>
        <p:nvSpPr>
          <p:cNvPr id="15" name="Left-Right Arrow 14"/>
          <p:cNvSpPr/>
          <p:nvPr/>
        </p:nvSpPr>
        <p:spPr>
          <a:xfrm>
            <a:off x="3886200" y="5168900"/>
            <a:ext cx="1109816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86200" y="57785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Bias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" b="3248"/>
          <a:stretch/>
        </p:blipFill>
        <p:spPr bwMode="auto">
          <a:xfrm>
            <a:off x="3695700" y="249115"/>
            <a:ext cx="4357278" cy="678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49115"/>
            <a:ext cx="2876550" cy="678887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5F33-1D11-448F-991F-280A4BA8060D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6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5491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215" y="1981200"/>
            <a:ext cx="8303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</a:t>
            </a:r>
            <a:r>
              <a:rPr lang="en-US" sz="2400" dirty="0"/>
              <a:t> change in the analytical system</a:t>
            </a:r>
          </a:p>
          <a:p>
            <a:pPr marL="339725" indent="-339725">
              <a:buFont typeface="Wingdings" pitchFamily="2" charset="2"/>
              <a:buChar char="§"/>
            </a:pPr>
            <a:r>
              <a:rPr lang="en-US" sz="2400" dirty="0"/>
              <a:t>Error in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en-US" sz="2400" dirty="0"/>
              <a:t> </a:t>
            </a:r>
            <a:r>
              <a:rPr lang="en-US" sz="2400" dirty="0" smtClean="0"/>
              <a:t>direction (negative or positive number)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1938" y="3200399"/>
            <a:ext cx="7149062" cy="762001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>Bias has direction Positive (+) or Negative (-)</a:t>
            </a:r>
            <a:endParaRPr lang="en-IN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00A8-365D-428B-8F03-43187771137D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8600" y="1219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ight Arrow 15"/>
          <p:cNvSpPr/>
          <p:nvPr/>
        </p:nvSpPr>
        <p:spPr>
          <a:xfrm>
            <a:off x="228600" y="3429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"/>
            <a:ext cx="459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CALCULATION</a:t>
            </a:r>
            <a:endParaRPr lang="en-US" sz="2800" b="1" u="sng" dirty="0"/>
          </a:p>
        </p:txBody>
      </p:sp>
      <p:sp>
        <p:nvSpPr>
          <p:cNvPr id="18" name="Right Arrow 17"/>
          <p:cNvSpPr/>
          <p:nvPr/>
        </p:nvSpPr>
        <p:spPr>
          <a:xfrm>
            <a:off x="216877" y="4343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981807" y="4190999"/>
            <a:ext cx="7149062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Observed mean &gt; True value: Bias is +</a:t>
            </a:r>
            <a:endParaRPr lang="en-IN" dirty="0"/>
          </a:p>
        </p:txBody>
      </p:sp>
      <p:sp>
        <p:nvSpPr>
          <p:cNvPr id="20" name="Right Arrow 19"/>
          <p:cNvSpPr/>
          <p:nvPr/>
        </p:nvSpPr>
        <p:spPr>
          <a:xfrm>
            <a:off x="266700" y="5257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981807" y="5222631"/>
            <a:ext cx="7149062" cy="7620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/>
              <a:t>Observed mean &lt; True value: Bias is -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7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5"/>
          <a:stretch/>
        </p:blipFill>
        <p:spPr bwMode="auto">
          <a:xfrm>
            <a:off x="742949" y="3350418"/>
            <a:ext cx="38862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68"/>
          <a:stretch/>
        </p:blipFill>
        <p:spPr bwMode="auto">
          <a:xfrm>
            <a:off x="4724400" y="3352800"/>
            <a:ext cx="28956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215" y="1248508"/>
            <a:ext cx="7846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Since Total Error (TE) calculations involve the sum of Bias and Imprecision, Bias has to be converted to an absolute number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03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Positive number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/>
              <a:t>Used in calculations for 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5133207"/>
            <a:ext cx="8382000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ea typeface="Calibri"/>
                <a:cs typeface="Times New Roman"/>
              </a:rPr>
              <a:t>Absolute </a:t>
            </a:r>
            <a:r>
              <a:rPr lang="en-US" sz="3600" b="1" dirty="0" smtClean="0">
                <a:ea typeface="Calibri"/>
                <a:cs typeface="Times New Roman"/>
              </a:rPr>
              <a:t>Bias</a:t>
            </a:r>
            <a:r>
              <a:rPr lang="en-US" sz="3200" b="1" dirty="0" smtClean="0">
                <a:ea typeface="Calibri"/>
                <a:cs typeface="Times New Roman"/>
              </a:rPr>
              <a:t> %</a:t>
            </a:r>
            <a:r>
              <a:rPr lang="en-US" sz="3200" dirty="0" smtClean="0">
                <a:ea typeface="Calibri"/>
                <a:cs typeface="Times New Roman"/>
              </a:rPr>
              <a:t> </a:t>
            </a:r>
            <a:r>
              <a:rPr lang="en-US" sz="3600" dirty="0" smtClean="0">
                <a:ea typeface="Calibri"/>
                <a:cs typeface="Times New Roman"/>
              </a:rPr>
              <a:t> = </a:t>
            </a:r>
            <a:r>
              <a:rPr lang="en-US" sz="3200" dirty="0" smtClean="0">
                <a:ea typeface="Calibri"/>
                <a:cs typeface="Times New Roman"/>
              </a:rPr>
              <a:t>(Abs Bias </a:t>
            </a:r>
            <a:r>
              <a:rPr lang="en-US" sz="3200" dirty="0" smtClean="0">
                <a:ea typeface="Calibri"/>
                <a:cs typeface="Calibri"/>
              </a:rPr>
              <a:t>/</a:t>
            </a:r>
            <a:r>
              <a:rPr lang="en-US" sz="3200" dirty="0" smtClean="0">
                <a:ea typeface="Calibri"/>
                <a:cs typeface="Times New Roman"/>
              </a:rPr>
              <a:t>True Value) </a:t>
            </a:r>
            <a:r>
              <a:rPr lang="en-US" sz="3200" dirty="0" smtClean="0">
                <a:ea typeface="Calibri"/>
                <a:cs typeface="Calibri"/>
              </a:rPr>
              <a:t>*</a:t>
            </a:r>
            <a:r>
              <a:rPr lang="en-US" sz="3200" dirty="0" smtClean="0">
                <a:ea typeface="Calibri"/>
                <a:cs typeface="Times New Roman"/>
              </a:rPr>
              <a:t>100%</a:t>
            </a:r>
            <a:endParaRPr lang="en-US" sz="3600" dirty="0">
              <a:ea typeface="Calibri"/>
              <a:cs typeface="Times New Roman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7066" y="12192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Right Arrow 15"/>
          <p:cNvSpPr/>
          <p:nvPr/>
        </p:nvSpPr>
        <p:spPr>
          <a:xfrm>
            <a:off x="228600" y="3429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Right Arrow 16"/>
          <p:cNvSpPr/>
          <p:nvPr/>
        </p:nvSpPr>
        <p:spPr>
          <a:xfrm>
            <a:off x="214312" y="5269322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533400" y="152400"/>
            <a:ext cx="459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CALCULATION</a:t>
            </a:r>
            <a:endParaRPr lang="en-US" sz="2800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00A8-365D-428B-8F03-43187771137D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reeform 16"/>
          <p:cNvSpPr>
            <a:spLocks/>
          </p:cNvSpPr>
          <p:nvPr/>
        </p:nvSpPr>
        <p:spPr bwMode="auto">
          <a:xfrm>
            <a:off x="2971800" y="981209"/>
            <a:ext cx="4191000" cy="32766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rgbClr val="009999">
              <a:alpha val="49804"/>
            </a:srgbClr>
          </a:solidFill>
          <a:ln w="19050" cmpd="sng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" y="4267200"/>
            <a:ext cx="830580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arrow" w="sm" len="sm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57484" y="2044700"/>
            <a:ext cx="0" cy="22225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67300" y="960694"/>
            <a:ext cx="0" cy="330650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3"/>
          <a:stretch/>
        </p:blipFill>
        <p:spPr bwMode="auto">
          <a:xfrm>
            <a:off x="4953000" y="259019"/>
            <a:ext cx="637356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63978" y="935527"/>
            <a:ext cx="1226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True Value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10100" y="4402514"/>
            <a:ext cx="186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90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4600" y="4289804"/>
            <a:ext cx="186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86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sp>
        <p:nvSpPr>
          <p:cNvPr id="15" name="Left-Right Arrow 14"/>
          <p:cNvSpPr/>
          <p:nvPr/>
        </p:nvSpPr>
        <p:spPr>
          <a:xfrm>
            <a:off x="3957484" y="5181600"/>
            <a:ext cx="1109816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5791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Bias of   </a:t>
            </a:r>
            <a:r>
              <a:rPr lang="en-US" sz="3200" b="1" dirty="0" smtClean="0"/>
              <a:t>+</a:t>
            </a:r>
            <a:r>
              <a:rPr lang="en-US" sz="3200" dirty="0" smtClean="0"/>
              <a:t> 4 </a:t>
            </a:r>
            <a:r>
              <a:rPr lang="en-US" sz="2400" dirty="0" smtClean="0"/>
              <a:t>umol/L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0" b="3248"/>
          <a:stretch/>
        </p:blipFill>
        <p:spPr bwMode="auto">
          <a:xfrm>
            <a:off x="112354" y="147023"/>
            <a:ext cx="3850046" cy="678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2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1026" name="Picture 2" descr="C:\Users\Anna\AppData\Local\Microsoft\Windows\Temporary Internet Files\Content.IE5\00JGN5UW\MP900321088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t="14237" r="38612" b="48918"/>
          <a:stretch/>
        </p:blipFill>
        <p:spPr bwMode="auto">
          <a:xfrm rot="760427">
            <a:off x="7146022" y="580026"/>
            <a:ext cx="1002531" cy="13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2133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True Value of the XYZ QC material is 86 umol/L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A3B15-D708-40D2-83F7-D6233F14CE4D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9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5E71-F69E-4A99-B911-DF947231B7B2}" type="datetime1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2744</TotalTime>
  <Words>701</Words>
  <Application>Microsoft Office PowerPoint</Application>
  <PresentationFormat>On-screen Show (4:3)</PresentationFormat>
  <Paragraphs>190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Retrospect</vt:lpstr>
      <vt:lpstr>  BIAS Labs for Life Project</vt:lpstr>
      <vt:lpstr>PowerPoint Presentation</vt:lpstr>
      <vt:lpstr>RECAP- Definitions of Terms</vt:lpstr>
      <vt:lpstr>PowerPoint Presentation</vt:lpstr>
      <vt:lpstr>Leads to what errors and how to correct?</vt:lpstr>
      <vt:lpstr>Computing </vt:lpstr>
      <vt:lpstr>Bias has direction Positive (+) or Negative (-)</vt:lpstr>
      <vt:lpstr>PowerPoint Presentation</vt:lpstr>
      <vt:lpstr>PowerPoint Presentation</vt:lpstr>
      <vt:lpstr>PowerPoint Presentation</vt:lpstr>
      <vt:lpstr> But where do you get the True Value from???? What makes it “true”?</vt:lpstr>
      <vt:lpstr>A Peer Group Report</vt:lpstr>
      <vt:lpstr>An example of Peer Group</vt:lpstr>
      <vt:lpstr>PowerPoint Presentation</vt:lpstr>
      <vt:lpstr>Detecting Systematic Errors (Bias/ Inaccuracy)</vt:lpstr>
      <vt:lpstr>Looking for Bias on EQAS Z score and RMZ…..</vt:lpstr>
      <vt:lpstr>LJ-like graph and Yudnt Plot</vt:lpstr>
      <vt:lpstr>PowerPoint Presentation</vt:lpstr>
      <vt:lpstr>LJ-like graph and Yudnt Plot</vt:lpstr>
      <vt:lpstr>Recap: Causes of Systematic errors (Trends and Shifts)</vt:lpstr>
      <vt:lpstr>Action: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Error (TE) and Total Allowable Error (TEa)</dc:title>
  <dc:creator>SARAHSUDEENA</dc:creator>
  <cp:lastModifiedBy>Dr. Anu George</cp:lastModifiedBy>
  <cp:revision>77</cp:revision>
  <dcterms:created xsi:type="dcterms:W3CDTF">2006-08-16T00:00:00Z</dcterms:created>
  <dcterms:modified xsi:type="dcterms:W3CDTF">2017-07-19T02:44:37Z</dcterms:modified>
</cp:coreProperties>
</file>