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3"/>
  </p:notesMasterIdLst>
  <p:sldIdLst>
    <p:sldId id="256" r:id="rId2"/>
    <p:sldId id="269" r:id="rId3"/>
    <p:sldId id="258" r:id="rId4"/>
    <p:sldId id="270" r:id="rId5"/>
    <p:sldId id="262" r:id="rId6"/>
    <p:sldId id="259" r:id="rId7"/>
    <p:sldId id="271" r:id="rId8"/>
    <p:sldId id="260" r:id="rId9"/>
    <p:sldId id="266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8" autoAdjust="0"/>
  </p:normalViewPr>
  <p:slideViewPr>
    <p:cSldViewPr>
      <p:cViewPr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Sheet1!$H$5</c:f>
              <c:strCache>
                <c:ptCount val="1"/>
                <c:pt idx="0">
                  <c:v>Mar-16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Sheet1!$H$6:$H$10</c:f>
              <c:numCache>
                <c:formatCode>General</c:formatCode>
                <c:ptCount val="5"/>
                <c:pt idx="0">
                  <c:v>8</c:v>
                </c:pt>
                <c:pt idx="1">
                  <c:v>20</c:v>
                </c:pt>
                <c:pt idx="2">
                  <c:v>20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Sheet1!$I$5</c:f>
              <c:strCache>
                <c:ptCount val="1"/>
                <c:pt idx="0">
                  <c:v>Apr-16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Sheet1!$I$6:$I$10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10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Sheet1!$J$5</c:f>
              <c:strCache>
                <c:ptCount val="1"/>
                <c:pt idx="0">
                  <c:v>May-16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Sheet1!$J$6:$J$10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Sheet1!$K$5</c:f>
              <c:strCache>
                <c:ptCount val="1"/>
                <c:pt idx="0">
                  <c:v>Jun-16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Sheet1!$K$6:$K$10</c:f>
              <c:numCache>
                <c:formatCode>General</c:formatCode>
                <c:ptCount val="5"/>
                <c:pt idx="0">
                  <c:v>7</c:v>
                </c:pt>
                <c:pt idx="1">
                  <c:v>20</c:v>
                </c:pt>
                <c:pt idx="2">
                  <c:v>5</c:v>
                </c:pt>
                <c:pt idx="3">
                  <c:v>20</c:v>
                </c:pt>
                <c:pt idx="4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Sheet1!$L$5</c:f>
              <c:strCache>
                <c:ptCount val="1"/>
                <c:pt idx="0">
                  <c:v>Jul-16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Sheet1!$L$6:$L$10</c:f>
              <c:numCache>
                <c:formatCode>General</c:formatCode>
                <c:ptCount val="5"/>
                <c:pt idx="0">
                  <c:v>8</c:v>
                </c:pt>
                <c:pt idx="1">
                  <c:v>20</c:v>
                </c:pt>
                <c:pt idx="2">
                  <c:v>5</c:v>
                </c:pt>
                <c:pt idx="3">
                  <c:v>20</c:v>
                </c:pt>
                <c:pt idx="4">
                  <c:v>5</c:v>
                </c:pt>
              </c:numCache>
            </c:numRef>
          </c:val>
        </c:ser>
        <c:ser>
          <c:idx val="5"/>
          <c:order val="5"/>
          <c:tx>
            <c:strRef>
              <c:f>Sheet1!$M$5</c:f>
              <c:strCache>
                <c:ptCount val="1"/>
                <c:pt idx="0">
                  <c:v>Aug-16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Sheet1!$M$6:$M$10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Sheet1!$N$5</c:f>
              <c:strCache>
                <c:ptCount val="1"/>
                <c:pt idx="0">
                  <c:v>Sep-16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Sheet1!$N$6:$N$10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Sheet1!$O$5</c:f>
              <c:strCache>
                <c:ptCount val="1"/>
                <c:pt idx="0">
                  <c:v>Oct-16</c:v>
                </c:pt>
              </c:strCache>
            </c:strRef>
          </c:tx>
          <c:invertIfNegative val="0"/>
          <c:cat>
            <c:strRef>
              <c:f>Sheet1!$G$6:$G$10</c:f>
              <c:strCache>
                <c:ptCount val="5"/>
                <c:pt idx="0">
                  <c:v>Downtime</c:v>
                </c:pt>
                <c:pt idx="1">
                  <c:v>No Preventive Maintenance </c:v>
                </c:pt>
                <c:pt idx="2">
                  <c:v>Non calibrated equip</c:v>
                </c:pt>
                <c:pt idx="3">
                  <c:v>No decontamination</c:v>
                </c:pt>
                <c:pt idx="4">
                  <c:v>Adverse Incidents</c:v>
                </c:pt>
              </c:strCache>
            </c:strRef>
          </c:cat>
          <c:val>
            <c:numRef>
              <c:f>Sheet1!$O$6:$O$10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23232"/>
        <c:axId val="221033216"/>
      </c:barChart>
      <c:catAx>
        <c:axId val="22102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1033216"/>
        <c:crosses val="autoZero"/>
        <c:auto val="1"/>
        <c:lblAlgn val="ctr"/>
        <c:lblOffset val="100"/>
        <c:noMultiLvlLbl val="0"/>
      </c:catAx>
      <c:valAx>
        <c:axId val="221033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023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30467475349365"/>
          <c:y val="0.10061262100463481"/>
          <c:w val="0.1176940720247807"/>
          <c:h val="0.8408650269566940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24C3D-ABE5-4CDE-B69F-455822BE082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15123-6C3D-4257-BD00-F32021B00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2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32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1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2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17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8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5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5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5C9A99-B025-49C1-AF08-7FCAD6D7A5E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C02AB6-A83B-41F9-B525-20820A1870E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42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PERFORMANCE INDICATORS (KPI)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OUTCOME </a:t>
            </a:r>
            <a:endParaRPr lang="en-US" dirty="0"/>
          </a:p>
        </p:txBody>
      </p:sp>
      <p:pic>
        <p:nvPicPr>
          <p:cNvPr id="5122" name="Picture 2" descr="http://www.revelstonelabs.com/blog/wp-content/uploads/2013/11/KPI_butt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8200"/>
            <a:ext cx="1904403" cy="153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1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08796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The Monthly </a:t>
            </a:r>
            <a:r>
              <a:rPr lang="en-US" sz="4000" dirty="0" smtClean="0"/>
              <a:t>Dashboard: An example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hyperlink to excel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" t="26573" r="35112" b="9513"/>
          <a:stretch/>
        </p:blipFill>
        <p:spPr bwMode="auto">
          <a:xfrm>
            <a:off x="457200" y="1600200"/>
            <a:ext cx="8229600" cy="5091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45734"/>
            <a:ext cx="8382000" cy="41740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endParaRPr lang="en-US" sz="4400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Algerian" panose="04020705040A02060702" pitchFamily="82" charset="0"/>
              </a:rPr>
              <a:t>IF YOU CAN’T MEASURE IT</a:t>
            </a:r>
          </a:p>
          <a:p>
            <a:pPr marL="0" indent="0" algn="ctr">
              <a:buNone/>
            </a:pPr>
            <a:r>
              <a:rPr lang="en-US" sz="4400" dirty="0" smtClean="0">
                <a:latin typeface="Algerian" panose="04020705040A02060702" pitchFamily="82" charset="0"/>
              </a:rPr>
              <a:t>YOU CAN’T IMPROVE IT </a:t>
            </a:r>
            <a:endParaRPr lang="en-US" sz="4400" dirty="0">
              <a:latin typeface="Algerian" panose="04020705040A02060702" pitchFamily="82" charset="0"/>
            </a:endParaRPr>
          </a:p>
        </p:txBody>
      </p:sp>
      <p:pic>
        <p:nvPicPr>
          <p:cNvPr id="4098" name="Picture 2" descr="https://boutiquepayments.files.wordpress.com/2013/02/g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226" y="4724400"/>
            <a:ext cx="1793447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5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KPIs, Dashboards………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1"/>
            <a:ext cx="8534399" cy="2971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KPI is </a:t>
            </a:r>
            <a:r>
              <a:rPr lang="en-US" dirty="0"/>
              <a:t>a specific measure of </a:t>
            </a:r>
            <a:r>
              <a:rPr lang="en-US" dirty="0" smtClean="0"/>
              <a:t>a Organization's (Lab’s) </a:t>
            </a:r>
            <a:r>
              <a:rPr lang="en-US" dirty="0"/>
              <a:t>performance in </a:t>
            </a:r>
            <a:r>
              <a:rPr lang="en-US" dirty="0" smtClean="0"/>
              <a:t>any </a:t>
            </a:r>
            <a:r>
              <a:rPr lang="en-US" dirty="0"/>
              <a:t>area of its </a:t>
            </a:r>
            <a:r>
              <a:rPr lang="en-US" dirty="0" smtClean="0"/>
              <a:t>functioning.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At the </a:t>
            </a:r>
            <a:r>
              <a:rPr lang="en-US" b="1" dirty="0" smtClean="0"/>
              <a:t>facility level</a:t>
            </a:r>
            <a:r>
              <a:rPr lang="en-US" dirty="0" smtClean="0"/>
              <a:t>: It is a mechanism to understand the bottlenecks and improve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As a bridge</a:t>
            </a:r>
            <a:r>
              <a:rPr lang="en-US" dirty="0" smtClean="0"/>
              <a:t>: It is a mechanism of transmitting the data from the facility to the higher/highest management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At the </a:t>
            </a:r>
            <a:r>
              <a:rPr lang="en-US" b="1" dirty="0"/>
              <a:t>management level</a:t>
            </a:r>
            <a:r>
              <a:rPr lang="en-US" dirty="0" smtClean="0"/>
              <a:t>: enablement of decisions, policies.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northdevonhealth.nhs.uk/new/wp-content/uploads/2014/10/KPI-ic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748" y="4675470"/>
            <a:ext cx="1963249" cy="164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37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UPTIME and DOWNTIME!!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19325"/>
            <a:ext cx="4258941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91552">
            <a:off x="702805" y="1743826"/>
            <a:ext cx="3418977" cy="245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2671">
            <a:off x="1990937" y="4204738"/>
            <a:ext cx="25146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72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for KPI in Equipment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Downtime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Mandatory</a:t>
            </a:r>
            <a:r>
              <a:rPr lang="en-US" dirty="0" smtClean="0"/>
              <a:t> (NHM Operational guidelines)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Preventive Maintenance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Calibration 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Decontamination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Assurance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Availability of Tech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Availability of spare parts</a:t>
            </a:r>
          </a:p>
          <a:p>
            <a:pPr marL="0" indent="0">
              <a:buNone/>
            </a:pPr>
            <a:r>
              <a:rPr lang="en-US" dirty="0" smtClean="0"/>
              <a:t>Whatever is your bottleneck………..Check the checklist at the end of the module and decide…..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6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862584"/>
          </a:xfrm>
        </p:spPr>
        <p:txBody>
          <a:bodyPr/>
          <a:lstStyle/>
          <a:p>
            <a:r>
              <a:rPr lang="en-US" dirty="0" smtClean="0"/>
              <a:t>A KPI Dashboard example…..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178084"/>
              </p:ext>
            </p:extLst>
          </p:nvPr>
        </p:nvGraphicFramePr>
        <p:xfrm>
          <a:off x="228600" y="1600200"/>
          <a:ext cx="8610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How to get started?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6052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5639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Daily: Collect data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972191"/>
              </p:ext>
            </p:extLst>
          </p:nvPr>
        </p:nvGraphicFramePr>
        <p:xfrm>
          <a:off x="0" y="1066803"/>
          <a:ext cx="9067800" cy="5791197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4076350"/>
                <a:gridCol w="4991450"/>
              </a:tblGrid>
              <a:tr h="66119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S. No/ Date/Reported by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Type of NCE/Incident**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Immediate Action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Corrective Action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2875" algn="l"/>
                        </a:tabLst>
                      </a:pPr>
                      <a:r>
                        <a:rPr lang="en-US" sz="1800" dirty="0">
                          <a:effectLst/>
                        </a:rPr>
                        <a:t>	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Preventive Action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Root Cause Analysis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 taken for resolution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  <a:tr h="320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24" marR="486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0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end of the month: Calculate % Downtime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Equipment Days</a:t>
            </a:r>
            <a:r>
              <a:rPr lang="en-US" sz="3200" dirty="0" smtClean="0"/>
              <a:t>: total number of equipment selected (n) x 30 </a:t>
            </a:r>
            <a:r>
              <a:rPr lang="en-US" sz="3200" dirty="0" smtClean="0"/>
              <a:t>= </a:t>
            </a:r>
            <a:r>
              <a:rPr lang="en-US" sz="3200" dirty="0" err="1" smtClean="0"/>
              <a:t>30n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Downtime </a:t>
            </a:r>
            <a:r>
              <a:rPr lang="en-US" sz="3200" b="1" dirty="0" smtClean="0">
                <a:solidFill>
                  <a:srgbClr val="FF0000"/>
                </a:solidFill>
              </a:rPr>
              <a:t>day</a:t>
            </a:r>
            <a:r>
              <a:rPr lang="en-US" sz="3200" dirty="0" smtClean="0"/>
              <a:t>: </a:t>
            </a:r>
            <a:r>
              <a:rPr lang="en-US" sz="3200" dirty="0"/>
              <a:t>One working day when the equipment was down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% Downtime </a:t>
            </a:r>
            <a:r>
              <a:rPr lang="en-US" sz="3200" dirty="0" smtClean="0"/>
              <a:t>= Downtime days/Equipment Days x100</a:t>
            </a:r>
          </a:p>
          <a:p>
            <a:pPr marL="0" indent="0">
              <a:buNone/>
            </a:pPr>
            <a:r>
              <a:rPr lang="en-US" sz="3200" dirty="0" smtClean="0"/>
              <a:t>To be monitored </a:t>
            </a:r>
            <a:r>
              <a:rPr lang="en-US" sz="3200" dirty="0" smtClean="0"/>
              <a:t>monthly</a:t>
            </a:r>
          </a:p>
          <a:p>
            <a:pPr marL="0" indent="0">
              <a:buNone/>
            </a:pPr>
            <a:r>
              <a:rPr lang="en-US" sz="1900" i="1" dirty="0" smtClean="0"/>
              <a:t>*The learner is referred to QI monitoring tool on this site </a:t>
            </a:r>
            <a:endParaRPr lang="en-US" sz="1900" i="1" dirty="0" smtClean="0"/>
          </a:p>
        </p:txBody>
      </p:sp>
    </p:spTree>
    <p:extLst>
      <p:ext uri="{BB962C8B-B14F-4D97-AF65-F5344CB8AC3E}">
        <p14:creationId xmlns:p14="http://schemas.microsoft.com/office/powerpoint/2010/main" val="421701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1517</TotalTime>
  <Words>246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KEY PERFORMANCE INDICATORS (KPI)</vt:lpstr>
      <vt:lpstr>PowerPoint Presentation</vt:lpstr>
      <vt:lpstr>KPIs, Dashboards………</vt:lpstr>
      <vt:lpstr>UPTIME and DOWNTIME!!</vt:lpstr>
      <vt:lpstr>Examples for KPI in Equipment Management</vt:lpstr>
      <vt:lpstr>A KPI Dashboard example…..</vt:lpstr>
      <vt:lpstr>PowerPoint Presentation</vt:lpstr>
      <vt:lpstr>Daily: Collect data</vt:lpstr>
      <vt:lpstr>At the end of the month: Calculate % Downtime</vt:lpstr>
      <vt:lpstr>The Monthly Dashboard: An example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PERFORMANCE INDICATORS (KPI)</dc:title>
  <dc:creator>Anu George</dc:creator>
  <cp:lastModifiedBy>Dr. Anu George</cp:lastModifiedBy>
  <cp:revision>25</cp:revision>
  <dcterms:created xsi:type="dcterms:W3CDTF">2016-02-07T06:19:44Z</dcterms:created>
  <dcterms:modified xsi:type="dcterms:W3CDTF">2018-03-26T05:09:57Z</dcterms:modified>
</cp:coreProperties>
</file>