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60" r:id="rId4"/>
    <p:sldId id="265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70" r:id="rId18"/>
    <p:sldId id="28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C339-A7B5-4B92-92F0-CA6EFB76578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6BC7-D8CF-44DF-9862-EF4024A95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D009-ACDA-4CAE-AD31-3AD1837960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8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6BC7-D8CF-44DF-9862-EF4024A950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9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6BC7-D8CF-44DF-9862-EF4024A950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9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6BC7-D8CF-44DF-9862-EF4024A950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9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25" y="319650"/>
            <a:ext cx="7772400" cy="573447"/>
          </a:xfrm>
        </p:spPr>
        <p:txBody>
          <a:bodyPr>
            <a:noAutofit/>
          </a:bodyPr>
          <a:lstStyle>
            <a:lvl1pPr>
              <a:defRPr sz="3600">
                <a:solidFill>
                  <a:srgbClr val="0069D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89932"/>
            <a:ext cx="6400800" cy="159327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8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5EDA7-1A48-4780-ADFE-35205F77BD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1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15025-A3D6-4857-A3D2-72557107C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5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637244-6E0A-4EA0-BD97-B11CCAC066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8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89252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03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7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5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9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3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6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2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8.tiff"/><Relationship Id="rId10" Type="http://schemas.openxmlformats.org/officeDocument/2006/relationships/image" Target="../media/image30.png"/><Relationship Id="rId4" Type="http://schemas.microsoft.com/office/2007/relationships/hdphoto" Target="../media/hdphoto2.wdp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tiff"/><Relationship Id="rId5" Type="http://schemas.microsoft.com/office/2007/relationships/hdphoto" Target="../media/hdphoto2.wdp"/><Relationship Id="rId10" Type="http://schemas.openxmlformats.org/officeDocument/2006/relationships/image" Target="../media/image32.jpe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2.jpeg"/><Relationship Id="rId10" Type="http://schemas.openxmlformats.org/officeDocument/2006/relationships/image" Target="../media/image13.png"/><Relationship Id="rId4" Type="http://schemas.openxmlformats.org/officeDocument/2006/relationships/image" Target="../media/image8.tif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Relationship Id="rId9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66800"/>
            <a:ext cx="9144000" cy="4876800"/>
          </a:xfrm>
          <a:prstGeom prst="rect">
            <a:avLst/>
          </a:prstGeom>
          <a:solidFill>
            <a:srgbClr val="B8D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96" y="1295400"/>
            <a:ext cx="454680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7861" y="6048743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-32776" y="1056967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-32776" y="5937045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7164" y="6045466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7764" y="1052575"/>
            <a:ext cx="6629400" cy="369332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24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LABS FOR LIFE PROJECT - INDIA</a:t>
            </a:r>
            <a:endParaRPr lang="en-US" sz="1400" b="1" kern="1500" spc="170" dirty="0">
              <a:solidFill>
                <a:srgbClr val="0069D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11" y="38101"/>
            <a:ext cx="571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7017" y="4841791"/>
            <a:ext cx="2593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</a:rPr>
              <a:t>Equipment Management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1534"/>
          <a:stretch/>
        </p:blipFill>
        <p:spPr bwMode="auto">
          <a:xfrm>
            <a:off x="3030239" y="2362200"/>
            <a:ext cx="30538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6324600" y="4191000"/>
            <a:ext cx="2819400" cy="2667000"/>
          </a:xfrm>
          <a:prstGeom prst="rect">
            <a:avLst/>
          </a:prstGeom>
          <a:solidFill>
            <a:srgbClr val="3B1B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6629400" y="4237038"/>
            <a:ext cx="2286000" cy="2011362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7086600" y="6019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4" descr="neutrophil-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3167063"/>
            <a:ext cx="6477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209800" y="2667000"/>
            <a:ext cx="2590800" cy="18478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4" name="Picture 6" descr="lymphocyte-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3243263"/>
            <a:ext cx="4508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monocyte-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3167063"/>
            <a:ext cx="533400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010400" y="3854450"/>
            <a:ext cx="1449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600" b="1">
                <a:latin typeface="Arial" charset="0"/>
              </a:rPr>
              <a:t>Oscilloscope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38200" y="5105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800">
                <a:latin typeface="Arial" charset="0"/>
              </a:rPr>
              <a:t>Sensing Zone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1600200" y="43434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9" name="Picture 11" descr="neutrophil-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6477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62000" y="1981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800">
                <a:latin typeface="Arial" charset="0"/>
              </a:rPr>
              <a:t>Neutrophil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990600" y="23622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title"/>
          </p:nvPr>
        </p:nvSpPr>
        <p:spPr>
          <a:xfrm>
            <a:off x="5791200" y="1600200"/>
            <a:ext cx="3276600" cy="12192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GB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White cell passes through WBC aperture</a:t>
            </a:r>
          </a:p>
        </p:txBody>
      </p:sp>
      <p:sp>
        <p:nvSpPr>
          <p:cNvPr id="17424" name="Rectangle 16" descr="Light upward diagonal"/>
          <p:cNvSpPr>
            <a:spLocks noChangeArrowheads="1"/>
          </p:cNvSpPr>
          <p:nvPr/>
        </p:nvSpPr>
        <p:spPr bwMode="auto">
          <a:xfrm>
            <a:off x="2895600" y="1365250"/>
            <a:ext cx="1143000" cy="1371600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17" descr="Light upward diagonal"/>
          <p:cNvSpPr>
            <a:spLocks noChangeArrowheads="1"/>
          </p:cNvSpPr>
          <p:nvPr/>
        </p:nvSpPr>
        <p:spPr bwMode="auto">
          <a:xfrm>
            <a:off x="2895600" y="4419600"/>
            <a:ext cx="1143000" cy="1371600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Rectangle 18" descr="Dotted grid"/>
          <p:cNvSpPr>
            <a:spLocks noChangeArrowheads="1"/>
          </p:cNvSpPr>
          <p:nvPr/>
        </p:nvSpPr>
        <p:spPr bwMode="auto">
          <a:xfrm>
            <a:off x="6858000" y="4495800"/>
            <a:ext cx="1828800" cy="1447800"/>
          </a:xfrm>
          <a:prstGeom prst="rect">
            <a:avLst/>
          </a:prstGeom>
          <a:pattFill prst="dotGrid">
            <a:fgClr>
              <a:srgbClr val="0033CC"/>
            </a:fgClr>
            <a:bgClr>
              <a:srgbClr val="99CC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Freeform 19"/>
          <p:cNvSpPr>
            <a:spLocks/>
          </p:cNvSpPr>
          <p:nvPr/>
        </p:nvSpPr>
        <p:spPr bwMode="auto">
          <a:xfrm>
            <a:off x="7620000" y="4572000"/>
            <a:ext cx="304800" cy="1371600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7620000" y="4953000"/>
            <a:ext cx="304800" cy="1011238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Freeform 21"/>
          <p:cNvSpPr>
            <a:spLocks/>
          </p:cNvSpPr>
          <p:nvPr/>
        </p:nvSpPr>
        <p:spPr bwMode="auto">
          <a:xfrm>
            <a:off x="7620000" y="5257800"/>
            <a:ext cx="304800" cy="722313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6629400" y="5943600"/>
            <a:ext cx="2286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010400" y="6121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800" b="1">
                <a:solidFill>
                  <a:schemeClr val="bg1"/>
                </a:solidFill>
                <a:latin typeface="Arial" charset="0"/>
              </a:rPr>
              <a:t>Oscilloscope</a:t>
            </a: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914400" y="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+mj-lt"/>
                <a:ea typeface="+mj-ea"/>
                <a:cs typeface="+mj-cs"/>
              </a:rPr>
              <a:t>The Impedance principle</a:t>
            </a:r>
          </a:p>
        </p:txBody>
      </p:sp>
    </p:spTree>
    <p:extLst>
      <p:ext uri="{BB962C8B-B14F-4D97-AF65-F5344CB8AC3E}">
        <p14:creationId xmlns:p14="http://schemas.microsoft.com/office/powerpoint/2010/main" val="27050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animBg="1"/>
      <p:bldP spid="17428" grpId="0" animBg="1"/>
      <p:bldP spid="174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763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altLang="en-US" sz="2800"/>
              <a:t>Applying Thresholds to separate Plt from RBC</a:t>
            </a:r>
          </a:p>
        </p:txBody>
      </p:sp>
      <p:pic>
        <p:nvPicPr>
          <p:cNvPr id="39939" name="Picture 3" descr="rbc1-transparen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19600"/>
            <a:ext cx="430213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rbc1-transparen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3079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RBC-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4191000"/>
            <a:ext cx="62706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platelets-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03750"/>
            <a:ext cx="2286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Freeform 7"/>
          <p:cNvSpPr>
            <a:spLocks/>
          </p:cNvSpPr>
          <p:nvPr/>
        </p:nvSpPr>
        <p:spPr bwMode="auto">
          <a:xfrm>
            <a:off x="1752600" y="1905000"/>
            <a:ext cx="457200" cy="2133600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2593975" y="2613025"/>
            <a:ext cx="377825" cy="1425575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>
            <a:off x="3303588" y="3001963"/>
            <a:ext cx="296862" cy="1036637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Freeform 10"/>
          <p:cNvSpPr>
            <a:spLocks/>
          </p:cNvSpPr>
          <p:nvPr/>
        </p:nvSpPr>
        <p:spPr bwMode="auto">
          <a:xfrm>
            <a:off x="3925888" y="3733800"/>
            <a:ext cx="74612" cy="304800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990600" y="3657600"/>
            <a:ext cx="6629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990600" y="3962400"/>
            <a:ext cx="6629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990600" y="3886200"/>
            <a:ext cx="6629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7794625" y="2514600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latin typeface="Arial" charset="0"/>
              </a:rPr>
              <a:t>20 fl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8169275" y="3124200"/>
            <a:ext cx="52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latin typeface="Arial" charset="0"/>
              </a:rPr>
              <a:t>2 fl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7796213" y="4098925"/>
            <a:ext cx="1230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latin typeface="Arial" charset="0"/>
              </a:rPr>
              <a:t>Base line</a:t>
            </a:r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H="1">
            <a:off x="7315200" y="2743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H="1">
            <a:off x="7620000" y="3352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H="1" flipV="1">
            <a:off x="6705600" y="39624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1847850" y="5257800"/>
            <a:ext cx="196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latin typeface="Arial" charset="0"/>
              </a:rPr>
              <a:t>RBC of various </a:t>
            </a:r>
          </a:p>
          <a:p>
            <a:r>
              <a:rPr lang="en-GB" altLang="en-US" sz="2000">
                <a:latin typeface="Arial" charset="0"/>
              </a:rPr>
              <a:t>sizes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4079875" y="48609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latin typeface="Arial" charset="0"/>
              </a:rPr>
              <a:t>Platelets</a:t>
            </a: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 flipV="1">
            <a:off x="21336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V="1">
            <a:off x="2895600" y="4876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 flipV="1">
            <a:off x="4114800" y="4724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altLang="en-US" sz="2800"/>
              <a:t>3-Part Differential Histogrm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838200" y="2057400"/>
            <a:ext cx="7696200" cy="2813050"/>
            <a:chOff x="240" y="1584"/>
            <a:chExt cx="5376" cy="1772"/>
          </a:xfrm>
        </p:grpSpPr>
        <p:pic>
          <p:nvPicPr>
            <p:cNvPr id="46084" name="Picture 4" descr="WBC hist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84"/>
              <a:ext cx="5376" cy="1772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960" y="1628"/>
              <a:ext cx="1152" cy="231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altLang="en-US" sz="1800">
                  <a:latin typeface="Arial" charset="0"/>
                </a:rPr>
                <a:t>Lymphocyte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1920" y="1628"/>
              <a:ext cx="1152" cy="231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altLang="en-US" sz="1800">
                  <a:latin typeface="Arial" charset="0"/>
                </a:rPr>
                <a:t>Monocyte</a:t>
              </a: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3120" y="1637"/>
              <a:ext cx="1152" cy="231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altLang="en-US" sz="1800">
                  <a:latin typeface="Arial" charset="0"/>
                </a:rPr>
                <a:t>Granulocyte</a:t>
              </a:r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 flipH="1">
              <a:off x="1392" y="1868"/>
              <a:ext cx="96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 flipH="1">
              <a:off x="2160" y="1820"/>
              <a:ext cx="96" cy="100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3552" y="1868"/>
              <a:ext cx="0" cy="57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762000" y="5257800"/>
            <a:ext cx="563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2000" b="1">
                <a:solidFill>
                  <a:schemeClr val="bg1"/>
                </a:solidFill>
              </a:rPr>
              <a:t>256 channel high resolution WBC histogram </a:t>
            </a:r>
          </a:p>
          <a:p>
            <a:pPr algn="l"/>
            <a:r>
              <a:rPr lang="en-GB" altLang="en-US" sz="2000" b="1">
                <a:solidFill>
                  <a:schemeClr val="bg1"/>
                </a:solidFill>
              </a:rPr>
              <a:t>display cell population data  between 35 and 450 fl</a:t>
            </a:r>
          </a:p>
        </p:txBody>
      </p:sp>
    </p:spTree>
    <p:extLst>
      <p:ext uri="{BB962C8B-B14F-4D97-AF65-F5344CB8AC3E}">
        <p14:creationId xmlns:p14="http://schemas.microsoft.com/office/powerpoint/2010/main" val="32182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altLang="en-US" sz="2800"/>
              <a:t>Coulter WBC histogram</a:t>
            </a:r>
          </a:p>
        </p:txBody>
      </p:sp>
      <p:pic>
        <p:nvPicPr>
          <p:cNvPr id="47107" name="Picture 3" descr="WBC his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8077200" cy="2713038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2438400" y="330835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3581400" y="3429000"/>
            <a:ext cx="2286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6096000" y="3429000"/>
            <a:ext cx="76200" cy="1174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11" name="Picture 7" descr="eosinophil-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41550"/>
            <a:ext cx="990600" cy="98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basophil-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914400" cy="91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3" name="Picture 9" descr="lymphocyte-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86025"/>
            <a:ext cx="838200" cy="76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neutrophil-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165350"/>
            <a:ext cx="1181100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5" name="Picture 11" descr="monocyte-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2825"/>
            <a:ext cx="990600" cy="93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4495800" y="3505200"/>
            <a:ext cx="4572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905000" y="2147471"/>
            <a:ext cx="1232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400" dirty="0" smtClean="0">
                <a:latin typeface="Arial" charset="0"/>
              </a:rPr>
              <a:t>Lymphocytes</a:t>
            </a:r>
            <a:endParaRPr lang="en-GB" altLang="en-US" sz="1400" dirty="0">
              <a:latin typeface="Arial" charset="0"/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505200" y="1905000"/>
            <a:ext cx="1050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400" dirty="0" smtClean="0">
                <a:latin typeface="Arial" charset="0"/>
              </a:rPr>
              <a:t>Monocytes</a:t>
            </a:r>
            <a:endParaRPr lang="en-GB" altLang="en-US" sz="1400" dirty="0">
              <a:latin typeface="Arial" charset="0"/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4495800" y="3235325"/>
            <a:ext cx="1101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400" dirty="0" smtClean="0">
                <a:latin typeface="Arial" charset="0"/>
              </a:rPr>
              <a:t>Eosinophils</a:t>
            </a:r>
            <a:endParaRPr lang="en-GB" altLang="en-US" sz="1400" dirty="0">
              <a:latin typeface="Arial" charset="0"/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6934200" y="2743200"/>
            <a:ext cx="1090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400" dirty="0" smtClean="0">
                <a:latin typeface="Arial" charset="0"/>
              </a:rPr>
              <a:t>Neutrophils</a:t>
            </a:r>
            <a:endParaRPr lang="en-GB" altLang="en-US" sz="1400" dirty="0">
              <a:latin typeface="Arial" charset="0"/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892425" y="3197423"/>
            <a:ext cx="9621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400" dirty="0" smtClean="0">
                <a:latin typeface="Arial" charset="0"/>
              </a:rPr>
              <a:t>Basophils</a:t>
            </a:r>
            <a:endParaRPr lang="en-GB" altLang="en-US" sz="1400" dirty="0">
              <a:latin typeface="Arial" charset="0"/>
            </a:endParaRPr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3200400" y="44958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771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Principle of operation of 5-part Differential Counters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1295400"/>
            <a:ext cx="4193430" cy="4343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Besides using impedance principle, 5-part differential cell counters employ flowcytometric principles</a:t>
            </a:r>
          </a:p>
          <a:p>
            <a:r>
              <a:rPr lang="en-US" sz="1600" dirty="0" smtClean="0"/>
              <a:t>Through hydrodynamic focusing cells are passed through an aperture in single file</a:t>
            </a:r>
          </a:p>
          <a:p>
            <a:r>
              <a:rPr lang="en-US" sz="1600" dirty="0" smtClean="0"/>
              <a:t>Cells are subjected to laser beam which assists in:</a:t>
            </a:r>
          </a:p>
          <a:p>
            <a:pPr lvl="1"/>
            <a:r>
              <a:rPr lang="en-US" sz="1200" dirty="0" smtClean="0"/>
              <a:t>Identifying </a:t>
            </a:r>
            <a:r>
              <a:rPr lang="en-US" sz="1200" dirty="0" smtClean="0"/>
              <a:t>granularity </a:t>
            </a:r>
            <a:r>
              <a:rPr lang="en-US" sz="1200" dirty="0" smtClean="0"/>
              <a:t>of the cells</a:t>
            </a:r>
          </a:p>
          <a:p>
            <a:pPr lvl="1"/>
            <a:r>
              <a:rPr lang="en-US" sz="1200" dirty="0" smtClean="0"/>
              <a:t>Identify nuclear structure </a:t>
            </a:r>
            <a:endParaRPr lang="en-US" sz="1200" dirty="0"/>
          </a:p>
          <a:p>
            <a:r>
              <a:rPr lang="en-US" sz="1600" dirty="0" smtClean="0"/>
              <a:t>Based on size, granularity and nuclear structure, cells are separated in 3-dimentional space</a:t>
            </a:r>
          </a:p>
          <a:p>
            <a:r>
              <a:rPr lang="en-US" sz="1600" dirty="0" smtClean="0"/>
              <a:t>All five types of WBCs are identified based on their typical position in 3-dimentional space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QTDxUUEhQVFRUXGRoUGBgSFxkYFxUaGBkeHxYWFxYaKCggGiYlHRUXIjEiJikrLi4uFyA/ODMsODQtLisBCgoKDg0OGhAQGy0lHiU3Ny83Ny02NzcrNzQ3MTcuNzg3Lys3NCwyNCw0NDY3KzQsLCwsNTUrLC0uLCwrLDQsLf/AABEIAMQA0AMBIgACEQEDEQH/xAAcAAABBQEBAQAAAAAAAAAAAAAAAQQFBgcCAwj/xABJEAACAQIEAwUDBggNBAMAAAABAgMAEQQSITEFE0EGMlFhcSKBkRQjQlJysQdDU2KSk6HBFjM0VHOCg5SissLR0hckRHQVs/D/xAAYAQEBAQEBAAAAAAAAAAAAAAAAAwQCBf/EACARAQADAQACAQUAAAAAAAAAAAABAgMREiFhFDFBgfD/2gAMAwEAAhEDEQA/ANsRBYaDYdK6yDwHwoTYegpaBMg8B8KMg8B8KWigTIPAfCjIPAfClooEyDwHwoyDwHwpaKBMg8B8KMg8B8KWigTIPAfCjIPAfClooEyDwHwoyDwHwqv9tOJPFDHHC7JLM4RXRDIY1UF5HyAG/srl9XFRw7ZyHDLNHArhcM+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/LOdhJII5FXMt0KMGVixysSugIudEfthIrEvh0yE4lY8s12ZsNJk9sFQED73uctuvQLdkHgPhRkHgPhUZwbiEsjzJNGiPEyr81IXVwyBr6qpXe1vKpSgTIPAfCuXQWOg28K7pH2PoaATYegpaRNh6CloCiiigKKKKAooooCiiigKKKiu0PFjh0TKLs7ZBcMwXS9yq6noAOpI1rqtZtPIc2tFY7J+2FQyCQqM6qUDdQrEFgPUqvwFNzwaD5z5pfncwk074fv39etV09oZ9dV0IU/wDazaMbWU+1ucw08xR/CKfxXfJ/JZu99Xvb6jSrfTXS+oosjcKhJJMa3LLITbdowFRj5gAD3U2Ts3hQjoIEyvlDDXZGzIB9UK2oAtY7Vx2e4uZ+YrgB4yASFZQ1/wA1tVIIIIudqmKjas1nkq1tFo7BhhOCYeIWjiRRZl0G4c5nBvvmIufGvFezmFCFBCuUlW63BQWQhr3FgSBY6AmpWiuXRkvCIBh/k4iXkjQJb2RrfTw11v400bsvhCuUwJbW419q7FiX19s5iTdrm5NTFFBGL2fwwdmEKXbMTva7kM5A2BZgCSNyNaXG8DieMqEVSRJZsobKZjeU5WuDmJ1B3qSooIfs1wFcIkgDBmkfO5Vci3ChRZbk7KNyamKKKApH2PoaWkfY+hoBNh6ClpE2HoKWgKKKKAppjuKQw/x00UfX5x1X7zTuse4jh8uPxckbNG7TtdlsSbBQO8D0FBoi9scCTZcTG/8AR3f/ACg0P2sw4257fYw8x/01QE4nigNMU5+2kbfcBS//AC+M/LxH7WH/ANnFBfV7WQnaPE/3eUfeKU9p06Q4k/2VvvNUQccxf1sOfWFx90ldfwgxfhhj7pR/qNBdj2oHTDYk/wBVP3tUZxXjHOkgHJmitIpvLksfbXQZWJvVd/hFivyeGP8AWlH7q88RxzEOAGhwxsQwIllBVhsQcuhrvO0VtEy40r5VmIXnE96b/wBvD/dBXMneb/3U/wAqVRW41ije6x+0yyH/ALiXVltlbudMi/CkPGcV9SPviT+US98bN3PIVaL1/v0lNLLZhOLcjFYn5mWW7n+KyezZm3zMKkR2oHXC4kf1U/c1UWDjmITMRDh7sczM0spZj4k5a9f4RYr8nhh/WlP7qjpaLW7CudZrXkrwO06dYcSP7O/3GkbtXCN48T/d5D9wqj/wgxf1cMPdKf3iuTxzF/Ww49InP3yVw7XtO1uHO4nX7WHmH+mlfthgh3sQif0mZP8AMBVA/wDl8Z+WiH2cP/vIaG4niiP5S4+wka/eDQadgeLQTfxM0UnW0cisfgDT2sVliLTQSSO8jrPCVZ8oIJlUHugdCR762qgKKKKApH2PoaWkfY+hoBNh6ClpE2HoKWgKKKKArJOJ/wArxP8ATv8AurUeKcQSCFpZD7K9ALsxJsqKOrMSAB1JFZvieBYpneXNADKxlMbB1MZa3scwFg9rb5RQR1FODwjGD8TER4riP3MgrluH4kf+Ox+y8Z+8ig8aK6OGxH81m+MR/wBdJyJuuGn+Cn7moEopTHL/ADef9Xf7q5yyfkMR+qagWiufb/IYj9S/+1Ht/kMR+pf/AGoOqK5+c/IYj9S9KFk/m+I/VH99AtFHKm6Yaf8ARA+80nJxHTCTn9UPvegWiu0wWJP/AIsg+08Q+5jXY4VjDtBGPt4gD9ioaBu3fi/p4P8A7krZayc9nsV7LloBkdJeWudjIY2DBOYcoS+W18p9K03hfEUxEKyxm6t0OjKQbMjDoykEEdCDQO6KKKApH2PoaWkfY+hoBNh6ClpE2HoKWgKKKrPafGc1/kaE2KhsQy/RjO0V+hksR5KGOmlBW+2+K+V4PFS6GCOJxANxI1rNiD4jdVHhmPUWr+GxnJM7YQ4cxkYcM+DBjw8QMjCRiGzKsmUgl9QFC3XTXQlFrAaAaADQADYDwpSx8TQUKfEyu0WIJDtHFiDGQFkUASRLz9FGZgjubrYHJpoTeTwnEJZJhHFiDJEJCFmCoTKFhDtGGtlNn0zAdSNxerVmNeeKxKojPIwVFF2ZjoAKCr9muOyPmbEOgVYuZKM6nkPfVCFUZOoysWbTc1OYB5ZGMr3jjItHER7RH5STwJ6INhvcnTyghed1lnBVFIaGFtwRtNKPreC/R8ztKUBRRRQFFFFAUUUUEfj5JIn5q3kitaSMD2kA/Gx271vpJ1Go1Fi9hmV0DqwKMMwYG6lTrmB8LV3UPjMIYs7RrnhfNzoV3GbvSxAdd8yfSuSNdwgIu1MjRYplYEtDJisMGUqERDlyliLOcpjk63znpTyDj08RaKRBI/N5Se2x0WBJHaRkjudXGyfS6Aazz4WDERRkhZI8vzZHdysuU5bdCptakm4RCxZintMwclWZTmC5QwIIIOX2SRuN6BtwnjDzyWEORBGjsZHIkVnBtHy8vTKbkkbjSnsWL+STGYn5iQgTjpG2y4geWyv5ZT0N+sJgo4haNAgsq2XQZUFlFvIE17soIIIBB0IOxB3BFBaaKrPZjGcp/kbkkBS2HZvpRjeK/Ux3A81KnWxqzUBSPsfQ0tI+x9DQCbD0FLSJsPQUtBH8d4n8nhLhc7khI0vbmSN3Vv0HUnoAT0qvYDCmNDmbPIxMkj2tndrZmt0GgAHQKBSNiPlOJM97xR5ooB0OtpZvA5iMq+Cqbd6nVAUUV5YrErGjO5CqupJ/YAOpJ0AGpJoDFYhY0Z3YKqi5J6f7+FutMMNh2mdZZlyqpzQwn6JG0sv5/gv0PM7LhsM0rrNOuUKbxRH8X4SyeL+A2T1uak6Aooprj8cIgNC7ubRxr3nPX0A3LHQCgOI49YVBILMxyRonfka18qj0BJJ0ABJsKTh0UoUtMwLscxVP4uIdI06tbqx7xubAWA88BgCrGWUh5mFiR3Y1vflRg7Da53Yi56AP6AooooGnEI5CA0LDOuuRu5KOqMd18mGx6EV1w/HLKpK3BU5HRtHjYbo46GxB8CCCLg05qP4jgGLiaAhZ1GX2u5Ko/FS26amzbqTfUXUhIUU14fjllU2BVlOWSNu/G1r5W92oI0IsRTqgip4GgcywrmjYlpYV3ud5oh9b6yfSvca7yOGnWRFdGDIwzKy6gg9RXpUViMO0DtLCuZGJaaFdyTvNF+f4r9PyO4StFeeGxCyIrowZGF1I2I//AHSvSgbY/CmRBlbJIpEkb2vkde61uo1II6hiKsPAuJ/KIQ5XI4JSRL35ci95b9R1B6gg9ah6ariPk2JE97RSZYpx0GtopvAZScreKsL92guVI+x9DS0j7H0NAJsPQVC9rsUywCKNisk7clWG6AgmRx5qgYjztU0mw9BVV4y+fiQHSCC4+1iHN/8ADh/8RoCGJUVVQBVUBVA2AAsAPdXdFAoPHGYpIo2kkbKq7k/sAHUk6ADUk1VeJcRNjipwypEM8cQsSnQO3Qub+i39TXq0xxEnNbuKxEK9ABcc4+LNrY9Ftbc13NKgVsxWyqWfMRottSw8LXrbhhER5WY9tuz41eGA7SLIiNzchdmRVkZczMpsyrrZtfCuI+O4n5a0JjIiA0ex19kHNm7upJXLuLXqG4kcHLEs4a3L+bQKGUFl+cRHjAzWBs2ltD4U94HicQYwsgEk0hzRC6i6WF5JGXRUDE672sNTVrRSPcxCMTafUTKcxPF5FKonzkr3yR6DNbdmP0VFxdul+pIBcxMuHa8pebESKSzRRs1kU6hFF8iAnQbknqac8I4UIQSTnle3MkIsWtsqj6KC5svmSbkk0247gWkdGWISBVYArMYJo2JGqyjdTYXXyB1rBreLT6jkN2dJrHueylMNiFkRXRgVYBlI6htj769AwN7EG29iNPXwqrzcIxJBVgkhk+SF5C9srYeQM/s29u4UWOmt9qj4OAyTYYhI0gJEwLAjNiM2ID5XGXQFUYEte2bQEXqai78wWvcWOxuLHpoeutLnGuo031Gnr4aVV8D2bPMDSRrlDyyBJCj5GaJUVgqKqKSVJ9kee968V7MOkEaJFDcQ4eOUAL7bRSZnYZhlZhqQXBF6C0/K05ix5hnZTIoB7yqQGYeOrD416CVbXzLbxzC3x2qmQ9mZlX+LiYlcUlnKHKJ5UddlANwrqQAAC+xF69uH9mG52aWOMx815Qj5GsDhhELqiql8wvoNL9TrQTmNgEkp5LhMTGo1tcFWuQki/SU2J8VOo8Cyh4pKcysCkid9CNV8CD9JTbRhv8RXPBOA8sZZoo2UwQRswIJLRAgqdASO6Qb9K74t2TglT2EWOQdxwCR9l1v7SnqvvGtUzvFZ9x1PSk2j1PHhw7jonTPDKHGxtup8GG4PrTg4p/rH41VeyfZyHClhkIxKi0uY3IDHeO2hRraHy1sQQLLXoZxE1ieQw3mYtzsm5xRwzPMNYzd5kJtfxmQnZvEbN672XB4pJY1kjYOjjMrLsQaz7t5MwwyqpsHcK1rZjYXUrfoGALHoBUf+Dji7xM65s0eZTKLhgDIxVpRl7pEg2O6knpWffKPvVfDWftZq9cTRK6srgMrAqwOxBFiD7q7orG1nvZHFM0BikJaSBuSzHdwADG582QqT53qafY+hqq8GbJxIjpPBc/aw7i3+HEf4RVqfY+hoBNh6Cqlj0y8Tmv8AjIIWX+zeVXHu5ifpVbU2HoKhu0vDGkVJYQDNCSVB05itbmRX6ZgBY9GVaBjSim+DxayrmQnQ5WBFmRhujr9Ejwr3oK7wrC3wcYHfhHIcfnR6HT4EeIYVUeNLBhMTznVpDOHUr7IWxChxci7ki1k9a0HFYBs5lhflyEANmXPHIBtnS4NwNAwII89qY4nh+JkOvyaLW5dRJIfVY2ygHzJPvrTlvyPGzNrj2fKqBl4RDlGGiiDOx5oUlhk+iZpH7wFhbxa1h5Wzg/Ckw6ZV1Y2zuRYtYWAt9FQNAo0H7a74Zw5IFIS5LHM7tq8jWtdj6aADQDanlT11m8/CmWUUj5FFFFSVFBNFFAUUUUBUNxDjpiac8lmjw4DSuJFFgUzmyHewPiKmaiT2ehbFSYiWOKR2MZQugLR5EAsCfMX99B64rjcKCT2wzxozlAbMci5mUX0uBa43F9a5XjsIDGRhHldo/aO+QAswtsAG1PSoyXsqS0g5i5GaaRcyuWV51YH6WSwMjG4UEg2PUlcV2XYuZElUOeavtK+XLLkP0GUkgxDQmxvr40HtxCaDEc35wRSYVgnObQIXVWtc99GzAFepGmtjVex0suIikgVWhlyk5yzJbUhZYre26kgW20OvhVu4TwwwNJZlKNyyoy2KcuJI7b2taNSLAWvXtxPhqTqA11ZTmR076E7kE7g9QdDVc9Zp6/CWmcW9/ll8HZfFTYGNZ5maYvnKyuwyKUZQodbm/tXI67dK9eB4h5Z8XHzDYgYZU0BZ3fIp5Y0jKLDI1tyvppe8PgcVGdPk0h6O3NjI8zGMwv6N8Ke4PhxEnNlcSS2IBC5EQG1wiXJ1sAWJJNvDSqabRzxq4plPfKyQbekorwxmLWJczk6nKoAuzsdkRd2J8KzNBcAmbicNvxcEzN/aPEqD38t/0atr7H0NQ3ZrhjRq8swAmmILAa8tVvy4r9coJuerM1TL7H0NAJsPQUtImw9BS0ETxTgEcz8wFoprBebFYMQNlcG4cC50YG19LVEPgcZF3kjxC/WhPKk98L3U+5x6VbaKClPxDLpJDiIz5wuwHq0eZf214N2kwgNmxESnwkbIfg1qvlFBS4eLYd+5PC32ZUP76eJrtr6a/dU9iOGQv34Yn+2in7xTCbsngX72Dw/uiQfcKBkUPgfhXNPE7IYMd2BV+wzr/lIpH7J4c7Gdfs4iYf6qBpRTodk4R+MxP95lP3ms4TEStmInnAzyZRzCbKHYJr19kDXzoL7RVF5sv84n/WUnMl/nE/6ygvdFUzhTO2Mw8ck85jkdo2HMI15bMhuNe8lvfV9PZOE/jMT/AHmUfcaBrXQQ+B+FOU7JYcbmdvtYiY/6qV+yGDPegVvts7f5iaBm+m+nrp99M5uLQJ354V+1Kg/fU3D2TwKd3B4f3xIfvFP8PwyFO5DEn2EUfcKCmr2kwhNlxETHwjbOfgt6904hm0jhxEh8oXUH0aTKv7autFBUkwOMl7qR4dfrTHmye6FLKPe59Kl+F8AjhfmEtLNYrzZbFgDuqAWCA2GigXtrepaigKR9j6GlpH2PoaATYegpaRNh6CloCiiigKofb3tjicFio44o4SjxcwNKHJLK5DqMpAsAYz/Wq+VVPwjdnWxeEvELzQkyRj64t7cd+mYbdLhaCl/9T8b+Tw36Mn/Orl+D3tRLjkn5yxq0Tqo5QYAqyAgkMT1zD3Vi6NcXF/DUWII0IIOoIIIIOxFTnY7tB8ixYlIJicCOYDcLe6yAdcpJJHgW3NhQbzRXnBMrorowZWAZWU3DA7EHrXpQMeO4wQ4SeU7RxO/6Kk/urJcHFliRfBVHwFaD+Eea3D2QbyyRQ+5pFL/4FaqITQJRRRQcvMUZJBvHJHJr0CyDN/hzVst6xjFRZ43X6ylfiLVq3ZzGc7BYeXq8SOR4EqLj3G9BI1zJIFUsxCgaksbADxJO1QfaWbHgBcDFA1xrJPIRlPgIwuvqW91ZR234Xj1QS8QeOW7WjjM9wzeEcIQLoLm/Qbmg0HjX4SsJFcQ5sS+1orCMHzlPs7jpc+VQvCfwqtzLYvDhUOzYdi5TydGALfaX9Gs6pxw3AyYidYIVzyNra9gqjd3P0VFxr4kDeg3/AIVxWHEx8yCRZF2uhvY+DDcHyNPKyLDfg2x8UolimgjkGmeOSRWt4H2LMPI3FaJ2bTHKhXHHDuR3XgLAt9tSAPDUHXwFBM0UUUBSPsfQ0tI+x9DQCbD0FLSJsPQUtAUUUUBRRRQUrtl2ATFM02HYQ4g6tcfNzW+uBs1tM410FwbVlfGOGzYRsuKjaLoGbWNvsyj2T6Gx8q+ia5kjDAqwBB0IYXBHgQd6DB+zHanEYHSGzxE5jDISFJO5jYX5ZO+xBPTUmtR4F2+weIspfkSHTlz2U38Fbut7jScR/B7gJSSIeUx1vh2Mep65R7J94quY78Ed7iLGMAd1xEKy38roU+40F54/wNMWiK7OoRs6mMgG+UjqCDoxqE/6fw/l8T+kn/GqxgPwfcSwumGxkaAbKjSonuibOg+FTWHXj0Z1+RTD89mU/pKB91A9/wCn8P5fE/pJ/wAaP+n8P5fE/pJ/xp1h+IcUt7eCwpPiuMcD4GE/fTbFYnjLfxeHwMfm00khHwRaA/gBD+XxP6Sf8alIDhuG4RI3mEcaXsZ3GY3Yk+urbAVVMXwHjkwtJjIIwdCISyj4quYfpVGYb8EcpfmS4yPOe8ywM8jesskhPxFA/wCP/hRAumCjLnbmzAqg81j7z+/KPM1nHEMe8s+eaRpZ30F/acj6kca6gfmqP261q+A/BdhE1leeY7+24QfCMLp63q1cK4Lh8MLYeGOK++RQCfVtz76DJeBfg+xeIsZP+1jOpMgzSkfmx7L6sdPqmtV7P8AgwcWSBLX1djq8h8Xbr9w6VKUUBRRRQFFFFAUj7H0NLSPsfQ0Amw9BS0ibD0FLQFFFFAUUUUFY7bKzNg0UBy85XI8jRLJaCVrM6gnTLm2Oqiq/guMSQROnMWGQ4iQNCTzfk4SJTy1lnZBY6S5juHIVdyNGI/Z+yuJIFbvKp1B1AOo2PuoKBgO2U0mR+bCCVwZGHC+3N8psHKEtcWzEiwPdN9K8OI8ckaIR8+OEKcIQn4yfmYgZmRs1wBlK2APda/lf4OGRrM8oUZ3y3J6ZVyjL9XTwr3MCkglV020Gl97eG1BR+GccnRYYVIY4h2WFmBaxTESfKc3ksK5hruLVJdpOMzxTy8pkCQ4cTsrJmLF2dblrjKq5Qx01CnarAeHpzll1zKpRRf2FzG7MF2udr+FOba367UGf4nj8vymBflcbxxzlWkiUBJQ2Elk5ThSQSCq2AP016jVsvaeeX2DiFULJgpDIqxr7M05VkIV2AU5RYMc2tjvWjJh0ChQqgA3AAFgb3uB0N9aRcMgFgigeAUW1Nzp660FBwXaHEZCyPEscSROUKFi/NxUsbDOWuoyoLeflpUlwTtFLLjI0aaI8z5Rnw6raSDkuFUM17+t1FydNKt/LHgPgKj8JwSOObmguze0F5jlggcgsFvr0A1vYCwsNKCvYvjeIEz3nijiOK+SqzR6QhYuYWZi1mLMAgvYDMNzYVHxdpJrmU4iMXjWNbr80R8raJsYozXy5MreHtLc21rQHiUggqCDuCAQfUdaDEp3UbZdhsdx6abUFR4VxvETYxYFniZF5zNKkYInWJoRlUBrKQZyrMLi8Z0F9LjXEcSqAFUAAWFgBYeA8Nq7oCiiigKKKKApH2PoaWkfY+hoG6Tmw22peefKiigOefKjnnyoooDnnyo558qKKA558qOefKiigOefKjnnyoooDnnyo558qKKA558qOefKiigOefKjnnyoooDnnyo558qKKA558qOefKiigOefKjnnyoooDnnyo558qKKA558qR5zY7bUl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DxUUEhQVFRUXGRoUGBgSFxkYFxUaGBkeHxYWFxYaKCggGiYlHRUXIjEiJikrLi4uFyA/ODMsODQtLisBCgoKDg0OGhAQGy0lHiU3Ny83Ny02NzcrNzQ3MTcuNzg3Lys3NCwyNCw0NDY3KzQsLCwsNTUrLC0uLCwrLDQsLf/AABEIAMQA0AMBIgACEQEDEQH/xAAcAAABBQEBAQAAAAAAAAAAAAAAAQQFBgcCAwj/xABJEAACAQIEAwUDBggNBAMAAAABAgMAEQQSITEFE0EGMlFhcSKBkRQjQlJysQdDU2KSk6HBFjM0VHOCg5SissLR0hckRHQVs/D/xAAYAQEBAQEBAAAAAAAAAAAAAAAAAwQCBf/EACARAQADAQACAQUAAAAAAAAAAAABAgMREiFhFDFBgfD/2gAMAwEAAhEDEQA/ANsRBYaDYdK6yDwHwoTYegpaBMg8B8KMg8B8KWigTIPAfCjIPAfClooEyDwHwoyDwHwpaKBMg8B8KMg8B8KWigTIPAfCjIPAfClooEyDwHwoyDwHwqv9tOJPFDHHC7JLM4RXRDIY1UF5HyAG/srl9XFRw7ZyHDLNHArhcM+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/LOdhJII5FXMt0KMGVixysSugIudEfthIrEvh0yE4lY8s12ZsNJk9sFQED73uctuvQLdkHgPhRkHgPhUZwbiEsjzJNGiPEyr81IXVwyBr6qpXe1vKpSgTIPAfCuXQWOg28K7pH2PoaATYegpaRNh6CloCiiigKKKKAooooCiiigKKKiu0PFjh0TKLs7ZBcMwXS9yq6noAOpI1rqtZtPIc2tFY7J+2FQyCQqM6qUDdQrEFgPUqvwFNzwaD5z5pfncwk074fv39etV09oZ9dV0IU/wDazaMbWU+1ucw08xR/CKfxXfJ/JZu99Xvb6jSrfTXS+oosjcKhJJMa3LLITbdowFRj5gAD3U2Ts3hQjoIEyvlDDXZGzIB9UK2oAtY7Vx2e4uZ+YrgB4yASFZQ1/wA1tVIIIIudqmKjas1nkq1tFo7BhhOCYeIWjiRRZl0G4c5nBvvmIufGvFezmFCFBCuUlW63BQWQhr3FgSBY6AmpWiuXRkvCIBh/k4iXkjQJb2RrfTw11v400bsvhCuUwJbW419q7FiX19s5iTdrm5NTFFBGL2fwwdmEKXbMTva7kM5A2BZgCSNyNaXG8DieMqEVSRJZsobKZjeU5WuDmJ1B3qSooIfs1wFcIkgDBmkfO5Vci3ChRZbk7KNyamKKKApH2PoaWkfY+hoBNh6ClpE2HoKWgKKKKAppjuKQw/x00UfX5x1X7zTuse4jh8uPxckbNG7TtdlsSbBQO8D0FBoi9scCTZcTG/8AR3f/ACg0P2sw4257fYw8x/01QE4nigNMU5+2kbfcBS//AC+M/LxH7WH/ANnFBfV7WQnaPE/3eUfeKU9p06Q4k/2VvvNUQccxf1sOfWFx90ldfwgxfhhj7pR/qNBdj2oHTDYk/wBVP3tUZxXjHOkgHJmitIpvLksfbXQZWJvVd/hFivyeGP8AWlH7q88RxzEOAGhwxsQwIllBVhsQcuhrvO0VtEy40r5VmIXnE96b/wBvD/dBXMneb/3U/wAqVRW41ije6x+0yyH/ALiXVltlbudMi/CkPGcV9SPviT+US98bN3PIVaL1/v0lNLLZhOLcjFYn5mWW7n+KyezZm3zMKkR2oHXC4kf1U/c1UWDjmITMRDh7sczM0spZj4k5a9f4RYr8nhh/WlP7qjpaLW7CudZrXkrwO06dYcSP7O/3GkbtXCN48T/d5D9wqj/wgxf1cMPdKf3iuTxzF/Ww49InP3yVw7XtO1uHO4nX7WHmH+mlfthgh3sQif0mZP8AMBVA/wDl8Z+WiH2cP/vIaG4niiP5S4+wka/eDQadgeLQTfxM0UnW0cisfgDT2sVliLTQSSO8jrPCVZ8oIJlUHugdCR762qgKKKKApH2PoaWkfY+hoBNh6ClpE2HoKWgKKKKArJOJ/wArxP8ATv8AurUeKcQSCFpZD7K9ALsxJsqKOrMSAB1JFZvieBYpneXNADKxlMbB1MZa3scwFg9rb5RQR1FODwjGD8TER4riP3MgrluH4kf+Ox+y8Z+8ig8aK6OGxH81m+MR/wBdJyJuuGn+Cn7moEopTHL/ADef9Xf7q5yyfkMR+qagWiufb/IYj9S/+1Ht/kMR+pf/AGoOqK5+c/IYj9S9KFk/m+I/VH99AtFHKm6Yaf8ARA+80nJxHTCTn9UPvegWiu0wWJP/AIsg+08Q+5jXY4VjDtBGPt4gD9ioaBu3fi/p4P8A7krZayc9nsV7LloBkdJeWudjIY2DBOYcoS+W18p9K03hfEUxEKyxm6t0OjKQbMjDoykEEdCDQO6KKKApH2PoaWkfY+hoBNh6ClpE2HoKWgKKKrPafGc1/kaE2KhsQy/RjO0V+hksR5KGOmlBW+2+K+V4PFS6GCOJxANxI1rNiD4jdVHhmPUWr+GxnJM7YQ4cxkYcM+DBjw8QMjCRiGzKsmUgl9QFC3XTXQlFrAaAaADQADYDwpSx8TQUKfEyu0WIJDtHFiDGQFkUASRLz9FGZgjubrYHJpoTeTwnEJZJhHFiDJEJCFmCoTKFhDtGGtlNn0zAdSNxerVmNeeKxKojPIwVFF2ZjoAKCr9muOyPmbEOgVYuZKM6nkPfVCFUZOoysWbTc1OYB5ZGMr3jjItHER7RH5STwJ6INhvcnTyghed1lnBVFIaGFtwRtNKPreC/R8ztKUBRRRQFFFFAUUUUEfj5JIn5q3kitaSMD2kA/Gx271vpJ1Go1Fi9hmV0DqwKMMwYG6lTrmB8LV3UPjMIYs7RrnhfNzoV3GbvSxAdd8yfSuSNdwgIu1MjRYplYEtDJisMGUqERDlyliLOcpjk63znpTyDj08RaKRBI/N5Se2x0WBJHaRkjudXGyfS6Aazz4WDERRkhZI8vzZHdysuU5bdCptakm4RCxZintMwclWZTmC5QwIIIOX2SRuN6BtwnjDzyWEORBGjsZHIkVnBtHy8vTKbkkbjSnsWL+STGYn5iQgTjpG2y4geWyv5ZT0N+sJgo4haNAgsq2XQZUFlFvIE17soIIIBB0IOxB3BFBaaKrPZjGcp/kbkkBS2HZvpRjeK/Ux3A81KnWxqzUBSPsfQ0tI+x9DQCbD0FLSJsPQUtBH8d4n8nhLhc7khI0vbmSN3Vv0HUnoAT0qvYDCmNDmbPIxMkj2tndrZmt0GgAHQKBSNiPlOJM97xR5ooB0OtpZvA5iMq+Cqbd6nVAUUV5YrErGjO5CqupJ/YAOpJ0AGpJoDFYhY0Z3YKqi5J6f7+FutMMNh2mdZZlyqpzQwn6JG0sv5/gv0PM7LhsM0rrNOuUKbxRH8X4SyeL+A2T1uak6Aooprj8cIgNC7ubRxr3nPX0A3LHQCgOI49YVBILMxyRonfka18qj0BJJ0ABJsKTh0UoUtMwLscxVP4uIdI06tbqx7xubAWA88BgCrGWUh5mFiR3Y1vflRg7Da53Yi56AP6AooooGnEI5CA0LDOuuRu5KOqMd18mGx6EV1w/HLKpK3BU5HRtHjYbo46GxB8CCCLg05qP4jgGLiaAhZ1GX2u5Ko/FS26amzbqTfUXUhIUU14fjllU2BVlOWSNu/G1r5W92oI0IsRTqgip4GgcywrmjYlpYV3ud5oh9b6yfSvca7yOGnWRFdGDIwzKy6gg9RXpUViMO0DtLCuZGJaaFdyTvNF+f4r9PyO4StFeeGxCyIrowZGF1I2I//AHSvSgbY/CmRBlbJIpEkb2vkde61uo1II6hiKsPAuJ/KIQ5XI4JSRL35ci95b9R1B6gg9ah6ariPk2JE97RSZYpx0GtopvAZScreKsL92guVI+x9DS0j7H0NAJsPQVC9rsUywCKNisk7clWG6AgmRx5qgYjztU0mw9BVV4y+fiQHSCC4+1iHN/8ADh/8RoCGJUVVQBVUBVA2AAsAPdXdFAoPHGYpIo2kkbKq7k/sAHUk6ADUk1VeJcRNjipwypEM8cQsSnQO3Qub+i39TXq0xxEnNbuKxEK9ABcc4+LNrY9Ftbc13NKgVsxWyqWfMRottSw8LXrbhhER5WY9tuz41eGA7SLIiNzchdmRVkZczMpsyrrZtfCuI+O4n5a0JjIiA0ex19kHNm7upJXLuLXqG4kcHLEs4a3L+bQKGUFl+cRHjAzWBs2ltD4U94HicQYwsgEk0hzRC6i6WF5JGXRUDE672sNTVrRSPcxCMTafUTKcxPF5FKonzkr3yR6DNbdmP0VFxdul+pIBcxMuHa8pebESKSzRRs1kU6hFF8iAnQbknqac8I4UIQSTnle3MkIsWtsqj6KC5svmSbkk0247gWkdGWISBVYArMYJo2JGqyjdTYXXyB1rBreLT6jkN2dJrHueylMNiFkRXRgVYBlI6htj769AwN7EG29iNPXwqrzcIxJBVgkhk+SF5C9srYeQM/s29u4UWOmt9qj4OAyTYYhI0gJEwLAjNiM2ID5XGXQFUYEte2bQEXqai78wWvcWOxuLHpoeutLnGuo031Gnr4aVV8D2bPMDSRrlDyyBJCj5GaJUVgqKqKSVJ9kee968V7MOkEaJFDcQ4eOUAL7bRSZnYZhlZhqQXBF6C0/K05ix5hnZTIoB7yqQGYeOrD416CVbXzLbxzC3x2qmQ9mZlX+LiYlcUlnKHKJ5UddlANwrqQAAC+xF69uH9mG52aWOMx815Qj5GsDhhELqiql8wvoNL9TrQTmNgEkp5LhMTGo1tcFWuQki/SU2J8VOo8Cyh4pKcysCkid9CNV8CD9JTbRhv8RXPBOA8sZZoo2UwQRswIJLRAgqdASO6Qb9K74t2TglT2EWOQdxwCR9l1v7SnqvvGtUzvFZ9x1PSk2j1PHhw7jonTPDKHGxtup8GG4PrTg4p/rH41VeyfZyHClhkIxKi0uY3IDHeO2hRraHy1sQQLLXoZxE1ieQw3mYtzsm5xRwzPMNYzd5kJtfxmQnZvEbN672XB4pJY1kjYOjjMrLsQaz7t5MwwyqpsHcK1rZjYXUrfoGALHoBUf+Dji7xM65s0eZTKLhgDIxVpRl7pEg2O6knpWffKPvVfDWftZq9cTRK6srgMrAqwOxBFiD7q7orG1nvZHFM0BikJaSBuSzHdwADG582QqT53qafY+hqq8GbJxIjpPBc/aw7i3+HEf4RVqfY+hoBNh6Cqlj0y8Tmv8AjIIWX+zeVXHu5ifpVbU2HoKhu0vDGkVJYQDNCSVB05itbmRX6ZgBY9GVaBjSim+DxayrmQnQ5WBFmRhujr9Ejwr3oK7wrC3wcYHfhHIcfnR6HT4EeIYVUeNLBhMTznVpDOHUr7IWxChxci7ki1k9a0HFYBs5lhflyEANmXPHIBtnS4NwNAwII89qY4nh+JkOvyaLW5dRJIfVY2ygHzJPvrTlvyPGzNrj2fKqBl4RDlGGiiDOx5oUlhk+iZpH7wFhbxa1h5Wzg/Ckw6ZV1Y2zuRYtYWAt9FQNAo0H7a74Zw5IFIS5LHM7tq8jWtdj6aADQDanlT11m8/CmWUUj5FFFFSVFBNFFAUUUUBUNxDjpiac8lmjw4DSuJFFgUzmyHewPiKmaiT2ehbFSYiWOKR2MZQugLR5EAsCfMX99B64rjcKCT2wzxozlAbMci5mUX0uBa43F9a5XjsIDGRhHldo/aO+QAswtsAG1PSoyXsqS0g5i5GaaRcyuWV51YH6WSwMjG4UEg2PUlcV2XYuZElUOeavtK+XLLkP0GUkgxDQmxvr40HtxCaDEc35wRSYVgnObQIXVWtc99GzAFepGmtjVex0suIikgVWhlyk5yzJbUhZYre26kgW20OvhVu4TwwwNJZlKNyyoy2KcuJI7b2taNSLAWvXtxPhqTqA11ZTmR076E7kE7g9QdDVc9Zp6/CWmcW9/ll8HZfFTYGNZ5maYvnKyuwyKUZQodbm/tXI67dK9eB4h5Z8XHzDYgYZU0BZ3fIp5Y0jKLDI1tyvppe8PgcVGdPk0h6O3NjI8zGMwv6N8Ke4PhxEnNlcSS2IBC5EQG1wiXJ1sAWJJNvDSqabRzxq4plPfKyQbekorwxmLWJczk6nKoAuzsdkRd2J8KzNBcAmbicNvxcEzN/aPEqD38t/0atr7H0NQ3ZrhjRq8swAmmILAa8tVvy4r9coJuerM1TL7H0NAJsPQUtImw9BS0ETxTgEcz8wFoprBebFYMQNlcG4cC50YG19LVEPgcZF3kjxC/WhPKk98L3U+5x6VbaKClPxDLpJDiIz5wuwHq0eZf214N2kwgNmxESnwkbIfg1qvlFBS4eLYd+5PC32ZUP76eJrtr6a/dU9iOGQv34Yn+2in7xTCbsngX72Dw/uiQfcKBkUPgfhXNPE7IYMd2BV+wzr/lIpH7J4c7Gdfs4iYf6qBpRTodk4R+MxP95lP3ms4TEStmInnAzyZRzCbKHYJr19kDXzoL7RVF5sv84n/WUnMl/nE/6ygvdFUzhTO2Mw8ck85jkdo2HMI15bMhuNe8lvfV9PZOE/jMT/AHmUfcaBrXQQ+B+FOU7JYcbmdvtYiY/6qV+yGDPegVvts7f5iaBm+m+nrp99M5uLQJ354V+1Kg/fU3D2TwKd3B4f3xIfvFP8PwyFO5DEn2EUfcKCmr2kwhNlxETHwjbOfgt6904hm0jhxEh8oXUH0aTKv7autFBUkwOMl7qR4dfrTHmye6FLKPe59Kl+F8AjhfmEtLNYrzZbFgDuqAWCA2GigXtrepaigKR9j6GlpH2PoaATYegpaRNh6CloCiiigKofb3tjicFio44o4SjxcwNKHJLK5DqMpAsAYz/Wq+VVPwjdnWxeEvELzQkyRj64t7cd+mYbdLhaCl/9T8b+Tw36Mn/Orl+D3tRLjkn5yxq0Tqo5QYAqyAgkMT1zD3Vi6NcXF/DUWII0IIOoIIIIOxFTnY7tB8ixYlIJicCOYDcLe6yAdcpJJHgW3NhQbzRXnBMrorowZWAZWU3DA7EHrXpQMeO4wQ4SeU7RxO/6Kk/urJcHFliRfBVHwFaD+Eea3D2QbyyRQ+5pFL/4FaqITQJRRRQcvMUZJBvHJHJr0CyDN/hzVst6xjFRZ43X6ylfiLVq3ZzGc7BYeXq8SOR4EqLj3G9BI1zJIFUsxCgaksbADxJO1QfaWbHgBcDFA1xrJPIRlPgIwuvqW91ZR234Xj1QS8QeOW7WjjM9wzeEcIQLoLm/Qbmg0HjX4SsJFcQ5sS+1orCMHzlPs7jpc+VQvCfwqtzLYvDhUOzYdi5TydGALfaX9Gs6pxw3AyYidYIVzyNra9gqjd3P0VFxr4kDeg3/AIVxWHEx8yCRZF2uhvY+DDcHyNPKyLDfg2x8UolimgjkGmeOSRWt4H2LMPI3FaJ2bTHKhXHHDuR3XgLAt9tSAPDUHXwFBM0UUUBSPsfQ0tI+x9DQCbD0FLSJsPQUtAUUUUBRRRQUrtl2ATFM02HYQ4g6tcfNzW+uBs1tM410FwbVlfGOGzYRsuKjaLoGbWNvsyj2T6Gx8q+ia5kjDAqwBB0IYXBHgQd6DB+zHanEYHSGzxE5jDISFJO5jYX5ZO+xBPTUmtR4F2+weIspfkSHTlz2U38Fbut7jScR/B7gJSSIeUx1vh2Mep65R7J94quY78Ed7iLGMAd1xEKy38roU+40F54/wNMWiK7OoRs6mMgG+UjqCDoxqE/6fw/l8T+kn/GqxgPwfcSwumGxkaAbKjSonuibOg+FTWHXj0Z1+RTD89mU/pKB91A9/wCn8P5fE/pJ/wAaP+n8P5fE/pJ/xp1h+IcUt7eCwpPiuMcD4GE/fTbFYnjLfxeHwMfm00khHwRaA/gBD+XxP6Sf8alIDhuG4RI3mEcaXsZ3GY3Yk+urbAVVMXwHjkwtJjIIwdCISyj4quYfpVGYb8EcpfmS4yPOe8ywM8jesskhPxFA/wCP/hRAumCjLnbmzAqg81j7z+/KPM1nHEMe8s+eaRpZ30F/acj6kca6gfmqP261q+A/BdhE1leeY7+24QfCMLp63q1cK4Lh8MLYeGOK++RQCfVtz76DJeBfg+xeIsZP+1jOpMgzSkfmx7L6sdPqmtV7P8AgwcWSBLX1djq8h8Xbr9w6VKUUBRRRQFFFFAUj7H0NLSPsfQ0Amw9BS0ibD0FLQFFFFAUUUUFY7bKzNg0UBy85XI8jRLJaCVrM6gnTLm2Oqiq/guMSQROnMWGQ4iQNCTzfk4SJTy1lnZBY6S5juHIVdyNGI/Z+yuJIFbvKp1B1AOo2PuoKBgO2U0mR+bCCVwZGHC+3N8psHKEtcWzEiwPdN9K8OI8ckaIR8+OEKcIQn4yfmYgZmRs1wBlK2APda/lf4OGRrM8oUZ3y3J6ZVyjL9XTwr3MCkglV020Gl97eG1BR+GccnRYYVIY4h2WFmBaxTESfKc3ksK5hruLVJdpOMzxTy8pkCQ4cTsrJmLF2dblrjKq5Qx01CnarAeHpzll1zKpRRf2FzG7MF2udr+FOba367UGf4nj8vymBflcbxxzlWkiUBJQ2Elk5ThSQSCq2AP016jVsvaeeX2DiFULJgpDIqxr7M05VkIV2AU5RYMc2tjvWjJh0ChQqgA3AAFgb3uB0N9aRcMgFgigeAUW1Nzp660FBwXaHEZCyPEscSROUKFi/NxUsbDOWuoyoLeflpUlwTtFLLjI0aaI8z5Rnw6raSDkuFUM17+t1FydNKt/LHgPgKj8JwSOObmguze0F5jlggcgsFvr0A1vYCwsNKCvYvjeIEz3nijiOK+SqzR6QhYuYWZi1mLMAgvYDMNzYVHxdpJrmU4iMXjWNbr80R8raJsYozXy5MreHtLc21rQHiUggqCDuCAQfUdaDEp3UbZdhsdx6abUFR4VxvETYxYFniZF5zNKkYInWJoRlUBrKQZyrMLi8Z0F9LjXEcSqAFUAAWFgBYeA8Nq7oCiiigKKKKApH2PoaWkfY+hoG6Tmw22peefKiigOefKjnnyoooDnnyo558qKKA558qOefKiigOefKjnnyoooDnnyo558qKKA558qOefKiigOefKjnnyoooDnnyo558qKKA558qOefKiigOefKjnnyoooDnnyo558qKKA558qR5zY7bUl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ASEhUSEhIWFhUXGBgVFRcYGBkfIBgdIBogHhkdHSIgHigiHRslHRgZIjUiJSktLi4uGB8zODMtNygtLisBCgoKDQ0NFQ0NDjcZFRkrKysrNy03KysrKy0tKystKysrKystKysrLSsrLSsrKysrKysrLSsrKysrKysrKysrK//AABEIALkA+AMBIgACEQEDEQH/xAAbAAACAgMBAAAAAAAAAAAAAAAABgQFAgMHAf/EAEcQAAIBAwIDBAUGDAYCAQUAAAECAwAEERIhBRMxBhQiQQcyUWFxFSMzdJOzFiQ1QlNjc4GRlNLTNFJVcqGxJbTBQ2KCouH/xAAVAQEBAAAAAAAAAAAAAAAAAAAAAf/EABQRAQAAAAAAAAAAAAAAAAAAAAD/2gAMAwEAAhEDEQA/AO41Wdo75oYCyHDsVjQ6S2GYhQ2kbsFzqx7qs61TQKxUsoJU6lz5HBGR78Ej99BD4Bfme3SQ+sRhx0wwOG2PTcHarGoqWMasXVAGIOSPecn+JGaRuwvZS2uOH2s0rTtJJErOe8TDJI36PQdDopZ/AWy/X/zM/wDXR+Atl+v/AJmf+ugZqKWfwFsv1/8AMz/11B4XwuO14oI4mk0Nas5DyyOMiTGfExxtQOhpY7WcUnhdREWwIZZThVIypTBfO+gBiTp3wNqZ6h33C4ZiDIgYgEDOehxkHfcHA2PsoJMTAgEHOQDtWdKPb21VbaKNcosl5bK+hipIeYB9wcjOTUj8BbL9f/Mz/wBdAzUUs/gLZfr/AOZn/ro/AWy/X/zM/wDXQM1FLH4C2X6/+Zn/AK6x9HiaYJk1MQl1cIupmYhRJgDLEnagaDVRZTSzSynmFEil5YjCr4sKrEsSCd9W2MbY65q4NQpuFQM/NaMa9gW3BOOmcdce+gm0Uk33BYZ+IiBzII47RSiJLIgHzmPzWGdhjerD8BbL9f8AzM/9dAzUUs/gLZfr/wCZn/ro/AWy/X/zM/8AXQM1Fc/7Z9lLa3sbiaJp1dIyynvExwR02L4p+i6D4CghcfunitppE9ZI2ZfPcDaoljPKlzyHk5itDzQxChlIYKQdOAQc5G35p61bXECyKyOAysCrA9CD1FRYeEW6brGM6lfO5JKjCkknJwCcZ6ZoJ1Fc97Jdm4LqKaaZp2c3V0uRPMBhZ3CjAYAYAFXn4C2X6/8AmZ/66BmopZ/AWy/X/wAzP/XR+Atl+v8A5mf+ugZqKRxwaK04nZLC0umSO61hpZHB0iPTszEbaj/GigeKK1S3CKVDMqljpXJA1HGcD2nAOw9lbaDFqUPRu9x8l2elIyOSmMuwPT2aDTga572Hv7juEKxPDGsNtHI3NUnXq1HqGGhAFxq33zttuDtruv0cX2j/ANujXdfo4vtH/t1V8P7RNJJKumPCQxzKiyAy5ZdRV0x4fIA+daLbjrxiKWe4hMUsbSnA0iEBdWdRY6kGQpJ8yPbigu9d1+ji+0f+3VCpf5WTWFB7o3qkkfSj2gVWcK7R8S03ouY0XQSYJo11IispKNJhssoGhjjfB3HSrC05nynDzWVn7idbIMKx5gyVHsNA3UUUUCt6Q88m3xjPfLTGf2y1ea7n9HF9o/8Abqk9IH0Nv9ds/vlpnbONuvlQQ9d1+ji+0f8At0a7r9HF9o/9ujhEs7RK1xGscpzrRG1AbnGDgZ2wennWye+iR0jeRVeQkRqSAXIGSFHngAn91Br13P6OL7Rv7dUfo8JME5bGTd3WcHI+lI9g9lXfEEuC0XJdFUPmYOpJZMHZcdGzjc1Tej76Cb63dffNQM9FFFArSl/lZtAUnui+sSB9KfYDV5ruv0cX2j/26p0/K7fU1+9NMtBC13X6OL7R/wC3Rruv0cX2j/26m0UCj6QHn+TrrUkYHKbJDsT+4aBn+NNcXqj4Cl/0i/ky7/ZNTDF6o+AoMqKKKBN7AtN3eXQqEd7vN2dgf8Q/kEP/AHTLruv0cX2j/wBuqP0c/wCGl+t3n/sPTTQQtd1+ji+0f+3Rruv0cX2j/wBuptFApcSaU8UsOYqD5q8xpYnyi65UYordxr8qcP8A2V7/ANQ0UHvbD6Xh/wBcX7mWmaq3ivClnaBixXkSiYAY8R0MuD7vGensqxFAGuU9lOHvNax+ATIlpGNLlFMTNqOYm0MS5G/iwoIHvx1Y1yvg1rJPwyJLaP55bVA0hkKjfUVUqNpds7NgeLr1oN0HD+DGSaKPmzXjWyTNqeQPKFUOmWXA1nCZx7qnXUg5MvImtZHmt5JJC6RBEYAYLkDwxkkjEmTkZzsampeY5t7FHb/MxorsyFZJVEaudJBwgIYaQQcmsLzhckq3Vi7xyK686VpV0MyyMxRF5ZXATR9Ic7nptRUDhq3j27ZYP82pvOS8YR/BsITpPiMIQEghTtjByRP4GJe/wc1kZjZOQY1KroM2YwASSCE0g1RyWqwWsnd1LA2kZggVZfAuCfxhlPjUnVjOMgHyzVv2ZluXvLZrpUWY2LaxHjT9N4cYJG646UD5RRRRCv6QPobf67Z/fLUscHcRxc68mYwyGZpAVTmDJIRwBugBxjqdNRPSB9Db/XbP75aub22naWJklVYlL86MpkyArhQDnw4O/voKvs/fWHEHF/buztGHgBy6gZIJyp2PkQcdKh9tzdCWyNs9qrc7B55UMQRhhHnckrnZd6uZ+Cqtu8FowtS24eNF8JyCTg7EnGN/bUbj/ZO2vGhecFpIDqibJA1bHxAdRqAOPdQWPFUuDHi2dEk1LgyKSMahr2B6lc4qm9H30E31u6++atHFn41ElosIhnfmAXbldI056qurbb47jpW/0f8A0E31u6++agZ6KKKBaT8rt9TX700y0tJ+V2+pr96at7KCdZJmklDozAwoEA5a6RkE/nZOTmg94dxSGZpVjbJicxSbEYYdRv169RU2qziEJWRLhrnlQxK5mQ6Qj5GzOx9XTjNRbm+N1zre2leGWPlHncolcNhhoJ8LgrkZB2zQVnpIS47pcsHTkd2kDrpOsvkaSDnGkDO1NsXqj4Cl70hj/wAZd/smpii6D4CgyooooFb0c/4aX63ef+w9NNK3o5/w0v1u8/8AYemOe7jQqHdVLtoQMwGtsE6Vz1OATgeyg3UV5mjNAs8a/KnD/wBle/8AUNFHGvypw/8AZXv/AFDRQSe0c9yrw8jUwyWeNDHqYBkz653TBbON8lKsuESO0MbSFWcqCxUgjPuI2P7qo+2M/LaFy5jGJFMiyxxsM6Tgczwsp0nO2RpByMVecJjVYY1RdKhF0jIOBj2gkH453oJZrmXZOAy2UIjRPm7WPnFpJE5qnUwQ6CBpAB8TZ9YjHWummuO8EvJFHDEeKFrQ2oNy5VyyLlsayuyx5xjWNJ8VAyX8EhV2jUM80TT200kSLHaKqKY0kIO5BJIJG2/srK2u2ew1XMIu76KFnCct15w8tGpQXQ7ZwDn2biqp5+GW/EeIrJPclprfVKMZREIA8GASThhjbHXrVzxh7krJpmLTxwNy5IYTiIOBiSQFjlyE2RRkDJxuKKjScakW2N2/4rPLbl5bUxlm8AYIyZxyiw8IMgK9Nsg5w7FcQa4ubaRrdrc9ydBE+chVm0qdwpIIGdwK12V9cw29wwmW6uEgUTao2HMYIzR8rbEuUONPtGfMit3Y2/M9zayGJ4j3Fl0SZ1DTNpBOQNjjPTzojodFFFAr+kL/AA8P1u0+/Wr/AIhE7xOscnLdlYI+AdBI2bB2ODviqD0hf4eH63affrWjh44jPHfxcQVYojzEgeE+PllSNQwTuBjBIBz5UGm9fi03JS1bl8iYR3DzIB3hQBl48ZypyRjbf4VZdrOOXVs1uLeza4EsoSQrn5tfMnAOPPc4G1UPos43YC2htYJZnJaZU5ynUdPjboNKrhhgZ/5p9uJQis5zhQScDJwBnYedBnSx6PvoJvrd1981auNdthFHbSwW8twLh0XCgho1bozLgkfA4rb6PvoJvrd1981A0UUUUCdxW5mj4jI8EPOkFpGBHqC5BnwxydhgEt78UxXttM7QtHNy1RtUqaQeYuPVz5b75FVKfldvqa/emrbhgufnO8GM/ONyuWGGI/zdWSctjqRtQSLu3jlRo5FVkcFWVhkMD1BB6iot5d93EKJA7qzrF82oxEuk4ZvYg0gfvFRQLS8m1btJZykD110OV39gcaT7xU3ifFIrfl8zV85IsSaVLeIgkZwNh4TuaCp9Iv5Mu/2TUxRdB8BS76RfyZd/smpii6D4CgyooooFPsA5FpMQNRF1ekD2nvEmB++rm1iW5jhluLYJIpEio+lmifBGxG2rBO49tVPo5/w0v1u8/wDYemK8uUiRpHOFQFmOCcADJ6UELhNvDrnlinaXmP4xzA6xsg0lVA9TpuPbW654XHJNFO2rXFrCYZgPEAGyAcN0HXpWHCIrcwh7dAkc2ZfCunJfcsR11HOa2cH4ettCkIeRwgxrlbUx/wBx86Cl41+VOH/sr3/qGijjX5U4f+yvf+oaKDTxvi0PPUd5SCWNnhy5jI0OiuWKsQQMooBz1HnmmHhEEccMaRNqRVAVsg6hjY5G2/u2qo47xNoHGtICHzoyJWdsYz4UiY7Ej3birrhs4kiRxjDKGGM43HlkA4+IFBINc07LTiDh8DrcQoZbZdUbjU50hgDGoYFiQSNJ6kDHUiulmuUcEuUteFRc6SBIruNU5kpbKMV04ACnUoA1DcYOc+2gY+fF80Wea3hNrHyjo0u7bgq5Kkl1ATEeNyx2PQYzXuA7SzyWsvdklumMYEZG4BDMCEl8jjONtiQKjXcdxdX8lubsCxiSJXUMySczZlw+BqzjJIOMbYrZxGBHjK3Ky5LN3syl1g5W+rxEiMLjTp0nIOD7aK84crSQxytDbziaCOKLRKNEZAYaVL+LSfCcqC2QdthVhbRMnE4UdtTLY6Wb/MRIAT++qHiHBrSeGzL2k8b2SidYLd1ZYxnKq7bhtRjB8Hixn273HDLp5eIW8kiBHexLMqtqAzKDs3mPfRDnRRRQK/pC/wAPD9btPv1qPDLxC2vZWuZDLb3Eix2yRxluUSPWfA8KjG5JNSPSH/h4frdp9+tWFz2ktFne1M6idYzKY98hQM56ezfHXFBT8J4O0bw6bYxyI7NPMNOJAQ2rGDltbFTggYx7hm1+VJZ4VktI9+boYTBkIVX0yEDGSdtvI0p9n7O/mtje3E5llbaHkllzbs6l/AQPnNIfTkZGQM53q3j4k0MmLeORkkaNEimcxsTkmZ4xNhyETBIHXBx5mgz4dw9xLDHykR4XLyzB1LSAhuoHi8ZIJDbDG2cA1t9H30E31u6++aqW3tYYb831rDPJJeSLEzSOFi0gZdk21ZxHkBtjg6etXfo++gm+t3X3zUDPRRRQLSfldvqa/emreHiStPJBokBjVXLlCEbVnZW6EjG4qn1AcWcnYCzBP2pql7N8ezcz3D8RWe1mmWC2jRGPLfrpPh22HXoetA48W4jHbRNM6uVBUEIhZjkhRsNzuR8KxWW57xgpGLbl5D6jr5mroVxjRpyc5zml+O+ktOILZxWs8kVwXnkuGdmWNjklRkYCjA2yMahgGraa57xNNZlAYRFiSVJVyrt/9MqDqVtB1ZNBE9IEqtwu7ZWDAxNgggj+NMkXqj4CuccW4IeH8Mu7KGNu6rA0izPICzSM3iTSFGABvmujReqPgKDOiiigTexdsZbG4jEjRlrm9UOmNS5uH3Gdsimix0hRFzOY0YVHJILE6er46MevTzpS7IG5Fm/dhGX79dauYWxo70+vGn87HTyzTZbWMMbSSIiq0pDSMBu5AwCfacbUGEnEkWdLcq+p0ZwQp0gLsQW6A+wVEFjJdW0kN9Gg1l1KxO2CmfBvsQxGM4qXwfiaXMSzRhwrZwHQq2xxuDuK84RczSIWnh5LanUKWDZUEhWyNvEN8eWaCl4qgXifDlHQRXgHwCw0VEa4nk4hw5riEQyaL8FA4fYcrScgDqMHHlmvKCf2vkw0QJiRWWTMsokwuChVVZGXSxIyN8+DapfZKWQwBJIhGUCABQwGCgYDDEtkZwck/wDwK7tJxa2LrEzoHXXlXuXgxjTv4T4gdQxn2HHnV9wRSIIgzhyEXLg5DbdQfP4+dBNNcj4Vw+C44dAl2JWKQxvZIisVL4O+FGHfWdJV9tONtya64a45wS1a3tob6C6JuTZhIrV2+bzkgM24Cg4ONRAyOtA2/KEFxLI6rDdGOJYZ0Dpi3cai+dW2k9CwyRyvOq3suneGaRuIxXVpJDyFt29UuoGQQ2CQPbjJDA1P4HwxoEjUwwW1xdq8l4wXUrMuMqAWxk6ycZxs3WqiCC1s7S4JitYopnKCXVpWNvo84OW05XWukn1juMZoo7J8TupoWlnfRI+zCyRZFMC+FH6sEbPMUYJJCDw5FMdqIxxOARYMfcfBjpp5gx/xVFFc8REl2ILdYVSOOO3YlAt1gnDKSQqvh2OoZG4yDiryzthHxKCMDAWx04znGJB5+fxohvooooFb0if4eLHXvdpj485cVSQrawzpfyFluAji9llVgsaaT7RpXD6FUJuwP53Wrv0iDNvEPbd2g2/bLSf8lTxheH2sq38M87ted4b1Y8qCI/EMgYJJQkhgNhQWXyvbwwwXDSGHJPMuycpIGVgNOCdYLFWC48GnfTjFRb3vdpw5X7za3t9HMOVLKU8AlOnC5YeIg43I2Y+yne87L2UlqLRoE5CDwJjZMdCPeKUrueOFobZYbc3MELyQwKyk3OIyECjGykjX4t8ptnGaC04MULQJJJKURsRLoHK5oUgqJMZcL4wucA46sQKl+j76Cb63dffNVP2XF/MLMXEQSMNJLLCWUPCVJMOc+JkJwQuARtknG9x6PvoJvrd1981A0UUUUCywHysQehs98+6X/wDtbojwzhxSBeTbmdyUTprc9SP+BVD2v4F369a250kOq1Da4zuNMwOPgf8A4FY8J4NcT3pW8t4ZbW0CCynLBpCyhQS2G3OxJDAYYDGetBO7cXRnZOH2vEFtbxmWUDBJZADkewdM4zvpNa3uLqHisVvClsY5Yubdt4RK5UaNZGc9dAGx6n2Vl2auUvLua4n4fyJoHMEU0g3dd+hIHv6Z2br1rHjXaolo34bAl64m7vcMh3hXqckb4z59NqCy9Iv5Mu/2TUxRdB8BSf21uJ24fxASxBEVGWJg4bmLpB1ED1TnIwfZTfF6o+AoM6KKKBS7ARBrSZT0N1eg4OOtxIKtWjNnbxR28LzBSkYXXlgpOCxZjvgHPtqs9HyZtZh7bu9G31h6suzUkCo9tC0rd3blMZdZOcavWYeMb9RQWAvYuaYeYvNC6zHqGrTnGrHXGds1hZ8RhlVnikV1RmRypyFZfWB94raLeLmGTSvM06S2Bq05zjPXGa1zx8uNzDEpbDMEGFDt1wT5ZPnQLVxxCG44hw2aFw8bxXpVh0O0VFeTau/8L1xCJjBdlo1IIQ6YcgEbHB86KCV2kt5DLHoEr6hIWEcsKsoGgDAkxlM5zjoSPbV7wtgYoyCT4R1Kk/vK+En3jal7tdbx82F2iQkrIpkaCWbSMqQulDtnc5P+XA60w8LAEUYGMaRjCFB08lO6/A0Ek1ybsNdTJZFJTbwxzRIELvqZl0FTIFHQHGAjY3B65xXWTXHuF8ft7Lhqa5osSwRCVWDM8eoFAdIB1IQM4JGDn20E1YIIVMvft77lraQ30bFUKkA5TyO4XPhHiHtqZxXhVo/PaYQ+O4jSS1IADhGCK2c6lbQSwIIXHUHc1bcUtIbiSIHkYtYY54ZJ01Fic4YeJcKOWuTuckdMbxuLQXs/DZiVt5biZdcaOgXTEwB0NqYZKjV4iQOlFe3nE7RryeBFjuGjgVGjJVRABkscvhdJDISVJI0jbpUjhQ/8hbfOCX8Q+kByH+cG4PmPfUSwt0YqxNpDJJaRtNKqI6z9VZAScGJQozg5IddxW/gZBvrYrGsY+T9kUYVRzBgKPIewUQ70UUUCl6TiwtEKLqbvNtpXONR5q4GfLJ2zVHcTl7aG3nnWN1HKUW2XkSR1MYO2wVNR1Mudx5UwekQfi8Xl+NWu/s+eWqXhXaO1a8tLETxMyB3haIMeZhXTBONKHwuSMnJXyoDh9wbeNrCO8S6a2gm7zHIrmRi26YOfVUNggZOMedbOEcM4fb3MUmuKXk2xMcvhBhRR0Gk4KlWfGoFgAdzmh42Ba7tu7R3N0xiJEWXTGd28XjZdHiGANvdvS2XHH4hPaTw20CQRTPBcNOEVtbLpbQM7llLDSATk4PnRVx2ev4LhbeSHlgd4b8aLBTKctqQK2JC7ggFWGANxnAq69H30E31u6++aqvh8ESLBoS3CLc6UtBEuYm1lS6n1hKo8ZPTGfcatPR99BN9buvvmohnooooEnjV5JFxaNgitGbUid2kCCKPmDL79d8DHvqiPZOzjYQ2t7cwqrfKMkoJMbpnGNYwp6dN8gknNW/ay3tJb2SK8YLA9mEYltO5nXRg+3VjFUvALp3eUcPkE3DrSB4DZspDySBTgAsvi1Nvq1e7FA28FMPEY+e8kVzCtwZbRkDro07LqyQS4y2cjG/SvJp+E8IR5CUgE0vjxqJMhBO4GSBjJ8gBS9acZmseHW92tkbaFWcTWaR6mbUSFYE4KDPiJasuAW4uJ7yTiMFotvIYruINpD6cYR5VJypCYUlgPEGG4oMOJ8FjtOH8TQXjTvIjTlXYExq3q7ZyAfb54rpMXqj4Cuecc45w69sOIy2gBkSPkyvo0lgN13I8S9cV0OL1R8BQZ0UUUCR6NJ5ytyjQhYVubkxy6wS7G4k1gr1XG2/nmmCHiLXNvI9rlH8aIZo2ADqcZKnBK5H76U+zvai0srOc3EoVhcXkgQDLFe9OuQo3IywFW/o5a9e2M13crcCVubAyrjEbAYBGkY9uPLpk0FzY8LRH7zIq94aJI5pBkBgu+wJwBkk1YpICAQQQdwR0NInabj91FcS2Aj5z3SMbX5vEcY0EFZTnxZIO/lkVv4J2ghseFwvevDGUUpohIYHScaUCk5I2yATigk391HLxLhzxOroYr3DKQQdouhG1FQ7Z7ZrvhT2iqsDwXjxhV0jBEJ6eVFBccXtHuXUwMA1vJhlfVpJ8D5GD1wMbjozVYdnnDW0RDlwUHiYYLe/HlWriHBopGLGSSMvhX5crJzNts4PXG2Rg++rG2hVFVEUKqgKoHQAbACg2GuV9mircPj1vEnKt42VJIkbn4BZS2oZZdXgATBBB9orqhrlXZxkFjbmYzK/JQWPL1YLkHpjwmQv1Em2MeWaA7S2k5uo7d0eS0lHeblt3ltc/mppGUjBQAAA58fsqdecStTLNbjlyXCsJ+cXQAREhlGWOc6Do0AEHUM7E1MmvLuGT5yWI3cxRGhgUMwizhZdLOCCmt8ndSANqhjhcUbW19Hb243CBnZtWhUYAu2CM6RkkDbG+worfNeWjRQNcDutsIVMCIRpSbUwZMpka1ATSnQ6m2OMCfw1pTxG3MwxIbE6xgDfmDqBsD7hVLxXh8V2WS6CvbTabyM2jSOynAQk6VIMZVc6vMk4G1WnAmlN/AZWiZu5vhotWkpzvm8ajnOjTnPnmgeKKKKIVvSIfxeLbP43abe355arIbZZjEBKgedJY2EUaJJbAqxYxsF1LpcaTr6lvLpVn6RM93ix173aY+POXFVcLS6gLRm78VY3InEnLHhOCw2GNekLy+o92TQUnCIppZriS6AhkVZre0mXUEmXT4i7jIZwI/WyDnVgHFTLPjVjM0E8FtG0JdYtJeEYcOMS4LdI9/Fsx1jFSe/ZKwI63EMTJpZQvL5rSaFikcMThGbVjSCQFBz5+WHDlspZrWOKzjEwjVQWZQWfUMAEEsx0k6M+Q332KlW9ynekHMbv5l+ciPTkayCcYwIxHgiQblsAkklasvR99BN9buvvmpZtOGAzxXXhHEIz3VJCZjbuqkofFgAymPWMZxq23Ipm9H30E31u6++aiGiiiigRe00mniA9UA26KzuoYRgzjxkHbY4AJ2BIJ2FRuKJLFDPLaSK0ls2tCoREndxhklCALI4ztjGSyjrUvtJq+UPDr092Xm6AS3K5w16cb56dN8asb4rSGyhMVxHFw1HVubMW1Iy4I5Zc+oJQudfXxAbYoKm24pDDGJeKyTx8wa5o9U2I7hsnSAviCFFyuMoCH3yKuLGG3vtdpcwqzyWyCWcPHrYa8rGSp1alGlj5ZJrVHbfKOpZ4EcsA+J1KrpR2ETRhWJIbUzatXQjbeo9vcTd0gWEWivaBJCplYMV8UfiCrlQw1HIzqI267FT+0HDLO24PdQ2gTQkTKxUgksOpc+bfGneL1R8BXKb/hEVrZX6WgKwtDJLOkwlEokYjlldQA5WAwzucj211aL1R8BRGdFFFByePjAtbTW1ibpJL29jlIXPLj7w5bOxyNs46eGpIu7i80ScKLPZXL8q51NoNuqAJ8yCQU2LHbVkgUWZ4kLL8QeFf8AyF2JudpwU7w+R4tse3G/srd234b8w9qZRCOastnBZYWaVQMOCpIDHUxPh9gorO57aH5g8OMc9rA3Kvp5SQ0KrpGrLaScrqOoBgxXFSLTgXCuIW1tdzWywRRNI8SB1VMM+SWCnSVYqGwfbv1IqBxHspfQm97tFbyWssPhtNIUySkAFnIAOrZjnXvnG3WvRbxXHCoYp4oUsRbmS4EEpZonQgqExq1DIOck79aIYeJIo4lw0IAFEN5pC4xjTDjGPKilvsjxATz8MdCvJCX6W4AcMIlEKqH1E5fY5I2PlRQNXbD6Xh/1xfuZaZaWe2B+d4f9cX7mWmag8NcY4F2aW64fEWaSRINFywaYrg6NRjiGMKunB1HzO2ME12c1ybs/ZxPZRmZpEdbaNYETOJsZOGUbTePK6GyAPLxE0F2lg0l494LWN7sR6oHWR1UQsCIeYG2MxIkGBsANyNqpn4k83Kj4eLWW9Glr5SjBQjfSaFc6RnOHC5bfzqXwvg97C108001xIAGcpJy+WpXWYlGTrwGztpwCNJyTWXC7S05uuVEMy28SSGxEoxIcsA2k6wSnL0l9tmorKx7S8+GS6sYXhdMWggkVF5iqcqYwWUArzH2/cRtV1ZWoi4lBGM4WxI36/Sjr76iLPgo0ggneWCOIq8iDQ2ps52IKuWGdO5KbA7Y87Oz676DaTKWbxEyKVZik2ktg76SRkHzFA90UUUQo+k6PVaIupl1XNsNSnDLmVd1946il+LhjW0g4goZ5riHkQ65JJMtoyhkVFJbUqDOjOk59pNM3pCUm3hAGT3u0++XH/NJ3FrCNkiMF/Jb3DtIkpLHRCSrF1C5AiOpdI0kE5PXrQSreGKztOZDbpDazTK13JJzJNS+q2I/XRS3hU9V2JAqEO0nKaS+ht47jhSaTEUUmXnjCktzPGrKdQyRjTpwd6puKQ8VtrKNnQzxOcx5lclT4n5jIundl3A1MBjJGSavOwdxaxWkCxOwuEZDc4Y8rSxDP58oqynw6d9RHnmimOwLvLbQJk2zfjRB0B4SDzI45MtqxqPkufCATjNTvR99BN9buvvmpbh45GiWuYQSJebzISskjA6jjSPFqZTh/zR4tzgUyej0/i831u6+9aiGiiiig592pgLcTTDyBuSiqquUVy8jDEhAJ0Yyf3D21QcR4JHb2/wAklCY3l1zNmRj4t4eW2AqyF1C4c+85Bpj7Wp+Ovr2ia3iErjqiCfxOPYQdPi/NznypW47wiVpXWwv5GXmRYgdzmZ2xk6z4mRQoOo6saTjcYorLi7vYkLfTIiokaWUOG5enVpIZkGy6AC2TnIJBI2qHF2mmidILxQJ5HEZWGOABI0b5odAwYMNSgtp09Rg5qn7UcRlNytve6HVJIxPMJi+QCzBAThUIXUMaQ5IO+9O/FLi10kW0SyQztDhp3IAkDZLDmAyHwJjppyAPbQVcXfO6cV79K8kpjcwksjKYg2+gqcAamGxAxtiuxReqPgK5X2j4rFJHfgQFGe106kAZMJknW6+FWOcaevh38q6pF6o+AojOvDXtFBwLjljqhSNi7xXfEp43DTBViKXD4KA9CwZiSc+qPPFX/avi1vBcQXTWneBCypaSIZ1xGqfOO5ZQkhDZ0kEjqc1EveE2lzC0V9cd2VLi8eBzp8T95cTDfqdOnCjc6s742g8Mtb2YMUvVuYI40klErmJYCAVRVbBBfSHG2FH529FSIOJzzXLz8P4ilzxCQFeQY5I4eWG3KiQBdQUA4J/zEZqMJ4ZZb5uHiWC80coqGjSHwkCUx56ZYaQDv48jqTVP2S4rw+G4kmvIOTFyyIo4WkySxO+desqVGNWoJkeWateE9p5LSfvVwgurfQyWqoI+ZHE7eDX4dsLGAdROCeu5oHfgTNz+EK+daQXiSAhQQ6iEMPD4evmNj1oqP2ZvI5Lrh3LjeMKt9kMhUZYQv4M+sg1adXuoojR6VeHcVN1aNZzPoeQKqgLiGUAgOfD6pQv19h9orpljCUjRGcuVUAu2MsfMnHma3Yr2g8Nc54Nw1YxxGzmupo+XGwTDeFLdtTJLGP8AMMsh/wBvvro9Lva3s53oCSJglwisisejo3rxSY3MbfxB3G9Aqw8NitrF4Xa/WTkP4urTr0B0o5yU1jwkq2nAO3SttopbdbHmcaiDCY94wu867FI2wMnCK6+PYatugqxueLONMVzKYLk/MHvZCqsb7SPBJGumWQgAjJB26DJrd2hYtFHm44fCsahC5kzlCRqK+EaCAoYLuCwAO1FQuN8TtOHW80UUYjt7hxlOU6PGHUIWRSoDLhSQSRhjj2CmXsrILq7uL5STEFS0tyfzgmWkcfF30/8A4Gqk964k5WJiYSvKe6aLlgIWy4gVss0jYA5hwq7Fcnq+cNsYoIkhiULGihVUeQFESaKKKCk7Z8Ne4s5Y4ziUASQnp84hDp/+ygfvrnbdn04lbw25vGWBVe6BkA1l2dhLHJk4PLfVnbIyB766/SF2o7LyJKbm2j5kZfmy24CEh9OlpIg4KFiuzIcA4BBDDcOacb4tcFYoba5lJi1MoDktEqjlucDCiMkkLqJYq3QDra8E4FLNetYXk1uI1iWZIsBggKYXSCFwfFqPXcA71MPCbO4vGnjli1GP52OeaS3lklLb8xAmFQAKBpGDjI6ZqXyVgkD3V5aytyyqxYe5fOR82idWQABgwAbPXYUVvHbu3juI4ptOq2imMZiUkSkaowB7NWjZRnJIGaeOxXDXt7ONZPpWLTS/75GLsPgC2n4KKX+Adnpbh45rqLlwxO0sMLBQ8khJPMlC7KoJ8MQJxgE70+0QUUUUCL6ReHZlt5zI8cRYW87ocaQzq0TH2qJUQH3MaWuJ8HRZX4zcy8yVX5QgVtBTS3KBQ5yrDHMwfCAzeW9dXv7SOaN4pVDI6lXU9CCNxXOLrgzWTuLkSSWrqI+8xxrI+jGNE3hMg8OF5iZyAM4IzQInBbK9aaeW05bRuzQySFtUTTMGIfJXOVLbMFA1HyzV52U4crWvyjNcoZbdympcByq5XGvrkg7bb4XOakcK4XMLQw2t7ZJEZzMOXPgoA+V3MZLMABgMcA9c4rLhiKoaMcm5uH8DR20YkfGTlpZzhI5GDeJuv+UUVu4Zx2PiMbWkTs0txdBZyUCHkRY1SMBtl0RFPTxSEYGK66BS72W7PtC0lzcaGupvX0Dwxr1EaeZUebHdjufZTHRBRRRQcovLKS24jcqfFG8UskClgFUTSDnvgjxaH8TYwQCMZ3wlXlinDprqx1FoWiUyTO2jXtkKoXIfOrAHXOfInPcu0/ARdIuluXNGdcMmM6TjBDD85GGzL5j34Ncv7R8NTujWl1GIJ0H4uJcLbltl1pMigs2klQspB9uetFUEPDOKR8Ntpg8QiaePlAkGQhjojRsrjlamY6Sfzj8KYLiRODI6t83K0YYxqqsjEbZI/PjOpwWOllK+w1lxcwTRxdy4gp0NzpUeUQwxEAadQUZRwwJ0r55PxsuH2091LqtpO8S6DG988WlEBxnRq+lI30qgCbkkk0Fz2Skju7qOaEs1vZ2qW8TtsWkkCmTI9qpHGD7291eU28B4RDaQJBCMIo6nqxO7Mx82JySffRRFhRRRQFFFFBqngRxpdVYexgCP+agW/Z2xjbWlpbq3XUsUYP8AECrSig8Ar2iigKKKKAorVc3CRqXdgqjqT5VjaXaSrqTOM43Uj/ggGg1X3C7eYYmhjkH/AN6K3/YNeWHCLaD6GCKL/ZGq/wDQFS3cAEk4A3JPlWMsyrjJxk4HxoNlFR7K8SVA6ZKnOCQRn3jI3Hv6Gt+aD2itUtwq51HGBqPtx7cda2A0HteEVpvLtIkLucKOpwT/ANCtVhxOKYZjbUCMg4YZHt3HSg0XXZ6ylbVJaQO3XLRIT/EipttaxxjTGiovsVQB/AVtzRmg9ooooCiisJZVUFmIAHUk4AoM6wljVhhgCD5EAisga9oKtOzliG1i0tw3+YRR5/jpqzUY2AxXtFAUUUUBRRRQFFFFAVF4lA8kbJHKYnPSRQpK/AMCP41Krw0C38g3/wDqs32Nv/bo+Qb/AP1Wb7G3/opkFe0C18g3/wDqs32Nv/RR8g3/APqs32Nv/RTLRQL0/B7nkhWuDcSJMkyGRUQHSQdB0LgDYkNg4JHsqNxWwurh43ZGRQCuhZELI2oESA4xnAIyNx+800tXh60CfddmJXjkUqpaRLtXy5w2uTVADt0Ax/t3raOASl2cKFzLAQuv1YlhCumBsPHnYdetNleGgTIOz91FFHDGqgcu1ViJMBGim1y7Y31Kf39DUWCznMjrGiO4ikWVi5IlJmQktkY16A+Aeh29Xq/GsV8/jQJVv2buAgyimTk3MSvr3TVKzRDOBtoOnb1enStlzwC7bmAYDkXGZhIQZQ4blIcbqEyvw5fh605mvKClsOFvGLlAAEkwYlBOBmJVb4ZcE/vz51Cl4HO0cSHGFitUcayBlJVaQe8FQR7+lM9e0CY3Zm4VWERCErOp8Z3U3CvCu/kIg6D/AC6sDarC34LcchUjuZLYh3YgLC+AeigFSqqPIL0zTHRQLfyDf/6rN9jb/wBFHyDf/wCqzfY2/wDRTLRQLXyDf/6rN9jb/wBFVfafszxCS0nQX8sxaNlERigAfI9UkIMA+3NPNeGgTfRv2bvrKHTd3ZlyBpizqWL3BiNR+HQeVOdeV7QFFFFAUUUU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52923"/>
            <a:ext cx="453157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610947" cy="30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7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771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Hemoglobin Measurement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QTDxUUEhQVFRUXGRoUGBgSFxkYFxUaGBkeHxYWFxYaKCggGiYlHRUXIjEiJikrLi4uFyA/ODMsODQtLisBCgoKDg0OGhAQGy0lHiU3Ny83Ny02NzcrNzQ3MTcuNzg3Lys3NCwyNCw0NDY3KzQsLCwsNTUrLC0uLCwrLDQsLf/AABEIAMQA0AMBIgACEQEDEQH/xAAcAAABBQEBAQAAAAAAAAAAAAAAAQQFBgcCAwj/xABJEAACAQIEAwUDBggNBAMAAAABAgMAEQQSITEFE0EGMlFhcSKBkRQjQlJysQdDU2KSk6HBFjM0VHOCg5SissLR0hckRHQVs/D/xAAYAQEBAQEBAAAAAAAAAAAAAAAAAwQCBf/EACARAQADAQACAQUAAAAAAAAAAAABAgMREiFhFDFBgfD/2gAMAwEAAhEDEQA/ANsRBYaDYdK6yDwHwoTYegpaBMg8B8KMg8B8KWigTIPAfCjIPAfClooEyDwHwoyDwHwpaKBMg8B8KMg8B8KWigTIPAfCjIPAfClooEyDwHwoyDwHwqv9tOJPFDHHC7JLM4RXRDIY1UF5HyAG/srl9XFRw7ZyHDLNHArhcM+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/LOdhJII5FXMt0KMGVixysSugIudEfthIrEvh0yE4lY8s12ZsNJk9sFQED73uctuvQLdkHgPhRkHgPhUZwbiEsjzJNGiPEyr81IXVwyBr6qpXe1vKpSgTIPAfCuXQWOg28K7pH2PoaATYegpaRNh6CloCiiigKKKKAooooCiiigKKKiu0PFjh0TKLs7ZBcMwXS9yq6noAOpI1rqtZtPIc2tFY7J+2FQyCQqM6qUDdQrEFgPUqvwFNzwaD5z5pfncwk074fv39etV09oZ9dV0IU/wDazaMbWU+1ucw08xR/CKfxXfJ/JZu99Xvb6jSrfTXS+oosjcKhJJMa3LLITbdowFRj5gAD3U2Ts3hQjoIEyvlDDXZGzIB9UK2oAtY7Vx2e4uZ+YrgB4yASFZQ1/wA1tVIIIIudqmKjas1nkq1tFo7BhhOCYeIWjiRRZl0G4c5nBvvmIufGvFezmFCFBCuUlW63BQWQhr3FgSBY6AmpWiuXRkvCIBh/k4iXkjQJb2RrfTw11v400bsvhCuUwJbW419q7FiX19s5iTdrm5NTFFBGL2fwwdmEKXbMTva7kM5A2BZgCSNyNaXG8DieMqEVSRJZsobKZjeU5WuDmJ1B3qSooIfs1wFcIkgDBmkfO5Vci3ChRZbk7KNyamKKKApH2PoaWkfY+hoBNh6ClpE2HoKWgKKKKAppjuKQw/x00UfX5x1X7zTuse4jh8uPxckbNG7TtdlsSbBQO8D0FBoi9scCTZcTG/8AR3f/ACg0P2sw4257fYw8x/01QE4nigNMU5+2kbfcBS//AC+M/LxH7WH/ANnFBfV7WQnaPE/3eUfeKU9p06Q4k/2VvvNUQccxf1sOfWFx90ldfwgxfhhj7pR/qNBdj2oHTDYk/wBVP3tUZxXjHOkgHJmitIpvLksfbXQZWJvVd/hFivyeGP8AWlH7q88RxzEOAGhwxsQwIllBVhsQcuhrvO0VtEy40r5VmIXnE96b/wBvD/dBXMneb/3U/wAqVRW41ije6x+0yyH/ALiXVltlbudMi/CkPGcV9SPviT+US98bN3PIVaL1/v0lNLLZhOLcjFYn5mWW7n+KyezZm3zMKkR2oHXC4kf1U/c1UWDjmITMRDh7sczM0spZj4k5a9f4RYr8nhh/WlP7qjpaLW7CudZrXkrwO06dYcSP7O/3GkbtXCN48T/d5D9wqj/wgxf1cMPdKf3iuTxzF/Ww49InP3yVw7XtO1uHO4nX7WHmH+mlfthgh3sQif0mZP8AMBVA/wDl8Z+WiH2cP/vIaG4niiP5S4+wka/eDQadgeLQTfxM0UnW0cisfgDT2sVliLTQSSO8jrPCVZ8oIJlUHugdCR762qgKKKKApH2PoaWkfY+hoBNh6ClpE2HoKWgKKKKArJOJ/wArxP8ATv8AurUeKcQSCFpZD7K9ALsxJsqKOrMSAB1JFZvieBYpneXNADKxlMbB1MZa3scwFg9rb5RQR1FODwjGD8TER4riP3MgrluH4kf+Ox+y8Z+8ig8aK6OGxH81m+MR/wBdJyJuuGn+Cn7moEopTHL/ADef9Xf7q5yyfkMR+qagWiufb/IYj9S/+1Ht/kMR+pf/AGoOqK5+c/IYj9S9KFk/m+I/VH99AtFHKm6Yaf8ARA+80nJxHTCTn9UPvegWiu0wWJP/AIsg+08Q+5jXY4VjDtBGPt4gD9ioaBu3fi/p4P8A7krZayc9nsV7LloBkdJeWudjIY2DBOYcoS+W18p9K03hfEUxEKyxm6t0OjKQbMjDoykEEdCDQO6KKKApH2PoaWkfY+hoBNh6ClpE2HoKWgKKKrPafGc1/kaE2KhsQy/RjO0V+hksR5KGOmlBW+2+K+V4PFS6GCOJxANxI1rNiD4jdVHhmPUWr+GxnJM7YQ4cxkYcM+DBjw8QMjCRiGzKsmUgl9QFC3XTXQlFrAaAaADQADYDwpSx8TQUKfEyu0WIJDtHFiDGQFkUASRLz9FGZgjubrYHJpoTeTwnEJZJhHFiDJEJCFmCoTKFhDtGGtlNn0zAdSNxerVmNeeKxKojPIwVFF2ZjoAKCr9muOyPmbEOgVYuZKM6nkPfVCFUZOoysWbTc1OYB5ZGMr3jjItHER7RH5STwJ6INhvcnTyghed1lnBVFIaGFtwRtNKPreC/R8ztKUBRRRQFFFFAUUUUEfj5JIn5q3kitaSMD2kA/Gx271vpJ1Go1Fi9hmV0DqwKMMwYG6lTrmB8LV3UPjMIYs7RrnhfNzoV3GbvSxAdd8yfSuSNdwgIu1MjRYplYEtDJisMGUqERDlyliLOcpjk63znpTyDj08RaKRBI/N5Se2x0WBJHaRkjudXGyfS6Aazz4WDERRkhZI8vzZHdysuU5bdCptakm4RCxZintMwclWZTmC5QwIIIOX2SRuN6BtwnjDzyWEORBGjsZHIkVnBtHy8vTKbkkbjSnsWL+STGYn5iQgTjpG2y4geWyv5ZT0N+sJgo4haNAgsq2XQZUFlFvIE17soIIIBB0IOxB3BFBaaKrPZjGcp/kbkkBS2HZvpRjeK/Ux3A81KnWxqzUBSPsfQ0tI+x9DQCbD0FLSJsPQUtBH8d4n8nhLhc7khI0vbmSN3Vv0HUnoAT0qvYDCmNDmbPIxMkj2tndrZmt0GgAHQKBSNiPlOJM97xR5ooB0OtpZvA5iMq+Cqbd6nVAUUV5YrErGjO5CqupJ/YAOpJ0AGpJoDFYhY0Z3YKqi5J6f7+FutMMNh2mdZZlyqpzQwn6JG0sv5/gv0PM7LhsM0rrNOuUKbxRH8X4SyeL+A2T1uak6Aooprj8cIgNC7ubRxr3nPX0A3LHQCgOI49YVBILMxyRonfka18qj0BJJ0ABJsKTh0UoUtMwLscxVP4uIdI06tbqx7xubAWA88BgCrGWUh5mFiR3Y1vflRg7Da53Yi56AP6AooooGnEI5CA0LDOuuRu5KOqMd18mGx6EV1w/HLKpK3BU5HRtHjYbo46GxB8CCCLg05qP4jgGLiaAhZ1GX2u5Ko/FS26amzbqTfUXUhIUU14fjllU2BVlOWSNu/G1r5W92oI0IsRTqgip4GgcywrmjYlpYV3ud5oh9b6yfSvca7yOGnWRFdGDIwzKy6gg9RXpUViMO0DtLCuZGJaaFdyTvNF+f4r9PyO4StFeeGxCyIrowZGF1I2I//AHSvSgbY/CmRBlbJIpEkb2vkde61uo1II6hiKsPAuJ/KIQ5XI4JSRL35ci95b9R1B6gg9ah6ariPk2JE97RSZYpx0GtopvAZScreKsL92guVI+x9DS0j7H0NAJsPQVC9rsUywCKNisk7clWG6AgmRx5qgYjztU0mw9BVV4y+fiQHSCC4+1iHN/8ADh/8RoCGJUVVQBVUBVA2AAsAPdXdFAoPHGYpIo2kkbKq7k/sAHUk6ADUk1VeJcRNjipwypEM8cQsSnQO3Qub+i39TXq0xxEnNbuKxEK9ABcc4+LNrY9Ftbc13NKgVsxWyqWfMRottSw8LXrbhhER5WY9tuz41eGA7SLIiNzchdmRVkZczMpsyrrZtfCuI+O4n5a0JjIiA0ex19kHNm7upJXLuLXqG4kcHLEs4a3L+bQKGUFl+cRHjAzWBs2ltD4U94HicQYwsgEk0hzRC6i6WF5JGXRUDE672sNTVrRSPcxCMTafUTKcxPF5FKonzkr3yR6DNbdmP0VFxdul+pIBcxMuHa8pebESKSzRRs1kU6hFF8iAnQbknqac8I4UIQSTnle3MkIsWtsqj6KC5svmSbkk0247gWkdGWISBVYArMYJo2JGqyjdTYXXyB1rBreLT6jkN2dJrHueylMNiFkRXRgVYBlI6htj769AwN7EG29iNPXwqrzcIxJBVgkhk+SF5C9srYeQM/s29u4UWOmt9qj4OAyTYYhI0gJEwLAjNiM2ID5XGXQFUYEte2bQEXqai78wWvcWOxuLHpoeutLnGuo031Gnr4aVV8D2bPMDSRrlDyyBJCj5GaJUVgqKqKSVJ9kee968V7MOkEaJFDcQ4eOUAL7bRSZnYZhlZhqQXBF6C0/K05ix5hnZTIoB7yqQGYeOrD416CVbXzLbxzC3x2qmQ9mZlX+LiYlcUlnKHKJ5UddlANwrqQAAC+xF69uH9mG52aWOMx815Qj5GsDhhELqiql8wvoNL9TrQTmNgEkp5LhMTGo1tcFWuQki/SU2J8VOo8Cyh4pKcysCkid9CNV8CD9JTbRhv8RXPBOA8sZZoo2UwQRswIJLRAgqdASO6Qb9K74t2TglT2EWOQdxwCR9l1v7SnqvvGtUzvFZ9x1PSk2j1PHhw7jonTPDKHGxtup8GG4PrTg4p/rH41VeyfZyHClhkIxKi0uY3IDHeO2hRraHy1sQQLLXoZxE1ieQw3mYtzsm5xRwzPMNYzd5kJtfxmQnZvEbN672XB4pJY1kjYOjjMrLsQaz7t5MwwyqpsHcK1rZjYXUrfoGALHoBUf+Dji7xM65s0eZTKLhgDIxVpRl7pEg2O6knpWffKPvVfDWftZq9cTRK6srgMrAqwOxBFiD7q7orG1nvZHFM0BikJaSBuSzHdwADG582QqT53qafY+hqq8GbJxIjpPBc/aw7i3+HEf4RVqfY+hoBNh6Cqlj0y8Tmv8AjIIWX+zeVXHu5ifpVbU2HoKhu0vDGkVJYQDNCSVB05itbmRX6ZgBY9GVaBjSim+DxayrmQnQ5WBFmRhujr9Ejwr3oK7wrC3wcYHfhHIcfnR6HT4EeIYVUeNLBhMTznVpDOHUr7IWxChxci7ki1k9a0HFYBs5lhflyEANmXPHIBtnS4NwNAwII89qY4nh+JkOvyaLW5dRJIfVY2ygHzJPvrTlvyPGzNrj2fKqBl4RDlGGiiDOx5oUlhk+iZpH7wFhbxa1h5Wzg/Ckw6ZV1Y2zuRYtYWAt9FQNAo0H7a74Zw5IFIS5LHM7tq8jWtdj6aADQDanlT11m8/CmWUUj5FFFFSVFBNFFAUUUUBUNxDjpiac8lmjw4DSuJFFgUzmyHewPiKmaiT2ehbFSYiWOKR2MZQugLR5EAsCfMX99B64rjcKCT2wzxozlAbMci5mUX0uBa43F9a5XjsIDGRhHldo/aO+QAswtsAG1PSoyXsqS0g5i5GaaRcyuWV51YH6WSwMjG4UEg2PUlcV2XYuZElUOeavtK+XLLkP0GUkgxDQmxvr40HtxCaDEc35wRSYVgnObQIXVWtc99GzAFepGmtjVex0suIikgVWhlyk5yzJbUhZYre26kgW20OvhVu4TwwwNJZlKNyyoy2KcuJI7b2taNSLAWvXtxPhqTqA11ZTmR076E7kE7g9QdDVc9Zp6/CWmcW9/ll8HZfFTYGNZ5maYvnKyuwyKUZQodbm/tXI67dK9eB4h5Z8XHzDYgYZU0BZ3fIp5Y0jKLDI1tyvppe8PgcVGdPk0h6O3NjI8zGMwv6N8Ke4PhxEnNlcSS2IBC5EQG1wiXJ1sAWJJNvDSqabRzxq4plPfKyQbekorwxmLWJczk6nKoAuzsdkRd2J8KzNBcAmbicNvxcEzN/aPEqD38t/0atr7H0NQ3ZrhjRq8swAmmILAa8tVvy4r9coJuerM1TL7H0NAJsPQUtImw9BS0ETxTgEcz8wFoprBebFYMQNlcG4cC50YG19LVEPgcZF3kjxC/WhPKk98L3U+5x6VbaKClPxDLpJDiIz5wuwHq0eZf214N2kwgNmxESnwkbIfg1qvlFBS4eLYd+5PC32ZUP76eJrtr6a/dU9iOGQv34Yn+2in7xTCbsngX72Dw/uiQfcKBkUPgfhXNPE7IYMd2BV+wzr/lIpH7J4c7Gdfs4iYf6qBpRTodk4R+MxP95lP3ms4TEStmInnAzyZRzCbKHYJr19kDXzoL7RVF5sv84n/WUnMl/nE/6ygvdFUzhTO2Mw8ck85jkdo2HMI15bMhuNe8lvfV9PZOE/jMT/AHmUfcaBrXQQ+B+FOU7JYcbmdvtYiY/6qV+yGDPegVvts7f5iaBm+m+nrp99M5uLQJ354V+1Kg/fU3D2TwKd3B4f3xIfvFP8PwyFO5DEn2EUfcKCmr2kwhNlxETHwjbOfgt6904hm0jhxEh8oXUH0aTKv7autFBUkwOMl7qR4dfrTHmye6FLKPe59Kl+F8AjhfmEtLNYrzZbFgDuqAWCA2GigXtrepaigKR9j6GlpH2PoaATYegpaRNh6CloCiiigKofb3tjicFio44o4SjxcwNKHJLK5DqMpAsAYz/Wq+VVPwjdnWxeEvELzQkyRj64t7cd+mYbdLhaCl/9T8b+Tw36Mn/Orl+D3tRLjkn5yxq0Tqo5QYAqyAgkMT1zD3Vi6NcXF/DUWII0IIOoIIIIOxFTnY7tB8ixYlIJicCOYDcLe6yAdcpJJHgW3NhQbzRXnBMrorowZWAZWU3DA7EHrXpQMeO4wQ4SeU7RxO/6Kk/urJcHFliRfBVHwFaD+Eea3D2QbyyRQ+5pFL/4FaqITQJRRRQcvMUZJBvHJHJr0CyDN/hzVst6xjFRZ43X6ylfiLVq3ZzGc7BYeXq8SOR4EqLj3G9BI1zJIFUsxCgaksbADxJO1QfaWbHgBcDFA1xrJPIRlPgIwuvqW91ZR234Xj1QS8QeOW7WjjM9wzeEcIQLoLm/Qbmg0HjX4SsJFcQ5sS+1orCMHzlPs7jpc+VQvCfwqtzLYvDhUOzYdi5TydGALfaX9Gs6pxw3AyYidYIVzyNra9gqjd3P0VFxr4kDeg3/AIVxWHEx8yCRZF2uhvY+DDcHyNPKyLDfg2x8UolimgjkGmeOSRWt4H2LMPI3FaJ2bTHKhXHHDuR3XgLAt9tSAPDUHXwFBM0UUUBSPsfQ0tI+x9DQCbD0FLSJsPQUtAUUUUBRRRQUrtl2ATFM02HYQ4g6tcfNzW+uBs1tM410FwbVlfGOGzYRsuKjaLoGbWNvsyj2T6Gx8q+ia5kjDAqwBB0IYXBHgQd6DB+zHanEYHSGzxE5jDISFJO5jYX5ZO+xBPTUmtR4F2+weIspfkSHTlz2U38Fbut7jScR/B7gJSSIeUx1vh2Mep65R7J94quY78Ed7iLGMAd1xEKy38roU+40F54/wNMWiK7OoRs6mMgG+UjqCDoxqE/6fw/l8T+kn/GqxgPwfcSwumGxkaAbKjSonuibOg+FTWHXj0Z1+RTD89mU/pKB91A9/wCn8P5fE/pJ/wAaP+n8P5fE/pJ/xp1h+IcUt7eCwpPiuMcD4GE/fTbFYnjLfxeHwMfm00khHwRaA/gBD+XxP6Sf8alIDhuG4RI3mEcaXsZ3GY3Yk+urbAVVMXwHjkwtJjIIwdCISyj4quYfpVGYb8EcpfmS4yPOe8ywM8jesskhPxFA/wCP/hRAumCjLnbmzAqg81j7z+/KPM1nHEMe8s+eaRpZ30F/acj6kca6gfmqP261q+A/BdhE1leeY7+24QfCMLp63q1cK4Lh8MLYeGOK++RQCfVtz76DJeBfg+xeIsZP+1jOpMgzSkfmx7L6sdPqmtV7P8AgwcWSBLX1djq8h8Xbr9w6VKUUBRRRQFFFFAUj7H0NLSPsfQ0Amw9BS0ibD0FLQFFFFAUUUUFY7bKzNg0UBy85XI8jRLJaCVrM6gnTLm2Oqiq/guMSQROnMWGQ4iQNCTzfk4SJTy1lnZBY6S5juHIVdyNGI/Z+yuJIFbvKp1B1AOo2PuoKBgO2U0mR+bCCVwZGHC+3N8psHKEtcWzEiwPdN9K8OI8ckaIR8+OEKcIQn4yfmYgZmRs1wBlK2APda/lf4OGRrM8oUZ3y3J6ZVyjL9XTwr3MCkglV020Gl97eG1BR+GccnRYYVIY4h2WFmBaxTESfKc3ksK5hruLVJdpOMzxTy8pkCQ4cTsrJmLF2dblrjKq5Qx01CnarAeHpzll1zKpRRf2FzG7MF2udr+FOba367UGf4nj8vymBflcbxxzlWkiUBJQ2Elk5ThSQSCq2AP016jVsvaeeX2DiFULJgpDIqxr7M05VkIV2AU5RYMc2tjvWjJh0ChQqgA3AAFgb3uB0N9aRcMgFgigeAUW1Nzp660FBwXaHEZCyPEscSROUKFi/NxUsbDOWuoyoLeflpUlwTtFLLjI0aaI8z5Rnw6raSDkuFUM17+t1FydNKt/LHgPgKj8JwSOObmguze0F5jlggcgsFvr0A1vYCwsNKCvYvjeIEz3nijiOK+SqzR6QhYuYWZi1mLMAgvYDMNzYVHxdpJrmU4iMXjWNbr80R8raJsYozXy5MreHtLc21rQHiUggqCDuCAQfUdaDEp3UbZdhsdx6abUFR4VxvETYxYFniZF5zNKkYInWJoRlUBrKQZyrMLi8Z0F9LjXEcSqAFUAAWFgBYeA8Nq7oCiiigKKKKApH2PoaWkfY+hoG6Tmw22peefKiigOefKjnnyoooDnnyo558qKKA558qOefKiigOefKjnnyoooDnnyo558qKKA558qOefKiigOefKjnnyoooDnnyo558qKKA558qOefKiigOefKjnnyoooDnnyo558qKKA558qR5zY7bUl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DxUUEhQVFRUXGRoUGBgSFxkYFxUaGBkeHxYWFxYaKCggGiYlHRUXIjEiJikrLi4uFyA/ODMsODQtLisBCgoKDg0OGhAQGy0lHiU3Ny83Ny02NzcrNzQ3MTcuNzg3Lys3NCwyNCw0NDY3KzQsLCwsNTUrLC0uLCwrLDQsLf/AABEIAMQA0AMBIgACEQEDEQH/xAAcAAABBQEBAQAAAAAAAAAAAAAAAQQFBgcCAwj/xABJEAACAQIEAwUDBggNBAMAAAABAgMAEQQSITEFE0EGMlFhcSKBkRQjQlJysQdDU2KSk6HBFjM0VHOCg5SissLR0hckRHQVs/D/xAAYAQEBAQEBAAAAAAAAAAAAAAAAAwQCBf/EACARAQADAQACAQUAAAAAAAAAAAABAgMREiFhFDFBgfD/2gAMAwEAAhEDEQA/ANsRBYaDYdK6yDwHwoTYegpaBMg8B8KMg8B8KWigTIPAfCjIPAfClooEyDwHwoyDwHwpaKBMg8B8KMg8B8KWigTIPAfCjIPAfClooEyDwHwoyDwHwqv9tOJPFDHHC7JLM4RXRDIY1UF5HyAG/srl9XFRw7ZyHDLNHArhcM+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/LOdhJII5FXMt0KMGVixysSugIudEfthIrEvh0yE4lY8s12ZsNJk9sFQED73uctuvQLdkHgPhRkHgPhUZwbiEsjzJNGiPEyr81IXVwyBr6qpXe1vKpSgTIPAfCuXQWOg28K7pH2PoaATYegpaRNh6CloCiiigKKKKAooooCiiigKKKiu0PFjh0TKLs7ZBcMwXS9yq6noAOpI1rqtZtPIc2tFY7J+2FQyCQqM6qUDdQrEFgPUqvwFNzwaD5z5pfncwk074fv39etV09oZ9dV0IU/wDazaMbWU+1ucw08xR/CKfxXfJ/JZu99Xvb6jSrfTXS+oosjcKhJJMa3LLITbdowFRj5gAD3U2Ts3hQjoIEyvlDDXZGzIB9UK2oAtY7Vx2e4uZ+YrgB4yASFZQ1/wA1tVIIIIudqmKjas1nkq1tFo7BhhOCYeIWjiRRZl0G4c5nBvvmIufGvFezmFCFBCuUlW63BQWQhr3FgSBY6AmpWiuXRkvCIBh/k4iXkjQJb2RrfTw11v400bsvhCuUwJbW419q7FiX19s5iTdrm5NTFFBGL2fwwdmEKXbMTva7kM5A2BZgCSNyNaXG8DieMqEVSRJZsobKZjeU5WuDmJ1B3qSooIfs1wFcIkgDBmkfO5Vci3ChRZbk7KNyamKKKApH2PoaWkfY+hoBNh6ClpE2HoKWgKKKKAppjuKQw/x00UfX5x1X7zTuse4jh8uPxckbNG7TtdlsSbBQO8D0FBoi9scCTZcTG/8AR3f/ACg0P2sw4257fYw8x/01QE4nigNMU5+2kbfcBS//AC+M/LxH7WH/ANnFBfV7WQnaPE/3eUfeKU9p06Q4k/2VvvNUQccxf1sOfWFx90ldfwgxfhhj7pR/qNBdj2oHTDYk/wBVP3tUZxXjHOkgHJmitIpvLksfbXQZWJvVd/hFivyeGP8AWlH7q88RxzEOAGhwxsQwIllBVhsQcuhrvO0VtEy40r5VmIXnE96b/wBvD/dBXMneb/3U/wAqVRW41ije6x+0yyH/ALiXVltlbudMi/CkPGcV9SPviT+US98bN3PIVaL1/v0lNLLZhOLcjFYn5mWW7n+KyezZm3zMKkR2oHXC4kf1U/c1UWDjmITMRDh7sczM0spZj4k5a9f4RYr8nhh/WlP7qjpaLW7CudZrXkrwO06dYcSP7O/3GkbtXCN48T/d5D9wqj/wgxf1cMPdKf3iuTxzF/Ww49InP3yVw7XtO1uHO4nX7WHmH+mlfthgh3sQif0mZP8AMBVA/wDl8Z+WiH2cP/vIaG4niiP5S4+wka/eDQadgeLQTfxM0UnW0cisfgDT2sVliLTQSSO8jrPCVZ8oIJlUHugdCR762qgKKKKApH2PoaWkfY+hoBNh6ClpE2HoKWgKKKKArJOJ/wArxP8ATv8AurUeKcQSCFpZD7K9ALsxJsqKOrMSAB1JFZvieBYpneXNADKxlMbB1MZa3scwFg9rb5RQR1FODwjGD8TER4riP3MgrluH4kf+Ox+y8Z+8ig8aK6OGxH81m+MR/wBdJyJuuGn+Cn7moEopTHL/ADef9Xf7q5yyfkMR+qagWiufb/IYj9S/+1Ht/kMR+pf/AGoOqK5+c/IYj9S9KFk/m+I/VH99AtFHKm6Yaf8ARA+80nJxHTCTn9UPvegWiu0wWJP/AIsg+08Q+5jXY4VjDtBGPt4gD9ioaBu3fi/p4P8A7krZayc9nsV7LloBkdJeWudjIY2DBOYcoS+W18p9K03hfEUxEKyxm6t0OjKQbMjDoykEEdCDQO6KKKApH2PoaWkfY+hoBNh6ClpE2HoKWgKKKrPafGc1/kaE2KhsQy/RjO0V+hksR5KGOmlBW+2+K+V4PFS6GCOJxANxI1rNiD4jdVHhmPUWr+GxnJM7YQ4cxkYcM+DBjw8QMjCRiGzKsmUgl9QFC3XTXQlFrAaAaADQADYDwpSx8TQUKfEyu0WIJDtHFiDGQFkUASRLz9FGZgjubrYHJpoTeTwnEJZJhHFiDJEJCFmCoTKFhDtGGtlNn0zAdSNxerVmNeeKxKojPIwVFF2ZjoAKCr9muOyPmbEOgVYuZKM6nkPfVCFUZOoysWbTc1OYB5ZGMr3jjItHER7RH5STwJ6INhvcnTyghed1lnBVFIaGFtwRtNKPreC/R8ztKUBRRRQFFFFAUUUUEfj5JIn5q3kitaSMD2kA/Gx271vpJ1Go1Fi9hmV0DqwKMMwYG6lTrmB8LV3UPjMIYs7RrnhfNzoV3GbvSxAdd8yfSuSNdwgIu1MjRYplYEtDJisMGUqERDlyliLOcpjk63znpTyDj08RaKRBI/N5Se2x0WBJHaRkjudXGyfS6Aazz4WDERRkhZI8vzZHdysuU5bdCptakm4RCxZintMwclWZTmC5QwIIIOX2SRuN6BtwnjDzyWEORBGjsZHIkVnBtHy8vTKbkkbjSnsWL+STGYn5iQgTjpG2y4geWyv5ZT0N+sJgo4haNAgsq2XQZUFlFvIE17soIIIBB0IOxB3BFBaaKrPZjGcp/kbkkBS2HZvpRjeK/Ux3A81KnWxqzUBSPsfQ0tI+x9DQCbD0FLSJsPQUtBH8d4n8nhLhc7khI0vbmSN3Vv0HUnoAT0qvYDCmNDmbPIxMkj2tndrZmt0GgAHQKBSNiPlOJM97xR5ooB0OtpZvA5iMq+Cqbd6nVAUUV5YrErGjO5CqupJ/YAOpJ0AGpJoDFYhY0Z3YKqi5J6f7+FutMMNh2mdZZlyqpzQwn6JG0sv5/gv0PM7LhsM0rrNOuUKbxRH8X4SyeL+A2T1uak6Aooprj8cIgNC7ubRxr3nPX0A3LHQCgOI49YVBILMxyRonfka18qj0BJJ0ABJsKTh0UoUtMwLscxVP4uIdI06tbqx7xubAWA88BgCrGWUh5mFiR3Y1vflRg7Da53Yi56AP6AooooGnEI5CA0LDOuuRu5KOqMd18mGx6EV1w/HLKpK3BU5HRtHjYbo46GxB8CCCLg05qP4jgGLiaAhZ1GX2u5Ko/FS26amzbqTfUXUhIUU14fjllU2BVlOWSNu/G1r5W92oI0IsRTqgip4GgcywrmjYlpYV3ud5oh9b6yfSvca7yOGnWRFdGDIwzKy6gg9RXpUViMO0DtLCuZGJaaFdyTvNF+f4r9PyO4StFeeGxCyIrowZGF1I2I//AHSvSgbY/CmRBlbJIpEkb2vkde61uo1II6hiKsPAuJ/KIQ5XI4JSRL35ci95b9R1B6gg9ah6ariPk2JE97RSZYpx0GtopvAZScreKsL92guVI+x9DS0j7H0NAJsPQVC9rsUywCKNisk7clWG6AgmRx5qgYjztU0mw9BVV4y+fiQHSCC4+1iHN/8ADh/8RoCGJUVVQBVUBVA2AAsAPdXdFAoPHGYpIo2kkbKq7k/sAHUk6ADUk1VeJcRNjipwypEM8cQsSnQO3Qub+i39TXq0xxEnNbuKxEK9ABcc4+LNrY9Ftbc13NKgVsxWyqWfMRottSw8LXrbhhER5WY9tuz41eGA7SLIiNzchdmRVkZczMpsyrrZtfCuI+O4n5a0JjIiA0ex19kHNm7upJXLuLXqG4kcHLEs4a3L+bQKGUFl+cRHjAzWBs2ltD4U94HicQYwsgEk0hzRC6i6WF5JGXRUDE672sNTVrRSPcxCMTafUTKcxPF5FKonzkr3yR6DNbdmP0VFxdul+pIBcxMuHa8pebESKSzRRs1kU6hFF8iAnQbknqac8I4UIQSTnle3MkIsWtsqj6KC5svmSbkk0247gWkdGWISBVYArMYJo2JGqyjdTYXXyB1rBreLT6jkN2dJrHueylMNiFkRXRgVYBlI6htj769AwN7EG29iNPXwqrzcIxJBVgkhk+SF5C9srYeQM/s29u4UWOmt9qj4OAyTYYhI0gJEwLAjNiM2ID5XGXQFUYEte2bQEXqai78wWvcWOxuLHpoeutLnGuo031Gnr4aVV8D2bPMDSRrlDyyBJCj5GaJUVgqKqKSVJ9kee968V7MOkEaJFDcQ4eOUAL7bRSZnYZhlZhqQXBF6C0/K05ix5hnZTIoB7yqQGYeOrD416CVbXzLbxzC3x2qmQ9mZlX+LiYlcUlnKHKJ5UddlANwrqQAAC+xF69uH9mG52aWOMx815Qj5GsDhhELqiql8wvoNL9TrQTmNgEkp5LhMTGo1tcFWuQki/SU2J8VOo8Cyh4pKcysCkid9CNV8CD9JTbRhv8RXPBOA8sZZoo2UwQRswIJLRAgqdASO6Qb9K74t2TglT2EWOQdxwCR9l1v7SnqvvGtUzvFZ9x1PSk2j1PHhw7jonTPDKHGxtup8GG4PrTg4p/rH41VeyfZyHClhkIxKi0uY3IDHeO2hRraHy1sQQLLXoZxE1ieQw3mYtzsm5xRwzPMNYzd5kJtfxmQnZvEbN672XB4pJY1kjYOjjMrLsQaz7t5MwwyqpsHcK1rZjYXUrfoGALHoBUf+Dji7xM65s0eZTKLhgDIxVpRl7pEg2O6knpWffKPvVfDWftZq9cTRK6srgMrAqwOxBFiD7q7orG1nvZHFM0BikJaSBuSzHdwADG582QqT53qafY+hqq8GbJxIjpPBc/aw7i3+HEf4RVqfY+hoBNh6Cqlj0y8Tmv8AjIIWX+zeVXHu5ifpVbU2HoKhu0vDGkVJYQDNCSVB05itbmRX6ZgBY9GVaBjSim+DxayrmQnQ5WBFmRhujr9Ejwr3oK7wrC3wcYHfhHIcfnR6HT4EeIYVUeNLBhMTznVpDOHUr7IWxChxci7ki1k9a0HFYBs5lhflyEANmXPHIBtnS4NwNAwII89qY4nh+JkOvyaLW5dRJIfVY2ygHzJPvrTlvyPGzNrj2fKqBl4RDlGGiiDOx5oUlhk+iZpH7wFhbxa1h5Wzg/Ckw6ZV1Y2zuRYtYWAt9FQNAo0H7a74Zw5IFIS5LHM7tq8jWtdj6aADQDanlT11m8/CmWUUj5FFFFSVFBNFFAUUUUBUNxDjpiac8lmjw4DSuJFFgUzmyHewPiKmaiT2ehbFSYiWOKR2MZQugLR5EAsCfMX99B64rjcKCT2wzxozlAbMci5mUX0uBa43F9a5XjsIDGRhHldo/aO+QAswtsAG1PSoyXsqS0g5i5GaaRcyuWV51YH6WSwMjG4UEg2PUlcV2XYuZElUOeavtK+XLLkP0GUkgxDQmxvr40HtxCaDEc35wRSYVgnObQIXVWtc99GzAFepGmtjVex0suIikgVWhlyk5yzJbUhZYre26kgW20OvhVu4TwwwNJZlKNyyoy2KcuJI7b2taNSLAWvXtxPhqTqA11ZTmR076E7kE7g9QdDVc9Zp6/CWmcW9/ll8HZfFTYGNZ5maYvnKyuwyKUZQodbm/tXI67dK9eB4h5Z8XHzDYgYZU0BZ3fIp5Y0jKLDI1tyvppe8PgcVGdPk0h6O3NjI8zGMwv6N8Ke4PhxEnNlcSS2IBC5EQG1wiXJ1sAWJJNvDSqabRzxq4plPfKyQbekorwxmLWJczk6nKoAuzsdkRd2J8KzNBcAmbicNvxcEzN/aPEqD38t/0atr7H0NQ3ZrhjRq8swAmmILAa8tVvy4r9coJuerM1TL7H0NAJsPQUtImw9BS0ETxTgEcz8wFoprBebFYMQNlcG4cC50YG19LVEPgcZF3kjxC/WhPKk98L3U+5x6VbaKClPxDLpJDiIz5wuwHq0eZf214N2kwgNmxESnwkbIfg1qvlFBS4eLYd+5PC32ZUP76eJrtr6a/dU9iOGQv34Yn+2in7xTCbsngX72Dw/uiQfcKBkUPgfhXNPE7IYMd2BV+wzr/lIpH7J4c7Gdfs4iYf6qBpRTodk4R+MxP95lP3ms4TEStmInnAzyZRzCbKHYJr19kDXzoL7RVF5sv84n/WUnMl/nE/6ygvdFUzhTO2Mw8ck85jkdo2HMI15bMhuNe8lvfV9PZOE/jMT/AHmUfcaBrXQQ+B+FOU7JYcbmdvtYiY/6qV+yGDPegVvts7f5iaBm+m+nrp99M5uLQJ354V+1Kg/fU3D2TwKd3B4f3xIfvFP8PwyFO5DEn2EUfcKCmr2kwhNlxETHwjbOfgt6904hm0jhxEh8oXUH0aTKv7autFBUkwOMl7qR4dfrTHmye6FLKPe59Kl+F8AjhfmEtLNYrzZbFgDuqAWCA2GigXtrepaigKR9j6GlpH2PoaATYegpaRNh6CloCiiigKofb3tjicFio44o4SjxcwNKHJLK5DqMpAsAYz/Wq+VVPwjdnWxeEvELzQkyRj64t7cd+mYbdLhaCl/9T8b+Tw36Mn/Orl+D3tRLjkn5yxq0Tqo5QYAqyAgkMT1zD3Vi6NcXF/DUWII0IIOoIIIIOxFTnY7tB8ixYlIJicCOYDcLe6yAdcpJJHgW3NhQbzRXnBMrorowZWAZWU3DA7EHrXpQMeO4wQ4SeU7RxO/6Kk/urJcHFliRfBVHwFaD+Eea3D2QbyyRQ+5pFL/4FaqITQJRRRQcvMUZJBvHJHJr0CyDN/hzVst6xjFRZ43X6ylfiLVq3ZzGc7BYeXq8SOR4EqLj3G9BI1zJIFUsxCgaksbADxJO1QfaWbHgBcDFA1xrJPIRlPgIwuvqW91ZR234Xj1QS8QeOW7WjjM9wzeEcIQLoLm/Qbmg0HjX4SsJFcQ5sS+1orCMHzlPs7jpc+VQvCfwqtzLYvDhUOzYdi5TydGALfaX9Gs6pxw3AyYidYIVzyNra9gqjd3P0VFxr4kDeg3/AIVxWHEx8yCRZF2uhvY+DDcHyNPKyLDfg2x8UolimgjkGmeOSRWt4H2LMPI3FaJ2bTHKhXHHDuR3XgLAt9tSAPDUHXwFBM0UUUBSPsfQ0tI+x9DQCbD0FLSJsPQUtAUUUUBRRRQUrtl2ATFM02HYQ4g6tcfNzW+uBs1tM410FwbVlfGOGzYRsuKjaLoGbWNvsyj2T6Gx8q+ia5kjDAqwBB0IYXBHgQd6DB+zHanEYHSGzxE5jDISFJO5jYX5ZO+xBPTUmtR4F2+weIspfkSHTlz2U38Fbut7jScR/B7gJSSIeUx1vh2Mep65R7J94quY78Ed7iLGMAd1xEKy38roU+40F54/wNMWiK7OoRs6mMgG+UjqCDoxqE/6fw/l8T+kn/GqxgPwfcSwumGxkaAbKjSonuibOg+FTWHXj0Z1+RTD89mU/pKB91A9/wCn8P5fE/pJ/wAaP+n8P5fE/pJ/xp1h+IcUt7eCwpPiuMcD4GE/fTbFYnjLfxeHwMfm00khHwRaA/gBD+XxP6Sf8alIDhuG4RI3mEcaXsZ3GY3Yk+urbAVVMXwHjkwtJjIIwdCISyj4quYfpVGYb8EcpfmS4yPOe8ywM8jesskhPxFA/wCP/hRAumCjLnbmzAqg81j7z+/KPM1nHEMe8s+eaRpZ30F/acj6kca6gfmqP261q+A/BdhE1leeY7+24QfCMLp63q1cK4Lh8MLYeGOK++RQCfVtz76DJeBfg+xeIsZP+1jOpMgzSkfmx7L6sdPqmtV7P8AgwcWSBLX1djq8h8Xbr9w6VKUUBRRRQFFFFAUj7H0NLSPsfQ0Amw9BS0ibD0FLQFFFFAUUUUFY7bKzNg0UBy85XI8jRLJaCVrM6gnTLm2Oqiq/guMSQROnMWGQ4iQNCTzfk4SJTy1lnZBY6S5juHIVdyNGI/Z+yuJIFbvKp1B1AOo2PuoKBgO2U0mR+bCCVwZGHC+3N8psHKEtcWzEiwPdN9K8OI8ckaIR8+OEKcIQn4yfmYgZmRs1wBlK2APda/lf4OGRrM8oUZ3y3J6ZVyjL9XTwr3MCkglV020Gl97eG1BR+GccnRYYVIY4h2WFmBaxTESfKc3ksK5hruLVJdpOMzxTy8pkCQ4cTsrJmLF2dblrjKq5Qx01CnarAeHpzll1zKpRRf2FzG7MF2udr+FOba367UGf4nj8vymBflcbxxzlWkiUBJQ2Elk5ThSQSCq2AP016jVsvaeeX2DiFULJgpDIqxr7M05VkIV2AU5RYMc2tjvWjJh0ChQqgA3AAFgb3uB0N9aRcMgFgigeAUW1Nzp660FBwXaHEZCyPEscSROUKFi/NxUsbDOWuoyoLeflpUlwTtFLLjI0aaI8z5Rnw6raSDkuFUM17+t1FydNKt/LHgPgKj8JwSOObmguze0F5jlggcgsFvr0A1vYCwsNKCvYvjeIEz3nijiOK+SqzR6QhYuYWZi1mLMAgvYDMNzYVHxdpJrmU4iMXjWNbr80R8raJsYozXy5MreHtLc21rQHiUggqCDuCAQfUdaDEp3UbZdhsdx6abUFR4VxvETYxYFniZF5zNKkYInWJoRlUBrKQZyrMLi8Z0F9LjXEcSqAFUAAWFgBYeA8Nq7oCiiigKKKKApH2PoaWkfY+hoG6Tmw22peefKiigOefKjnnyoooDnnyo558qKKA558qOefKiigOefKjnnyoooDnnyo558qKKA558qOefKiigOefKjnnyoooDnnyo558qKKA558qOefKiigOefKjnnyoooDnnyo558qKKA558qR5zY7bUl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ASEhUSEhIWFhUXGBgVFRcYGBkfIBgdIBogHhkdHSIgHigiHRslHRgZIjUiJSktLi4uGB8zODMtNygtLisBCgoKDQ0NFQ0NDjcZFRkrKysrNy03KysrKy0tKystKysrKystKysrLSsrLSsrKysrKysrLSsrKysrKysrKysrK//AABEIALkA+AMBIgACEQEDEQH/xAAbAAACAgMBAAAAAAAAAAAAAAAABgQFAgMHAf/EAEcQAAIBAwIDBAUGDAYCAQUAAAECAwAEERIhBRMxBhQiQQcyUWFxFSMzdJOzFiQ1QlNjc4GRlNLTNFJVcqGxJbTBQ2KCouH/xAAVAQEBAAAAAAAAAAAAAAAAAAAAAf/EABQRAQAAAAAAAAAAAAAAAAAAAAD/2gAMAwEAAhEDEQA/AO41Wdo75oYCyHDsVjQ6S2GYhQ2kbsFzqx7qs61TQKxUsoJU6lz5HBGR78Ej99BD4Bfme3SQ+sRhx0wwOG2PTcHarGoqWMasXVAGIOSPecn+JGaRuwvZS2uOH2s0rTtJJErOe8TDJI36PQdDopZ/AWy/X/zM/wDXR+Atl+v/AJmf+ugZqKWfwFsv1/8AMz/11B4XwuO14oI4mk0Nas5DyyOMiTGfExxtQOhpY7WcUnhdREWwIZZThVIypTBfO+gBiTp3wNqZ6h33C4ZiDIgYgEDOehxkHfcHA2PsoJMTAgEHOQDtWdKPb21VbaKNcosl5bK+hipIeYB9wcjOTUj8BbL9f/Mz/wBdAzUUs/gLZfr/AOZn/ro/AWy/X/zM/wDXQM1FLH4C2X6/+Zn/AK6x9HiaYJk1MQl1cIupmYhRJgDLEnagaDVRZTSzSynmFEil5YjCr4sKrEsSCd9W2MbY65q4NQpuFQM/NaMa9gW3BOOmcdce+gm0Uk33BYZ+IiBzII47RSiJLIgHzmPzWGdhjerD8BbL9f8AzM/9dAzUUs/gLZfr/wCZn/ro/AWy/X/zM/8AXQM1Fc/7Z9lLa3sbiaJp1dIyynvExwR02L4p+i6D4CghcfunitppE9ZI2ZfPcDaoljPKlzyHk5itDzQxChlIYKQdOAQc5G35p61bXECyKyOAysCrA9CD1FRYeEW6brGM6lfO5JKjCkknJwCcZ6ZoJ1Fc97Jdm4LqKaaZp2c3V0uRPMBhZ3CjAYAYAFXn4C2X6/8AmZ/66BmopZ/AWy/X/wAzP/XR+Atl+v8A5mf+ugZqKRxwaK04nZLC0umSO61hpZHB0iPTszEbaj/GigeKK1S3CKVDMqljpXJA1HGcD2nAOw9lbaDFqUPRu9x8l2elIyOSmMuwPT2aDTga572Hv7juEKxPDGsNtHI3NUnXq1HqGGhAFxq33zttuDtruv0cX2j/ANujXdfo4vtH/t1V8P7RNJJKumPCQxzKiyAy5ZdRV0x4fIA+daLbjrxiKWe4hMUsbSnA0iEBdWdRY6kGQpJ8yPbigu9d1+ji+0f+3VCpf5WTWFB7o3qkkfSj2gVWcK7R8S03ouY0XQSYJo11IispKNJhssoGhjjfB3HSrC05nynDzWVn7idbIMKx5gyVHsNA3UUUUCt6Q88m3xjPfLTGf2y1ea7n9HF9o/8Abqk9IH0Nv9ds/vlpnbONuvlQQ9d1+ji+0f8At0a7r9HF9o/9ujhEs7RK1xGscpzrRG1AbnGDgZ2wennWye+iR0jeRVeQkRqSAXIGSFHngAn91Br13P6OL7Rv7dUfo8JME5bGTd3WcHI+lI9g9lXfEEuC0XJdFUPmYOpJZMHZcdGzjc1Tej76Cb63dffNQM9FFFArSl/lZtAUnui+sSB9KfYDV5ruv0cX2j/26p0/K7fU1+9NMtBC13X6OL7R/wC3Rruv0cX2j/26m0UCj6QHn+TrrUkYHKbJDsT+4aBn+NNcXqj4Cl/0i/ky7/ZNTDF6o+AoMqKKKBN7AtN3eXQqEd7vN2dgf8Q/kEP/AHTLruv0cX2j/wBuqP0c/wCGl+t3n/sPTTQQtd1+ji+0f+3Rruv0cX2j/wBuptFApcSaU8UsOYqD5q8xpYnyi65UYordxr8qcP8A2V7/ANQ0UHvbD6Xh/wBcX7mWmaq3ivClnaBixXkSiYAY8R0MuD7vGensqxFAGuU9lOHvNax+ATIlpGNLlFMTNqOYm0MS5G/iwoIHvx1Y1yvg1rJPwyJLaP55bVA0hkKjfUVUqNpds7NgeLr1oN0HD+DGSaKPmzXjWyTNqeQPKFUOmWXA1nCZx7qnXUg5MvImtZHmt5JJC6RBEYAYLkDwxkkjEmTkZzsampeY5t7FHb/MxorsyFZJVEaudJBwgIYaQQcmsLzhckq3Vi7xyK686VpV0MyyMxRF5ZXATR9Ic7nptRUDhq3j27ZYP82pvOS8YR/BsITpPiMIQEghTtjByRP4GJe/wc1kZjZOQY1KroM2YwASSCE0g1RyWqwWsnd1LA2kZggVZfAuCfxhlPjUnVjOMgHyzVv2ZluXvLZrpUWY2LaxHjT9N4cYJG646UD5RRRRCv6QPobf67Z/fLUscHcRxc68mYwyGZpAVTmDJIRwBugBxjqdNRPSB9Db/XbP75aub22naWJklVYlL86MpkyArhQDnw4O/voKvs/fWHEHF/buztGHgBy6gZIJyp2PkQcdKh9tzdCWyNs9qrc7B55UMQRhhHnckrnZd6uZ+Cqtu8FowtS24eNF8JyCTg7EnGN/bUbj/ZO2vGhecFpIDqibJA1bHxAdRqAOPdQWPFUuDHi2dEk1LgyKSMahr2B6lc4qm9H30E31u6++atHFn41ElosIhnfmAXbldI056qurbb47jpW/0f8A0E31u6++agZ6KKKBaT8rt9TX700y0tJ+V2+pr96at7KCdZJmklDozAwoEA5a6RkE/nZOTmg94dxSGZpVjbJicxSbEYYdRv169RU2qziEJWRLhrnlQxK5mQ6Qj5GzOx9XTjNRbm+N1zre2leGWPlHncolcNhhoJ8LgrkZB2zQVnpIS47pcsHTkd2kDrpOsvkaSDnGkDO1NsXqj4Cl70hj/wAZd/smpii6D4CgyooooFb0c/4aX63ef+w9NNK3o5/w0v1u8/8AYemOe7jQqHdVLtoQMwGtsE6Vz1OATgeyg3UV5mjNAs8a/KnD/wBle/8AUNFHGvypw/8AZXv/AFDRQSe0c9yrw8jUwyWeNDHqYBkz653TBbON8lKsuESO0MbSFWcqCxUgjPuI2P7qo+2M/LaFy5jGJFMiyxxsM6Tgczwsp0nO2RpByMVecJjVYY1RdKhF0jIOBj2gkH453oJZrmXZOAy2UIjRPm7WPnFpJE5qnUwQ6CBpAB8TZ9YjHWummuO8EvJFHDEeKFrQ2oNy5VyyLlsayuyx5xjWNJ8VAyX8EhV2jUM80TT200kSLHaKqKY0kIO5BJIJG2/srK2u2ew1XMIu76KFnCct15w8tGpQXQ7ZwDn2biqp5+GW/EeIrJPclprfVKMZREIA8GASThhjbHXrVzxh7krJpmLTxwNy5IYTiIOBiSQFjlyE2RRkDJxuKKjScakW2N2/4rPLbl5bUxlm8AYIyZxyiw8IMgK9Nsg5w7FcQa4ubaRrdrc9ydBE+chVm0qdwpIIGdwK12V9cw29wwmW6uEgUTao2HMYIzR8rbEuUONPtGfMit3Y2/M9zayGJ4j3Fl0SZ1DTNpBOQNjjPTzojodFFFAr+kL/AA8P1u0+/Wr/AIhE7xOscnLdlYI+AdBI2bB2ODviqD0hf4eH63affrWjh44jPHfxcQVYojzEgeE+PllSNQwTuBjBIBz5UGm9fi03JS1bl8iYR3DzIB3hQBl48ZypyRjbf4VZdrOOXVs1uLeza4EsoSQrn5tfMnAOPPc4G1UPos43YC2htYJZnJaZU5ynUdPjboNKrhhgZ/5p9uJQis5zhQScDJwBnYedBnSx6PvoJvrd1981auNdthFHbSwW8twLh0XCgho1bozLgkfA4rb6PvoJvrd1981A0UUUUCdxW5mj4jI8EPOkFpGBHqC5BnwxydhgEt78UxXttM7QtHNy1RtUqaQeYuPVz5b75FVKfldvqa/emrbhgufnO8GM/ONyuWGGI/zdWSctjqRtQSLu3jlRo5FVkcFWVhkMD1BB6iot5d93EKJA7qzrF82oxEuk4ZvYg0gfvFRQLS8m1btJZykD110OV39gcaT7xU3ifFIrfl8zV85IsSaVLeIgkZwNh4TuaCp9Iv5Mu/2TUxRdB8BS76RfyZd/smpii6D4CgyooooFPsA5FpMQNRF1ekD2nvEmB++rm1iW5jhluLYJIpEio+lmifBGxG2rBO49tVPo5/w0v1u8/wDYemK8uUiRpHOFQFmOCcADJ6UELhNvDrnlinaXmP4xzA6xsg0lVA9TpuPbW654XHJNFO2rXFrCYZgPEAGyAcN0HXpWHCIrcwh7dAkc2ZfCunJfcsR11HOa2cH4ettCkIeRwgxrlbUx/wBx86Cl41+VOH/sr3/qGijjX5U4f+yvf+oaKDTxvi0PPUd5SCWNnhy5jI0OiuWKsQQMooBz1HnmmHhEEccMaRNqRVAVsg6hjY5G2/u2qo47xNoHGtICHzoyJWdsYz4UiY7Ej3birrhs4kiRxjDKGGM43HlkA4+IFBINc07LTiDh8DrcQoZbZdUbjU50hgDGoYFiQSNJ6kDHUiulmuUcEuUteFRc6SBIruNU5kpbKMV04ACnUoA1DcYOc+2gY+fF80Wea3hNrHyjo0u7bgq5Kkl1ATEeNyx2PQYzXuA7SzyWsvdklumMYEZG4BDMCEl8jjONtiQKjXcdxdX8lubsCxiSJXUMySczZlw+BqzjJIOMbYrZxGBHjK3Ky5LN3syl1g5W+rxEiMLjTp0nIOD7aK84crSQxytDbziaCOKLRKNEZAYaVL+LSfCcqC2QdthVhbRMnE4UdtTLY6Wb/MRIAT++qHiHBrSeGzL2k8b2SidYLd1ZYxnKq7bhtRjB8Hixn273HDLp5eIW8kiBHexLMqtqAzKDs3mPfRDnRRRQK/pC/wAPD9btPv1qPDLxC2vZWuZDLb3Eix2yRxluUSPWfA8KjG5JNSPSH/h4frdp9+tWFz2ktFne1M6idYzKY98hQM56ezfHXFBT8J4O0bw6bYxyI7NPMNOJAQ2rGDltbFTggYx7hm1+VJZ4VktI9+boYTBkIVX0yEDGSdtvI0p9n7O/mtje3E5llbaHkllzbs6l/AQPnNIfTkZGQM53q3j4k0MmLeORkkaNEimcxsTkmZ4xNhyETBIHXBx5mgz4dw9xLDHykR4XLyzB1LSAhuoHi8ZIJDbDG2cA1t9H30E31u6++aqW3tYYb831rDPJJeSLEzSOFi0gZdk21ZxHkBtjg6etXfo++gm+t3X3zUDPRRRQLSfldvqa/emreHiStPJBokBjVXLlCEbVnZW6EjG4qn1AcWcnYCzBP2pql7N8ezcz3D8RWe1mmWC2jRGPLfrpPh22HXoetA48W4jHbRNM6uVBUEIhZjkhRsNzuR8KxWW57xgpGLbl5D6jr5mroVxjRpyc5zml+O+ktOILZxWs8kVwXnkuGdmWNjklRkYCjA2yMahgGraa57xNNZlAYRFiSVJVyrt/9MqDqVtB1ZNBE9IEqtwu7ZWDAxNgggj+NMkXqj4CuccW4IeH8Mu7KGNu6rA0izPICzSM3iTSFGABvmujReqPgKDOiiigTexdsZbG4jEjRlrm9UOmNS5uH3Gdsimix0hRFzOY0YVHJILE6er46MevTzpS7IG5Fm/dhGX79dauYWxo70+vGn87HTyzTZbWMMbSSIiq0pDSMBu5AwCfacbUGEnEkWdLcq+p0ZwQp0gLsQW6A+wVEFjJdW0kN9Gg1l1KxO2CmfBvsQxGM4qXwfiaXMSzRhwrZwHQq2xxuDuK84RczSIWnh5LanUKWDZUEhWyNvEN8eWaCl4qgXifDlHQRXgHwCw0VEa4nk4hw5riEQyaL8FA4fYcrScgDqMHHlmvKCf2vkw0QJiRWWTMsokwuChVVZGXSxIyN8+DapfZKWQwBJIhGUCABQwGCgYDDEtkZwck/wDwK7tJxa2LrEzoHXXlXuXgxjTv4T4gdQxn2HHnV9wRSIIgzhyEXLg5DbdQfP4+dBNNcj4Vw+C44dAl2JWKQxvZIisVL4O+FGHfWdJV9tONtya64a45wS1a3tob6C6JuTZhIrV2+bzkgM24Cg4ONRAyOtA2/KEFxLI6rDdGOJYZ0Dpi3cai+dW2k9CwyRyvOq3suneGaRuIxXVpJDyFt29UuoGQQ2CQPbjJDA1P4HwxoEjUwwW1xdq8l4wXUrMuMqAWxk6ycZxs3WqiCC1s7S4JitYopnKCXVpWNvo84OW05XWukn1juMZoo7J8TupoWlnfRI+zCyRZFMC+FH6sEbPMUYJJCDw5FMdqIxxOARYMfcfBjpp5gx/xVFFc8REl2ILdYVSOOO3YlAt1gnDKSQqvh2OoZG4yDiryzthHxKCMDAWx04znGJB5+fxohvooooFb0if4eLHXvdpj485cVSQrawzpfyFluAji9llVgsaaT7RpXD6FUJuwP53Wrv0iDNvEPbd2g2/bLSf8lTxheH2sq38M87ted4b1Y8qCI/EMgYJJQkhgNhQWXyvbwwwXDSGHJPMuycpIGVgNOCdYLFWC48GnfTjFRb3vdpw5X7za3t9HMOVLKU8AlOnC5YeIg43I2Y+yne87L2UlqLRoE5CDwJjZMdCPeKUrueOFobZYbc3MELyQwKyk3OIyECjGykjX4t8ptnGaC04MULQJJJKURsRLoHK5oUgqJMZcL4wucA46sQKl+j76Cb63dffNVP2XF/MLMXEQSMNJLLCWUPCVJMOc+JkJwQuARtknG9x6PvoJvrd1981A0UUUUCywHysQehs98+6X/wDtbojwzhxSBeTbmdyUTprc9SP+BVD2v4F369a250kOq1Da4zuNMwOPgf8A4FY8J4NcT3pW8t4ZbW0CCynLBpCyhQS2G3OxJDAYYDGetBO7cXRnZOH2vEFtbxmWUDBJZADkewdM4zvpNa3uLqHisVvClsY5Yubdt4RK5UaNZGc9dAGx6n2Vl2auUvLua4n4fyJoHMEU0g3dd+hIHv6Z2br1rHjXaolo34bAl64m7vcMh3hXqckb4z59NqCy9Iv5Mu/2TUxRdB8BSf21uJ24fxASxBEVGWJg4bmLpB1ED1TnIwfZTfF6o+AoM6KKKBS7ARBrSZT0N1eg4OOtxIKtWjNnbxR28LzBSkYXXlgpOCxZjvgHPtqs9HyZtZh7bu9G31h6suzUkCo9tC0rd3blMZdZOcavWYeMb9RQWAvYuaYeYvNC6zHqGrTnGrHXGds1hZ8RhlVnikV1RmRypyFZfWB94raLeLmGTSvM06S2Bq05zjPXGa1zx8uNzDEpbDMEGFDt1wT5ZPnQLVxxCG44hw2aFw8bxXpVh0O0VFeTau/8L1xCJjBdlo1IIQ6YcgEbHB86KCV2kt5DLHoEr6hIWEcsKsoGgDAkxlM5zjoSPbV7wtgYoyCT4R1Kk/vK+En3jal7tdbx82F2iQkrIpkaCWbSMqQulDtnc5P+XA60w8LAEUYGMaRjCFB08lO6/A0Ek1ybsNdTJZFJTbwxzRIELvqZl0FTIFHQHGAjY3B65xXWTXHuF8ft7Lhqa5osSwRCVWDM8eoFAdIB1IQM4JGDn20E1YIIVMvft77lraQ30bFUKkA5TyO4XPhHiHtqZxXhVo/PaYQ+O4jSS1IADhGCK2c6lbQSwIIXHUHc1bcUtIbiSIHkYtYY54ZJ01Fic4YeJcKOWuTuckdMbxuLQXs/DZiVt5biZdcaOgXTEwB0NqYZKjV4iQOlFe3nE7RryeBFjuGjgVGjJVRABkscvhdJDISVJI0jbpUjhQ/8hbfOCX8Q+kByH+cG4PmPfUSwt0YqxNpDJJaRtNKqI6z9VZAScGJQozg5IddxW/gZBvrYrGsY+T9kUYVRzBgKPIewUQ70UUUCl6TiwtEKLqbvNtpXONR5q4GfLJ2zVHcTl7aG3nnWN1HKUW2XkSR1MYO2wVNR1Mudx5UwekQfi8Xl+NWu/s+eWqXhXaO1a8tLETxMyB3haIMeZhXTBONKHwuSMnJXyoDh9wbeNrCO8S6a2gm7zHIrmRi26YOfVUNggZOMedbOEcM4fb3MUmuKXk2xMcvhBhRR0Gk4KlWfGoFgAdzmh42Ba7tu7R3N0xiJEWXTGd28XjZdHiGANvdvS2XHH4hPaTw20CQRTPBcNOEVtbLpbQM7llLDSATk4PnRVx2ev4LhbeSHlgd4b8aLBTKctqQK2JC7ggFWGANxnAq69H30E31u6++aqvh8ESLBoS3CLc6UtBEuYm1lS6n1hKo8ZPTGfcatPR99BN9buvvmohnooooEnjV5JFxaNgitGbUid2kCCKPmDL79d8DHvqiPZOzjYQ2t7cwqrfKMkoJMbpnGNYwp6dN8gknNW/ay3tJb2SK8YLA9mEYltO5nXRg+3VjFUvALp3eUcPkE3DrSB4DZspDySBTgAsvi1Nvq1e7FA28FMPEY+e8kVzCtwZbRkDro07LqyQS4y2cjG/SvJp+E8IR5CUgE0vjxqJMhBO4GSBjJ8gBS9acZmseHW92tkbaFWcTWaR6mbUSFYE4KDPiJasuAW4uJ7yTiMFotvIYruINpD6cYR5VJypCYUlgPEGG4oMOJ8FjtOH8TQXjTvIjTlXYExq3q7ZyAfb54rpMXqj4Cuecc45w69sOIy2gBkSPkyvo0lgN13I8S9cV0OL1R8BQZ0UUUCR6NJ5ytyjQhYVubkxy6wS7G4k1gr1XG2/nmmCHiLXNvI9rlH8aIZo2ADqcZKnBK5H76U+zvai0srOc3EoVhcXkgQDLFe9OuQo3IywFW/o5a9e2M13crcCVubAyrjEbAYBGkY9uPLpk0FzY8LRH7zIq94aJI5pBkBgu+wJwBkk1YpICAQQQdwR0NInabj91FcS2Aj5z3SMbX5vEcY0EFZTnxZIO/lkVv4J2ghseFwvevDGUUpohIYHScaUCk5I2yATigk391HLxLhzxOroYr3DKQQdouhG1FQ7Z7ZrvhT2iqsDwXjxhV0jBEJ6eVFBccXtHuXUwMA1vJhlfVpJ8D5GD1wMbjozVYdnnDW0RDlwUHiYYLe/HlWriHBopGLGSSMvhX5crJzNts4PXG2Rg++rG2hVFVEUKqgKoHQAbACg2GuV9mircPj1vEnKt42VJIkbn4BZS2oZZdXgATBBB9orqhrlXZxkFjbmYzK/JQWPL1YLkHpjwmQv1Em2MeWaA7S2k5uo7d0eS0lHeblt3ltc/mppGUjBQAAA58fsqdecStTLNbjlyXCsJ+cXQAREhlGWOc6Do0AEHUM7E1MmvLuGT5yWI3cxRGhgUMwizhZdLOCCmt8ndSANqhjhcUbW19Hb243CBnZtWhUYAu2CM6RkkDbG+worfNeWjRQNcDutsIVMCIRpSbUwZMpka1ATSnQ6m2OMCfw1pTxG3MwxIbE6xgDfmDqBsD7hVLxXh8V2WS6CvbTabyM2jSOynAQk6VIMZVc6vMk4G1WnAmlN/AZWiZu5vhotWkpzvm8ajnOjTnPnmgeKKKKIVvSIfxeLbP43abe355arIbZZjEBKgedJY2EUaJJbAqxYxsF1LpcaTr6lvLpVn6RM93ix173aY+POXFVcLS6gLRm78VY3InEnLHhOCw2GNekLy+o92TQUnCIppZriS6AhkVZre0mXUEmXT4i7jIZwI/WyDnVgHFTLPjVjM0E8FtG0JdYtJeEYcOMS4LdI9/Fsx1jFSe/ZKwI63EMTJpZQvL5rSaFikcMThGbVjSCQFBz5+WHDlspZrWOKzjEwjVQWZQWfUMAEEsx0k6M+Q332KlW9ynekHMbv5l+ciPTkayCcYwIxHgiQblsAkklasvR99BN9buvvmpZtOGAzxXXhHEIz3VJCZjbuqkofFgAymPWMZxq23Ipm9H30E31u6++aiGiiiigRe00mniA9UA26KzuoYRgzjxkHbY4AJ2BIJ2FRuKJLFDPLaSK0ls2tCoREndxhklCALI4ztjGSyjrUvtJq+UPDr092Xm6AS3K5w16cb56dN8asb4rSGyhMVxHFw1HVubMW1Iy4I5Zc+oJQudfXxAbYoKm24pDDGJeKyTx8wa5o9U2I7hsnSAviCFFyuMoCH3yKuLGG3vtdpcwqzyWyCWcPHrYa8rGSp1alGlj5ZJrVHbfKOpZ4EcsA+J1KrpR2ETRhWJIbUzatXQjbeo9vcTd0gWEWivaBJCplYMV8UfiCrlQw1HIzqI267FT+0HDLO24PdQ2gTQkTKxUgksOpc+bfGneL1R8BXKb/hEVrZX6WgKwtDJLOkwlEokYjlldQA5WAwzucj211aL1R8BRGdFFFByePjAtbTW1ibpJL29jlIXPLj7w5bOxyNs46eGpIu7i80ScKLPZXL8q51NoNuqAJ8yCQU2LHbVkgUWZ4kLL8QeFf8AyF2JudpwU7w+R4tse3G/srd234b8w9qZRCOastnBZYWaVQMOCpIDHUxPh9gorO57aH5g8OMc9rA3Kvp5SQ0KrpGrLaScrqOoBgxXFSLTgXCuIW1tdzWywRRNI8SB1VMM+SWCnSVYqGwfbv1IqBxHspfQm97tFbyWssPhtNIUySkAFnIAOrZjnXvnG3WvRbxXHCoYp4oUsRbmS4EEpZonQgqExq1DIOck79aIYeJIo4lw0IAFEN5pC4xjTDjGPKilvsjxATz8MdCvJCX6W4AcMIlEKqH1E5fY5I2PlRQNXbD6Xh/1xfuZaZaWe2B+d4f9cX7mWmag8NcY4F2aW64fEWaSRINFywaYrg6NRjiGMKunB1HzO2ME12c1ybs/ZxPZRmZpEdbaNYETOJsZOGUbTePK6GyAPLxE0F2lg0l494LWN7sR6oHWR1UQsCIeYG2MxIkGBsANyNqpn4k83Kj4eLWW9Glr5SjBQjfSaFc6RnOHC5bfzqXwvg97C108001xIAGcpJy+WpXWYlGTrwGztpwCNJyTWXC7S05uuVEMy28SSGxEoxIcsA2k6wSnL0l9tmorKx7S8+GS6sYXhdMWggkVF5iqcqYwWUArzH2/cRtV1ZWoi4lBGM4WxI36/Sjr76iLPgo0ggneWCOIq8iDQ2ps52IKuWGdO5KbA7Y87Oz676DaTKWbxEyKVZik2ktg76SRkHzFA90UUUQo+k6PVaIupl1XNsNSnDLmVd1946il+LhjW0g4goZ5riHkQ65JJMtoyhkVFJbUqDOjOk59pNM3pCUm3hAGT3u0++XH/NJ3FrCNkiMF/Jb3DtIkpLHRCSrF1C5AiOpdI0kE5PXrQSreGKztOZDbpDazTK13JJzJNS+q2I/XRS3hU9V2JAqEO0nKaS+ht47jhSaTEUUmXnjCktzPGrKdQyRjTpwd6puKQ8VtrKNnQzxOcx5lclT4n5jIundl3A1MBjJGSavOwdxaxWkCxOwuEZDc4Y8rSxDP58oqynw6d9RHnmimOwLvLbQJk2zfjRB0B4SDzI45MtqxqPkufCATjNTvR99BN9buvvmpbh45GiWuYQSJebzISskjA6jjSPFqZTh/zR4tzgUyej0/i831u6+9aiGiiiig592pgLcTTDyBuSiqquUVy8jDEhAJ0Yyf3D21QcR4JHb2/wAklCY3l1zNmRj4t4eW2AqyF1C4c+85Bpj7Wp+Ovr2ia3iErjqiCfxOPYQdPi/NznypW47wiVpXWwv5GXmRYgdzmZ2xk6z4mRQoOo6saTjcYorLi7vYkLfTIiokaWUOG5enVpIZkGy6AC2TnIJBI2qHF2mmidILxQJ5HEZWGOABI0b5odAwYMNSgtp09Rg5qn7UcRlNytve6HVJIxPMJi+QCzBAThUIXUMaQ5IO+9O/FLi10kW0SyQztDhp3IAkDZLDmAyHwJjppyAPbQVcXfO6cV79K8kpjcwksjKYg2+gqcAamGxAxtiuxReqPgK5X2j4rFJHfgQFGe106kAZMJknW6+FWOcaevh38q6pF6o+AojOvDXtFBwLjljqhSNi7xXfEp43DTBViKXD4KA9CwZiSc+qPPFX/avi1vBcQXTWneBCypaSIZ1xGqfOO5ZQkhDZ0kEjqc1EveE2lzC0V9cd2VLi8eBzp8T95cTDfqdOnCjc6s742g8Mtb2YMUvVuYI40klErmJYCAVRVbBBfSHG2FH529FSIOJzzXLz8P4ilzxCQFeQY5I4eWG3KiQBdQUA4J/zEZqMJ4ZZb5uHiWC80coqGjSHwkCUx56ZYaQDv48jqTVP2S4rw+G4kmvIOTFyyIo4WkySxO+desqVGNWoJkeWateE9p5LSfvVwgurfQyWqoI+ZHE7eDX4dsLGAdROCeu5oHfgTNz+EK+daQXiSAhQQ6iEMPD4evmNj1oqP2ZvI5Lrh3LjeMKt9kMhUZYQv4M+sg1adXuoojR6VeHcVN1aNZzPoeQKqgLiGUAgOfD6pQv19h9orpljCUjRGcuVUAu2MsfMnHma3Yr2g8Nc54Nw1YxxGzmupo+XGwTDeFLdtTJLGP8AMMsh/wBvvro9Lva3s53oCSJglwisisejo3rxSY3MbfxB3G9Aqw8NitrF4Xa/WTkP4urTr0B0o5yU1jwkq2nAO3SttopbdbHmcaiDCY94wu867FI2wMnCK6+PYatugqxueLONMVzKYLk/MHvZCqsb7SPBJGumWQgAjJB26DJrd2hYtFHm44fCsahC5kzlCRqK+EaCAoYLuCwAO1FQuN8TtOHW80UUYjt7hxlOU6PGHUIWRSoDLhSQSRhjj2CmXsrILq7uL5STEFS0tyfzgmWkcfF30/8A4Gqk964k5WJiYSvKe6aLlgIWy4gVss0jYA5hwq7Fcnq+cNsYoIkhiULGihVUeQFESaKKKCk7Z8Ne4s5Y4ziUASQnp84hDp/+ygfvrnbdn04lbw25vGWBVe6BkA1l2dhLHJk4PLfVnbIyB766/SF2o7LyJKbm2j5kZfmy24CEh9OlpIg4KFiuzIcA4BBDDcOacb4tcFYoba5lJi1MoDktEqjlucDCiMkkLqJYq3QDra8E4FLNetYXk1uI1iWZIsBggKYXSCFwfFqPXcA71MPCbO4vGnjli1GP52OeaS3lklLb8xAmFQAKBpGDjI6ZqXyVgkD3V5aytyyqxYe5fOR82idWQABgwAbPXYUVvHbu3juI4ptOq2imMZiUkSkaowB7NWjZRnJIGaeOxXDXt7ONZPpWLTS/75GLsPgC2n4KKX+Adnpbh45rqLlwxO0sMLBQ8khJPMlC7KoJ8MQJxgE70+0QUUUUCL6ReHZlt5zI8cRYW87ocaQzq0TH2qJUQH3MaWuJ8HRZX4zcy8yVX5QgVtBTS3KBQ5yrDHMwfCAzeW9dXv7SOaN4pVDI6lXU9CCNxXOLrgzWTuLkSSWrqI+8xxrI+jGNE3hMg8OF5iZyAM4IzQInBbK9aaeW05bRuzQySFtUTTMGIfJXOVLbMFA1HyzV52U4crWvyjNcoZbdympcByq5XGvrkg7bb4XOakcK4XMLQw2t7ZJEZzMOXPgoA+V3MZLMABgMcA9c4rLhiKoaMcm5uH8DR20YkfGTlpZzhI5GDeJuv+UUVu4Zx2PiMbWkTs0txdBZyUCHkRY1SMBtl0RFPTxSEYGK66BS72W7PtC0lzcaGupvX0Dwxr1EaeZUebHdjufZTHRBRRRQcovLKS24jcqfFG8UskClgFUTSDnvgjxaH8TYwQCMZ3wlXlinDprqx1FoWiUyTO2jXtkKoXIfOrAHXOfInPcu0/ARdIuluXNGdcMmM6TjBDD85GGzL5j34Ncv7R8NTujWl1GIJ0H4uJcLbltl1pMigs2klQspB9uetFUEPDOKR8Ntpg8QiaePlAkGQhjojRsrjlamY6Sfzj8KYLiRODI6t83K0YYxqqsjEbZI/PjOpwWOllK+w1lxcwTRxdy4gp0NzpUeUQwxEAadQUZRwwJ0r55PxsuH2091LqtpO8S6DG988WlEBxnRq+lI30qgCbkkk0Fz2Skju7qOaEs1vZ2qW8TtsWkkCmTI9qpHGD7291eU28B4RDaQJBCMIo6nqxO7Mx82JySffRRFhRRRQFFFFBqngRxpdVYexgCP+agW/Z2xjbWlpbq3XUsUYP8AECrSig8Ar2iigKKKKAorVc3CRqXdgqjqT5VjaXaSrqTOM43Uj/ggGg1X3C7eYYmhjkH/AN6K3/YNeWHCLaD6GCKL/ZGq/wDQFS3cAEk4A3JPlWMsyrjJxk4HxoNlFR7K8SVA6ZKnOCQRn3jI3Hv6Gt+aD2itUtwq51HGBqPtx7cda2A0HteEVpvLtIkLucKOpwT/ANCtVhxOKYZjbUCMg4YZHt3HSg0XXZ6ylbVJaQO3XLRIT/EipttaxxjTGiovsVQB/AVtzRmg9ooooCiisJZVUFmIAHUk4AoM6wljVhhgCD5EAisga9oKtOzliG1i0tw3+YRR5/jpqzUY2AxXtFAUUUUBRRRQFFFFAVF4lA8kbJHKYnPSRQpK/AMCP41Krw0C38g3/wDqs32Nv/bo+Qb/AP1Wb7G3/opkFe0C18g3/wDqs32Nv/RR8g3/APqs32Nv/RTLRQL0/B7nkhWuDcSJMkyGRUQHSQdB0LgDYkNg4JHsqNxWwurh43ZGRQCuhZELI2oESA4xnAIyNx+800tXh60CfddmJXjkUqpaRLtXy5w2uTVADt0Ax/t3raOASl2cKFzLAQuv1YlhCumBsPHnYdetNleGgTIOz91FFHDGqgcu1ViJMBGim1y7Y31Kf39DUWCznMjrGiO4ikWVi5IlJmQktkY16A+Aeh29Xq/GsV8/jQJVv2buAgyimTk3MSvr3TVKzRDOBtoOnb1enStlzwC7bmAYDkXGZhIQZQ4blIcbqEyvw5fh605mvKClsOFvGLlAAEkwYlBOBmJVb4ZcE/vz51Cl4HO0cSHGFitUcayBlJVaQe8FQR7+lM9e0CY3Zm4VWERCErOp8Z3U3CvCu/kIg6D/AC6sDarC34LcchUjuZLYh3YgLC+AeigFSqqPIL0zTHRQLfyDf/6rN9jb/wBFHyDf/wCqzfY2/wDRTLRQLXyDf/6rN9jb/wBFVfafszxCS0nQX8sxaNlERigAfI9UkIMA+3NPNeGgTfRv2bvrKHTd3ZlyBpizqWL3BiNR+HQeVOdeV7QFFFFAUUUU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2465388" y="3481388"/>
            <a:ext cx="328612" cy="1254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2465388" y="3252788"/>
            <a:ext cx="328612" cy="2778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2465388" y="3684588"/>
            <a:ext cx="328612" cy="1000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3760788" y="3276600"/>
            <a:ext cx="2524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760788" y="3505200"/>
            <a:ext cx="2524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3760788" y="3733800"/>
            <a:ext cx="2524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4648200" y="1957388"/>
            <a:ext cx="0" cy="5826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121400" y="1549400"/>
            <a:ext cx="2692400" cy="1092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1627188" y="3278188"/>
            <a:ext cx="735012" cy="1524000"/>
            <a:chOff x="833" y="2401"/>
            <a:chExt cx="463" cy="960"/>
          </a:xfrm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925" y="2774"/>
              <a:ext cx="279" cy="33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auto">
            <a:xfrm>
              <a:off x="833" y="2401"/>
              <a:ext cx="463" cy="5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891" y="2468"/>
              <a:ext cx="347" cy="41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977" y="2809"/>
              <a:ext cx="175" cy="24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6"/>
            <p:cNvGrpSpPr>
              <a:grpSpLocks/>
            </p:cNvGrpSpPr>
            <p:nvPr/>
          </p:nvGrpSpPr>
          <p:grpSpPr bwMode="auto">
            <a:xfrm>
              <a:off x="941" y="3140"/>
              <a:ext cx="248" cy="221"/>
              <a:chOff x="941" y="3140"/>
              <a:chExt cx="248" cy="221"/>
            </a:xfrm>
          </p:grpSpPr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941" y="3140"/>
                <a:ext cx="248" cy="73"/>
              </a:xfrm>
              <a:custGeom>
                <a:avLst/>
                <a:gdLst>
                  <a:gd name="T0" fmla="*/ 0 w 248"/>
                  <a:gd name="T1" fmla="*/ 0 h 73"/>
                  <a:gd name="T2" fmla="*/ 247 w 248"/>
                  <a:gd name="T3" fmla="*/ 24 h 73"/>
                  <a:gd name="T4" fmla="*/ 247 w 248"/>
                  <a:gd name="T5" fmla="*/ 72 h 73"/>
                  <a:gd name="T6" fmla="*/ 0 w 248"/>
                  <a:gd name="T7" fmla="*/ 48 h 73"/>
                  <a:gd name="T8" fmla="*/ 0 w 248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73">
                    <a:moveTo>
                      <a:pt x="0" y="0"/>
                    </a:moveTo>
                    <a:lnTo>
                      <a:pt x="247" y="24"/>
                    </a:lnTo>
                    <a:lnTo>
                      <a:pt x="247" y="72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9525" cap="rnd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993" y="3306"/>
                <a:ext cx="144" cy="55"/>
              </a:xfrm>
              <a:custGeom>
                <a:avLst/>
                <a:gdLst>
                  <a:gd name="T0" fmla="*/ 0 w 144"/>
                  <a:gd name="T1" fmla="*/ 0 h 55"/>
                  <a:gd name="T2" fmla="*/ 143 w 144"/>
                  <a:gd name="T3" fmla="*/ 0 h 55"/>
                  <a:gd name="T4" fmla="*/ 119 w 144"/>
                  <a:gd name="T5" fmla="*/ 54 h 55"/>
                  <a:gd name="T6" fmla="*/ 23 w 144"/>
                  <a:gd name="T7" fmla="*/ 54 h 55"/>
                  <a:gd name="T8" fmla="*/ 0 w 144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55">
                    <a:moveTo>
                      <a:pt x="0" y="0"/>
                    </a:moveTo>
                    <a:lnTo>
                      <a:pt x="143" y="0"/>
                    </a:lnTo>
                    <a:lnTo>
                      <a:pt x="119" y="54"/>
                    </a:lnTo>
                    <a:lnTo>
                      <a:pt x="23" y="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9525" cap="rnd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941" y="3219"/>
                <a:ext cx="248" cy="75"/>
              </a:xfrm>
              <a:custGeom>
                <a:avLst/>
                <a:gdLst>
                  <a:gd name="T0" fmla="*/ 0 w 248"/>
                  <a:gd name="T1" fmla="*/ 0 h 75"/>
                  <a:gd name="T2" fmla="*/ 247 w 248"/>
                  <a:gd name="T3" fmla="*/ 24 h 75"/>
                  <a:gd name="T4" fmla="*/ 247 w 248"/>
                  <a:gd name="T5" fmla="*/ 74 h 75"/>
                  <a:gd name="T6" fmla="*/ 0 w 248"/>
                  <a:gd name="T7" fmla="*/ 49 h 75"/>
                  <a:gd name="T8" fmla="*/ 0 w 248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75">
                    <a:moveTo>
                      <a:pt x="0" y="0"/>
                    </a:moveTo>
                    <a:lnTo>
                      <a:pt x="247" y="24"/>
                    </a:lnTo>
                    <a:lnTo>
                      <a:pt x="247" y="74"/>
                    </a:lnTo>
                    <a:lnTo>
                      <a:pt x="0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9525" cap="rnd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1090" y="2519"/>
              <a:ext cx="77" cy="87"/>
            </a:xfrm>
            <a:custGeom>
              <a:avLst/>
              <a:gdLst>
                <a:gd name="T0" fmla="*/ 0 w 77"/>
                <a:gd name="T1" fmla="*/ 21 h 87"/>
                <a:gd name="T2" fmla="*/ 48 w 77"/>
                <a:gd name="T3" fmla="*/ 0 h 87"/>
                <a:gd name="T4" fmla="*/ 76 w 77"/>
                <a:gd name="T5" fmla="*/ 55 h 87"/>
                <a:gd name="T6" fmla="*/ 31 w 77"/>
                <a:gd name="T7" fmla="*/ 86 h 87"/>
                <a:gd name="T8" fmla="*/ 0 w 77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7">
                  <a:moveTo>
                    <a:pt x="0" y="21"/>
                  </a:moveTo>
                  <a:lnTo>
                    <a:pt x="48" y="0"/>
                  </a:lnTo>
                  <a:lnTo>
                    <a:pt x="76" y="55"/>
                  </a:lnTo>
                  <a:lnTo>
                    <a:pt x="31" y="86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 w="9525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Freeform 21"/>
          <p:cNvSpPr>
            <a:spLocks/>
          </p:cNvSpPr>
          <p:nvPr/>
        </p:nvSpPr>
        <p:spPr bwMode="auto">
          <a:xfrm>
            <a:off x="2932113" y="1981200"/>
            <a:ext cx="727075" cy="2135188"/>
          </a:xfrm>
          <a:custGeom>
            <a:avLst/>
            <a:gdLst>
              <a:gd name="T0" fmla="*/ 0 w 458"/>
              <a:gd name="T1" fmla="*/ 0 h 1345"/>
              <a:gd name="T2" fmla="*/ 457 w 458"/>
              <a:gd name="T3" fmla="*/ 0 h 1345"/>
              <a:gd name="T4" fmla="*/ 457 w 458"/>
              <a:gd name="T5" fmla="*/ 43 h 1345"/>
              <a:gd name="T6" fmla="*/ 411 w 458"/>
              <a:gd name="T7" fmla="*/ 43 h 1345"/>
              <a:gd name="T8" fmla="*/ 411 w 458"/>
              <a:gd name="T9" fmla="*/ 235 h 1345"/>
              <a:gd name="T10" fmla="*/ 411 w 458"/>
              <a:gd name="T11" fmla="*/ 1174 h 1345"/>
              <a:gd name="T12" fmla="*/ 411 w 458"/>
              <a:gd name="T13" fmla="*/ 1198 h 1345"/>
              <a:gd name="T14" fmla="*/ 408 w 458"/>
              <a:gd name="T15" fmla="*/ 1216 h 1345"/>
              <a:gd name="T16" fmla="*/ 405 w 458"/>
              <a:gd name="T17" fmla="*/ 1225 h 1345"/>
              <a:gd name="T18" fmla="*/ 400 w 458"/>
              <a:gd name="T19" fmla="*/ 1238 h 1345"/>
              <a:gd name="T20" fmla="*/ 393 w 458"/>
              <a:gd name="T21" fmla="*/ 1252 h 1345"/>
              <a:gd name="T22" fmla="*/ 384 w 458"/>
              <a:gd name="T23" fmla="*/ 1265 h 1345"/>
              <a:gd name="T24" fmla="*/ 374 w 458"/>
              <a:gd name="T25" fmla="*/ 1279 h 1345"/>
              <a:gd name="T26" fmla="*/ 364 w 458"/>
              <a:gd name="T27" fmla="*/ 1290 h 1345"/>
              <a:gd name="T28" fmla="*/ 352 w 458"/>
              <a:gd name="T29" fmla="*/ 1301 h 1345"/>
              <a:gd name="T30" fmla="*/ 341 w 458"/>
              <a:gd name="T31" fmla="*/ 1311 h 1345"/>
              <a:gd name="T32" fmla="*/ 330 w 458"/>
              <a:gd name="T33" fmla="*/ 1317 h 1345"/>
              <a:gd name="T34" fmla="*/ 319 w 458"/>
              <a:gd name="T35" fmla="*/ 1322 h 1345"/>
              <a:gd name="T36" fmla="*/ 307 w 458"/>
              <a:gd name="T37" fmla="*/ 1328 h 1345"/>
              <a:gd name="T38" fmla="*/ 292 w 458"/>
              <a:gd name="T39" fmla="*/ 1334 h 1345"/>
              <a:gd name="T40" fmla="*/ 278 w 458"/>
              <a:gd name="T41" fmla="*/ 1339 h 1345"/>
              <a:gd name="T42" fmla="*/ 266 w 458"/>
              <a:gd name="T43" fmla="*/ 1341 h 1345"/>
              <a:gd name="T44" fmla="*/ 254 w 458"/>
              <a:gd name="T45" fmla="*/ 1342 h 1345"/>
              <a:gd name="T46" fmla="*/ 240 w 458"/>
              <a:gd name="T47" fmla="*/ 1344 h 1345"/>
              <a:gd name="T48" fmla="*/ 228 w 458"/>
              <a:gd name="T49" fmla="*/ 1344 h 1345"/>
              <a:gd name="T50" fmla="*/ 216 w 458"/>
              <a:gd name="T51" fmla="*/ 1344 h 1345"/>
              <a:gd name="T52" fmla="*/ 200 w 458"/>
              <a:gd name="T53" fmla="*/ 1342 h 1345"/>
              <a:gd name="T54" fmla="*/ 186 w 458"/>
              <a:gd name="T55" fmla="*/ 1339 h 1345"/>
              <a:gd name="T56" fmla="*/ 174 w 458"/>
              <a:gd name="T57" fmla="*/ 1336 h 1345"/>
              <a:gd name="T58" fmla="*/ 162 w 458"/>
              <a:gd name="T59" fmla="*/ 1331 h 1345"/>
              <a:gd name="T60" fmla="*/ 148 w 458"/>
              <a:gd name="T61" fmla="*/ 1325 h 1345"/>
              <a:gd name="T62" fmla="*/ 135 w 458"/>
              <a:gd name="T63" fmla="*/ 1319 h 1345"/>
              <a:gd name="T64" fmla="*/ 124 w 458"/>
              <a:gd name="T65" fmla="*/ 1312 h 1345"/>
              <a:gd name="T66" fmla="*/ 115 w 458"/>
              <a:gd name="T67" fmla="*/ 1306 h 1345"/>
              <a:gd name="T68" fmla="*/ 105 w 458"/>
              <a:gd name="T69" fmla="*/ 1300 h 1345"/>
              <a:gd name="T70" fmla="*/ 95 w 458"/>
              <a:gd name="T71" fmla="*/ 1292 h 1345"/>
              <a:gd name="T72" fmla="*/ 84 w 458"/>
              <a:gd name="T73" fmla="*/ 1281 h 1345"/>
              <a:gd name="T74" fmla="*/ 75 w 458"/>
              <a:gd name="T75" fmla="*/ 1270 h 1345"/>
              <a:gd name="T76" fmla="*/ 67 w 458"/>
              <a:gd name="T77" fmla="*/ 1260 h 1345"/>
              <a:gd name="T78" fmla="*/ 61 w 458"/>
              <a:gd name="T79" fmla="*/ 1249 h 1345"/>
              <a:gd name="T80" fmla="*/ 55 w 458"/>
              <a:gd name="T81" fmla="*/ 1236 h 1345"/>
              <a:gd name="T82" fmla="*/ 50 w 458"/>
              <a:gd name="T83" fmla="*/ 1225 h 1345"/>
              <a:gd name="T84" fmla="*/ 47 w 458"/>
              <a:gd name="T85" fmla="*/ 1214 h 1345"/>
              <a:gd name="T86" fmla="*/ 46 w 458"/>
              <a:gd name="T87" fmla="*/ 1201 h 1345"/>
              <a:gd name="T88" fmla="*/ 46 w 458"/>
              <a:gd name="T89" fmla="*/ 1189 h 1345"/>
              <a:gd name="T90" fmla="*/ 46 w 458"/>
              <a:gd name="T91" fmla="*/ 1174 h 1345"/>
              <a:gd name="T92" fmla="*/ 46 w 458"/>
              <a:gd name="T93" fmla="*/ 235 h 1345"/>
              <a:gd name="T94" fmla="*/ 46 w 458"/>
              <a:gd name="T95" fmla="*/ 43 h 1345"/>
              <a:gd name="T96" fmla="*/ 0 w 458"/>
              <a:gd name="T97" fmla="*/ 43 h 1345"/>
              <a:gd name="T98" fmla="*/ 0 w 458"/>
              <a:gd name="T99" fmla="*/ 0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8" h="1345">
                <a:moveTo>
                  <a:pt x="0" y="0"/>
                </a:moveTo>
                <a:lnTo>
                  <a:pt x="457" y="0"/>
                </a:lnTo>
                <a:lnTo>
                  <a:pt x="457" y="43"/>
                </a:lnTo>
                <a:lnTo>
                  <a:pt x="411" y="43"/>
                </a:lnTo>
                <a:lnTo>
                  <a:pt x="411" y="235"/>
                </a:lnTo>
                <a:lnTo>
                  <a:pt x="411" y="1174"/>
                </a:lnTo>
                <a:lnTo>
                  <a:pt x="411" y="1198"/>
                </a:lnTo>
                <a:lnTo>
                  <a:pt x="408" y="1216"/>
                </a:lnTo>
                <a:lnTo>
                  <a:pt x="405" y="1225"/>
                </a:lnTo>
                <a:lnTo>
                  <a:pt x="400" y="1238"/>
                </a:lnTo>
                <a:lnTo>
                  <a:pt x="393" y="1252"/>
                </a:lnTo>
                <a:lnTo>
                  <a:pt x="384" y="1265"/>
                </a:lnTo>
                <a:lnTo>
                  <a:pt x="374" y="1279"/>
                </a:lnTo>
                <a:lnTo>
                  <a:pt x="364" y="1290"/>
                </a:lnTo>
                <a:lnTo>
                  <a:pt x="352" y="1301"/>
                </a:lnTo>
                <a:lnTo>
                  <a:pt x="341" y="1311"/>
                </a:lnTo>
                <a:lnTo>
                  <a:pt x="330" y="1317"/>
                </a:lnTo>
                <a:lnTo>
                  <a:pt x="319" y="1322"/>
                </a:lnTo>
                <a:lnTo>
                  <a:pt x="307" y="1328"/>
                </a:lnTo>
                <a:lnTo>
                  <a:pt x="292" y="1334"/>
                </a:lnTo>
                <a:lnTo>
                  <a:pt x="278" y="1339"/>
                </a:lnTo>
                <a:lnTo>
                  <a:pt x="266" y="1341"/>
                </a:lnTo>
                <a:lnTo>
                  <a:pt x="254" y="1342"/>
                </a:lnTo>
                <a:lnTo>
                  <a:pt x="240" y="1344"/>
                </a:lnTo>
                <a:lnTo>
                  <a:pt x="228" y="1344"/>
                </a:lnTo>
                <a:lnTo>
                  <a:pt x="216" y="1344"/>
                </a:lnTo>
                <a:lnTo>
                  <a:pt x="200" y="1342"/>
                </a:lnTo>
                <a:lnTo>
                  <a:pt x="186" y="1339"/>
                </a:lnTo>
                <a:lnTo>
                  <a:pt x="174" y="1336"/>
                </a:lnTo>
                <a:lnTo>
                  <a:pt x="162" y="1331"/>
                </a:lnTo>
                <a:lnTo>
                  <a:pt x="148" y="1325"/>
                </a:lnTo>
                <a:lnTo>
                  <a:pt x="135" y="1319"/>
                </a:lnTo>
                <a:lnTo>
                  <a:pt x="124" y="1312"/>
                </a:lnTo>
                <a:lnTo>
                  <a:pt x="115" y="1306"/>
                </a:lnTo>
                <a:lnTo>
                  <a:pt x="105" y="1300"/>
                </a:lnTo>
                <a:lnTo>
                  <a:pt x="95" y="1292"/>
                </a:lnTo>
                <a:lnTo>
                  <a:pt x="84" y="1281"/>
                </a:lnTo>
                <a:lnTo>
                  <a:pt x="75" y="1270"/>
                </a:lnTo>
                <a:lnTo>
                  <a:pt x="67" y="1260"/>
                </a:lnTo>
                <a:lnTo>
                  <a:pt x="61" y="1249"/>
                </a:lnTo>
                <a:lnTo>
                  <a:pt x="55" y="1236"/>
                </a:lnTo>
                <a:lnTo>
                  <a:pt x="50" y="1225"/>
                </a:lnTo>
                <a:lnTo>
                  <a:pt x="47" y="1214"/>
                </a:lnTo>
                <a:lnTo>
                  <a:pt x="46" y="1201"/>
                </a:lnTo>
                <a:lnTo>
                  <a:pt x="46" y="1189"/>
                </a:lnTo>
                <a:lnTo>
                  <a:pt x="46" y="1174"/>
                </a:lnTo>
                <a:lnTo>
                  <a:pt x="46" y="235"/>
                </a:lnTo>
                <a:lnTo>
                  <a:pt x="46" y="43"/>
                </a:lnTo>
                <a:lnTo>
                  <a:pt x="0" y="4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22"/>
          <p:cNvSpPr>
            <a:spLocks/>
          </p:cNvSpPr>
          <p:nvPr/>
        </p:nvSpPr>
        <p:spPr bwMode="auto">
          <a:xfrm>
            <a:off x="3005138" y="2354263"/>
            <a:ext cx="581025" cy="1762125"/>
          </a:xfrm>
          <a:custGeom>
            <a:avLst/>
            <a:gdLst>
              <a:gd name="T0" fmla="*/ 365 w 366"/>
              <a:gd name="T1" fmla="*/ 0 h 1110"/>
              <a:gd name="T2" fmla="*/ 365 w 366"/>
              <a:gd name="T3" fmla="*/ 939 h 1110"/>
              <a:gd name="T4" fmla="*/ 365 w 366"/>
              <a:gd name="T5" fmla="*/ 963 h 1110"/>
              <a:gd name="T6" fmla="*/ 362 w 366"/>
              <a:gd name="T7" fmla="*/ 981 h 1110"/>
              <a:gd name="T8" fmla="*/ 359 w 366"/>
              <a:gd name="T9" fmla="*/ 990 h 1110"/>
              <a:gd name="T10" fmla="*/ 354 w 366"/>
              <a:gd name="T11" fmla="*/ 1003 h 1110"/>
              <a:gd name="T12" fmla="*/ 347 w 366"/>
              <a:gd name="T13" fmla="*/ 1017 h 1110"/>
              <a:gd name="T14" fmla="*/ 338 w 366"/>
              <a:gd name="T15" fmla="*/ 1030 h 1110"/>
              <a:gd name="T16" fmla="*/ 328 w 366"/>
              <a:gd name="T17" fmla="*/ 1044 h 1110"/>
              <a:gd name="T18" fmla="*/ 318 w 366"/>
              <a:gd name="T19" fmla="*/ 1055 h 1110"/>
              <a:gd name="T20" fmla="*/ 305 w 366"/>
              <a:gd name="T21" fmla="*/ 1066 h 1110"/>
              <a:gd name="T22" fmla="*/ 295 w 366"/>
              <a:gd name="T23" fmla="*/ 1076 h 1110"/>
              <a:gd name="T24" fmla="*/ 284 w 366"/>
              <a:gd name="T25" fmla="*/ 1082 h 1110"/>
              <a:gd name="T26" fmla="*/ 273 w 366"/>
              <a:gd name="T27" fmla="*/ 1087 h 1110"/>
              <a:gd name="T28" fmla="*/ 261 w 366"/>
              <a:gd name="T29" fmla="*/ 1093 h 1110"/>
              <a:gd name="T30" fmla="*/ 246 w 366"/>
              <a:gd name="T31" fmla="*/ 1099 h 1110"/>
              <a:gd name="T32" fmla="*/ 232 w 366"/>
              <a:gd name="T33" fmla="*/ 1104 h 1110"/>
              <a:gd name="T34" fmla="*/ 220 w 366"/>
              <a:gd name="T35" fmla="*/ 1106 h 1110"/>
              <a:gd name="T36" fmla="*/ 208 w 366"/>
              <a:gd name="T37" fmla="*/ 1107 h 1110"/>
              <a:gd name="T38" fmla="*/ 194 w 366"/>
              <a:gd name="T39" fmla="*/ 1109 h 1110"/>
              <a:gd name="T40" fmla="*/ 182 w 366"/>
              <a:gd name="T41" fmla="*/ 1109 h 1110"/>
              <a:gd name="T42" fmla="*/ 170 w 366"/>
              <a:gd name="T43" fmla="*/ 1109 h 1110"/>
              <a:gd name="T44" fmla="*/ 154 w 366"/>
              <a:gd name="T45" fmla="*/ 1107 h 1110"/>
              <a:gd name="T46" fmla="*/ 141 w 366"/>
              <a:gd name="T47" fmla="*/ 1104 h 1110"/>
              <a:gd name="T48" fmla="*/ 128 w 366"/>
              <a:gd name="T49" fmla="*/ 1101 h 1110"/>
              <a:gd name="T50" fmla="*/ 116 w 366"/>
              <a:gd name="T51" fmla="*/ 1096 h 1110"/>
              <a:gd name="T52" fmla="*/ 102 w 366"/>
              <a:gd name="T53" fmla="*/ 1090 h 1110"/>
              <a:gd name="T54" fmla="*/ 89 w 366"/>
              <a:gd name="T55" fmla="*/ 1084 h 1110"/>
              <a:gd name="T56" fmla="*/ 78 w 366"/>
              <a:gd name="T57" fmla="*/ 1077 h 1110"/>
              <a:gd name="T58" fmla="*/ 69 w 366"/>
              <a:gd name="T59" fmla="*/ 1071 h 1110"/>
              <a:gd name="T60" fmla="*/ 60 w 366"/>
              <a:gd name="T61" fmla="*/ 1065 h 1110"/>
              <a:gd name="T62" fmla="*/ 49 w 366"/>
              <a:gd name="T63" fmla="*/ 1057 h 1110"/>
              <a:gd name="T64" fmla="*/ 38 w 366"/>
              <a:gd name="T65" fmla="*/ 1046 h 1110"/>
              <a:gd name="T66" fmla="*/ 29 w 366"/>
              <a:gd name="T67" fmla="*/ 1035 h 1110"/>
              <a:gd name="T68" fmla="*/ 21 w 366"/>
              <a:gd name="T69" fmla="*/ 1025 h 1110"/>
              <a:gd name="T70" fmla="*/ 15 w 366"/>
              <a:gd name="T71" fmla="*/ 1014 h 1110"/>
              <a:gd name="T72" fmla="*/ 9 w 366"/>
              <a:gd name="T73" fmla="*/ 1001 h 1110"/>
              <a:gd name="T74" fmla="*/ 5 w 366"/>
              <a:gd name="T75" fmla="*/ 990 h 1110"/>
              <a:gd name="T76" fmla="*/ 2 w 366"/>
              <a:gd name="T77" fmla="*/ 979 h 1110"/>
              <a:gd name="T78" fmla="*/ 0 w 366"/>
              <a:gd name="T79" fmla="*/ 966 h 1110"/>
              <a:gd name="T80" fmla="*/ 0 w 366"/>
              <a:gd name="T81" fmla="*/ 954 h 1110"/>
              <a:gd name="T82" fmla="*/ 0 w 366"/>
              <a:gd name="T83" fmla="*/ 939 h 1110"/>
              <a:gd name="T84" fmla="*/ 0 w 366"/>
              <a:gd name="T85" fmla="*/ 0 h 1110"/>
              <a:gd name="T86" fmla="*/ 365 w 366"/>
              <a:gd name="T87" fmla="*/ 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6" h="1110">
                <a:moveTo>
                  <a:pt x="365" y="0"/>
                </a:moveTo>
                <a:lnTo>
                  <a:pt x="365" y="939"/>
                </a:lnTo>
                <a:lnTo>
                  <a:pt x="365" y="963"/>
                </a:lnTo>
                <a:lnTo>
                  <a:pt x="362" y="981"/>
                </a:lnTo>
                <a:lnTo>
                  <a:pt x="359" y="990"/>
                </a:lnTo>
                <a:lnTo>
                  <a:pt x="354" y="1003"/>
                </a:lnTo>
                <a:lnTo>
                  <a:pt x="347" y="1017"/>
                </a:lnTo>
                <a:lnTo>
                  <a:pt x="338" y="1030"/>
                </a:lnTo>
                <a:lnTo>
                  <a:pt x="328" y="1044"/>
                </a:lnTo>
                <a:lnTo>
                  <a:pt x="318" y="1055"/>
                </a:lnTo>
                <a:lnTo>
                  <a:pt x="305" y="1066"/>
                </a:lnTo>
                <a:lnTo>
                  <a:pt x="295" y="1076"/>
                </a:lnTo>
                <a:lnTo>
                  <a:pt x="284" y="1082"/>
                </a:lnTo>
                <a:lnTo>
                  <a:pt x="273" y="1087"/>
                </a:lnTo>
                <a:lnTo>
                  <a:pt x="261" y="1093"/>
                </a:lnTo>
                <a:lnTo>
                  <a:pt x="246" y="1099"/>
                </a:lnTo>
                <a:lnTo>
                  <a:pt x="232" y="1104"/>
                </a:lnTo>
                <a:lnTo>
                  <a:pt x="220" y="1106"/>
                </a:lnTo>
                <a:lnTo>
                  <a:pt x="208" y="1107"/>
                </a:lnTo>
                <a:lnTo>
                  <a:pt x="194" y="1109"/>
                </a:lnTo>
                <a:lnTo>
                  <a:pt x="182" y="1109"/>
                </a:lnTo>
                <a:lnTo>
                  <a:pt x="170" y="1109"/>
                </a:lnTo>
                <a:lnTo>
                  <a:pt x="154" y="1107"/>
                </a:lnTo>
                <a:lnTo>
                  <a:pt x="141" y="1104"/>
                </a:lnTo>
                <a:lnTo>
                  <a:pt x="128" y="1101"/>
                </a:lnTo>
                <a:lnTo>
                  <a:pt x="116" y="1096"/>
                </a:lnTo>
                <a:lnTo>
                  <a:pt x="102" y="1090"/>
                </a:lnTo>
                <a:lnTo>
                  <a:pt x="89" y="1084"/>
                </a:lnTo>
                <a:lnTo>
                  <a:pt x="78" y="1077"/>
                </a:lnTo>
                <a:lnTo>
                  <a:pt x="69" y="1071"/>
                </a:lnTo>
                <a:lnTo>
                  <a:pt x="60" y="1065"/>
                </a:lnTo>
                <a:lnTo>
                  <a:pt x="49" y="1057"/>
                </a:lnTo>
                <a:lnTo>
                  <a:pt x="38" y="1046"/>
                </a:lnTo>
                <a:lnTo>
                  <a:pt x="29" y="1035"/>
                </a:lnTo>
                <a:lnTo>
                  <a:pt x="21" y="1025"/>
                </a:lnTo>
                <a:lnTo>
                  <a:pt x="15" y="1014"/>
                </a:lnTo>
                <a:lnTo>
                  <a:pt x="9" y="1001"/>
                </a:lnTo>
                <a:lnTo>
                  <a:pt x="5" y="990"/>
                </a:lnTo>
                <a:lnTo>
                  <a:pt x="2" y="979"/>
                </a:lnTo>
                <a:lnTo>
                  <a:pt x="0" y="966"/>
                </a:lnTo>
                <a:lnTo>
                  <a:pt x="0" y="954"/>
                </a:lnTo>
                <a:lnTo>
                  <a:pt x="0" y="939"/>
                </a:lnTo>
                <a:lnTo>
                  <a:pt x="0" y="0"/>
                </a:lnTo>
                <a:lnTo>
                  <a:pt x="365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4191000" y="3124200"/>
            <a:ext cx="228600" cy="762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4419600" y="2514600"/>
            <a:ext cx="381000" cy="1981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6096000" y="1524000"/>
            <a:ext cx="838200" cy="1143000"/>
          </a:xfrm>
          <a:prstGeom prst="rect">
            <a:avLst/>
          </a:prstGeom>
          <a:solidFill>
            <a:srgbClr val="60C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lnSpc>
                <a:spcPct val="90000"/>
              </a:lnSpc>
            </a:pPr>
            <a:r>
              <a:rPr lang="en-GB" altLang="en-US" sz="1800" b="1">
                <a:latin typeface="Arial" charset="0"/>
              </a:rPr>
              <a:t>ADC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6934200" y="1524000"/>
            <a:ext cx="1905000" cy="1143000"/>
          </a:xfrm>
          <a:prstGeom prst="rect">
            <a:avLst/>
          </a:prstGeom>
          <a:solidFill>
            <a:srgbClr val="438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lnSpc>
                <a:spcPct val="90000"/>
              </a:lnSpc>
            </a:pPr>
            <a:r>
              <a:rPr lang="en-GB" altLang="en-US" sz="1800" b="1">
                <a:latin typeface="Arial" charset="0"/>
              </a:rPr>
              <a:t>Signal </a:t>
            </a:r>
          </a:p>
          <a:p>
            <a:pPr>
              <a:lnSpc>
                <a:spcPct val="90000"/>
              </a:lnSpc>
            </a:pPr>
            <a:r>
              <a:rPr lang="en-GB" altLang="en-US" sz="1800" b="1">
                <a:latin typeface="Arial" charset="0"/>
              </a:rPr>
              <a:t>Processor</a:t>
            </a:r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4675188" y="1981200"/>
            <a:ext cx="13954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1614488" y="2757488"/>
            <a:ext cx="201612" cy="430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228600" y="2347913"/>
            <a:ext cx="1371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1800" b="1">
                <a:latin typeface="Arial" charset="0"/>
              </a:rPr>
              <a:t>HGB Lamp</a:t>
            </a:r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>
            <a:off x="1995488" y="1995488"/>
            <a:ext cx="811212" cy="277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217488" y="1817688"/>
            <a:ext cx="1498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1800" b="1">
                <a:latin typeface="Arial" charset="0"/>
              </a:rPr>
              <a:t>WBC Bath</a:t>
            </a:r>
          </a:p>
        </p:txBody>
      </p:sp>
      <p:sp>
        <p:nvSpPr>
          <p:cNvPr id="46" name="Rectangle 32"/>
          <p:cNvSpPr>
            <a:spLocks noChangeArrowheads="1"/>
          </p:cNvSpPr>
          <p:nvPr/>
        </p:nvSpPr>
        <p:spPr bwMode="auto">
          <a:xfrm>
            <a:off x="1784350" y="5319713"/>
            <a:ext cx="10033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1800" b="1">
                <a:latin typeface="Arial" charset="0"/>
              </a:rPr>
              <a:t>Sample</a:t>
            </a:r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 flipV="1">
            <a:off x="2757488" y="3875088"/>
            <a:ext cx="506412" cy="1395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 flipV="1">
            <a:off x="4586288" y="4179888"/>
            <a:ext cx="49212" cy="785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3232150" y="5091113"/>
            <a:ext cx="17653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1800" b="1">
                <a:latin typeface="Arial" charset="0"/>
              </a:rPr>
              <a:t>HGB Sensor &amp;</a:t>
            </a:r>
          </a:p>
          <a:p>
            <a:pPr>
              <a:lnSpc>
                <a:spcPct val="90000"/>
              </a:lnSpc>
            </a:pPr>
            <a:r>
              <a:rPr lang="en-GB" altLang="en-US" sz="1800" b="1">
                <a:latin typeface="Arial" charset="0"/>
              </a:rPr>
              <a:t>PRE-AMP</a:t>
            </a: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5002213" y="3719513"/>
            <a:ext cx="35893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altLang="en-US" sz="1800" b="1" dirty="0">
                <a:latin typeface="Arial" charset="0"/>
              </a:rPr>
              <a:t>Absorbance= log </a:t>
            </a:r>
            <a:r>
              <a:rPr lang="en-GB" altLang="en-US" sz="1800" b="1" baseline="-25000" dirty="0">
                <a:latin typeface="Arial" charset="0"/>
              </a:rPr>
              <a:t>10 </a:t>
            </a:r>
            <a:r>
              <a:rPr lang="en-GB" altLang="en-US" sz="1800" b="1" dirty="0">
                <a:latin typeface="Arial" charset="0"/>
              </a:rPr>
              <a:t> ( V</a:t>
            </a:r>
            <a:r>
              <a:rPr lang="en-GB" altLang="en-US" sz="1400" b="1" dirty="0">
                <a:latin typeface="Arial" charset="0"/>
              </a:rPr>
              <a:t>R</a:t>
            </a:r>
            <a:r>
              <a:rPr lang="en-GB" altLang="en-US" sz="1800" b="1" dirty="0">
                <a:latin typeface="Arial" charset="0"/>
              </a:rPr>
              <a:t> / Vs )</a:t>
            </a:r>
          </a:p>
          <a:p>
            <a:pPr algn="l">
              <a:lnSpc>
                <a:spcPct val="90000"/>
              </a:lnSpc>
            </a:pPr>
            <a:endParaRPr lang="en-GB" altLang="en-US" sz="1800" b="1" dirty="0">
              <a:latin typeface="Arial" charset="0"/>
            </a:endParaRPr>
          </a:p>
          <a:p>
            <a:pPr algn="l">
              <a:lnSpc>
                <a:spcPct val="90000"/>
              </a:lnSpc>
            </a:pPr>
            <a:r>
              <a:rPr lang="en-GB" altLang="en-US" sz="1800" b="1" dirty="0">
                <a:latin typeface="Arial" charset="0"/>
              </a:rPr>
              <a:t>Where V</a:t>
            </a:r>
            <a:r>
              <a:rPr lang="en-GB" altLang="en-US" sz="1400" b="1" dirty="0">
                <a:latin typeface="Arial" charset="0"/>
              </a:rPr>
              <a:t>R</a:t>
            </a:r>
            <a:r>
              <a:rPr lang="en-GB" altLang="en-US" sz="1800" b="1" dirty="0">
                <a:latin typeface="Arial" charset="0"/>
              </a:rPr>
              <a:t>  = Reference  voltage</a:t>
            </a:r>
          </a:p>
          <a:p>
            <a:pPr lvl="1" algn="l">
              <a:lnSpc>
                <a:spcPct val="90000"/>
              </a:lnSpc>
            </a:pPr>
            <a:r>
              <a:rPr lang="en-GB" altLang="en-US" sz="1800" b="1" dirty="0">
                <a:latin typeface="Arial" charset="0"/>
              </a:rPr>
              <a:t>      Vs = Sample voltage</a:t>
            </a:r>
          </a:p>
        </p:txBody>
      </p:sp>
      <p:sp>
        <p:nvSpPr>
          <p:cNvPr id="51" name="Rectangle 37"/>
          <p:cNvSpPr>
            <a:spLocks noChangeArrowheads="1"/>
          </p:cNvSpPr>
          <p:nvPr/>
        </p:nvSpPr>
        <p:spPr bwMode="auto">
          <a:xfrm>
            <a:off x="5002213" y="3241675"/>
            <a:ext cx="14319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altLang="en-US" sz="2000" b="1" u="sng">
                <a:latin typeface="Arial" charset="0"/>
              </a:rPr>
              <a:t>Derivation</a:t>
            </a:r>
          </a:p>
        </p:txBody>
      </p:sp>
    </p:spTree>
    <p:extLst>
      <p:ext uri="{BB962C8B-B14F-4D97-AF65-F5344CB8AC3E}">
        <p14:creationId xmlns:p14="http://schemas.microsoft.com/office/powerpoint/2010/main" val="42468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Adarsh Data\Adarsh\ROLES\GLOBAL HEALTH\INDIA\LABS FOR LIFE\PHASE-III\EQUIPMENT MANAGEMENT\AGENDA\PHOTOGRAPHS\DIBRUGARH\BEFORE TRAINING\Selected Smaller Size\DSC064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12655" b="7346"/>
          <a:stretch/>
        </p:blipFill>
        <p:spPr bwMode="auto">
          <a:xfrm>
            <a:off x="5330825" y="1132326"/>
            <a:ext cx="3661627" cy="251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25" y="125171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Cell counter – Key components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QTDxUUEhQVFRUXGRoUGBgSFxkYFxUaGBkeHxYWFxYaKCggGiYlHRUXIjEiJikrLi4uFyA/ODMsODQtLisBCgoKDg0OGhAQGy0lHiU3Ny83Ny02NzcrNzQ3MTcuNzg3Lys3NCwyNCw0NDY3KzQsLCwsNTUrLC0uLCwrLDQsLf/AABEIAMQA0AMBIgACEQEDEQH/xAAcAAABBQEBAQAAAAAAAAAAAAAAAQQFBgcCAwj/xABJEAACAQIEAwUDBggNBAMAAAABAgMAEQQSITEFE0EGMlFhcSKBkRQjQlJysQdDU2KSk6HBFjM0VHOCg5SissLR0hckRHQVs/D/xAAYAQEBAQEBAAAAAAAAAAAAAAAAAwQCBf/EACARAQADAQACAQUAAAAAAAAAAAABAgMREiFhFDFBgfD/2gAMAwEAAhEDEQA/ANsRBYaDYdK6yDwHwoTYegpaBMg8B8KMg8B8KWigTIPAfCjIPAfClooEyDwHwoyDwHwpaKBMg8B8KMg8B8KWigTIPAfCjIPAfClooEyDwHwoyDwHwqv9tOJPFDHHC7JLM4RXRDIY1UF5HyAG/srl9XFRw7ZyHDLNHArhcM+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/LOdhJII5FXMt0KMGVixysSugIudEfthIrEvh0yE4lY8s12ZsNJk9sFQED73uctuvQLdkHgPhRkHgPhUZwbiEsjzJNGiPEyr81IXVwyBr6qpXe1vKpSgTIPAfCuXQWOg28K7pH2PoaATYegpaRNh6CloCiiigKKKKAooooCiiigKKKiu0PFjh0TKLs7ZBcMwXS9yq6noAOpI1rqtZtPIc2tFY7J+2FQyCQqM6qUDdQrEFgPUqvwFNzwaD5z5pfncwk074fv39etV09oZ9dV0IU/wDazaMbWU+1ucw08xR/CKfxXfJ/JZu99Xvb6jSrfTXS+oosjcKhJJMa3LLITbdowFRj5gAD3U2Ts3hQjoIEyvlDDXZGzIB9UK2oAtY7Vx2e4uZ+YrgB4yASFZQ1/wA1tVIIIIudqmKjas1nkq1tFo7BhhOCYeIWjiRRZl0G4c5nBvvmIufGvFezmFCFBCuUlW63BQWQhr3FgSBY6AmpWiuXRkvCIBh/k4iXkjQJb2RrfTw11v400bsvhCuUwJbW419q7FiX19s5iTdrm5NTFFBGL2fwwdmEKXbMTva7kM5A2BZgCSNyNaXG8DieMqEVSRJZsobKZjeU5WuDmJ1B3qSooIfs1wFcIkgDBmkfO5Vci3ChRZbk7KNyamKKKApH2PoaWkfY+hoBNh6ClpE2HoKWgKKKKAppjuKQw/x00UfX5x1X7zTuse4jh8uPxckbNG7TtdlsSbBQO8D0FBoi9scCTZcTG/8AR3f/ACg0P2sw4257fYw8x/01QE4nigNMU5+2kbfcBS//AC+M/LxH7WH/ANnFBfV7WQnaPE/3eUfeKU9p06Q4k/2VvvNUQccxf1sOfWFx90ldfwgxfhhj7pR/qNBdj2oHTDYk/wBVP3tUZxXjHOkgHJmitIpvLksfbXQZWJvVd/hFivyeGP8AWlH7q88RxzEOAGhwxsQwIllBVhsQcuhrvO0VtEy40r5VmIXnE96b/wBvD/dBXMneb/3U/wAqVRW41ije6x+0yyH/ALiXVltlbudMi/CkPGcV9SPviT+US98bN3PIVaL1/v0lNLLZhOLcjFYn5mWW7n+KyezZm3zMKkR2oHXC4kf1U/c1UWDjmITMRDh7sczM0spZj4k5a9f4RYr8nhh/WlP7qjpaLW7CudZrXkrwO06dYcSP7O/3GkbtXCN48T/d5D9wqj/wgxf1cMPdKf3iuTxzF/Ww49InP3yVw7XtO1uHO4nX7WHmH+mlfthgh3sQif0mZP8AMBVA/wDl8Z+WiH2cP/vIaG4niiP5S4+wka/eDQadgeLQTfxM0UnW0cisfgDT2sVliLTQSSO8jrPCVZ8oIJlUHugdCR762qgKKKKApH2PoaWkfY+hoBNh6ClpE2HoKWgKKKKArJOJ/wArxP8ATv8AurUeKcQSCFpZD7K9ALsxJsqKOrMSAB1JFZvieBYpneXNADKxlMbB1MZa3scwFg9rb5RQR1FODwjGD8TER4riP3MgrluH4kf+Ox+y8Z+8ig8aK6OGxH81m+MR/wBdJyJuuGn+Cn7moEopTHL/ADef9Xf7q5yyfkMR+qagWiufb/IYj9S/+1Ht/kMR+pf/AGoOqK5+c/IYj9S9KFk/m+I/VH99AtFHKm6Yaf8ARA+80nJxHTCTn9UPvegWiu0wWJP/AIsg+08Q+5jXY4VjDtBGPt4gD9ioaBu3fi/p4P8A7krZayc9nsV7LloBkdJeWudjIY2DBOYcoS+W18p9K03hfEUxEKyxm6t0OjKQbMjDoykEEdCDQO6KKKApH2PoaWkfY+hoBNh6ClpE2HoKWgKKKrPafGc1/kaE2KhsQy/RjO0V+hksR5KGOmlBW+2+K+V4PFS6GCOJxANxI1rNiD4jdVHhmPUWr+GxnJM7YQ4cxkYcM+DBjw8QMjCRiGzKsmUgl9QFC3XTXQlFrAaAaADQADYDwpSx8TQUKfEyu0WIJDtHFiDGQFkUASRLz9FGZgjubrYHJpoTeTwnEJZJhHFiDJEJCFmCoTKFhDtGGtlNn0zAdSNxerVmNeeKxKojPIwVFF2ZjoAKCr9muOyPmbEOgVYuZKM6nkPfVCFUZOoysWbTc1OYB5ZGMr3jjItHER7RH5STwJ6INhvcnTyghed1lnBVFIaGFtwRtNKPreC/R8ztKUBRRRQFFFFAUUUUEfj5JIn5q3kitaSMD2kA/Gx271vpJ1Go1Fi9hmV0DqwKMMwYG6lTrmB8LV3UPjMIYs7RrnhfNzoV3GbvSxAdd8yfSuSNdwgIu1MjRYplYEtDJisMGUqERDlyliLOcpjk63znpTyDj08RaKRBI/N5Se2x0WBJHaRkjudXGyfS6Aazz4WDERRkhZI8vzZHdysuU5bdCptakm4RCxZintMwclWZTmC5QwIIIOX2SRuN6BtwnjDzyWEORBGjsZHIkVnBtHy8vTKbkkbjSnsWL+STGYn5iQgTjpG2y4geWyv5ZT0N+sJgo4haNAgsq2XQZUFlFvIE17soIIIBB0IOxB3BFBaaKrPZjGcp/kbkkBS2HZvpRjeK/Ux3A81KnWxqzUBSPsfQ0tI+x9DQCbD0FLSJsPQUtBH8d4n8nhLhc7khI0vbmSN3Vv0HUnoAT0qvYDCmNDmbPIxMkj2tndrZmt0GgAHQKBSNiPlOJM97xR5ooB0OtpZvA5iMq+Cqbd6nVAUUV5YrErGjO5CqupJ/YAOpJ0AGpJoDFYhY0Z3YKqi5J6f7+FutMMNh2mdZZlyqpzQwn6JG0sv5/gv0PM7LhsM0rrNOuUKbxRH8X4SyeL+A2T1uak6Aooprj8cIgNC7ubRxr3nPX0A3LHQCgOI49YVBILMxyRonfka18qj0BJJ0ABJsKTh0UoUtMwLscxVP4uIdI06tbqx7xubAWA88BgCrGWUh5mFiR3Y1vflRg7Da53Yi56AP6AooooGnEI5CA0LDOuuRu5KOqMd18mGx6EV1w/HLKpK3BU5HRtHjYbo46GxB8CCCLg05qP4jgGLiaAhZ1GX2u5Ko/FS26amzbqTfUXUhIUU14fjllU2BVlOWSNu/G1r5W92oI0IsRTqgip4GgcywrmjYlpYV3ud5oh9b6yfSvca7yOGnWRFdGDIwzKy6gg9RXpUViMO0DtLCuZGJaaFdyTvNF+f4r9PyO4StFeeGxCyIrowZGF1I2I//AHSvSgbY/CmRBlbJIpEkb2vkde61uo1II6hiKsPAuJ/KIQ5XI4JSRL35ci95b9R1B6gg9ah6ariPk2JE97RSZYpx0GtopvAZScreKsL92guVI+x9DS0j7H0NAJsPQVC9rsUywCKNisk7clWG6AgmRx5qgYjztU0mw9BVV4y+fiQHSCC4+1iHN/8ADh/8RoCGJUVVQBVUBVA2AAsAPdXdFAoPHGYpIo2kkbKq7k/sAHUk6ADUk1VeJcRNjipwypEM8cQsSnQO3Qub+i39TXq0xxEnNbuKxEK9ABcc4+LNrY9Ftbc13NKgVsxWyqWfMRottSw8LXrbhhER5WY9tuz41eGA7SLIiNzchdmRVkZczMpsyrrZtfCuI+O4n5a0JjIiA0ex19kHNm7upJXLuLXqG4kcHLEs4a3L+bQKGUFl+cRHjAzWBs2ltD4U94HicQYwsgEk0hzRC6i6WF5JGXRUDE672sNTVrRSPcxCMTafUTKcxPF5FKonzkr3yR6DNbdmP0VFxdul+pIBcxMuHa8pebESKSzRRs1kU6hFF8iAnQbknqac8I4UIQSTnle3MkIsWtsqj6KC5svmSbkk0247gWkdGWISBVYArMYJo2JGqyjdTYXXyB1rBreLT6jkN2dJrHueylMNiFkRXRgVYBlI6htj769AwN7EG29iNPXwqrzcIxJBVgkhk+SF5C9srYeQM/s29u4UWOmt9qj4OAyTYYhI0gJEwLAjNiM2ID5XGXQFUYEte2bQEXqai78wWvcWOxuLHpoeutLnGuo031Gnr4aVV8D2bPMDSRrlDyyBJCj5GaJUVgqKqKSVJ9kee968V7MOkEaJFDcQ4eOUAL7bRSZnYZhlZhqQXBF6C0/K05ix5hnZTIoB7yqQGYeOrD416CVbXzLbxzC3x2qmQ9mZlX+LiYlcUlnKHKJ5UddlANwrqQAAC+xF69uH9mG52aWOMx815Qj5GsDhhELqiql8wvoNL9TrQTmNgEkp5LhMTGo1tcFWuQki/SU2J8VOo8Cyh4pKcysCkid9CNV8CD9JTbRhv8RXPBOA8sZZoo2UwQRswIJLRAgqdASO6Qb9K74t2TglT2EWOQdxwCR9l1v7SnqvvGtUzvFZ9x1PSk2j1PHhw7jonTPDKHGxtup8GG4PrTg4p/rH41VeyfZyHClhkIxKi0uY3IDHeO2hRraHy1sQQLLXoZxE1ieQw3mYtzsm5xRwzPMNYzd5kJtfxmQnZvEbN672XB4pJY1kjYOjjMrLsQaz7t5MwwyqpsHcK1rZjYXUrfoGALHoBUf+Dji7xM65s0eZTKLhgDIxVpRl7pEg2O6knpWffKPvVfDWftZq9cTRK6srgMrAqwOxBFiD7q7orG1nvZHFM0BikJaSBuSzHdwADG582QqT53qafY+hqq8GbJxIjpPBc/aw7i3+HEf4RVqfY+hoBNh6Cqlj0y8Tmv8AjIIWX+zeVXHu5ifpVbU2HoKhu0vDGkVJYQDNCSVB05itbmRX6ZgBY9GVaBjSim+DxayrmQnQ5WBFmRhujr9Ejwr3oK7wrC3wcYHfhHIcfnR6HT4EeIYVUeNLBhMTznVpDOHUr7IWxChxci7ki1k9a0HFYBs5lhflyEANmXPHIBtnS4NwNAwII89qY4nh+JkOvyaLW5dRJIfVY2ygHzJPvrTlvyPGzNrj2fKqBl4RDlGGiiDOx5oUlhk+iZpH7wFhbxa1h5Wzg/Ckw6ZV1Y2zuRYtYWAt9FQNAo0H7a74Zw5IFIS5LHM7tq8jWtdj6aADQDanlT11m8/CmWUUj5FFFFSVFBNFFAUUUUBUNxDjpiac8lmjw4DSuJFFgUzmyHewPiKmaiT2ehbFSYiWOKR2MZQugLR5EAsCfMX99B64rjcKCT2wzxozlAbMci5mUX0uBa43F9a5XjsIDGRhHldo/aO+QAswtsAG1PSoyXsqS0g5i5GaaRcyuWV51YH6WSwMjG4UEg2PUlcV2XYuZElUOeavtK+XLLkP0GUkgxDQmxvr40HtxCaDEc35wRSYVgnObQIXVWtc99GzAFepGmtjVex0suIikgVWhlyk5yzJbUhZYre26kgW20OvhVu4TwwwNJZlKNyyoy2KcuJI7b2taNSLAWvXtxPhqTqA11ZTmR076E7kE7g9QdDVc9Zp6/CWmcW9/ll8HZfFTYGNZ5maYvnKyuwyKUZQodbm/tXI67dK9eB4h5Z8XHzDYgYZU0BZ3fIp5Y0jKLDI1tyvppe8PgcVGdPk0h6O3NjI8zGMwv6N8Ke4PhxEnNlcSS2IBC5EQG1wiXJ1sAWJJNvDSqabRzxq4plPfKyQbekorwxmLWJczk6nKoAuzsdkRd2J8KzNBcAmbicNvxcEzN/aPEqD38t/0atr7H0NQ3ZrhjRq8swAmmILAa8tVvy4r9coJuerM1TL7H0NAJsPQUtImw9BS0ETxTgEcz8wFoprBebFYMQNlcG4cC50YG19LVEPgcZF3kjxC/WhPKk98L3U+5x6VbaKClPxDLpJDiIz5wuwHq0eZf214N2kwgNmxESnwkbIfg1qvlFBS4eLYd+5PC32ZUP76eJrtr6a/dU9iOGQv34Yn+2in7xTCbsngX72Dw/uiQfcKBkUPgfhXNPE7IYMd2BV+wzr/lIpH7J4c7Gdfs4iYf6qBpRTodk4R+MxP95lP3ms4TEStmInnAzyZRzCbKHYJr19kDXzoL7RVF5sv84n/WUnMl/nE/6ygvdFUzhTO2Mw8ck85jkdo2HMI15bMhuNe8lvfV9PZOE/jMT/AHmUfcaBrXQQ+B+FOU7JYcbmdvtYiY/6qV+yGDPegVvts7f5iaBm+m+nrp99M5uLQJ354V+1Kg/fU3D2TwKd3B4f3xIfvFP8PwyFO5DEn2EUfcKCmr2kwhNlxETHwjbOfgt6904hm0jhxEh8oXUH0aTKv7autFBUkwOMl7qR4dfrTHmye6FLKPe59Kl+F8AjhfmEtLNYrzZbFgDuqAWCA2GigXtrepaigKR9j6GlpH2PoaATYegpaRNh6CloCiiigKofb3tjicFio44o4SjxcwNKHJLK5DqMpAsAYz/Wq+VVPwjdnWxeEvELzQkyRj64t7cd+mYbdLhaCl/9T8b+Tw36Mn/Orl+D3tRLjkn5yxq0Tqo5QYAqyAgkMT1zD3Vi6NcXF/DUWII0IIOoIIIIOxFTnY7tB8ixYlIJicCOYDcLe6yAdcpJJHgW3NhQbzRXnBMrorowZWAZWU3DA7EHrXpQMeO4wQ4SeU7RxO/6Kk/urJcHFliRfBVHwFaD+Eea3D2QbyyRQ+5pFL/4FaqITQJRRRQcvMUZJBvHJHJr0CyDN/hzVst6xjFRZ43X6ylfiLVq3ZzGc7BYeXq8SOR4EqLj3G9BI1zJIFUsxCgaksbADxJO1QfaWbHgBcDFA1xrJPIRlPgIwuvqW91ZR234Xj1QS8QeOW7WjjM9wzeEcIQLoLm/Qbmg0HjX4SsJFcQ5sS+1orCMHzlPs7jpc+VQvCfwqtzLYvDhUOzYdi5TydGALfaX9Gs6pxw3AyYidYIVzyNra9gqjd3P0VFxr4kDeg3/AIVxWHEx8yCRZF2uhvY+DDcHyNPKyLDfg2x8UolimgjkGmeOSRWt4H2LMPI3FaJ2bTHKhXHHDuR3XgLAt9tSAPDUHXwFBM0UUUBSPsfQ0tI+x9DQCbD0FLSJsPQUtAUUUUBRRRQUrtl2ATFM02HYQ4g6tcfNzW+uBs1tM410FwbVlfGOGzYRsuKjaLoGbWNvsyj2T6Gx8q+ia5kjDAqwBB0IYXBHgQd6DB+zHanEYHSGzxE5jDISFJO5jYX5ZO+xBPTUmtR4F2+weIspfkSHTlz2U38Fbut7jScR/B7gJSSIeUx1vh2Mep65R7J94quY78Ed7iLGMAd1xEKy38roU+40F54/wNMWiK7OoRs6mMgG+UjqCDoxqE/6fw/l8T+kn/GqxgPwfcSwumGxkaAbKjSonuibOg+FTWHXj0Z1+RTD89mU/pKB91A9/wCn8P5fE/pJ/wAaP+n8P5fE/pJ/xp1h+IcUt7eCwpPiuMcD4GE/fTbFYnjLfxeHwMfm00khHwRaA/gBD+XxP6Sf8alIDhuG4RI3mEcaXsZ3GY3Yk+urbAVVMXwHjkwtJjIIwdCISyj4quYfpVGYb8EcpfmS4yPOe8ywM8jesskhPxFA/wCP/hRAumCjLnbmzAqg81j7z+/KPM1nHEMe8s+eaRpZ30F/acj6kca6gfmqP261q+A/BdhE1leeY7+24QfCMLp63q1cK4Lh8MLYeGOK++RQCfVtz76DJeBfg+xeIsZP+1jOpMgzSkfmx7L6sdPqmtV7P8AgwcWSBLX1djq8h8Xbr9w6VKUUBRRRQFFFFAUj7H0NLSPsfQ0Amw9BS0ibD0FLQFFFFAUUUUFY7bKzNg0UBy85XI8jRLJaCVrM6gnTLm2Oqiq/guMSQROnMWGQ4iQNCTzfk4SJTy1lnZBY6S5juHIVdyNGI/Z+yuJIFbvKp1B1AOo2PuoKBgO2U0mR+bCCVwZGHC+3N8psHKEtcWzEiwPdN9K8OI8ckaIR8+OEKcIQn4yfmYgZmRs1wBlK2APda/lf4OGRrM8oUZ3y3J6ZVyjL9XTwr3MCkglV020Gl97eG1BR+GccnRYYVIY4h2WFmBaxTESfKc3ksK5hruLVJdpOMzxTy8pkCQ4cTsrJmLF2dblrjKq5Qx01CnarAeHpzll1zKpRRf2FzG7MF2udr+FOba367UGf4nj8vymBflcbxxzlWkiUBJQ2Elk5ThSQSCq2AP016jVsvaeeX2DiFULJgpDIqxr7M05VkIV2AU5RYMc2tjvWjJh0ChQqgA3AAFgb3uB0N9aRcMgFgigeAUW1Nzp660FBwXaHEZCyPEscSROUKFi/NxUsbDOWuoyoLeflpUlwTtFLLjI0aaI8z5Rnw6raSDkuFUM17+t1FydNKt/LHgPgKj8JwSOObmguze0F5jlggcgsFvr0A1vYCwsNKCvYvjeIEz3nijiOK+SqzR6QhYuYWZi1mLMAgvYDMNzYVHxdpJrmU4iMXjWNbr80R8raJsYozXy5MreHtLc21rQHiUggqCDuCAQfUdaDEp3UbZdhsdx6abUFR4VxvETYxYFniZF5zNKkYInWJoRlUBrKQZyrMLi8Z0F9LjXEcSqAFUAAWFgBYeA8Nq7oCiiigKKKKApH2PoaWkfY+hoG6Tmw22peefKiigOefKjnnyoooDnnyo558qKKA558qOefKiigOefKjnnyoooDnnyo558qKKA558qOefKiigOefKjnnyoooDnnyo558qKKA558qOefKiigOefKjnnyoooDnnyo558qKKA558qR5zY7bUl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DxUUEhQVFRUXGRoUGBgSFxkYFxUaGBkeHxYWFxYaKCggGiYlHRUXIjEiJikrLi4uFyA/ODMsODQtLisBCgoKDg0OGhAQGy0lHiU3Ny83Ny02NzcrNzQ3MTcuNzg3Lys3NCwyNCw0NDY3KzQsLCwsNTUrLC0uLCwrLDQsLf/AABEIAMQA0AMBIgACEQEDEQH/xAAcAAABBQEBAQAAAAAAAAAAAAAAAQQFBgcCAwj/xABJEAACAQIEAwUDBggNBAMAAAABAgMAEQQSITEFE0EGMlFhcSKBkRQjQlJysQdDU2KSk6HBFjM0VHOCg5SissLR0hckRHQVs/D/xAAYAQEBAQEBAAAAAAAAAAAAAAAAAwQCBf/EACARAQADAQACAQUAAAAAAAAAAAABAgMREiFhFDFBgfD/2gAMAwEAAhEDEQA/ANsRBYaDYdK6yDwHwoTYegpaBMg8B8KMg8B8KWigTIPAfCjIPAfClooEyDwHwoyDwHwpaKBMg8B8KMg8B8KWigTIPAfCjIPAfClooEyDwHwoyDwHwqv9tOJPFDHHC7JLM4RXRDIY1UF5HyAG/srl9XFRw7ZyHDLNHArhcM+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/LOdhJII5FXMt0KMGVixysSugIudEfthIrEvh0yE4lY8s12ZsNJk9sFQED73uctuvQLdkHgPhRkHgPhUZwbiEsjzJNGiPEyr81IXVwyBr6qpXe1vKpSgTIPAfCuXQWOg28K7pH2PoaATYegpaRNh6CloCiiigKKKKAooooCiiigKKKiu0PFjh0TKLs7ZBcMwXS9yq6noAOpI1rqtZtPIc2tFY7J+2FQyCQqM6qUDdQrEFgPUqvwFNzwaD5z5pfncwk074fv39etV09oZ9dV0IU/wDazaMbWU+1ucw08xR/CKfxXfJ/JZu99Xvb6jSrfTXS+oosjcKhJJMa3LLITbdowFRj5gAD3U2Ts3hQjoIEyvlDDXZGzIB9UK2oAtY7Vx2e4uZ+YrgB4yASFZQ1/wA1tVIIIIudqmKjas1nkq1tFo7BhhOCYeIWjiRRZl0G4c5nBvvmIufGvFezmFCFBCuUlW63BQWQhr3FgSBY6AmpWiuXRkvCIBh/k4iXkjQJb2RrfTw11v400bsvhCuUwJbW419q7FiX19s5iTdrm5NTFFBGL2fwwdmEKXbMTva7kM5A2BZgCSNyNaXG8DieMqEVSRJZsobKZjeU5WuDmJ1B3qSooIfs1wFcIkgDBmkfO5Vci3ChRZbk7KNyamKKKApH2PoaWkfY+hoBNh6ClpE2HoKWgKKKKAppjuKQw/x00UfX5x1X7zTuse4jh8uPxckbNG7TtdlsSbBQO8D0FBoi9scCTZcTG/8AR3f/ACg0P2sw4257fYw8x/01QE4nigNMU5+2kbfcBS//AC+M/LxH7WH/ANnFBfV7WQnaPE/3eUfeKU9p06Q4k/2VvvNUQccxf1sOfWFx90ldfwgxfhhj7pR/qNBdj2oHTDYk/wBVP3tUZxXjHOkgHJmitIpvLksfbXQZWJvVd/hFivyeGP8AWlH7q88RxzEOAGhwxsQwIllBVhsQcuhrvO0VtEy40r5VmIXnE96b/wBvD/dBXMneb/3U/wAqVRW41ije6x+0yyH/ALiXVltlbudMi/CkPGcV9SPviT+US98bN3PIVaL1/v0lNLLZhOLcjFYn5mWW7n+KyezZm3zMKkR2oHXC4kf1U/c1UWDjmITMRDh7sczM0spZj4k5a9f4RYr8nhh/WlP7qjpaLW7CudZrXkrwO06dYcSP7O/3GkbtXCN48T/d5D9wqj/wgxf1cMPdKf3iuTxzF/Ww49InP3yVw7XtO1uHO4nX7WHmH+mlfthgh3sQif0mZP8AMBVA/wDl8Z+WiH2cP/vIaG4niiP5S4+wka/eDQadgeLQTfxM0UnW0cisfgDT2sVliLTQSSO8jrPCVZ8oIJlUHugdCR762qgKKKKApH2PoaWkfY+hoBNh6ClpE2HoKWgKKKKArJOJ/wArxP8ATv8AurUeKcQSCFpZD7K9ALsxJsqKOrMSAB1JFZvieBYpneXNADKxlMbB1MZa3scwFg9rb5RQR1FODwjGD8TER4riP3MgrluH4kf+Ox+y8Z+8ig8aK6OGxH81m+MR/wBdJyJuuGn+Cn7moEopTHL/ADef9Xf7q5yyfkMR+qagWiufb/IYj9S/+1Ht/kMR+pf/AGoOqK5+c/IYj9S9KFk/m+I/VH99AtFHKm6Yaf8ARA+80nJxHTCTn9UPvegWiu0wWJP/AIsg+08Q+5jXY4VjDtBGPt4gD9ioaBu3fi/p4P8A7krZayc9nsV7LloBkdJeWudjIY2DBOYcoS+W18p9K03hfEUxEKyxm6t0OjKQbMjDoykEEdCDQO6KKKApH2PoaWkfY+hoBNh6ClpE2HoKWgKKKrPafGc1/kaE2KhsQy/RjO0V+hksR5KGOmlBW+2+K+V4PFS6GCOJxANxI1rNiD4jdVHhmPUWr+GxnJM7YQ4cxkYcM+DBjw8QMjCRiGzKsmUgl9QFC3XTXQlFrAaAaADQADYDwpSx8TQUKfEyu0WIJDtHFiDGQFkUASRLz9FGZgjubrYHJpoTeTwnEJZJhHFiDJEJCFmCoTKFhDtGGtlNn0zAdSNxerVmNeeKxKojPIwVFF2ZjoAKCr9muOyPmbEOgVYuZKM6nkPfVCFUZOoysWbTc1OYB5ZGMr3jjItHER7RH5STwJ6INhvcnTyghed1lnBVFIaGFtwRtNKPreC/R8ztKUBRRRQFFFFAUUUUEfj5JIn5q3kitaSMD2kA/Gx271vpJ1Go1Fi9hmV0DqwKMMwYG6lTrmB8LV3UPjMIYs7RrnhfNzoV3GbvSxAdd8yfSuSNdwgIu1MjRYplYEtDJisMGUqERDlyliLOcpjk63znpTyDj08RaKRBI/N5Se2x0WBJHaRkjudXGyfS6Aazz4WDERRkhZI8vzZHdysuU5bdCptakm4RCxZintMwclWZTmC5QwIIIOX2SRuN6BtwnjDzyWEORBGjsZHIkVnBtHy8vTKbkkbjSnsWL+STGYn5iQgTjpG2y4geWyv5ZT0N+sJgo4haNAgsq2XQZUFlFvIE17soIIIBB0IOxB3BFBaaKrPZjGcp/kbkkBS2HZvpRjeK/Ux3A81KnWxqzUBSPsfQ0tI+x9DQCbD0FLSJsPQUtBH8d4n8nhLhc7khI0vbmSN3Vv0HUnoAT0qvYDCmNDmbPIxMkj2tndrZmt0GgAHQKBSNiPlOJM97xR5ooB0OtpZvA5iMq+Cqbd6nVAUUV5YrErGjO5CqupJ/YAOpJ0AGpJoDFYhY0Z3YKqi5J6f7+FutMMNh2mdZZlyqpzQwn6JG0sv5/gv0PM7LhsM0rrNOuUKbxRH8X4SyeL+A2T1uak6Aooprj8cIgNC7ubRxr3nPX0A3LHQCgOI49YVBILMxyRonfka18qj0BJJ0ABJsKTh0UoUtMwLscxVP4uIdI06tbqx7xubAWA88BgCrGWUh5mFiR3Y1vflRg7Da53Yi56AP6AooooGnEI5CA0LDOuuRu5KOqMd18mGx6EV1w/HLKpK3BU5HRtHjYbo46GxB8CCCLg05qP4jgGLiaAhZ1GX2u5Ko/FS26amzbqTfUXUhIUU14fjllU2BVlOWSNu/G1r5W92oI0IsRTqgip4GgcywrmjYlpYV3ud5oh9b6yfSvca7yOGnWRFdGDIwzKy6gg9RXpUViMO0DtLCuZGJaaFdyTvNF+f4r9PyO4StFeeGxCyIrowZGF1I2I//AHSvSgbY/CmRBlbJIpEkb2vkde61uo1II6hiKsPAuJ/KIQ5XI4JSRL35ci95b9R1B6gg9ah6ariPk2JE97RSZYpx0GtopvAZScreKsL92guVI+x9DS0j7H0NAJsPQVC9rsUywCKNisk7clWG6AgmRx5qgYjztU0mw9BVV4y+fiQHSCC4+1iHN/8ADh/8RoCGJUVVQBVUBVA2AAsAPdXdFAoPHGYpIo2kkbKq7k/sAHUk6ADUk1VeJcRNjipwypEM8cQsSnQO3Qub+i39TXq0xxEnNbuKxEK9ABcc4+LNrY9Ftbc13NKgVsxWyqWfMRottSw8LXrbhhER5WY9tuz41eGA7SLIiNzchdmRVkZczMpsyrrZtfCuI+O4n5a0JjIiA0ex19kHNm7upJXLuLXqG4kcHLEs4a3L+bQKGUFl+cRHjAzWBs2ltD4U94HicQYwsgEk0hzRC6i6WF5JGXRUDE672sNTVrRSPcxCMTafUTKcxPF5FKonzkr3yR6DNbdmP0VFxdul+pIBcxMuHa8pebESKSzRRs1kU6hFF8iAnQbknqac8I4UIQSTnle3MkIsWtsqj6KC5svmSbkk0247gWkdGWISBVYArMYJo2JGqyjdTYXXyB1rBreLT6jkN2dJrHueylMNiFkRXRgVYBlI6htj769AwN7EG29iNPXwqrzcIxJBVgkhk+SF5C9srYeQM/s29u4UWOmt9qj4OAyTYYhI0gJEwLAjNiM2ID5XGXQFUYEte2bQEXqai78wWvcWOxuLHpoeutLnGuo031Gnr4aVV8D2bPMDSRrlDyyBJCj5GaJUVgqKqKSVJ9kee968V7MOkEaJFDcQ4eOUAL7bRSZnYZhlZhqQXBF6C0/K05ix5hnZTIoB7yqQGYeOrD416CVbXzLbxzC3x2qmQ9mZlX+LiYlcUlnKHKJ5UddlANwrqQAAC+xF69uH9mG52aWOMx815Qj5GsDhhELqiql8wvoNL9TrQTmNgEkp5LhMTGo1tcFWuQki/SU2J8VOo8Cyh4pKcysCkid9CNV8CD9JTbRhv8RXPBOA8sZZoo2UwQRswIJLRAgqdASO6Qb9K74t2TglT2EWOQdxwCR9l1v7SnqvvGtUzvFZ9x1PSk2j1PHhw7jonTPDKHGxtup8GG4PrTg4p/rH41VeyfZyHClhkIxKi0uY3IDHeO2hRraHy1sQQLLXoZxE1ieQw3mYtzsm5xRwzPMNYzd5kJtfxmQnZvEbN672XB4pJY1kjYOjjMrLsQaz7t5MwwyqpsHcK1rZjYXUrfoGALHoBUf+Dji7xM65s0eZTKLhgDIxVpRl7pEg2O6knpWffKPvVfDWftZq9cTRK6srgMrAqwOxBFiD7q7orG1nvZHFM0BikJaSBuSzHdwADG582QqT53qafY+hqq8GbJxIjpPBc/aw7i3+HEf4RVqfY+hoBNh6Cqlj0y8Tmv8AjIIWX+zeVXHu5ifpVbU2HoKhu0vDGkVJYQDNCSVB05itbmRX6ZgBY9GVaBjSim+DxayrmQnQ5WBFmRhujr9Ejwr3oK7wrC3wcYHfhHIcfnR6HT4EeIYVUeNLBhMTznVpDOHUr7IWxChxci7ki1k9a0HFYBs5lhflyEANmXPHIBtnS4NwNAwII89qY4nh+JkOvyaLW5dRJIfVY2ygHzJPvrTlvyPGzNrj2fKqBl4RDlGGiiDOx5oUlhk+iZpH7wFhbxa1h5Wzg/Ckw6ZV1Y2zuRYtYWAt9FQNAo0H7a74Zw5IFIS5LHM7tq8jWtdj6aADQDanlT11m8/CmWUUj5FFFFSVFBNFFAUUUUBUNxDjpiac8lmjw4DSuJFFgUzmyHewPiKmaiT2ehbFSYiWOKR2MZQugLR5EAsCfMX99B64rjcKCT2wzxozlAbMci5mUX0uBa43F9a5XjsIDGRhHldo/aO+QAswtsAG1PSoyXsqS0g5i5GaaRcyuWV51YH6WSwMjG4UEg2PUlcV2XYuZElUOeavtK+XLLkP0GUkgxDQmxvr40HtxCaDEc35wRSYVgnObQIXVWtc99GzAFepGmtjVex0suIikgVWhlyk5yzJbUhZYre26kgW20OvhVu4TwwwNJZlKNyyoy2KcuJI7b2taNSLAWvXtxPhqTqA11ZTmR076E7kE7g9QdDVc9Zp6/CWmcW9/ll8HZfFTYGNZ5maYvnKyuwyKUZQodbm/tXI67dK9eB4h5Z8XHzDYgYZU0BZ3fIp5Y0jKLDI1tyvppe8PgcVGdPk0h6O3NjI8zGMwv6N8Ke4PhxEnNlcSS2IBC5EQG1wiXJ1sAWJJNvDSqabRzxq4plPfKyQbekorwxmLWJczk6nKoAuzsdkRd2J8KzNBcAmbicNvxcEzN/aPEqD38t/0atr7H0NQ3ZrhjRq8swAmmILAa8tVvy4r9coJuerM1TL7H0NAJsPQUtImw9BS0ETxTgEcz8wFoprBebFYMQNlcG4cC50YG19LVEPgcZF3kjxC/WhPKk98L3U+5x6VbaKClPxDLpJDiIz5wuwHq0eZf214N2kwgNmxESnwkbIfg1qvlFBS4eLYd+5PC32ZUP76eJrtr6a/dU9iOGQv34Yn+2in7xTCbsngX72Dw/uiQfcKBkUPgfhXNPE7IYMd2BV+wzr/lIpH7J4c7Gdfs4iYf6qBpRTodk4R+MxP95lP3ms4TEStmInnAzyZRzCbKHYJr19kDXzoL7RVF5sv84n/WUnMl/nE/6ygvdFUzhTO2Mw8ck85jkdo2HMI15bMhuNe8lvfV9PZOE/jMT/AHmUfcaBrXQQ+B+FOU7JYcbmdvtYiY/6qV+yGDPegVvts7f5iaBm+m+nrp99M5uLQJ354V+1Kg/fU3D2TwKd3B4f3xIfvFP8PwyFO5DEn2EUfcKCmr2kwhNlxETHwjbOfgt6904hm0jhxEh8oXUH0aTKv7autFBUkwOMl7qR4dfrTHmye6FLKPe59Kl+F8AjhfmEtLNYrzZbFgDuqAWCA2GigXtrepaigKR9j6GlpH2PoaATYegpaRNh6CloCiiigKofb3tjicFio44o4SjxcwNKHJLK5DqMpAsAYz/Wq+VVPwjdnWxeEvELzQkyRj64t7cd+mYbdLhaCl/9T8b+Tw36Mn/Orl+D3tRLjkn5yxq0Tqo5QYAqyAgkMT1zD3Vi6NcXF/DUWII0IIOoIIIIOxFTnY7tB8ixYlIJicCOYDcLe6yAdcpJJHgW3NhQbzRXnBMrorowZWAZWU3DA7EHrXpQMeO4wQ4SeU7RxO/6Kk/urJcHFliRfBVHwFaD+Eea3D2QbyyRQ+5pFL/4FaqITQJRRRQcvMUZJBvHJHJr0CyDN/hzVst6xjFRZ43X6ylfiLVq3ZzGc7BYeXq8SOR4EqLj3G9BI1zJIFUsxCgaksbADxJO1QfaWbHgBcDFA1xrJPIRlPgIwuvqW91ZR234Xj1QS8QeOW7WjjM9wzeEcIQLoLm/Qbmg0HjX4SsJFcQ5sS+1orCMHzlPs7jpc+VQvCfwqtzLYvDhUOzYdi5TydGALfaX9Gs6pxw3AyYidYIVzyNra9gqjd3P0VFxr4kDeg3/AIVxWHEx8yCRZF2uhvY+DDcHyNPKyLDfg2x8UolimgjkGmeOSRWt4H2LMPI3FaJ2bTHKhXHHDuR3XgLAt9tSAPDUHXwFBM0UUUBSPsfQ0tI+x9DQCbD0FLSJsPQUtAUUUUBRRRQUrtl2ATFM02HYQ4g6tcfNzW+uBs1tM410FwbVlfGOGzYRsuKjaLoGbWNvsyj2T6Gx8q+ia5kjDAqwBB0IYXBHgQd6DB+zHanEYHSGzxE5jDISFJO5jYX5ZO+xBPTUmtR4F2+weIspfkSHTlz2U38Fbut7jScR/B7gJSSIeUx1vh2Mep65R7J94quY78Ed7iLGMAd1xEKy38roU+40F54/wNMWiK7OoRs6mMgG+UjqCDoxqE/6fw/l8T+kn/GqxgPwfcSwumGxkaAbKjSonuibOg+FTWHXj0Z1+RTD89mU/pKB91A9/wCn8P5fE/pJ/wAaP+n8P5fE/pJ/xp1h+IcUt7eCwpPiuMcD4GE/fTbFYnjLfxeHwMfm00khHwRaA/gBD+XxP6Sf8alIDhuG4RI3mEcaXsZ3GY3Yk+urbAVVMXwHjkwtJjIIwdCISyj4quYfpVGYb8EcpfmS4yPOe8ywM8jesskhPxFA/wCP/hRAumCjLnbmzAqg81j7z+/KPM1nHEMe8s+eaRpZ30F/acj6kca6gfmqP261q+A/BdhE1leeY7+24QfCMLp63q1cK4Lh8MLYeGOK++RQCfVtz76DJeBfg+xeIsZP+1jOpMgzSkfmx7L6sdPqmtV7P8AgwcWSBLX1djq8h8Xbr9w6VKUUBRRRQFFFFAUj7H0NLSPsfQ0Amw9BS0ibD0FLQFFFFAUUUUFY7bKzNg0UBy85XI8jRLJaCVrM6gnTLm2Oqiq/guMSQROnMWGQ4iQNCTzfk4SJTy1lnZBY6S5juHIVdyNGI/Z+yuJIFbvKp1B1AOo2PuoKBgO2U0mR+bCCVwZGHC+3N8psHKEtcWzEiwPdN9K8OI8ckaIR8+OEKcIQn4yfmYgZmRs1wBlK2APda/lf4OGRrM8oUZ3y3J6ZVyjL9XTwr3MCkglV020Gl97eG1BR+GccnRYYVIY4h2WFmBaxTESfKc3ksK5hruLVJdpOMzxTy8pkCQ4cTsrJmLF2dblrjKq5Qx01CnarAeHpzll1zKpRRf2FzG7MF2udr+FOba367UGf4nj8vymBflcbxxzlWkiUBJQ2Elk5ThSQSCq2AP016jVsvaeeX2DiFULJgpDIqxr7M05VkIV2AU5RYMc2tjvWjJh0ChQqgA3AAFgb3uB0N9aRcMgFgigeAUW1Nzp660FBwXaHEZCyPEscSROUKFi/NxUsbDOWuoyoLeflpUlwTtFLLjI0aaI8z5Rnw6raSDkuFUM17+t1FydNKt/LHgPgKj8JwSOObmguze0F5jlggcgsFvr0A1vYCwsNKCvYvjeIEz3nijiOK+SqzR6QhYuYWZi1mLMAgvYDMNzYVHxdpJrmU4iMXjWNbr80R8raJsYozXy5MreHtLc21rQHiUggqCDuCAQfUdaDEp3UbZdhsdx6abUFR4VxvETYxYFniZF5zNKkYInWJoRlUBrKQZyrMLi8Z0F9LjXEcSqAFUAAWFgBYeA8Nq7oCiiigKKKKApH2PoaWkfY+hoG6Tmw22peefKiigOefKjnnyoooDnnyo558qKKA558qOefKiigOefKjnnyoooDnnyo558qKKA558qOefKiigOefKjnnyoooDnnyo558qKKA558qOefKiigOefKjnnyoooDnnyo558qKKA558qR5zY7bUl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ASEhUSEhIWFhUXGBgVFRcYGBkfIBgdIBogHhkdHSIgHigiHRslHRgZIjUiJSktLi4uGB8zODMtNygtLisBCgoKDQ0NFQ0NDjcZFRkrKysrNy03KysrKy0tKystKysrKystKysrLSsrLSsrKysrKysrLSsrKysrKysrKysrK//AABEIALkA+AMBIgACEQEDEQH/xAAbAAACAgMBAAAAAAAAAAAAAAAABgQFAgMHAf/EAEcQAAIBAwIDBAUGDAYCAQUAAAECAwAEERIhBRMxBhQiQQcyUWFxFSMzdJOzFiQ1QlNjc4GRlNLTNFJVcqGxJbTBQ2KCouH/xAAVAQEBAAAAAAAAAAAAAAAAAAAAAf/EABQRAQAAAAAAAAAAAAAAAAAAAAD/2gAMAwEAAhEDEQA/AO41Wdo75oYCyHDsVjQ6S2GYhQ2kbsFzqx7qs61TQKxUsoJU6lz5HBGR78Ej99BD4Bfme3SQ+sRhx0wwOG2PTcHarGoqWMasXVAGIOSPecn+JGaRuwvZS2uOH2s0rTtJJErOe8TDJI36PQdDopZ/AWy/X/zM/wDXR+Atl+v/AJmf+ugZqKWfwFsv1/8AMz/11B4XwuO14oI4mk0Nas5DyyOMiTGfExxtQOhpY7WcUnhdREWwIZZThVIypTBfO+gBiTp3wNqZ6h33C4ZiDIgYgEDOehxkHfcHA2PsoJMTAgEHOQDtWdKPb21VbaKNcosl5bK+hipIeYB9wcjOTUj8BbL9f/Mz/wBdAzUUs/gLZfr/AOZn/ro/AWy/X/zM/wDXQM1FLH4C2X6/+Zn/AK6x9HiaYJk1MQl1cIupmYhRJgDLEnagaDVRZTSzSynmFEil5YjCr4sKrEsSCd9W2MbY65q4NQpuFQM/NaMa9gW3BOOmcdce+gm0Uk33BYZ+IiBzII47RSiJLIgHzmPzWGdhjerD8BbL9f8AzM/9dAzUUs/gLZfr/wCZn/ro/AWy/X/zM/8AXQM1Fc/7Z9lLa3sbiaJp1dIyynvExwR02L4p+i6D4CghcfunitppE9ZI2ZfPcDaoljPKlzyHk5itDzQxChlIYKQdOAQc5G35p61bXECyKyOAysCrA9CD1FRYeEW6brGM6lfO5JKjCkknJwCcZ6ZoJ1Fc97Jdm4LqKaaZp2c3V0uRPMBhZ3CjAYAYAFXn4C2X6/8AmZ/66BmopZ/AWy/X/wAzP/XR+Atl+v8A5mf+ugZqKRxwaK04nZLC0umSO61hpZHB0iPTszEbaj/GigeKK1S3CKVDMqljpXJA1HGcD2nAOw9lbaDFqUPRu9x8l2elIyOSmMuwPT2aDTga572Hv7juEKxPDGsNtHI3NUnXq1HqGGhAFxq33zttuDtruv0cX2j/ANujXdfo4vtH/t1V8P7RNJJKumPCQxzKiyAy5ZdRV0x4fIA+daLbjrxiKWe4hMUsbSnA0iEBdWdRY6kGQpJ8yPbigu9d1+ji+0f+3VCpf5WTWFB7o3qkkfSj2gVWcK7R8S03ouY0XQSYJo11IispKNJhssoGhjjfB3HSrC05nynDzWVn7idbIMKx5gyVHsNA3UUUUCt6Q88m3xjPfLTGf2y1ea7n9HF9o/8Abqk9IH0Nv9ds/vlpnbONuvlQQ9d1+ji+0f8At0a7r9HF9o/9ujhEs7RK1xGscpzrRG1AbnGDgZ2wennWye+iR0jeRVeQkRqSAXIGSFHngAn91Br13P6OL7Rv7dUfo8JME5bGTd3WcHI+lI9g9lXfEEuC0XJdFUPmYOpJZMHZcdGzjc1Tej76Cb63dffNQM9FFFArSl/lZtAUnui+sSB9KfYDV5ruv0cX2j/26p0/K7fU1+9NMtBC13X6OL7R/wC3Rruv0cX2j/26m0UCj6QHn+TrrUkYHKbJDsT+4aBn+NNcXqj4Cl/0i/ky7/ZNTDF6o+AoMqKKKBN7AtN3eXQqEd7vN2dgf8Q/kEP/AHTLruv0cX2j/wBuqP0c/wCGl+t3n/sPTTQQtd1+ji+0f+3Rruv0cX2j/wBuptFApcSaU8UsOYqD5q8xpYnyi65UYordxr8qcP8A2V7/ANQ0UHvbD6Xh/wBcX7mWmaq3ivClnaBixXkSiYAY8R0MuD7vGensqxFAGuU9lOHvNax+ATIlpGNLlFMTNqOYm0MS5G/iwoIHvx1Y1yvg1rJPwyJLaP55bVA0hkKjfUVUqNpds7NgeLr1oN0HD+DGSaKPmzXjWyTNqeQPKFUOmWXA1nCZx7qnXUg5MvImtZHmt5JJC6RBEYAYLkDwxkkjEmTkZzsampeY5t7FHb/MxorsyFZJVEaudJBwgIYaQQcmsLzhckq3Vi7xyK686VpV0MyyMxRF5ZXATR9Ic7nptRUDhq3j27ZYP82pvOS8YR/BsITpPiMIQEghTtjByRP4GJe/wc1kZjZOQY1KroM2YwASSCE0g1RyWqwWsnd1LA2kZggVZfAuCfxhlPjUnVjOMgHyzVv2ZluXvLZrpUWY2LaxHjT9N4cYJG646UD5RRRRCv6QPobf67Z/fLUscHcRxc68mYwyGZpAVTmDJIRwBugBxjqdNRPSB9Db/XbP75aub22naWJklVYlL86MpkyArhQDnw4O/voKvs/fWHEHF/buztGHgBy6gZIJyp2PkQcdKh9tzdCWyNs9qrc7B55UMQRhhHnckrnZd6uZ+Cqtu8FowtS24eNF8JyCTg7EnGN/bUbj/ZO2vGhecFpIDqibJA1bHxAdRqAOPdQWPFUuDHi2dEk1LgyKSMahr2B6lc4qm9H30E31u6++atHFn41ElosIhnfmAXbldI056qurbb47jpW/0f8A0E31u6++agZ6KKKBaT8rt9TX700y0tJ+V2+pr96at7KCdZJmklDozAwoEA5a6RkE/nZOTmg94dxSGZpVjbJicxSbEYYdRv169RU2qziEJWRLhrnlQxK5mQ6Qj5GzOx9XTjNRbm+N1zre2leGWPlHncolcNhhoJ8LgrkZB2zQVnpIS47pcsHTkd2kDrpOsvkaSDnGkDO1NsXqj4Cl70hj/wAZd/smpii6D4CgyooooFb0c/4aX63ef+w9NNK3o5/w0v1u8/8AYemOe7jQqHdVLtoQMwGtsE6Vz1OATgeyg3UV5mjNAs8a/KnD/wBle/8AUNFHGvypw/8AZXv/AFDRQSe0c9yrw8jUwyWeNDHqYBkz653TBbON8lKsuESO0MbSFWcqCxUgjPuI2P7qo+2M/LaFy5jGJFMiyxxsM6Tgczwsp0nO2RpByMVecJjVYY1RdKhF0jIOBj2gkH453oJZrmXZOAy2UIjRPm7WPnFpJE5qnUwQ6CBpAB8TZ9YjHWummuO8EvJFHDEeKFrQ2oNy5VyyLlsayuyx5xjWNJ8VAyX8EhV2jUM80TT200kSLHaKqKY0kIO5BJIJG2/srK2u2ew1XMIu76KFnCct15w8tGpQXQ7ZwDn2biqp5+GW/EeIrJPclprfVKMZREIA8GASThhjbHXrVzxh7krJpmLTxwNy5IYTiIOBiSQFjlyE2RRkDJxuKKjScakW2N2/4rPLbl5bUxlm8AYIyZxyiw8IMgK9Nsg5w7FcQa4ubaRrdrc9ydBE+chVm0qdwpIIGdwK12V9cw29wwmW6uEgUTao2HMYIzR8rbEuUONPtGfMit3Y2/M9zayGJ4j3Fl0SZ1DTNpBOQNjjPTzojodFFFAr+kL/AA8P1u0+/Wr/AIhE7xOscnLdlYI+AdBI2bB2ODviqD0hf4eH63affrWjh44jPHfxcQVYojzEgeE+PllSNQwTuBjBIBz5UGm9fi03JS1bl8iYR3DzIB3hQBl48ZypyRjbf4VZdrOOXVs1uLeza4EsoSQrn5tfMnAOPPc4G1UPos43YC2htYJZnJaZU5ynUdPjboNKrhhgZ/5p9uJQis5zhQScDJwBnYedBnSx6PvoJvrd1981auNdthFHbSwW8twLh0XCgho1bozLgkfA4rb6PvoJvrd1981A0UUUUCdxW5mj4jI8EPOkFpGBHqC5BnwxydhgEt78UxXttM7QtHNy1RtUqaQeYuPVz5b75FVKfldvqa/emrbhgufnO8GM/ONyuWGGI/zdWSctjqRtQSLu3jlRo5FVkcFWVhkMD1BB6iot5d93EKJA7qzrF82oxEuk4ZvYg0gfvFRQLS8m1btJZykD110OV39gcaT7xU3ifFIrfl8zV85IsSaVLeIgkZwNh4TuaCp9Iv5Mu/2TUxRdB8BS76RfyZd/smpii6D4CgyooooFPsA5FpMQNRF1ekD2nvEmB++rm1iW5jhluLYJIpEio+lmifBGxG2rBO49tVPo5/w0v1u8/wDYemK8uUiRpHOFQFmOCcADJ6UELhNvDrnlinaXmP4xzA6xsg0lVA9TpuPbW654XHJNFO2rXFrCYZgPEAGyAcN0HXpWHCIrcwh7dAkc2ZfCunJfcsR11HOa2cH4ettCkIeRwgxrlbUx/wBx86Cl41+VOH/sr3/qGijjX5U4f+yvf+oaKDTxvi0PPUd5SCWNnhy5jI0OiuWKsQQMooBz1HnmmHhEEccMaRNqRVAVsg6hjY5G2/u2qo47xNoHGtICHzoyJWdsYz4UiY7Ej3birrhs4kiRxjDKGGM43HlkA4+IFBINc07LTiDh8DrcQoZbZdUbjU50hgDGoYFiQSNJ6kDHUiulmuUcEuUteFRc6SBIruNU5kpbKMV04ACnUoA1DcYOc+2gY+fF80Wea3hNrHyjo0u7bgq5Kkl1ATEeNyx2PQYzXuA7SzyWsvdklumMYEZG4BDMCEl8jjONtiQKjXcdxdX8lubsCxiSJXUMySczZlw+BqzjJIOMbYrZxGBHjK3Ky5LN3syl1g5W+rxEiMLjTp0nIOD7aK84crSQxytDbziaCOKLRKNEZAYaVL+LSfCcqC2QdthVhbRMnE4UdtTLY6Wb/MRIAT++qHiHBrSeGzL2k8b2SidYLd1ZYxnKq7bhtRjB8Hixn273HDLp5eIW8kiBHexLMqtqAzKDs3mPfRDnRRRQK/pC/wAPD9btPv1qPDLxC2vZWuZDLb3Eix2yRxluUSPWfA8KjG5JNSPSH/h4frdp9+tWFz2ktFne1M6idYzKY98hQM56ezfHXFBT8J4O0bw6bYxyI7NPMNOJAQ2rGDltbFTggYx7hm1+VJZ4VktI9+boYTBkIVX0yEDGSdtvI0p9n7O/mtje3E5llbaHkllzbs6l/AQPnNIfTkZGQM53q3j4k0MmLeORkkaNEimcxsTkmZ4xNhyETBIHXBx5mgz4dw9xLDHykR4XLyzB1LSAhuoHi8ZIJDbDG2cA1t9H30E31u6++aqW3tYYb831rDPJJeSLEzSOFi0gZdk21ZxHkBtjg6etXfo++gm+t3X3zUDPRRRQLSfldvqa/emreHiStPJBokBjVXLlCEbVnZW6EjG4qn1AcWcnYCzBP2pql7N8ezcz3D8RWe1mmWC2jRGPLfrpPh22HXoetA48W4jHbRNM6uVBUEIhZjkhRsNzuR8KxWW57xgpGLbl5D6jr5mroVxjRpyc5zml+O+ktOILZxWs8kVwXnkuGdmWNjklRkYCjA2yMahgGraa57xNNZlAYRFiSVJVyrt/9MqDqVtB1ZNBE9IEqtwu7ZWDAxNgggj+NMkXqj4CuccW4IeH8Mu7KGNu6rA0izPICzSM3iTSFGABvmujReqPgKDOiiigTexdsZbG4jEjRlrm9UOmNS5uH3Gdsimix0hRFzOY0YVHJILE6er46MevTzpS7IG5Fm/dhGX79dauYWxo70+vGn87HTyzTZbWMMbSSIiq0pDSMBu5AwCfacbUGEnEkWdLcq+p0ZwQp0gLsQW6A+wVEFjJdW0kN9Gg1l1KxO2CmfBvsQxGM4qXwfiaXMSzRhwrZwHQq2xxuDuK84RczSIWnh5LanUKWDZUEhWyNvEN8eWaCl4qgXifDlHQRXgHwCw0VEa4nk4hw5riEQyaL8FA4fYcrScgDqMHHlmvKCf2vkw0QJiRWWTMsokwuChVVZGXSxIyN8+DapfZKWQwBJIhGUCABQwGCgYDDEtkZwck/wDwK7tJxa2LrEzoHXXlXuXgxjTv4T4gdQxn2HHnV9wRSIIgzhyEXLg5DbdQfP4+dBNNcj4Vw+C44dAl2JWKQxvZIisVL4O+FGHfWdJV9tONtya64a45wS1a3tob6C6JuTZhIrV2+bzkgM24Cg4ONRAyOtA2/KEFxLI6rDdGOJYZ0Dpi3cai+dW2k9CwyRyvOq3suneGaRuIxXVpJDyFt29UuoGQQ2CQPbjJDA1P4HwxoEjUwwW1xdq8l4wXUrMuMqAWxk6ycZxs3WqiCC1s7S4JitYopnKCXVpWNvo84OW05XWukn1juMZoo7J8TupoWlnfRI+zCyRZFMC+FH6sEbPMUYJJCDw5FMdqIxxOARYMfcfBjpp5gx/xVFFc8REl2ILdYVSOOO3YlAt1gnDKSQqvh2OoZG4yDiryzthHxKCMDAWx04znGJB5+fxohvooooFb0if4eLHXvdpj485cVSQrawzpfyFluAji9llVgsaaT7RpXD6FUJuwP53Wrv0iDNvEPbd2g2/bLSf8lTxheH2sq38M87ted4b1Y8qCI/EMgYJJQkhgNhQWXyvbwwwXDSGHJPMuycpIGVgNOCdYLFWC48GnfTjFRb3vdpw5X7za3t9HMOVLKU8AlOnC5YeIg43I2Y+yne87L2UlqLRoE5CDwJjZMdCPeKUrueOFobZYbc3MELyQwKyk3OIyECjGykjX4t8ptnGaC04MULQJJJKURsRLoHK5oUgqJMZcL4wucA46sQKl+j76Cb63dffNVP2XF/MLMXEQSMNJLLCWUPCVJMOc+JkJwQuARtknG9x6PvoJvrd1981A0UUUUCywHysQehs98+6X/wDtbojwzhxSBeTbmdyUTprc9SP+BVD2v4F369a250kOq1Da4zuNMwOPgf8A4FY8J4NcT3pW8t4ZbW0CCynLBpCyhQS2G3OxJDAYYDGetBO7cXRnZOH2vEFtbxmWUDBJZADkewdM4zvpNa3uLqHisVvClsY5Yubdt4RK5UaNZGc9dAGx6n2Vl2auUvLua4n4fyJoHMEU0g3dd+hIHv6Z2br1rHjXaolo34bAl64m7vcMh3hXqckb4z59NqCy9Iv5Mu/2TUxRdB8BSf21uJ24fxASxBEVGWJg4bmLpB1ED1TnIwfZTfF6o+AoM6KKKBS7ARBrSZT0N1eg4OOtxIKtWjNnbxR28LzBSkYXXlgpOCxZjvgHPtqs9HyZtZh7bu9G31h6suzUkCo9tC0rd3blMZdZOcavWYeMb9RQWAvYuaYeYvNC6zHqGrTnGrHXGds1hZ8RhlVnikV1RmRypyFZfWB94raLeLmGTSvM06S2Bq05zjPXGa1zx8uNzDEpbDMEGFDt1wT5ZPnQLVxxCG44hw2aFw8bxXpVh0O0VFeTau/8L1xCJjBdlo1IIQ6YcgEbHB86KCV2kt5DLHoEr6hIWEcsKsoGgDAkxlM5zjoSPbV7wtgYoyCT4R1Kk/vK+En3jal7tdbx82F2iQkrIpkaCWbSMqQulDtnc5P+XA60w8LAEUYGMaRjCFB08lO6/A0Ek1ybsNdTJZFJTbwxzRIELvqZl0FTIFHQHGAjY3B65xXWTXHuF8ft7Lhqa5osSwRCVWDM8eoFAdIB1IQM4JGDn20E1YIIVMvft77lraQ30bFUKkA5TyO4XPhHiHtqZxXhVo/PaYQ+O4jSS1IADhGCK2c6lbQSwIIXHUHc1bcUtIbiSIHkYtYY54ZJ01Fic4YeJcKOWuTuckdMbxuLQXs/DZiVt5biZdcaOgXTEwB0NqYZKjV4iQOlFe3nE7RryeBFjuGjgVGjJVRABkscvhdJDISVJI0jbpUjhQ/8hbfOCX8Q+kByH+cG4PmPfUSwt0YqxNpDJJaRtNKqI6z9VZAScGJQozg5IddxW/gZBvrYrGsY+T9kUYVRzBgKPIewUQ70UUUCl6TiwtEKLqbvNtpXONR5q4GfLJ2zVHcTl7aG3nnWN1HKUW2XkSR1MYO2wVNR1Mudx5UwekQfi8Xl+NWu/s+eWqXhXaO1a8tLETxMyB3haIMeZhXTBONKHwuSMnJXyoDh9wbeNrCO8S6a2gm7zHIrmRi26YOfVUNggZOMedbOEcM4fb3MUmuKXk2xMcvhBhRR0Gk4KlWfGoFgAdzmh42Ba7tu7R3N0xiJEWXTGd28XjZdHiGANvdvS2XHH4hPaTw20CQRTPBcNOEVtbLpbQM7llLDSATk4PnRVx2ev4LhbeSHlgd4b8aLBTKctqQK2JC7ggFWGANxnAq69H30E31u6++aqvh8ESLBoS3CLc6UtBEuYm1lS6n1hKo8ZPTGfcatPR99BN9buvvmohnooooEnjV5JFxaNgitGbUid2kCCKPmDL79d8DHvqiPZOzjYQ2t7cwqrfKMkoJMbpnGNYwp6dN8gknNW/ay3tJb2SK8YLA9mEYltO5nXRg+3VjFUvALp3eUcPkE3DrSB4DZspDySBTgAsvi1Nvq1e7FA28FMPEY+e8kVzCtwZbRkDro07LqyQS4y2cjG/SvJp+E8IR5CUgE0vjxqJMhBO4GSBjJ8gBS9acZmseHW92tkbaFWcTWaR6mbUSFYE4KDPiJasuAW4uJ7yTiMFotvIYruINpD6cYR5VJypCYUlgPEGG4oMOJ8FjtOH8TQXjTvIjTlXYExq3q7ZyAfb54rpMXqj4Cuecc45w69sOIy2gBkSPkyvo0lgN13I8S9cV0OL1R8BQZ0UUUCR6NJ5ytyjQhYVubkxy6wS7G4k1gr1XG2/nmmCHiLXNvI9rlH8aIZo2ADqcZKnBK5H76U+zvai0srOc3EoVhcXkgQDLFe9OuQo3IywFW/o5a9e2M13crcCVubAyrjEbAYBGkY9uPLpk0FzY8LRH7zIq94aJI5pBkBgu+wJwBkk1YpICAQQQdwR0NInabj91FcS2Aj5z3SMbX5vEcY0EFZTnxZIO/lkVv4J2ghseFwvevDGUUpohIYHScaUCk5I2yATigk391HLxLhzxOroYr3DKQQdouhG1FQ7Z7ZrvhT2iqsDwXjxhV0jBEJ6eVFBccXtHuXUwMA1vJhlfVpJ8D5GD1wMbjozVYdnnDW0RDlwUHiYYLe/HlWriHBopGLGSSMvhX5crJzNts4PXG2Rg++rG2hVFVEUKqgKoHQAbACg2GuV9mircPj1vEnKt42VJIkbn4BZS2oZZdXgATBBB9orqhrlXZxkFjbmYzK/JQWPL1YLkHpjwmQv1Em2MeWaA7S2k5uo7d0eS0lHeblt3ltc/mppGUjBQAAA58fsqdecStTLNbjlyXCsJ+cXQAREhlGWOc6Do0AEHUM7E1MmvLuGT5yWI3cxRGhgUMwizhZdLOCCmt8ndSANqhjhcUbW19Hb243CBnZtWhUYAu2CM6RkkDbG+worfNeWjRQNcDutsIVMCIRpSbUwZMpka1ATSnQ6m2OMCfw1pTxG3MwxIbE6xgDfmDqBsD7hVLxXh8V2WS6CvbTabyM2jSOynAQk6VIMZVc6vMk4G1WnAmlN/AZWiZu5vhotWkpzvm8ajnOjTnPnmgeKKKKIVvSIfxeLbP43abe355arIbZZjEBKgedJY2EUaJJbAqxYxsF1LpcaTr6lvLpVn6RM93ix173aY+POXFVcLS6gLRm78VY3InEnLHhOCw2GNekLy+o92TQUnCIppZriS6AhkVZre0mXUEmXT4i7jIZwI/WyDnVgHFTLPjVjM0E8FtG0JdYtJeEYcOMS4LdI9/Fsx1jFSe/ZKwI63EMTJpZQvL5rSaFikcMThGbVjSCQFBz5+WHDlspZrWOKzjEwjVQWZQWfUMAEEsx0k6M+Q332KlW9ynekHMbv5l+ciPTkayCcYwIxHgiQblsAkklasvR99BN9buvvmpZtOGAzxXXhHEIz3VJCZjbuqkofFgAymPWMZxq23Ipm9H30E31u6++aiGiiiigRe00mniA9UA26KzuoYRgzjxkHbY4AJ2BIJ2FRuKJLFDPLaSK0ls2tCoREndxhklCALI4ztjGSyjrUvtJq+UPDr092Xm6AS3K5w16cb56dN8asb4rSGyhMVxHFw1HVubMW1Iy4I5Zc+oJQudfXxAbYoKm24pDDGJeKyTx8wa5o9U2I7hsnSAviCFFyuMoCH3yKuLGG3vtdpcwqzyWyCWcPHrYa8rGSp1alGlj5ZJrVHbfKOpZ4EcsA+J1KrpR2ETRhWJIbUzatXQjbeo9vcTd0gWEWivaBJCplYMV8UfiCrlQw1HIzqI267FT+0HDLO24PdQ2gTQkTKxUgksOpc+bfGneL1R8BXKb/hEVrZX6WgKwtDJLOkwlEokYjlldQA5WAwzucj211aL1R8BRGdFFFByePjAtbTW1ibpJL29jlIXPLj7w5bOxyNs46eGpIu7i80ScKLPZXL8q51NoNuqAJ8yCQU2LHbVkgUWZ4kLL8QeFf8AyF2JudpwU7w+R4tse3G/srd234b8w9qZRCOastnBZYWaVQMOCpIDHUxPh9gorO57aH5g8OMc9rA3Kvp5SQ0KrpGrLaScrqOoBgxXFSLTgXCuIW1tdzWywRRNI8SB1VMM+SWCnSVYqGwfbv1IqBxHspfQm97tFbyWssPhtNIUySkAFnIAOrZjnXvnG3WvRbxXHCoYp4oUsRbmS4EEpZonQgqExq1DIOck79aIYeJIo4lw0IAFEN5pC4xjTDjGPKilvsjxATz8MdCvJCX6W4AcMIlEKqH1E5fY5I2PlRQNXbD6Xh/1xfuZaZaWe2B+d4f9cX7mWmag8NcY4F2aW64fEWaSRINFywaYrg6NRjiGMKunB1HzO2ME12c1ybs/ZxPZRmZpEdbaNYETOJsZOGUbTePK6GyAPLxE0F2lg0l494LWN7sR6oHWR1UQsCIeYG2MxIkGBsANyNqpn4k83Kj4eLWW9Glr5SjBQjfSaFc6RnOHC5bfzqXwvg97C108001xIAGcpJy+WpXWYlGTrwGztpwCNJyTWXC7S05uuVEMy28SSGxEoxIcsA2k6wSnL0l9tmorKx7S8+GS6sYXhdMWggkVF5iqcqYwWUArzH2/cRtV1ZWoi4lBGM4WxI36/Sjr76iLPgo0ggneWCOIq8iDQ2ps52IKuWGdO5KbA7Y87Oz676DaTKWbxEyKVZik2ktg76SRkHzFA90UUUQo+k6PVaIupl1XNsNSnDLmVd1946il+LhjW0g4goZ5riHkQ65JJMtoyhkVFJbUqDOjOk59pNM3pCUm3hAGT3u0++XH/NJ3FrCNkiMF/Jb3DtIkpLHRCSrF1C5AiOpdI0kE5PXrQSreGKztOZDbpDazTK13JJzJNS+q2I/XRS3hU9V2JAqEO0nKaS+ht47jhSaTEUUmXnjCktzPGrKdQyRjTpwd6puKQ8VtrKNnQzxOcx5lclT4n5jIundl3A1MBjJGSavOwdxaxWkCxOwuEZDc4Y8rSxDP58oqynw6d9RHnmimOwLvLbQJk2zfjRB0B4SDzI45MtqxqPkufCATjNTvR99BN9buvvmpbh45GiWuYQSJebzISskjA6jjSPFqZTh/zR4tzgUyej0/i831u6+9aiGiiiig592pgLcTTDyBuSiqquUVy8jDEhAJ0Yyf3D21QcR4JHb2/wAklCY3l1zNmRj4t4eW2AqyF1C4c+85Bpj7Wp+Ovr2ia3iErjqiCfxOPYQdPi/NznypW47wiVpXWwv5GXmRYgdzmZ2xk6z4mRQoOo6saTjcYorLi7vYkLfTIiokaWUOG5enVpIZkGy6AC2TnIJBI2qHF2mmidILxQJ5HEZWGOABI0b5odAwYMNSgtp09Rg5qn7UcRlNytve6HVJIxPMJi+QCzBAThUIXUMaQ5IO+9O/FLi10kW0SyQztDhp3IAkDZLDmAyHwJjppyAPbQVcXfO6cV79K8kpjcwksjKYg2+gqcAamGxAxtiuxReqPgK5X2j4rFJHfgQFGe106kAZMJknW6+FWOcaevh38q6pF6o+AojOvDXtFBwLjljqhSNi7xXfEp43DTBViKXD4KA9CwZiSc+qPPFX/avi1vBcQXTWneBCypaSIZ1xGqfOO5ZQkhDZ0kEjqc1EveE2lzC0V9cd2VLi8eBzp8T95cTDfqdOnCjc6s742g8Mtb2YMUvVuYI40klErmJYCAVRVbBBfSHG2FH529FSIOJzzXLz8P4ilzxCQFeQY5I4eWG3KiQBdQUA4J/zEZqMJ4ZZb5uHiWC80coqGjSHwkCUx56ZYaQDv48jqTVP2S4rw+G4kmvIOTFyyIo4WkySxO+desqVGNWoJkeWateE9p5LSfvVwgurfQyWqoI+ZHE7eDX4dsLGAdROCeu5oHfgTNz+EK+daQXiSAhQQ6iEMPD4evmNj1oqP2ZvI5Lrh3LjeMKt9kMhUZYQv4M+sg1adXuoojR6VeHcVN1aNZzPoeQKqgLiGUAgOfD6pQv19h9orpljCUjRGcuVUAu2MsfMnHma3Yr2g8Nc54Nw1YxxGzmupo+XGwTDeFLdtTJLGP8AMMsh/wBvvro9Lva3s53oCSJglwisisejo3rxSY3MbfxB3G9Aqw8NitrF4Xa/WTkP4urTr0B0o5yU1jwkq2nAO3SttopbdbHmcaiDCY94wu867FI2wMnCK6+PYatugqxueLONMVzKYLk/MHvZCqsb7SPBJGumWQgAjJB26DJrd2hYtFHm44fCsahC5kzlCRqK+EaCAoYLuCwAO1FQuN8TtOHW80UUYjt7hxlOU6PGHUIWRSoDLhSQSRhjj2CmXsrILq7uL5STEFS0tyfzgmWkcfF30/8A4Gqk964k5WJiYSvKe6aLlgIWy4gVss0jYA5hwq7Fcnq+cNsYoIkhiULGihVUeQFESaKKKCk7Z8Ne4s5Y4ziUASQnp84hDp/+ygfvrnbdn04lbw25vGWBVe6BkA1l2dhLHJk4PLfVnbIyB766/SF2o7LyJKbm2j5kZfmy24CEh9OlpIg4KFiuzIcA4BBDDcOacb4tcFYoba5lJi1MoDktEqjlucDCiMkkLqJYq3QDra8E4FLNetYXk1uI1iWZIsBggKYXSCFwfFqPXcA71MPCbO4vGnjli1GP52OeaS3lklLb8xAmFQAKBpGDjI6ZqXyVgkD3V5aytyyqxYe5fOR82idWQABgwAbPXYUVvHbu3juI4ptOq2imMZiUkSkaowB7NWjZRnJIGaeOxXDXt7ONZPpWLTS/75GLsPgC2n4KKX+Adnpbh45rqLlwxO0sMLBQ8khJPMlC7KoJ8MQJxgE70+0QUUUUCL6ReHZlt5zI8cRYW87ocaQzq0TH2qJUQH3MaWuJ8HRZX4zcy8yVX5QgVtBTS3KBQ5yrDHMwfCAzeW9dXv7SOaN4pVDI6lXU9CCNxXOLrgzWTuLkSSWrqI+8xxrI+jGNE3hMg8OF5iZyAM4IzQInBbK9aaeW05bRuzQySFtUTTMGIfJXOVLbMFA1HyzV52U4crWvyjNcoZbdympcByq5XGvrkg7bb4XOakcK4XMLQw2t7ZJEZzMOXPgoA+V3MZLMABgMcA9c4rLhiKoaMcm5uH8DR20YkfGTlpZzhI5GDeJuv+UUVu4Zx2PiMbWkTs0txdBZyUCHkRY1SMBtl0RFPTxSEYGK66BS72W7PtC0lzcaGupvX0Dwxr1EaeZUebHdjufZTHRBRRRQcovLKS24jcqfFG8UskClgFUTSDnvgjxaH8TYwQCMZ3wlXlinDprqx1FoWiUyTO2jXtkKoXIfOrAHXOfInPcu0/ARdIuluXNGdcMmM6TjBDD85GGzL5j34Ncv7R8NTujWl1GIJ0H4uJcLbltl1pMigs2klQspB9uetFUEPDOKR8Ntpg8QiaePlAkGQhjojRsrjlamY6Sfzj8KYLiRODI6t83K0YYxqqsjEbZI/PjOpwWOllK+w1lxcwTRxdy4gp0NzpUeUQwxEAadQUZRwwJ0r55PxsuH2091LqtpO8S6DG988WlEBxnRq+lI30qgCbkkk0Fz2Skju7qOaEs1vZ2qW8TtsWkkCmTI9qpHGD7291eU28B4RDaQJBCMIo6nqxO7Mx82JySffRRFhRRRQFFFFBqngRxpdVYexgCP+agW/Z2xjbWlpbq3XUsUYP8AECrSig8Ar2iigKKKKAorVc3CRqXdgqjqT5VjaXaSrqTOM43Uj/ggGg1X3C7eYYmhjkH/AN6K3/YNeWHCLaD6GCKL/ZGq/wDQFS3cAEk4A3JPlWMsyrjJxk4HxoNlFR7K8SVA6ZKnOCQRn3jI3Hv6Gt+aD2itUtwq51HGBqPtx7cda2A0HteEVpvLtIkLucKOpwT/ANCtVhxOKYZjbUCMg4YZHt3HSg0XXZ6ylbVJaQO3XLRIT/EipttaxxjTGiovsVQB/AVtzRmg9ooooCiisJZVUFmIAHUk4AoM6wljVhhgCD5EAisga9oKtOzliG1i0tw3+YRR5/jpqzUY2AxXtFAUUUUBRRRQFFFFAVF4lA8kbJHKYnPSRQpK/AMCP41Krw0C38g3/wDqs32Nv/bo+Qb/AP1Wb7G3/opkFe0C18g3/wDqs32Nv/RR8g3/APqs32Nv/RTLRQL0/B7nkhWuDcSJMkyGRUQHSQdB0LgDYkNg4JHsqNxWwurh43ZGRQCuhZELI2oESA4xnAIyNx+800tXh60CfddmJXjkUqpaRLtXy5w2uTVADt0Ax/t3raOASl2cKFzLAQuv1YlhCumBsPHnYdetNleGgTIOz91FFHDGqgcu1ViJMBGim1y7Y31Kf39DUWCznMjrGiO4ikWVi5IlJmQktkY16A+Aeh29Xq/GsV8/jQJVv2buAgyimTk3MSvr3TVKzRDOBtoOnb1enStlzwC7bmAYDkXGZhIQZQ4blIcbqEyvw5fh605mvKClsOFvGLlAAEkwYlBOBmJVb4ZcE/vz51Cl4HO0cSHGFitUcayBlJVaQe8FQR7+lM9e0CY3Zm4VWERCErOp8Z3U3CvCu/kIg6D/AC6sDarC34LcchUjuZLYh3YgLC+AeigFSqqPIL0zTHRQLfyDf/6rN9jb/wBFHyDf/wCqzfY2/wDRTLRQLXyDf/6rN9jb/wBFVfafszxCS0nQX8sxaNlERigAfI9UkIMA+3NPNeGgTfRv2bvrKHTd3ZlyBpizqWL3BiNR+HQeVOdeV7QFFFFAUUUU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C:\Adarsh Data\Adarsh\ROLES\GLOBAL HEALTH\INDIA\LABS FOR LIFE\PHASE-III\EQUIPMENT MANAGEMENT\AGENDA\PHOTOGRAPHS\UDAIPUR\BEFORE TRAINING\Selected in Small Size\DSC06420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56" b="7432"/>
          <a:stretch/>
        </p:blipFill>
        <p:spPr bwMode="auto">
          <a:xfrm>
            <a:off x="685800" y="1114793"/>
            <a:ext cx="4347643" cy="454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654425" y="4495800"/>
            <a:ext cx="1527175" cy="1084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46645" y="4419600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Sample port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3052243" y="4821198"/>
            <a:ext cx="2129357" cy="2608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05400" y="4897398"/>
            <a:ext cx="177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 rack station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1444625" y="3491332"/>
            <a:ext cx="3736975" cy="5472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105400" y="3853934"/>
            <a:ext cx="173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 cap piercer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7521537" y="3505200"/>
            <a:ext cx="516335" cy="6179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521537" y="4117599"/>
            <a:ext cx="147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Maintenance of Cell Counters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481" y="1143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>
                <a:solidFill>
                  <a:srgbClr val="0070C0"/>
                </a:solidFill>
              </a:rPr>
              <a:t>Follow your manufacturer’s instructions manual for specific maintenance needs of your analyzer – instructions given here are only indicative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840" y="1770649"/>
            <a:ext cx="81917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Always use PPE while performing maintenance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the cell counter surface and surroundings clean using 10% bleach.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of computerized cell counters have computer-controlled maintenance menu. Users must be familiar with these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Inspect the bottom </a:t>
            </a:r>
            <a:r>
              <a:rPr lang="en-US" dirty="0"/>
              <a:t>of washing head for salt build up – should be wiped off with a </a:t>
            </a:r>
            <a:r>
              <a:rPr lang="en-US" dirty="0" smtClean="0"/>
              <a:t>damp cloth </a:t>
            </a:r>
            <a:r>
              <a:rPr lang="en-US" dirty="0"/>
              <a:t>or wiper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</a:t>
            </a:r>
            <a:r>
              <a:rPr lang="en-US" dirty="0"/>
              <a:t>tubing system </a:t>
            </a:r>
            <a:r>
              <a:rPr lang="en-US" dirty="0" smtClean="0"/>
              <a:t>and </a:t>
            </a:r>
            <a:r>
              <a:rPr lang="en-US" dirty="0"/>
              <a:t>look for any liquid leakage. </a:t>
            </a:r>
            <a:r>
              <a:rPr lang="en-US" dirty="0" smtClean="0"/>
              <a:t>If you </a:t>
            </a:r>
            <a:r>
              <a:rPr lang="en-US" dirty="0"/>
              <a:t>experience leakage, contact authorized technician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 daily start-up and shut-down cycles – these cycles are important for auto-cleaning of tubing and apertures and hence in reducing blank values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reagent status and change if required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Empty waste container before starting the day</a:t>
            </a:r>
          </a:p>
          <a:p>
            <a:r>
              <a:rPr lang="en-US" sz="1400" dirty="0" smtClean="0"/>
              <a:t>	Waste </a:t>
            </a:r>
            <a:r>
              <a:rPr lang="en-US" sz="1400" dirty="0"/>
              <a:t>contains human origin substances representing biohazard.</a:t>
            </a:r>
          </a:p>
          <a:p>
            <a:pPr lvl="2"/>
            <a:r>
              <a:rPr lang="en-US" sz="1400" b="1" dirty="0" smtClean="0"/>
              <a:t>Neutralization </a:t>
            </a:r>
            <a:r>
              <a:rPr lang="en-US" sz="1400" b="1" dirty="0"/>
              <a:t>of biohazard waste: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Put </a:t>
            </a:r>
            <a:r>
              <a:rPr lang="en-US" sz="1400" dirty="0"/>
              <a:t>2 ml per liter of </a:t>
            </a:r>
            <a:r>
              <a:rPr lang="en-US" sz="1400" b="1" dirty="0"/>
              <a:t>hypochlorite </a:t>
            </a:r>
            <a:r>
              <a:rPr lang="en-US" sz="1400" dirty="0"/>
              <a:t>solution into the waste. Close the cap and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S</a:t>
            </a:r>
            <a:r>
              <a:rPr lang="en-US" sz="1400" dirty="0" smtClean="0"/>
              <a:t>hake </a:t>
            </a:r>
            <a:r>
              <a:rPr lang="en-US" sz="1400" dirty="0"/>
              <a:t>the container</a:t>
            </a:r>
            <a:r>
              <a:rPr lang="en-US" sz="1400" dirty="0" smtClean="0"/>
              <a:t>., after </a:t>
            </a:r>
            <a:r>
              <a:rPr lang="en-US" sz="1400" dirty="0"/>
              <a:t>1 hour you can dispose of the Waste liquid into the drain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6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Example of Weekly Maintenance of Cell Counters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481" y="1143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>
                <a:solidFill>
                  <a:srgbClr val="0070C0"/>
                </a:solidFill>
              </a:rPr>
              <a:t>Follow your manufacturer’s instructions manual for specific maintenance needs of your analyzer – instructions given here are only indicative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989" y="2160753"/>
            <a:ext cx="501861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Cleaning of Probe washing head: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alt build-up </a:t>
            </a:r>
            <a:r>
              <a:rPr lang="en-US" dirty="0"/>
              <a:t>on the lower surface </a:t>
            </a:r>
            <a:r>
              <a:rPr lang="en-US" dirty="0" smtClean="0"/>
              <a:t>of wash head may </a:t>
            </a:r>
            <a:r>
              <a:rPr lang="en-US" dirty="0"/>
              <a:t>cause malfunction during </a:t>
            </a:r>
            <a:r>
              <a:rPr lang="en-US" dirty="0" smtClean="0"/>
              <a:t>operation leading to carryover between samples.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a soft cloth or wiper dampened with water to clean this area.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Inspect aspiration / dilution syringes for leaks or salt buildup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Clean sample auto-loader station and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en-US" sz="1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071359" y="2514600"/>
            <a:ext cx="3905809" cy="2093075"/>
            <a:chOff x="4199596" y="2402638"/>
            <a:chExt cx="4777575" cy="220503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988" y="2402638"/>
              <a:ext cx="391718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199596" y="3539831"/>
              <a:ext cx="143975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Probe wash head</a:t>
              </a:r>
              <a:endParaRPr lang="en-US" sz="14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867400" y="3732311"/>
              <a:ext cx="96678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8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Calibration of cell counters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225" y="1676400"/>
            <a:ext cx="73487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Hematology calibrators have short expiry and very short open vial stability.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Ensure traceability of calibrators </a:t>
            </a:r>
            <a:r>
              <a:rPr lang="en-US" sz="2000" dirty="0"/>
              <a:t>to </a:t>
            </a:r>
            <a:r>
              <a:rPr lang="en-US" sz="2000" dirty="0" smtClean="0"/>
              <a:t>ICSH.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Some 3 part equipment calibrators have a defined Uncertainty of Measurement and give a range for the target.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Calibrators with more accurate values give a single, equipment specific target value.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It is important to ensure adequate equipment performance in terms of precision, background values and carry over values before </a:t>
            </a:r>
            <a:r>
              <a:rPr lang="en-US" sz="2000" dirty="0" smtClean="0"/>
              <a:t>performing CBC </a:t>
            </a:r>
            <a:r>
              <a:rPr lang="en-US" sz="2000" dirty="0"/>
              <a:t>analyzer calibrations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Both closed and open modes should be calibrated whenever 2 modes are available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Calibration </a:t>
            </a:r>
            <a:r>
              <a:rPr lang="en-US" sz="2000" dirty="0"/>
              <a:t>should be followed by verification </a:t>
            </a:r>
            <a:r>
              <a:rPr lang="en-US" sz="2000" dirty="0" smtClean="0"/>
              <a:t>QC </a:t>
            </a:r>
            <a:r>
              <a:rPr lang="en-US" sz="2000" dirty="0"/>
              <a:t>to verify </a:t>
            </a:r>
            <a:r>
              <a:rPr lang="en-US" sz="2000" dirty="0" smtClean="0"/>
              <a:t>acceptable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066800"/>
            <a:ext cx="7627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1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Automated hematology analyzers shall be calibrated using calibrator provided by manufacturer: Controls shall not be used for calibration.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sz="2800" dirty="0" smtClean="0"/>
              <a:t>Complete Blood Count Analyzers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46436" y="2095500"/>
            <a:ext cx="4041775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analyzers are used to count </a:t>
            </a:r>
            <a:r>
              <a:rPr lang="en-US" dirty="0"/>
              <a:t>the number of different types of red and white blood cells, blood platelets, hemoglobin, and hematocrit levels in a blood sample.</a:t>
            </a:r>
            <a:endParaRPr lang="en-US" dirty="0" smtClean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18" name="Picture 17" descr="mek640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186944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https://www.analyticon-diagnostics.com/images/produkte/tsgrlr6zae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2057400"/>
            <a:ext cx="3127772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5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Types of Cell Counters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1500" spc="170" dirty="0" smtClean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/CDC 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381000" y="1447800"/>
            <a:ext cx="4755420" cy="434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3-Part Differential Cell Counters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rovides neutrophils, lymphocytes and mononuclear cell counts</a:t>
            </a:r>
          </a:p>
          <a:p>
            <a:pPr lvl="1"/>
            <a:r>
              <a:rPr lang="en-US" dirty="0" smtClean="0"/>
              <a:t>Unable to distinguish </a:t>
            </a:r>
            <a:r>
              <a:rPr lang="en-US" dirty="0"/>
              <a:t>between </a:t>
            </a:r>
            <a:r>
              <a:rPr lang="en-US" dirty="0" smtClean="0"/>
              <a:t>monocyte, </a:t>
            </a:r>
            <a:r>
              <a:rPr lang="en-US" dirty="0"/>
              <a:t>eosinophils, </a:t>
            </a:r>
            <a:r>
              <a:rPr lang="en-US" dirty="0" smtClean="0"/>
              <a:t>and basophils.</a:t>
            </a:r>
          </a:p>
          <a:p>
            <a:pPr marL="57150" indent="0">
              <a:buNone/>
            </a:pPr>
            <a:r>
              <a:rPr lang="en-US" b="1" dirty="0"/>
              <a:t>5-Part Differential </a:t>
            </a:r>
            <a:r>
              <a:rPr lang="en-US" b="1" dirty="0" smtClean="0"/>
              <a:t>Cell </a:t>
            </a:r>
            <a:r>
              <a:rPr lang="en-US" b="1" dirty="0"/>
              <a:t>Counters</a:t>
            </a:r>
          </a:p>
          <a:p>
            <a:pPr lvl="1"/>
            <a:r>
              <a:rPr lang="en-US" dirty="0" smtClean="0"/>
              <a:t>Able to determine granularity</a:t>
            </a:r>
            <a:r>
              <a:rPr lang="en-US" dirty="0"/>
              <a:t>, diameter, and inner complexity </a:t>
            </a:r>
            <a:r>
              <a:rPr lang="en-US" dirty="0" smtClean="0"/>
              <a:t>of blood cells.</a:t>
            </a:r>
          </a:p>
          <a:p>
            <a:pPr lvl="1"/>
            <a:r>
              <a:rPr lang="en-US" dirty="0" smtClean="0"/>
              <a:t>Able to  differentiate all 5 population of WBCs </a:t>
            </a:r>
          </a:p>
          <a:p>
            <a:pPr lvl="1"/>
            <a:r>
              <a:rPr lang="en-US" dirty="0" smtClean="0"/>
              <a:t>Some cell counters are able to detect and abnormal cell populations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36546" y="2162170"/>
            <a:ext cx="3907454" cy="2709118"/>
            <a:chOff x="685800" y="1143000"/>
            <a:chExt cx="7439997" cy="4498563"/>
          </a:xfrm>
        </p:grpSpPr>
        <p:pic>
          <p:nvPicPr>
            <p:cNvPr id="18" name="Picture 5" descr="lymphocyte-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16188"/>
              <a:ext cx="838200" cy="760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basophil-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2514600"/>
              <a:ext cx="914400" cy="911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monocyte-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713163"/>
              <a:ext cx="990600" cy="9350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eosinophil-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3657600"/>
              <a:ext cx="990600" cy="9858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neutrophil-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1143000"/>
              <a:ext cx="1181100" cy="1171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RBC-T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143000"/>
              <a:ext cx="627063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1" descr="platelets-T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5283200"/>
              <a:ext cx="228600" cy="20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812924" y="1408113"/>
              <a:ext cx="2031070" cy="45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/>
                <a:t>Erythrocytes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1828799" y="2757487"/>
              <a:ext cx="2094978" cy="45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/>
                <a:t>Lymphocytes</a:t>
              </a: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1828799" y="3976687"/>
              <a:ext cx="1843704" cy="45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/>
                <a:t>Monocytes</a:t>
              </a: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6191250" y="1447800"/>
              <a:ext cx="1934547" cy="45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/>
                <a:t>Neutrophils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6096000" y="2819400"/>
              <a:ext cx="1637983" cy="45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/>
                <a:t>Basophils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6064250" y="3962400"/>
              <a:ext cx="1876978" cy="45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/>
                <a:t>Eosinophils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1828799" y="5181599"/>
              <a:ext cx="1513597" cy="45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/>
                <a:t>Platelets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6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sz="2800" dirty="0" smtClean="0"/>
              <a:t>Principle of operation of Cell counter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29200" y="1981200"/>
            <a:ext cx="3918975" cy="2895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Impedance Principle: </a:t>
            </a:r>
          </a:p>
          <a:p>
            <a:r>
              <a:rPr lang="en-US" dirty="0" smtClean="0"/>
              <a:t>Cells are non-conductive</a:t>
            </a:r>
          </a:p>
          <a:p>
            <a:r>
              <a:rPr lang="en-US" dirty="0" smtClean="0"/>
              <a:t>Electrical resistance caused by cells is proportional to their volume /size. </a:t>
            </a:r>
          </a:p>
          <a:p>
            <a:r>
              <a:rPr lang="en-US" dirty="0" smtClean="0"/>
              <a:t>Various blood cells could be differentiated based on this principle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QTDxUUEhQVFRUXGRoUGBgSFxkYFxUaGBkeHxYWFxYaKCggGiYlHRUXIjEiJikrLi4uFyA/ODMsODQtLisBCgoKDg0OGhAQGy0lHiU3Ny83Ny02NzcrNzQ3MTcuNzg3Lys3NCwyNCw0NDY3KzQsLCwsNTUrLC0uLCwrLDQsLf/AABEIAMQA0AMBIgACEQEDEQH/xAAcAAABBQEBAQAAAAAAAAAAAAAAAQQFBgcCAwj/xABJEAACAQIEAwUDBggNBAMAAAABAgMAEQQSITEFE0EGMlFhcSKBkRQjQlJysQdDU2KSk6HBFjM0VHOCg5SissLR0hckRHQVs/D/xAAYAQEBAQEBAAAAAAAAAAAAAAAAAwQCBf/EACARAQADAQACAQUAAAAAAAAAAAABAgMREiFhFDFBgfD/2gAMAwEAAhEDEQA/ANsRBYaDYdK6yDwHwoTYegpaBMg8B8KMg8B8KWigTIPAfCjIPAfClooEyDwHwoyDwHwpaKBMg8B8KMg8B8KWigTIPAfCjIPAfClooEyDwHwoyDwHwqv9tOJPFDHHC7JLM4RXRDIY1UF5HyAG/srl9XFRw7ZyHDLNHArhcM+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/LOdhJII5FXMt0KMGVixysSugIudEfthIrEvh0yE4lY8s12ZsNJk9sFQED73uctuvQLdkHgPhRkHgPhUZwbiEsjzJNGiPEyr81IXVwyBr6qpXe1vKpSgTIPAfCuXQWOg28K7pH2PoaATYegpaRNh6CloCiiigKKKKAooooCiiigKKKiu0PFjh0TKLs7ZBcMwXS9yq6noAOpI1rqtZtPIc2tFY7J+2FQyCQqM6qUDdQrEFgPUqvwFNzwaD5z5pfncwk074fv39etV09oZ9dV0IU/wDazaMbWU+1ucw08xR/CKfxXfJ/JZu99Xvb6jSrfTXS+oosjcKhJJMa3LLITbdowFRj5gAD3U2Ts3hQjoIEyvlDDXZGzIB9UK2oAtY7Vx2e4uZ+YrgB4yASFZQ1/wA1tVIIIIudqmKjas1nkq1tFo7BhhOCYeIWjiRRZl0G4c5nBvvmIufGvFezmFCFBCuUlW63BQWQhr3FgSBY6AmpWiuXRkvCIBh/k4iXkjQJb2RrfTw11v400bsvhCuUwJbW419q7FiX19s5iTdrm5NTFFBGL2fwwdmEKXbMTva7kM5A2BZgCSNyNaXG8DieMqEVSRJZsobKZjeU5WuDmJ1B3qSooIfs1wFcIkgDBmkfO5Vci3ChRZbk7KNyamKKKApH2PoaWkfY+hoBNh6ClpE2HoKWgKKKKAppjuKQw/x00UfX5x1X7zTuse4jh8uPxckbNG7TtdlsSbBQO8D0FBoi9scCTZcTG/8AR3f/ACg0P2sw4257fYw8x/01QE4nigNMU5+2kbfcBS//AC+M/LxH7WH/ANnFBfV7WQnaPE/3eUfeKU9p06Q4k/2VvvNUQccxf1sOfWFx90ldfwgxfhhj7pR/qNBdj2oHTDYk/wBVP3tUZxXjHOkgHJmitIpvLksfbXQZWJvVd/hFivyeGP8AWlH7q88RxzEOAGhwxsQwIllBVhsQcuhrvO0VtEy40r5VmIXnE96b/wBvD/dBXMneb/3U/wAqVRW41ije6x+0yyH/ALiXVltlbudMi/CkPGcV9SPviT+US98bN3PIVaL1/v0lNLLZhOLcjFYn5mWW7n+KyezZm3zMKkR2oHXC4kf1U/c1UWDjmITMRDh7sczM0spZj4k5a9f4RYr8nhh/WlP7qjpaLW7CudZrXkrwO06dYcSP7O/3GkbtXCN48T/d5D9wqj/wgxf1cMPdKf3iuTxzF/Ww49InP3yVw7XtO1uHO4nX7WHmH+mlfthgh3sQif0mZP8AMBVA/wDl8Z+WiH2cP/vIaG4niiP5S4+wka/eDQadgeLQTfxM0UnW0cisfgDT2sVliLTQSSO8jrPCVZ8oIJlUHugdCR762qgKKKKApH2PoaWkfY+hoBNh6ClpE2HoKWgKKKKArJOJ/wArxP8ATv8AurUeKcQSCFpZD7K9ALsxJsqKOrMSAB1JFZvieBYpneXNADKxlMbB1MZa3scwFg9rb5RQR1FODwjGD8TER4riP3MgrluH4kf+Ox+y8Z+8ig8aK6OGxH81m+MR/wBdJyJuuGn+Cn7moEopTHL/ADef9Xf7q5yyfkMR+qagWiufb/IYj9S/+1Ht/kMR+pf/AGoOqK5+c/IYj9S9KFk/m+I/VH99AtFHKm6Yaf8ARA+80nJxHTCTn9UPvegWiu0wWJP/AIsg+08Q+5jXY4VjDtBGPt4gD9ioaBu3fi/p4P8A7krZayc9nsV7LloBkdJeWudjIY2DBOYcoS+W18p9K03hfEUxEKyxm6t0OjKQbMjDoykEEdCDQO6KKKApH2PoaWkfY+hoBNh6ClpE2HoKWgKKKrPafGc1/kaE2KhsQy/RjO0V+hksR5KGOmlBW+2+K+V4PFS6GCOJxANxI1rNiD4jdVHhmPUWr+GxnJM7YQ4cxkYcM+DBjw8QMjCRiGzKsmUgl9QFC3XTXQlFrAaAaADQADYDwpSx8TQUKfEyu0WIJDtHFiDGQFkUASRLz9FGZgjubrYHJpoTeTwnEJZJhHFiDJEJCFmCoTKFhDtGGtlNn0zAdSNxerVmNeeKxKojPIwVFF2ZjoAKCr9muOyPmbEOgVYuZKM6nkPfVCFUZOoysWbTc1OYB5ZGMr3jjItHER7RH5STwJ6INhvcnTyghed1lnBVFIaGFtwRtNKPreC/R8ztKUBRRRQFFFFAUUUUEfj5JIn5q3kitaSMD2kA/Gx271vpJ1Go1Fi9hmV0DqwKMMwYG6lTrmB8LV3UPjMIYs7RrnhfNzoV3GbvSxAdd8yfSuSNdwgIu1MjRYplYEtDJisMGUqERDlyliLOcpjk63znpTyDj08RaKRBI/N5Se2x0WBJHaRkjudXGyfS6Aazz4WDERRkhZI8vzZHdysuU5bdCptakm4RCxZintMwclWZTmC5QwIIIOX2SRuN6BtwnjDzyWEORBGjsZHIkVnBtHy8vTKbkkbjSnsWL+STGYn5iQgTjpG2y4geWyv5ZT0N+sJgo4haNAgsq2XQZUFlFvIE17soIIIBB0IOxB3BFBaaKrPZjGcp/kbkkBS2HZvpRjeK/Ux3A81KnWxqzUBSPsfQ0tI+x9DQCbD0FLSJsPQUtBH8d4n8nhLhc7khI0vbmSN3Vv0HUnoAT0qvYDCmNDmbPIxMkj2tndrZmt0GgAHQKBSNiPlOJM97xR5ooB0OtpZvA5iMq+Cqbd6nVAUUV5YrErGjO5CqupJ/YAOpJ0AGpJoDFYhY0Z3YKqi5J6f7+FutMMNh2mdZZlyqpzQwn6JG0sv5/gv0PM7LhsM0rrNOuUKbxRH8X4SyeL+A2T1uak6Aooprj8cIgNC7ubRxr3nPX0A3LHQCgOI49YVBILMxyRonfka18qj0BJJ0ABJsKTh0UoUtMwLscxVP4uIdI06tbqx7xubAWA88BgCrGWUh5mFiR3Y1vflRg7Da53Yi56AP6AooooGnEI5CA0LDOuuRu5KOqMd18mGx6EV1w/HLKpK3BU5HRtHjYbo46GxB8CCCLg05qP4jgGLiaAhZ1GX2u5Ko/FS26amzbqTfUXUhIUU14fjllU2BVlOWSNu/G1r5W92oI0IsRTqgip4GgcywrmjYlpYV3ud5oh9b6yfSvca7yOGnWRFdGDIwzKy6gg9RXpUViMO0DtLCuZGJaaFdyTvNF+f4r9PyO4StFeeGxCyIrowZGF1I2I//AHSvSgbY/CmRBlbJIpEkb2vkde61uo1II6hiKsPAuJ/KIQ5XI4JSRL35ci95b9R1B6gg9ah6ariPk2JE97RSZYpx0GtopvAZScreKsL92guVI+x9DS0j7H0NAJsPQVC9rsUywCKNisk7clWG6AgmRx5qgYjztU0mw9BVV4y+fiQHSCC4+1iHN/8ADh/8RoCGJUVVQBVUBVA2AAsAPdXdFAoPHGYpIo2kkbKq7k/sAHUk6ADUk1VeJcRNjipwypEM8cQsSnQO3Qub+i39TXq0xxEnNbuKxEK9ABcc4+LNrY9Ftbc13NKgVsxWyqWfMRottSw8LXrbhhER5WY9tuz41eGA7SLIiNzchdmRVkZczMpsyrrZtfCuI+O4n5a0JjIiA0ex19kHNm7upJXLuLXqG4kcHLEs4a3L+bQKGUFl+cRHjAzWBs2ltD4U94HicQYwsgEk0hzRC6i6WF5JGXRUDE672sNTVrRSPcxCMTafUTKcxPF5FKonzkr3yR6DNbdmP0VFxdul+pIBcxMuHa8pebESKSzRRs1kU6hFF8iAnQbknqac8I4UIQSTnle3MkIsWtsqj6KC5svmSbkk0247gWkdGWISBVYArMYJo2JGqyjdTYXXyB1rBreLT6jkN2dJrHueylMNiFkRXRgVYBlI6htj769AwN7EG29iNPXwqrzcIxJBVgkhk+SF5C9srYeQM/s29u4UWOmt9qj4OAyTYYhI0gJEwLAjNiM2ID5XGXQFUYEte2bQEXqai78wWvcWOxuLHpoeutLnGuo031Gnr4aVV8D2bPMDSRrlDyyBJCj5GaJUVgqKqKSVJ9kee968V7MOkEaJFDcQ4eOUAL7bRSZnYZhlZhqQXBF6C0/K05ix5hnZTIoB7yqQGYeOrD416CVbXzLbxzC3x2qmQ9mZlX+LiYlcUlnKHKJ5UddlANwrqQAAC+xF69uH9mG52aWOMx815Qj5GsDhhELqiql8wvoNL9TrQTmNgEkp5LhMTGo1tcFWuQki/SU2J8VOo8Cyh4pKcysCkid9CNV8CD9JTbRhv8RXPBOA8sZZoo2UwQRswIJLRAgqdASO6Qb9K74t2TglT2EWOQdxwCR9l1v7SnqvvGtUzvFZ9x1PSk2j1PHhw7jonTPDKHGxtup8GG4PrTg4p/rH41VeyfZyHClhkIxKi0uY3IDHeO2hRraHy1sQQLLXoZxE1ieQw3mYtzsm5xRwzPMNYzd5kJtfxmQnZvEbN672XB4pJY1kjYOjjMrLsQaz7t5MwwyqpsHcK1rZjYXUrfoGALHoBUf+Dji7xM65s0eZTKLhgDIxVpRl7pEg2O6knpWffKPvVfDWftZq9cTRK6srgMrAqwOxBFiD7q7orG1nvZHFM0BikJaSBuSzHdwADG582QqT53qafY+hqq8GbJxIjpPBc/aw7i3+HEf4RVqfY+hoBNh6Cqlj0y8Tmv8AjIIWX+zeVXHu5ifpVbU2HoKhu0vDGkVJYQDNCSVB05itbmRX6ZgBY9GVaBjSim+DxayrmQnQ5WBFmRhujr9Ejwr3oK7wrC3wcYHfhHIcfnR6HT4EeIYVUeNLBhMTznVpDOHUr7IWxChxci7ki1k9a0HFYBs5lhflyEANmXPHIBtnS4NwNAwII89qY4nh+JkOvyaLW5dRJIfVY2ygHzJPvrTlvyPGzNrj2fKqBl4RDlGGiiDOx5oUlhk+iZpH7wFhbxa1h5Wzg/Ckw6ZV1Y2zuRYtYWAt9FQNAo0H7a74Zw5IFIS5LHM7tq8jWtdj6aADQDanlT11m8/CmWUUj5FFFFSVFBNFFAUUUUBUNxDjpiac8lmjw4DSuJFFgUzmyHewPiKmaiT2ehbFSYiWOKR2MZQugLR5EAsCfMX99B64rjcKCT2wzxozlAbMci5mUX0uBa43F9a5XjsIDGRhHldo/aO+QAswtsAG1PSoyXsqS0g5i5GaaRcyuWV51YH6WSwMjG4UEg2PUlcV2XYuZElUOeavtK+XLLkP0GUkgxDQmxvr40HtxCaDEc35wRSYVgnObQIXVWtc99GzAFepGmtjVex0suIikgVWhlyk5yzJbUhZYre26kgW20OvhVu4TwwwNJZlKNyyoy2KcuJI7b2taNSLAWvXtxPhqTqA11ZTmR076E7kE7g9QdDVc9Zp6/CWmcW9/ll8HZfFTYGNZ5maYvnKyuwyKUZQodbm/tXI67dK9eB4h5Z8XHzDYgYZU0BZ3fIp5Y0jKLDI1tyvppe8PgcVGdPk0h6O3NjI8zGMwv6N8Ke4PhxEnNlcSS2IBC5EQG1wiXJ1sAWJJNvDSqabRzxq4plPfKyQbekorwxmLWJczk6nKoAuzsdkRd2J8KzNBcAmbicNvxcEzN/aPEqD38t/0atr7H0NQ3ZrhjRq8swAmmILAa8tVvy4r9coJuerM1TL7H0NAJsPQUtImw9BS0ETxTgEcz8wFoprBebFYMQNlcG4cC50YG19LVEPgcZF3kjxC/WhPKk98L3U+5x6VbaKClPxDLpJDiIz5wuwHq0eZf214N2kwgNmxESnwkbIfg1qvlFBS4eLYd+5PC32ZUP76eJrtr6a/dU9iOGQv34Yn+2in7xTCbsngX72Dw/uiQfcKBkUPgfhXNPE7IYMd2BV+wzr/lIpH7J4c7Gdfs4iYf6qBpRTodk4R+MxP95lP3ms4TEStmInnAzyZRzCbKHYJr19kDXzoL7RVF5sv84n/WUnMl/nE/6ygvdFUzhTO2Mw8ck85jkdo2HMI15bMhuNe8lvfV9PZOE/jMT/AHmUfcaBrXQQ+B+FOU7JYcbmdvtYiY/6qV+yGDPegVvts7f5iaBm+m+nrp99M5uLQJ354V+1Kg/fU3D2TwKd3B4f3xIfvFP8PwyFO5DEn2EUfcKCmr2kwhNlxETHwjbOfgt6904hm0jhxEh8oXUH0aTKv7autFBUkwOMl7qR4dfrTHmye6FLKPe59Kl+F8AjhfmEtLNYrzZbFgDuqAWCA2GigXtrepaigKR9j6GlpH2PoaATYegpaRNh6CloCiiigKofb3tjicFio44o4SjxcwNKHJLK5DqMpAsAYz/Wq+VVPwjdnWxeEvELzQkyRj64t7cd+mYbdLhaCl/9T8b+Tw36Mn/Orl+D3tRLjkn5yxq0Tqo5QYAqyAgkMT1zD3Vi6NcXF/DUWII0IIOoIIIIOxFTnY7tB8ixYlIJicCOYDcLe6yAdcpJJHgW3NhQbzRXnBMrorowZWAZWU3DA7EHrXpQMeO4wQ4SeU7RxO/6Kk/urJcHFliRfBVHwFaD+Eea3D2QbyyRQ+5pFL/4FaqITQJRRRQcvMUZJBvHJHJr0CyDN/hzVst6xjFRZ43X6ylfiLVq3ZzGc7BYeXq8SOR4EqLj3G9BI1zJIFUsxCgaksbADxJO1QfaWbHgBcDFA1xrJPIRlPgIwuvqW91ZR234Xj1QS8QeOW7WjjM9wzeEcIQLoLm/Qbmg0HjX4SsJFcQ5sS+1orCMHzlPs7jpc+VQvCfwqtzLYvDhUOzYdi5TydGALfaX9Gs6pxw3AyYidYIVzyNra9gqjd3P0VFxr4kDeg3/AIVxWHEx8yCRZF2uhvY+DDcHyNPKyLDfg2x8UolimgjkGmeOSRWt4H2LMPI3FaJ2bTHKhXHHDuR3XgLAt9tSAPDUHXwFBM0UUUBSPsfQ0tI+x9DQCbD0FLSJsPQUtAUUUUBRRRQUrtl2ATFM02HYQ4g6tcfNzW+uBs1tM410FwbVlfGOGzYRsuKjaLoGbWNvsyj2T6Gx8q+ia5kjDAqwBB0IYXBHgQd6DB+zHanEYHSGzxE5jDISFJO5jYX5ZO+xBPTUmtR4F2+weIspfkSHTlz2U38Fbut7jScR/B7gJSSIeUx1vh2Mep65R7J94quY78Ed7iLGMAd1xEKy38roU+40F54/wNMWiK7OoRs6mMgG+UjqCDoxqE/6fw/l8T+kn/GqxgPwfcSwumGxkaAbKjSonuibOg+FTWHXj0Z1+RTD89mU/pKB91A9/wCn8P5fE/pJ/wAaP+n8P5fE/pJ/xp1h+IcUt7eCwpPiuMcD4GE/fTbFYnjLfxeHwMfm00khHwRaA/gBD+XxP6Sf8alIDhuG4RI3mEcaXsZ3GY3Yk+urbAVVMXwHjkwtJjIIwdCISyj4quYfpVGYb8EcpfmS4yPOe8ywM8jesskhPxFA/wCP/hRAumCjLnbmzAqg81j7z+/KPM1nHEMe8s+eaRpZ30F/acj6kca6gfmqP261q+A/BdhE1leeY7+24QfCMLp63q1cK4Lh8MLYeGOK++RQCfVtz76DJeBfg+xeIsZP+1jOpMgzSkfmx7L6sdPqmtV7P8AgwcWSBLX1djq8h8Xbr9w6VKUUBRRRQFFFFAUj7H0NLSPsfQ0Amw9BS0ibD0FLQFFFFAUUUUFY7bKzNg0UBy85XI8jRLJaCVrM6gnTLm2Oqiq/guMSQROnMWGQ4iQNCTzfk4SJTy1lnZBY6S5juHIVdyNGI/Z+yuJIFbvKp1B1AOo2PuoKBgO2U0mR+bCCVwZGHC+3N8psHKEtcWzEiwPdN9K8OI8ckaIR8+OEKcIQn4yfmYgZmRs1wBlK2APda/lf4OGRrM8oUZ3y3J6ZVyjL9XTwr3MCkglV020Gl97eG1BR+GccnRYYVIY4h2WFmBaxTESfKc3ksK5hruLVJdpOMzxTy8pkCQ4cTsrJmLF2dblrjKq5Qx01CnarAeHpzll1zKpRRf2FzG7MF2udr+FOba367UGf4nj8vymBflcbxxzlWkiUBJQ2Elk5ThSQSCq2AP016jVsvaeeX2DiFULJgpDIqxr7M05VkIV2AU5RYMc2tjvWjJh0ChQqgA3AAFgb3uB0N9aRcMgFgigeAUW1Nzp660FBwXaHEZCyPEscSROUKFi/NxUsbDOWuoyoLeflpUlwTtFLLjI0aaI8z5Rnw6raSDkuFUM17+t1FydNKt/LHgPgKj8JwSOObmguze0F5jlggcgsFvr0A1vYCwsNKCvYvjeIEz3nijiOK+SqzR6QhYuYWZi1mLMAgvYDMNzYVHxdpJrmU4iMXjWNbr80R8raJsYozXy5MreHtLc21rQHiUggqCDuCAQfUdaDEp3UbZdhsdx6abUFR4VxvETYxYFniZF5zNKkYInWJoRlUBrKQZyrMLi8Z0F9LjXEcSqAFUAAWFgBYeA8Nq7oCiiigKKKKApH2PoaWkfY+hoG6Tmw22peefKiigOefKjnnyoooDnnyo558qKKA558qOefKiigOefKjnnyoooDnnyo558qKKA558qOefKiigOefKjnnyoooDnnyo558qKKA558qOefKiigOefKjnnyoooDnnyo558qKKA558qR5zY7bUl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DxUUEhQVFRUXGRoUGBgSFxkYFxUaGBkeHxYWFxYaKCggGiYlHRUXIjEiJikrLi4uFyA/ODMsODQtLisBCgoKDg0OGhAQGy0lHiU3Ny83Ny02NzcrNzQ3MTcuNzg3Lys3NCwyNCw0NDY3KzQsLCwsNTUrLC0uLCwrLDQsLf/AABEIAMQA0AMBIgACEQEDEQH/xAAcAAABBQEBAQAAAAAAAAAAAAAAAQQFBgcCAwj/xABJEAACAQIEAwUDBggNBAMAAAABAgMAEQQSITEFE0EGMlFhcSKBkRQjQlJysQdDU2KSk6HBFjM0VHOCg5SissLR0hckRHQVs/D/xAAYAQEBAQEBAAAAAAAAAAAAAAAAAwQCBf/EACARAQADAQACAQUAAAAAAAAAAAABAgMREiFhFDFBgfD/2gAMAwEAAhEDEQA/ANsRBYaDYdK6yDwHwoTYegpaBMg8B8KMg8B8KWigTIPAfCjIPAfClooEyDwHwoyDwHwpaKBMg8B8KMg8B8KWigTIPAfCjIPAfClooEyDwHwoyDwHwqv9tOJPFDHHC7JLM4RXRDIY1UF5HyAG/srl9XFRw7ZyHDLNHArhcM+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/LOdhJII5FXMt0KMGVixysSugIudEfthIrEvh0yE4lY8s12ZsNJk9sFQED73uctuvQLdkHgPhRkHgPhUZwbiEsjzJNGiPEyr81IXVwyBr6qpXe1vKpSgTIPAfCuXQWOg28K7pH2PoaATYegpaRNh6CloCiiigKKKKAooooCiiigKKKiu0PFjh0TKLs7ZBcMwXS9yq6noAOpI1rqtZtPIc2tFY7J+2FQyCQqM6qUDdQrEFgPUqvwFNzwaD5z5pfncwk074fv39etV09oZ9dV0IU/wDazaMbWU+1ucw08xR/CKfxXfJ/JZu99Xvb6jSrfTXS+oosjcKhJJMa3LLITbdowFRj5gAD3U2Ts3hQjoIEyvlDDXZGzIB9UK2oAtY7Vx2e4uZ+YrgB4yASFZQ1/wA1tVIIIIudqmKjas1nkq1tFo7BhhOCYeIWjiRRZl0G4c5nBvvmIufGvFezmFCFBCuUlW63BQWQhr3FgSBY6AmpWiuXRkvCIBh/k4iXkjQJb2RrfTw11v400bsvhCuUwJbW419q7FiX19s5iTdrm5NTFFBGL2fwwdmEKXbMTva7kM5A2BZgCSNyNaXG8DieMqEVSRJZsobKZjeU5WuDmJ1B3qSooIfs1wFcIkgDBmkfO5Vci3ChRZbk7KNyamKKKApH2PoaWkfY+hoBNh6ClpE2HoKWgKKKKAppjuKQw/x00UfX5x1X7zTuse4jh8uPxckbNG7TtdlsSbBQO8D0FBoi9scCTZcTG/8AR3f/ACg0P2sw4257fYw8x/01QE4nigNMU5+2kbfcBS//AC+M/LxH7WH/ANnFBfV7WQnaPE/3eUfeKU9p06Q4k/2VvvNUQccxf1sOfWFx90ldfwgxfhhj7pR/qNBdj2oHTDYk/wBVP3tUZxXjHOkgHJmitIpvLksfbXQZWJvVd/hFivyeGP8AWlH7q88RxzEOAGhwxsQwIllBVhsQcuhrvO0VtEy40r5VmIXnE96b/wBvD/dBXMneb/3U/wAqVRW41ije6x+0yyH/ALiXVltlbudMi/CkPGcV9SPviT+US98bN3PIVaL1/v0lNLLZhOLcjFYn5mWW7n+KyezZm3zMKkR2oHXC4kf1U/c1UWDjmITMRDh7sczM0spZj4k5a9f4RYr8nhh/WlP7qjpaLW7CudZrXkrwO06dYcSP7O/3GkbtXCN48T/d5D9wqj/wgxf1cMPdKf3iuTxzF/Ww49InP3yVw7XtO1uHO4nX7WHmH+mlfthgh3sQif0mZP8AMBVA/wDl8Z+WiH2cP/vIaG4niiP5S4+wka/eDQadgeLQTfxM0UnW0cisfgDT2sVliLTQSSO8jrPCVZ8oIJlUHugdCR762qgKKKKApH2PoaWkfY+hoBNh6ClpE2HoKWgKKKKArJOJ/wArxP8ATv8AurUeKcQSCFpZD7K9ALsxJsqKOrMSAB1JFZvieBYpneXNADKxlMbB1MZa3scwFg9rb5RQR1FODwjGD8TER4riP3MgrluH4kf+Ox+y8Z+8ig8aK6OGxH81m+MR/wBdJyJuuGn+Cn7moEopTHL/ADef9Xf7q5yyfkMR+qagWiufb/IYj9S/+1Ht/kMR+pf/AGoOqK5+c/IYj9S9KFk/m+I/VH99AtFHKm6Yaf8ARA+80nJxHTCTn9UPvegWiu0wWJP/AIsg+08Q+5jXY4VjDtBGPt4gD9ioaBu3fi/p4P8A7krZayc9nsV7LloBkdJeWudjIY2DBOYcoS+W18p9K03hfEUxEKyxm6t0OjKQbMjDoykEEdCDQO6KKKApH2PoaWkfY+hoBNh6ClpE2HoKWgKKKrPafGc1/kaE2KhsQy/RjO0V+hksR5KGOmlBW+2+K+V4PFS6GCOJxANxI1rNiD4jdVHhmPUWr+GxnJM7YQ4cxkYcM+DBjw8QMjCRiGzKsmUgl9QFC3XTXQlFrAaAaADQADYDwpSx8TQUKfEyu0WIJDtHFiDGQFkUASRLz9FGZgjubrYHJpoTeTwnEJZJhHFiDJEJCFmCoTKFhDtGGtlNn0zAdSNxerVmNeeKxKojPIwVFF2ZjoAKCr9muOyPmbEOgVYuZKM6nkPfVCFUZOoysWbTc1OYB5ZGMr3jjItHER7RH5STwJ6INhvcnTyghed1lnBVFIaGFtwRtNKPreC/R8ztKUBRRRQFFFFAUUUUEfj5JIn5q3kitaSMD2kA/Gx271vpJ1Go1Fi9hmV0DqwKMMwYG6lTrmB8LV3UPjMIYs7RrnhfNzoV3GbvSxAdd8yfSuSNdwgIu1MjRYplYEtDJisMGUqERDlyliLOcpjk63znpTyDj08RaKRBI/N5Se2x0WBJHaRkjudXGyfS6Aazz4WDERRkhZI8vzZHdysuU5bdCptakm4RCxZintMwclWZTmC5QwIIIOX2SRuN6BtwnjDzyWEORBGjsZHIkVnBtHy8vTKbkkbjSnsWL+STGYn5iQgTjpG2y4geWyv5ZT0N+sJgo4haNAgsq2XQZUFlFvIE17soIIIBB0IOxB3BFBaaKrPZjGcp/kbkkBS2HZvpRjeK/Ux3A81KnWxqzUBSPsfQ0tI+x9DQCbD0FLSJsPQUtBH8d4n8nhLhc7khI0vbmSN3Vv0HUnoAT0qvYDCmNDmbPIxMkj2tndrZmt0GgAHQKBSNiPlOJM97xR5ooB0OtpZvA5iMq+Cqbd6nVAUUV5YrErGjO5CqupJ/YAOpJ0AGpJoDFYhY0Z3YKqi5J6f7+FutMMNh2mdZZlyqpzQwn6JG0sv5/gv0PM7LhsM0rrNOuUKbxRH8X4SyeL+A2T1uak6Aooprj8cIgNC7ubRxr3nPX0A3LHQCgOI49YVBILMxyRonfka18qj0BJJ0ABJsKTh0UoUtMwLscxVP4uIdI06tbqx7xubAWA88BgCrGWUh5mFiR3Y1vflRg7Da53Yi56AP6AooooGnEI5CA0LDOuuRu5KOqMd18mGx6EV1w/HLKpK3BU5HRtHjYbo46GxB8CCCLg05qP4jgGLiaAhZ1GX2u5Ko/FS26amzbqTfUXUhIUU14fjllU2BVlOWSNu/G1r5W92oI0IsRTqgip4GgcywrmjYlpYV3ud5oh9b6yfSvca7yOGnWRFdGDIwzKy6gg9RXpUViMO0DtLCuZGJaaFdyTvNF+f4r9PyO4StFeeGxCyIrowZGF1I2I//AHSvSgbY/CmRBlbJIpEkb2vkde61uo1II6hiKsPAuJ/KIQ5XI4JSRL35ci95b9R1B6gg9ah6ariPk2JE97RSZYpx0GtopvAZScreKsL92guVI+x9DS0j7H0NAJsPQVC9rsUywCKNisk7clWG6AgmRx5qgYjztU0mw9BVV4y+fiQHSCC4+1iHN/8ADh/8RoCGJUVVQBVUBVA2AAsAPdXdFAoPHGYpIo2kkbKq7k/sAHUk6ADUk1VeJcRNjipwypEM8cQsSnQO3Qub+i39TXq0xxEnNbuKxEK9ABcc4+LNrY9Ftbc13NKgVsxWyqWfMRottSw8LXrbhhER5WY9tuz41eGA7SLIiNzchdmRVkZczMpsyrrZtfCuI+O4n5a0JjIiA0ex19kHNm7upJXLuLXqG4kcHLEs4a3L+bQKGUFl+cRHjAzWBs2ltD4U94HicQYwsgEk0hzRC6i6WF5JGXRUDE672sNTVrRSPcxCMTafUTKcxPF5FKonzkr3yR6DNbdmP0VFxdul+pIBcxMuHa8pebESKSzRRs1kU6hFF8iAnQbknqac8I4UIQSTnle3MkIsWtsqj6KC5svmSbkk0247gWkdGWISBVYArMYJo2JGqyjdTYXXyB1rBreLT6jkN2dJrHueylMNiFkRXRgVYBlI6htj769AwN7EG29iNPXwqrzcIxJBVgkhk+SF5C9srYeQM/s29u4UWOmt9qj4OAyTYYhI0gJEwLAjNiM2ID5XGXQFUYEte2bQEXqai78wWvcWOxuLHpoeutLnGuo031Gnr4aVV8D2bPMDSRrlDyyBJCj5GaJUVgqKqKSVJ9kee968V7MOkEaJFDcQ4eOUAL7bRSZnYZhlZhqQXBF6C0/K05ix5hnZTIoB7yqQGYeOrD416CVbXzLbxzC3x2qmQ9mZlX+LiYlcUlnKHKJ5UddlANwrqQAAC+xF69uH9mG52aWOMx815Qj5GsDhhELqiql8wvoNL9TrQTmNgEkp5LhMTGo1tcFWuQki/SU2J8VOo8Cyh4pKcysCkid9CNV8CD9JTbRhv8RXPBOA8sZZoo2UwQRswIJLRAgqdASO6Qb9K74t2TglT2EWOQdxwCR9l1v7SnqvvGtUzvFZ9x1PSk2j1PHhw7jonTPDKHGxtup8GG4PrTg4p/rH41VeyfZyHClhkIxKi0uY3IDHeO2hRraHy1sQQLLXoZxE1ieQw3mYtzsm5xRwzPMNYzd5kJtfxmQnZvEbN672XB4pJY1kjYOjjMrLsQaz7t5MwwyqpsHcK1rZjYXUrfoGALHoBUf+Dji7xM65s0eZTKLhgDIxVpRl7pEg2O6knpWffKPvVfDWftZq9cTRK6srgMrAqwOxBFiD7q7orG1nvZHFM0BikJaSBuSzHdwADG582QqT53qafY+hqq8GbJxIjpPBc/aw7i3+HEf4RVqfY+hoBNh6Cqlj0y8Tmv8AjIIWX+zeVXHu5ifpVbU2HoKhu0vDGkVJYQDNCSVB05itbmRX6ZgBY9GVaBjSim+DxayrmQnQ5WBFmRhujr9Ejwr3oK7wrC3wcYHfhHIcfnR6HT4EeIYVUeNLBhMTznVpDOHUr7IWxChxci7ki1k9a0HFYBs5lhflyEANmXPHIBtnS4NwNAwII89qY4nh+JkOvyaLW5dRJIfVY2ygHzJPvrTlvyPGzNrj2fKqBl4RDlGGiiDOx5oUlhk+iZpH7wFhbxa1h5Wzg/Ckw6ZV1Y2zuRYtYWAt9FQNAo0H7a74Zw5IFIS5LHM7tq8jWtdj6aADQDanlT11m8/CmWUUj5FFFFSVFBNFFAUUUUBUNxDjpiac8lmjw4DSuJFFgUzmyHewPiKmaiT2ehbFSYiWOKR2MZQugLR5EAsCfMX99B64rjcKCT2wzxozlAbMci5mUX0uBa43F9a5XjsIDGRhHldo/aO+QAswtsAG1PSoyXsqS0g5i5GaaRcyuWV51YH6WSwMjG4UEg2PUlcV2XYuZElUOeavtK+XLLkP0GUkgxDQmxvr40HtxCaDEc35wRSYVgnObQIXVWtc99GzAFepGmtjVex0suIikgVWhlyk5yzJbUhZYre26kgW20OvhVu4TwwwNJZlKNyyoy2KcuJI7b2taNSLAWvXtxPhqTqA11ZTmR076E7kE7g9QdDVc9Zp6/CWmcW9/ll8HZfFTYGNZ5maYvnKyuwyKUZQodbm/tXI67dK9eB4h5Z8XHzDYgYZU0BZ3fIp5Y0jKLDI1tyvppe8PgcVGdPk0h6O3NjI8zGMwv6N8Ke4PhxEnNlcSS2IBC5EQG1wiXJ1sAWJJNvDSqabRzxq4plPfKyQbekorwxmLWJczk6nKoAuzsdkRd2J8KzNBcAmbicNvxcEzN/aPEqD38t/0atr7H0NQ3ZrhjRq8swAmmILAa8tVvy4r9coJuerM1TL7H0NAJsPQUtImw9BS0ETxTgEcz8wFoprBebFYMQNlcG4cC50YG19LVEPgcZF3kjxC/WhPKk98L3U+5x6VbaKClPxDLpJDiIz5wuwHq0eZf214N2kwgNmxESnwkbIfg1qvlFBS4eLYd+5PC32ZUP76eJrtr6a/dU9iOGQv34Yn+2in7xTCbsngX72Dw/uiQfcKBkUPgfhXNPE7IYMd2BV+wzr/lIpH7J4c7Gdfs4iYf6qBpRTodk4R+MxP95lP3ms4TEStmInnAzyZRzCbKHYJr19kDXzoL7RVF5sv84n/WUnMl/nE/6ygvdFUzhTO2Mw8ck85jkdo2HMI15bMhuNe8lvfV9PZOE/jMT/AHmUfcaBrXQQ+B+FOU7JYcbmdvtYiY/6qV+yGDPegVvts7f5iaBm+m+nrp99M5uLQJ354V+1Kg/fU3D2TwKd3B4f3xIfvFP8PwyFO5DEn2EUfcKCmr2kwhNlxETHwjbOfgt6904hm0jhxEh8oXUH0aTKv7autFBUkwOMl7qR4dfrTHmye6FLKPe59Kl+F8AjhfmEtLNYrzZbFgDuqAWCA2GigXtrepaigKR9j6GlpH2PoaATYegpaRNh6CloCiiigKofb3tjicFio44o4SjxcwNKHJLK5DqMpAsAYz/Wq+VVPwjdnWxeEvELzQkyRj64t7cd+mYbdLhaCl/9T8b+Tw36Mn/Orl+D3tRLjkn5yxq0Tqo5QYAqyAgkMT1zD3Vi6NcXF/DUWII0IIOoIIIIOxFTnY7tB8ixYlIJicCOYDcLe6yAdcpJJHgW3NhQbzRXnBMrorowZWAZWU3DA7EHrXpQMeO4wQ4SeU7RxO/6Kk/urJcHFliRfBVHwFaD+Eea3D2QbyyRQ+5pFL/4FaqITQJRRRQcvMUZJBvHJHJr0CyDN/hzVst6xjFRZ43X6ylfiLVq3ZzGc7BYeXq8SOR4EqLj3G9BI1zJIFUsxCgaksbADxJO1QfaWbHgBcDFA1xrJPIRlPgIwuvqW91ZR234Xj1QS8QeOW7WjjM9wzeEcIQLoLm/Qbmg0HjX4SsJFcQ5sS+1orCMHzlPs7jpc+VQvCfwqtzLYvDhUOzYdi5TydGALfaX9Gs6pxw3AyYidYIVzyNra9gqjd3P0VFxr4kDeg3/AIVxWHEx8yCRZF2uhvY+DDcHyNPKyLDfg2x8UolimgjkGmeOSRWt4H2LMPI3FaJ2bTHKhXHHDuR3XgLAt9tSAPDUHXwFBM0UUUBSPsfQ0tI+x9DQCbD0FLSJsPQUtAUUUUBRRRQUrtl2ATFM02HYQ4g6tcfNzW+uBs1tM410FwbVlfGOGzYRsuKjaLoGbWNvsyj2T6Gx8q+ia5kjDAqwBB0IYXBHgQd6DB+zHanEYHSGzxE5jDISFJO5jYX5ZO+xBPTUmtR4F2+weIspfkSHTlz2U38Fbut7jScR/B7gJSSIeUx1vh2Mep65R7J94quY78Ed7iLGMAd1xEKy38roU+40F54/wNMWiK7OoRs6mMgG+UjqCDoxqE/6fw/l8T+kn/GqxgPwfcSwumGxkaAbKjSonuibOg+FTWHXj0Z1+RTD89mU/pKB91A9/wCn8P5fE/pJ/wAaP+n8P5fE/pJ/xp1h+IcUt7eCwpPiuMcD4GE/fTbFYnjLfxeHwMfm00khHwRaA/gBD+XxP6Sf8alIDhuG4RI3mEcaXsZ3GY3Yk+urbAVVMXwHjkwtJjIIwdCISyj4quYfpVGYb8EcpfmS4yPOe8ywM8jesskhPxFA/wCP/hRAumCjLnbmzAqg81j7z+/KPM1nHEMe8s+eaRpZ30F/acj6kca6gfmqP261q+A/BdhE1leeY7+24QfCMLp63q1cK4Lh8MLYeGOK++RQCfVtz76DJeBfg+xeIsZP+1jOpMgzSkfmx7L6sdPqmtV7P8AgwcWSBLX1djq8h8Xbr9w6VKUUBRRRQFFFFAUj7H0NLSPsfQ0Amw9BS0ibD0FLQFFFFAUUUUFY7bKzNg0UBy85XI8jRLJaCVrM6gnTLm2Oqiq/guMSQROnMWGQ4iQNCTzfk4SJTy1lnZBY6S5juHIVdyNGI/Z+yuJIFbvKp1B1AOo2PuoKBgO2U0mR+bCCVwZGHC+3N8psHKEtcWzEiwPdN9K8OI8ckaIR8+OEKcIQn4yfmYgZmRs1wBlK2APda/lf4OGRrM8oUZ3y3J6ZVyjL9XTwr3MCkglV020Gl97eG1BR+GccnRYYVIY4h2WFmBaxTESfKc3ksK5hruLVJdpOMzxTy8pkCQ4cTsrJmLF2dblrjKq5Qx01CnarAeHpzll1zKpRRf2FzG7MF2udr+FOba367UGf4nj8vymBflcbxxzlWkiUBJQ2Elk5ThSQSCq2AP016jVsvaeeX2DiFULJgpDIqxr7M05VkIV2AU5RYMc2tjvWjJh0ChQqgA3AAFgb3uB0N9aRcMgFgigeAUW1Nzp660FBwXaHEZCyPEscSROUKFi/NxUsbDOWuoyoLeflpUlwTtFLLjI0aaI8z5Rnw6raSDkuFUM17+t1FydNKt/LHgPgKj8JwSOObmguze0F5jlggcgsFvr0A1vYCwsNKCvYvjeIEz3nijiOK+SqzR6QhYuYWZi1mLMAgvYDMNzYVHxdpJrmU4iMXjWNbr80R8raJsYozXy5MreHtLc21rQHiUggqCDuCAQfUdaDEp3UbZdhsdx6abUFR4VxvETYxYFniZF5zNKkYInWJoRlUBrKQZyrMLi8Z0F9LjXEcSqAFUAAWFgBYeA8Nq7oCiiigKKKKApH2PoaWkfY+hoG6Tmw22peefKiigOefKjnnyoooDnnyo558qKKA558qOefKiigOefKjnnyoooDnnyo558qKKA558qOefKiigOefKjnnyoooDnnyo558qKKA558qOefKiigOefKjnnyoooDnnyo558qKKA558qR5zY7bUl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ASEhUSEhIWFhUXGBgVFRcYGBkfIBgdIBogHhkdHSIgHigiHRslHRgZIjUiJSktLi4uGB8zODMtNygtLisBCgoKDQ0NFQ0NDjcZFRkrKysrNy03KysrKy0tKystKysrKystKysrLSsrLSsrKysrKysrLSsrKysrKysrKysrK//AABEIALkA+AMBIgACEQEDEQH/xAAbAAACAgMBAAAAAAAAAAAAAAAABgQFAgMHAf/EAEcQAAIBAwIDBAUGDAYCAQUAAAECAwAEERIhBRMxBhQiQQcyUWFxFSMzdJOzFiQ1QlNjc4GRlNLTNFJVcqGxJbTBQ2KCouH/xAAVAQEBAAAAAAAAAAAAAAAAAAAAAf/EABQRAQAAAAAAAAAAAAAAAAAAAAD/2gAMAwEAAhEDEQA/AO41Wdo75oYCyHDsVjQ6S2GYhQ2kbsFzqx7qs61TQKxUsoJU6lz5HBGR78Ej99BD4Bfme3SQ+sRhx0wwOG2PTcHarGoqWMasXVAGIOSPecn+JGaRuwvZS2uOH2s0rTtJJErOe8TDJI36PQdDopZ/AWy/X/zM/wDXR+Atl+v/AJmf+ugZqKWfwFsv1/8AMz/11B4XwuO14oI4mk0Nas5DyyOMiTGfExxtQOhpY7WcUnhdREWwIZZThVIypTBfO+gBiTp3wNqZ6h33C4ZiDIgYgEDOehxkHfcHA2PsoJMTAgEHOQDtWdKPb21VbaKNcosl5bK+hipIeYB9wcjOTUj8BbL9f/Mz/wBdAzUUs/gLZfr/AOZn/ro/AWy/X/zM/wDXQM1FLH4C2X6/+Zn/AK6x9HiaYJk1MQl1cIupmYhRJgDLEnagaDVRZTSzSynmFEil5YjCr4sKrEsSCd9W2MbY65q4NQpuFQM/NaMa9gW3BOOmcdce+gm0Uk33BYZ+IiBzII47RSiJLIgHzmPzWGdhjerD8BbL9f8AzM/9dAzUUs/gLZfr/wCZn/ro/AWy/X/zM/8AXQM1Fc/7Z9lLa3sbiaJp1dIyynvExwR02L4p+i6D4CghcfunitppE9ZI2ZfPcDaoljPKlzyHk5itDzQxChlIYKQdOAQc5G35p61bXECyKyOAysCrA9CD1FRYeEW6brGM6lfO5JKjCkknJwCcZ6ZoJ1Fc97Jdm4LqKaaZp2c3V0uRPMBhZ3CjAYAYAFXn4C2X6/8AmZ/66BmopZ/AWy/X/wAzP/XR+Atl+v8A5mf+ugZqKRxwaK04nZLC0umSO61hpZHB0iPTszEbaj/GigeKK1S3CKVDMqljpXJA1HGcD2nAOw9lbaDFqUPRu9x8l2elIyOSmMuwPT2aDTga572Hv7juEKxPDGsNtHI3NUnXq1HqGGhAFxq33zttuDtruv0cX2j/ANujXdfo4vtH/t1V8P7RNJJKumPCQxzKiyAy5ZdRV0x4fIA+daLbjrxiKWe4hMUsbSnA0iEBdWdRY6kGQpJ8yPbigu9d1+ji+0f+3VCpf5WTWFB7o3qkkfSj2gVWcK7R8S03ouY0XQSYJo11IispKNJhssoGhjjfB3HSrC05nynDzWVn7idbIMKx5gyVHsNA3UUUUCt6Q88m3xjPfLTGf2y1ea7n9HF9o/8Abqk9IH0Nv9ds/vlpnbONuvlQQ9d1+ji+0f8At0a7r9HF9o/9ujhEs7RK1xGscpzrRG1AbnGDgZ2wennWye+iR0jeRVeQkRqSAXIGSFHngAn91Br13P6OL7Rv7dUfo8JME5bGTd3WcHI+lI9g9lXfEEuC0XJdFUPmYOpJZMHZcdGzjc1Tej76Cb63dffNQM9FFFArSl/lZtAUnui+sSB9KfYDV5ruv0cX2j/26p0/K7fU1+9NMtBC13X6OL7R/wC3Rruv0cX2j/26m0UCj6QHn+TrrUkYHKbJDsT+4aBn+NNcXqj4Cl/0i/ky7/ZNTDF6o+AoMqKKKBN7AtN3eXQqEd7vN2dgf8Q/kEP/AHTLruv0cX2j/wBuqP0c/wCGl+t3n/sPTTQQtd1+ji+0f+3Rruv0cX2j/wBuptFApcSaU8UsOYqD5q8xpYnyi65UYordxr8qcP8A2V7/ANQ0UHvbD6Xh/wBcX7mWmaq3ivClnaBixXkSiYAY8R0MuD7vGensqxFAGuU9lOHvNax+ATIlpGNLlFMTNqOYm0MS5G/iwoIHvx1Y1yvg1rJPwyJLaP55bVA0hkKjfUVUqNpds7NgeLr1oN0HD+DGSaKPmzXjWyTNqeQPKFUOmWXA1nCZx7qnXUg5MvImtZHmt5JJC6RBEYAYLkDwxkkjEmTkZzsampeY5t7FHb/MxorsyFZJVEaudJBwgIYaQQcmsLzhckq3Vi7xyK686VpV0MyyMxRF5ZXATR9Ic7nptRUDhq3j27ZYP82pvOS8YR/BsITpPiMIQEghTtjByRP4GJe/wc1kZjZOQY1KroM2YwASSCE0g1RyWqwWsnd1LA2kZggVZfAuCfxhlPjUnVjOMgHyzVv2ZluXvLZrpUWY2LaxHjT9N4cYJG646UD5RRRRCv6QPobf67Z/fLUscHcRxc68mYwyGZpAVTmDJIRwBugBxjqdNRPSB9Db/XbP75aub22naWJklVYlL86MpkyArhQDnw4O/voKvs/fWHEHF/buztGHgBy6gZIJyp2PkQcdKh9tzdCWyNs9qrc7B55UMQRhhHnckrnZd6uZ+Cqtu8FowtS24eNF8JyCTg7EnGN/bUbj/ZO2vGhecFpIDqibJA1bHxAdRqAOPdQWPFUuDHi2dEk1LgyKSMahr2B6lc4qm9H30E31u6++atHFn41ElosIhnfmAXbldI056qurbb47jpW/0f8A0E31u6++agZ6KKKBaT8rt9TX700y0tJ+V2+pr96at7KCdZJmklDozAwoEA5a6RkE/nZOTmg94dxSGZpVjbJicxSbEYYdRv169RU2qziEJWRLhrnlQxK5mQ6Qj5GzOx9XTjNRbm+N1zre2leGWPlHncolcNhhoJ8LgrkZB2zQVnpIS47pcsHTkd2kDrpOsvkaSDnGkDO1NsXqj4Cl70hj/wAZd/smpii6D4CgyooooFb0c/4aX63ef+w9NNK3o5/w0v1u8/8AYemOe7jQqHdVLtoQMwGtsE6Vz1OATgeyg3UV5mjNAs8a/KnD/wBle/8AUNFHGvypw/8AZXv/AFDRQSe0c9yrw8jUwyWeNDHqYBkz653TBbON8lKsuESO0MbSFWcqCxUgjPuI2P7qo+2M/LaFy5jGJFMiyxxsM6Tgczwsp0nO2RpByMVecJjVYY1RdKhF0jIOBj2gkH453oJZrmXZOAy2UIjRPm7WPnFpJE5qnUwQ6CBpAB8TZ9YjHWummuO8EvJFHDEeKFrQ2oNy5VyyLlsayuyx5xjWNJ8VAyX8EhV2jUM80TT200kSLHaKqKY0kIO5BJIJG2/srK2u2ew1XMIu76KFnCct15w8tGpQXQ7ZwDn2biqp5+GW/EeIrJPclprfVKMZREIA8GASThhjbHXrVzxh7krJpmLTxwNy5IYTiIOBiSQFjlyE2RRkDJxuKKjScakW2N2/4rPLbl5bUxlm8AYIyZxyiw8IMgK9Nsg5w7FcQa4ubaRrdrc9ydBE+chVm0qdwpIIGdwK12V9cw29wwmW6uEgUTao2HMYIzR8rbEuUONPtGfMit3Y2/M9zayGJ4j3Fl0SZ1DTNpBOQNjjPTzojodFFFAr+kL/AA8P1u0+/Wr/AIhE7xOscnLdlYI+AdBI2bB2ODviqD0hf4eH63affrWjh44jPHfxcQVYojzEgeE+PllSNQwTuBjBIBz5UGm9fi03JS1bl8iYR3DzIB3hQBl48ZypyRjbf4VZdrOOXVs1uLeza4EsoSQrn5tfMnAOPPc4G1UPos43YC2htYJZnJaZU5ynUdPjboNKrhhgZ/5p9uJQis5zhQScDJwBnYedBnSx6PvoJvrd1981auNdthFHbSwW8twLh0XCgho1bozLgkfA4rb6PvoJvrd1981A0UUUUCdxW5mj4jI8EPOkFpGBHqC5BnwxydhgEt78UxXttM7QtHNy1RtUqaQeYuPVz5b75FVKfldvqa/emrbhgufnO8GM/ONyuWGGI/zdWSctjqRtQSLu3jlRo5FVkcFWVhkMD1BB6iot5d93EKJA7qzrF82oxEuk4ZvYg0gfvFRQLS8m1btJZykD110OV39gcaT7xU3ifFIrfl8zV85IsSaVLeIgkZwNh4TuaCp9Iv5Mu/2TUxRdB8BS76RfyZd/smpii6D4CgyooooFPsA5FpMQNRF1ekD2nvEmB++rm1iW5jhluLYJIpEio+lmifBGxG2rBO49tVPo5/w0v1u8/wDYemK8uUiRpHOFQFmOCcADJ6UELhNvDrnlinaXmP4xzA6xsg0lVA9TpuPbW654XHJNFO2rXFrCYZgPEAGyAcN0HXpWHCIrcwh7dAkc2ZfCunJfcsR11HOa2cH4ettCkIeRwgxrlbUx/wBx86Cl41+VOH/sr3/qGijjX5U4f+yvf+oaKDTxvi0PPUd5SCWNnhy5jI0OiuWKsQQMooBz1HnmmHhEEccMaRNqRVAVsg6hjY5G2/u2qo47xNoHGtICHzoyJWdsYz4UiY7Ej3birrhs4kiRxjDKGGM43HlkA4+IFBINc07LTiDh8DrcQoZbZdUbjU50hgDGoYFiQSNJ6kDHUiulmuUcEuUteFRc6SBIruNU5kpbKMV04ACnUoA1DcYOc+2gY+fF80Wea3hNrHyjo0u7bgq5Kkl1ATEeNyx2PQYzXuA7SzyWsvdklumMYEZG4BDMCEl8jjONtiQKjXcdxdX8lubsCxiSJXUMySczZlw+BqzjJIOMbYrZxGBHjK3Ky5LN3syl1g5W+rxEiMLjTp0nIOD7aK84crSQxytDbziaCOKLRKNEZAYaVL+LSfCcqC2QdthVhbRMnE4UdtTLY6Wb/MRIAT++qHiHBrSeGzL2k8b2SidYLd1ZYxnKq7bhtRjB8Hixn273HDLp5eIW8kiBHexLMqtqAzKDs3mPfRDnRRRQK/pC/wAPD9btPv1qPDLxC2vZWuZDLb3Eix2yRxluUSPWfA8KjG5JNSPSH/h4frdp9+tWFz2ktFne1M6idYzKY98hQM56ezfHXFBT8J4O0bw6bYxyI7NPMNOJAQ2rGDltbFTggYx7hm1+VJZ4VktI9+boYTBkIVX0yEDGSdtvI0p9n7O/mtje3E5llbaHkllzbs6l/AQPnNIfTkZGQM53q3j4k0MmLeORkkaNEimcxsTkmZ4xNhyETBIHXBx5mgz4dw9xLDHykR4XLyzB1LSAhuoHi8ZIJDbDG2cA1t9H30E31u6++aqW3tYYb831rDPJJeSLEzSOFi0gZdk21ZxHkBtjg6etXfo++gm+t3X3zUDPRRRQLSfldvqa/emreHiStPJBokBjVXLlCEbVnZW6EjG4qn1AcWcnYCzBP2pql7N8ezcz3D8RWe1mmWC2jRGPLfrpPh22HXoetA48W4jHbRNM6uVBUEIhZjkhRsNzuR8KxWW57xgpGLbl5D6jr5mroVxjRpyc5zml+O+ktOILZxWs8kVwXnkuGdmWNjklRkYCjA2yMahgGraa57xNNZlAYRFiSVJVyrt/9MqDqVtB1ZNBE9IEqtwu7ZWDAxNgggj+NMkXqj4CuccW4IeH8Mu7KGNu6rA0izPICzSM3iTSFGABvmujReqPgKDOiiigTexdsZbG4jEjRlrm9UOmNS5uH3Gdsimix0hRFzOY0YVHJILE6er46MevTzpS7IG5Fm/dhGX79dauYWxo70+vGn87HTyzTZbWMMbSSIiq0pDSMBu5AwCfacbUGEnEkWdLcq+p0ZwQp0gLsQW6A+wVEFjJdW0kN9Gg1l1KxO2CmfBvsQxGM4qXwfiaXMSzRhwrZwHQq2xxuDuK84RczSIWnh5LanUKWDZUEhWyNvEN8eWaCl4qgXifDlHQRXgHwCw0VEa4nk4hw5riEQyaL8FA4fYcrScgDqMHHlmvKCf2vkw0QJiRWWTMsokwuChVVZGXSxIyN8+DapfZKWQwBJIhGUCABQwGCgYDDEtkZwck/wDwK7tJxa2LrEzoHXXlXuXgxjTv4T4gdQxn2HHnV9wRSIIgzhyEXLg5DbdQfP4+dBNNcj4Vw+C44dAl2JWKQxvZIisVL4O+FGHfWdJV9tONtya64a45wS1a3tob6C6JuTZhIrV2+bzkgM24Cg4ONRAyOtA2/KEFxLI6rDdGOJYZ0Dpi3cai+dW2k9CwyRyvOq3suneGaRuIxXVpJDyFt29UuoGQQ2CQPbjJDA1P4HwxoEjUwwW1xdq8l4wXUrMuMqAWxk6ycZxs3WqiCC1s7S4JitYopnKCXVpWNvo84OW05XWukn1juMZoo7J8TupoWlnfRI+zCyRZFMC+FH6sEbPMUYJJCDw5FMdqIxxOARYMfcfBjpp5gx/xVFFc8REl2ILdYVSOOO3YlAt1gnDKSQqvh2OoZG4yDiryzthHxKCMDAWx04znGJB5+fxohvooooFb0if4eLHXvdpj485cVSQrawzpfyFluAji9llVgsaaT7RpXD6FUJuwP53Wrv0iDNvEPbd2g2/bLSf8lTxheH2sq38M87ted4b1Y8qCI/EMgYJJQkhgNhQWXyvbwwwXDSGHJPMuycpIGVgNOCdYLFWC48GnfTjFRb3vdpw5X7za3t9HMOVLKU8AlOnC5YeIg43I2Y+yne87L2UlqLRoE5CDwJjZMdCPeKUrueOFobZYbc3MELyQwKyk3OIyECjGykjX4t8ptnGaC04MULQJJJKURsRLoHK5oUgqJMZcL4wucA46sQKl+j76Cb63dffNVP2XF/MLMXEQSMNJLLCWUPCVJMOc+JkJwQuARtknG9x6PvoJvrd1981A0UUUUCywHysQehs98+6X/wDtbojwzhxSBeTbmdyUTprc9SP+BVD2v4F369a250kOq1Da4zuNMwOPgf8A4FY8J4NcT3pW8t4ZbW0CCynLBpCyhQS2G3OxJDAYYDGetBO7cXRnZOH2vEFtbxmWUDBJZADkewdM4zvpNa3uLqHisVvClsY5Yubdt4RK5UaNZGc9dAGx6n2Vl2auUvLua4n4fyJoHMEU0g3dd+hIHv6Z2br1rHjXaolo34bAl64m7vcMh3hXqckb4z59NqCy9Iv5Mu/2TUxRdB8BSf21uJ24fxASxBEVGWJg4bmLpB1ED1TnIwfZTfF6o+AoM6KKKBS7ARBrSZT0N1eg4OOtxIKtWjNnbxR28LzBSkYXXlgpOCxZjvgHPtqs9HyZtZh7bu9G31h6suzUkCo9tC0rd3blMZdZOcavWYeMb9RQWAvYuaYeYvNC6zHqGrTnGrHXGds1hZ8RhlVnikV1RmRypyFZfWB94raLeLmGTSvM06S2Bq05zjPXGa1zx8uNzDEpbDMEGFDt1wT5ZPnQLVxxCG44hw2aFw8bxXpVh0O0VFeTau/8L1xCJjBdlo1IIQ6YcgEbHB86KCV2kt5DLHoEr6hIWEcsKsoGgDAkxlM5zjoSPbV7wtgYoyCT4R1Kk/vK+En3jal7tdbx82F2iQkrIpkaCWbSMqQulDtnc5P+XA60w8LAEUYGMaRjCFB08lO6/A0Ek1ybsNdTJZFJTbwxzRIELvqZl0FTIFHQHGAjY3B65xXWTXHuF8ft7Lhqa5osSwRCVWDM8eoFAdIB1IQM4JGDn20E1YIIVMvft77lraQ30bFUKkA5TyO4XPhHiHtqZxXhVo/PaYQ+O4jSS1IADhGCK2c6lbQSwIIXHUHc1bcUtIbiSIHkYtYY54ZJ01Fic4YeJcKOWuTuckdMbxuLQXs/DZiVt5biZdcaOgXTEwB0NqYZKjV4iQOlFe3nE7RryeBFjuGjgVGjJVRABkscvhdJDISVJI0jbpUjhQ/8hbfOCX8Q+kByH+cG4PmPfUSwt0YqxNpDJJaRtNKqI6z9VZAScGJQozg5IddxW/gZBvrYrGsY+T9kUYVRzBgKPIewUQ70UUUCl6TiwtEKLqbvNtpXONR5q4GfLJ2zVHcTl7aG3nnWN1HKUW2XkSR1MYO2wVNR1Mudx5UwekQfi8Xl+NWu/s+eWqXhXaO1a8tLETxMyB3haIMeZhXTBONKHwuSMnJXyoDh9wbeNrCO8S6a2gm7zHIrmRi26YOfVUNggZOMedbOEcM4fb3MUmuKXk2xMcvhBhRR0Gk4KlWfGoFgAdzmh42Ba7tu7R3N0xiJEWXTGd28XjZdHiGANvdvS2XHH4hPaTw20CQRTPBcNOEVtbLpbQM7llLDSATk4PnRVx2ev4LhbeSHlgd4b8aLBTKctqQK2JC7ggFWGANxnAq69H30E31u6++aqvh8ESLBoS3CLc6UtBEuYm1lS6n1hKo8ZPTGfcatPR99BN9buvvmohnooooEnjV5JFxaNgitGbUid2kCCKPmDL79d8DHvqiPZOzjYQ2t7cwqrfKMkoJMbpnGNYwp6dN8gknNW/ay3tJb2SK8YLA9mEYltO5nXRg+3VjFUvALp3eUcPkE3DrSB4DZspDySBTgAsvi1Nvq1e7FA28FMPEY+e8kVzCtwZbRkDro07LqyQS4y2cjG/SvJp+E8IR5CUgE0vjxqJMhBO4GSBjJ8gBS9acZmseHW92tkbaFWcTWaR6mbUSFYE4KDPiJasuAW4uJ7yTiMFotvIYruINpD6cYR5VJypCYUlgPEGG4oMOJ8FjtOH8TQXjTvIjTlXYExq3q7ZyAfb54rpMXqj4Cuecc45w69sOIy2gBkSPkyvo0lgN13I8S9cV0OL1R8BQZ0UUUCR6NJ5ytyjQhYVubkxy6wS7G4k1gr1XG2/nmmCHiLXNvI9rlH8aIZo2ADqcZKnBK5H76U+zvai0srOc3EoVhcXkgQDLFe9OuQo3IywFW/o5a9e2M13crcCVubAyrjEbAYBGkY9uPLpk0FzY8LRH7zIq94aJI5pBkBgu+wJwBkk1YpICAQQQdwR0NInabj91FcS2Aj5z3SMbX5vEcY0EFZTnxZIO/lkVv4J2ghseFwvevDGUUpohIYHScaUCk5I2yATigk391HLxLhzxOroYr3DKQQdouhG1FQ7Z7ZrvhT2iqsDwXjxhV0jBEJ6eVFBccXtHuXUwMA1vJhlfVpJ8D5GD1wMbjozVYdnnDW0RDlwUHiYYLe/HlWriHBopGLGSSMvhX5crJzNts4PXG2Rg++rG2hVFVEUKqgKoHQAbACg2GuV9mircPj1vEnKt42VJIkbn4BZS2oZZdXgATBBB9orqhrlXZxkFjbmYzK/JQWPL1YLkHpjwmQv1Em2MeWaA7S2k5uo7d0eS0lHeblt3ltc/mppGUjBQAAA58fsqdecStTLNbjlyXCsJ+cXQAREhlGWOc6Do0AEHUM7E1MmvLuGT5yWI3cxRGhgUMwizhZdLOCCmt8ndSANqhjhcUbW19Hb243CBnZtWhUYAu2CM6RkkDbG+worfNeWjRQNcDutsIVMCIRpSbUwZMpka1ATSnQ6m2OMCfw1pTxG3MwxIbE6xgDfmDqBsD7hVLxXh8V2WS6CvbTabyM2jSOynAQk6VIMZVc6vMk4G1WnAmlN/AZWiZu5vhotWkpzvm8ajnOjTnPnmgeKKKKIVvSIfxeLbP43abe355arIbZZjEBKgedJY2EUaJJbAqxYxsF1LpcaTr6lvLpVn6RM93ix173aY+POXFVcLS6gLRm78VY3InEnLHhOCw2GNekLy+o92TQUnCIppZriS6AhkVZre0mXUEmXT4i7jIZwI/WyDnVgHFTLPjVjM0E8FtG0JdYtJeEYcOMS4LdI9/Fsx1jFSe/ZKwI63EMTJpZQvL5rSaFikcMThGbVjSCQFBz5+WHDlspZrWOKzjEwjVQWZQWfUMAEEsx0k6M+Q332KlW9ynekHMbv5l+ciPTkayCcYwIxHgiQblsAkklasvR99BN9buvvmpZtOGAzxXXhHEIz3VJCZjbuqkofFgAymPWMZxq23Ipm9H30E31u6++aiGiiiigRe00mniA9UA26KzuoYRgzjxkHbY4AJ2BIJ2FRuKJLFDPLaSK0ls2tCoREndxhklCALI4ztjGSyjrUvtJq+UPDr092Xm6AS3K5w16cb56dN8asb4rSGyhMVxHFw1HVubMW1Iy4I5Zc+oJQudfXxAbYoKm24pDDGJeKyTx8wa5o9U2I7hsnSAviCFFyuMoCH3yKuLGG3vtdpcwqzyWyCWcPHrYa8rGSp1alGlj5ZJrVHbfKOpZ4EcsA+J1KrpR2ETRhWJIbUzatXQjbeo9vcTd0gWEWivaBJCplYMV8UfiCrlQw1HIzqI267FT+0HDLO24PdQ2gTQkTKxUgksOpc+bfGneL1R8BXKb/hEVrZX6WgKwtDJLOkwlEokYjlldQA5WAwzucj211aL1R8BRGdFFFByePjAtbTW1ibpJL29jlIXPLj7w5bOxyNs46eGpIu7i80ScKLPZXL8q51NoNuqAJ8yCQU2LHbVkgUWZ4kLL8QeFf8AyF2JudpwU7w+R4tse3G/srd234b8w9qZRCOastnBZYWaVQMOCpIDHUxPh9gorO57aH5g8OMc9rA3Kvp5SQ0KrpGrLaScrqOoBgxXFSLTgXCuIW1tdzWywRRNI8SB1VMM+SWCnSVYqGwfbv1IqBxHspfQm97tFbyWssPhtNIUySkAFnIAOrZjnXvnG3WvRbxXHCoYp4oUsRbmS4EEpZonQgqExq1DIOck79aIYeJIo4lw0IAFEN5pC4xjTDjGPKilvsjxATz8MdCvJCX6W4AcMIlEKqH1E5fY5I2PlRQNXbD6Xh/1xfuZaZaWe2B+d4f9cX7mWmag8NcY4F2aW64fEWaSRINFywaYrg6NRjiGMKunB1HzO2ME12c1ybs/ZxPZRmZpEdbaNYETOJsZOGUbTePK6GyAPLxE0F2lg0l494LWN7sR6oHWR1UQsCIeYG2MxIkGBsANyNqpn4k83Kj4eLWW9Glr5SjBQjfSaFc6RnOHC5bfzqXwvg97C108001xIAGcpJy+WpXWYlGTrwGztpwCNJyTWXC7S05uuVEMy28SSGxEoxIcsA2k6wSnL0l9tmorKx7S8+GS6sYXhdMWggkVF5iqcqYwWUArzH2/cRtV1ZWoi4lBGM4WxI36/Sjr76iLPgo0ggneWCOIq8iDQ2ps52IKuWGdO5KbA7Y87Oz676DaTKWbxEyKVZik2ktg76SRkHzFA90UUUQo+k6PVaIupl1XNsNSnDLmVd1946il+LhjW0g4goZ5riHkQ65JJMtoyhkVFJbUqDOjOk59pNM3pCUm3hAGT3u0++XH/NJ3FrCNkiMF/Jb3DtIkpLHRCSrF1C5AiOpdI0kE5PXrQSreGKztOZDbpDazTK13JJzJNS+q2I/XRS3hU9V2JAqEO0nKaS+ht47jhSaTEUUmXnjCktzPGrKdQyRjTpwd6puKQ8VtrKNnQzxOcx5lclT4n5jIundl3A1MBjJGSavOwdxaxWkCxOwuEZDc4Y8rSxDP58oqynw6d9RHnmimOwLvLbQJk2zfjRB0B4SDzI45MtqxqPkufCATjNTvR99BN9buvvmpbh45GiWuYQSJebzISskjA6jjSPFqZTh/zR4tzgUyej0/i831u6+9aiGiiiig592pgLcTTDyBuSiqquUVy8jDEhAJ0Yyf3D21QcR4JHb2/wAklCY3l1zNmRj4t4eW2AqyF1C4c+85Bpj7Wp+Ovr2ia3iErjqiCfxOPYQdPi/NznypW47wiVpXWwv5GXmRYgdzmZ2xk6z4mRQoOo6saTjcYorLi7vYkLfTIiokaWUOG5enVpIZkGy6AC2TnIJBI2qHF2mmidILxQJ5HEZWGOABI0b5odAwYMNSgtp09Rg5qn7UcRlNytve6HVJIxPMJi+QCzBAThUIXUMaQ5IO+9O/FLi10kW0SyQztDhp3IAkDZLDmAyHwJjppyAPbQVcXfO6cV79K8kpjcwksjKYg2+gqcAamGxAxtiuxReqPgK5X2j4rFJHfgQFGe106kAZMJknW6+FWOcaevh38q6pF6o+AojOvDXtFBwLjljqhSNi7xXfEp43DTBViKXD4KA9CwZiSc+qPPFX/avi1vBcQXTWneBCypaSIZ1xGqfOO5ZQkhDZ0kEjqc1EveE2lzC0V9cd2VLi8eBzp8T95cTDfqdOnCjc6s742g8Mtb2YMUvVuYI40klErmJYCAVRVbBBfSHG2FH529FSIOJzzXLz8P4ilzxCQFeQY5I4eWG3KiQBdQUA4J/zEZqMJ4ZZb5uHiWC80coqGjSHwkCUx56ZYaQDv48jqTVP2S4rw+G4kmvIOTFyyIo4WkySxO+desqVGNWoJkeWateE9p5LSfvVwgurfQyWqoI+ZHE7eDX4dsLGAdROCeu5oHfgTNz+EK+daQXiSAhQQ6iEMPD4evmNj1oqP2ZvI5Lrh3LjeMKt9kMhUZYQv4M+sg1adXuoojR6VeHcVN1aNZzPoeQKqgLiGUAgOfD6pQv19h9orpljCUjRGcuVUAu2MsfMnHma3Yr2g8Nc54Nw1YxxGzmupo+XGwTDeFLdtTJLGP8AMMsh/wBvvro9Lva3s53oCSJglwisisejo3rxSY3MbfxB3G9Aqw8NitrF4Xa/WTkP4urTr0B0o5yU1jwkq2nAO3SttopbdbHmcaiDCY94wu867FI2wMnCK6+PYatugqxueLONMVzKYLk/MHvZCqsb7SPBJGumWQgAjJB26DJrd2hYtFHm44fCsahC5kzlCRqK+EaCAoYLuCwAO1FQuN8TtOHW80UUYjt7hxlOU6PGHUIWRSoDLhSQSRhjj2CmXsrILq7uL5STEFS0tyfzgmWkcfF30/8A4Gqk964k5WJiYSvKe6aLlgIWy4gVss0jYA5hwq7Fcnq+cNsYoIkhiULGihVUeQFESaKKKCk7Z8Ne4s5Y4ziUASQnp84hDp/+ygfvrnbdn04lbw25vGWBVe6BkA1l2dhLHJk4PLfVnbIyB766/SF2o7LyJKbm2j5kZfmy24CEh9OlpIg4KFiuzIcA4BBDDcOacb4tcFYoba5lJi1MoDktEqjlucDCiMkkLqJYq3QDra8E4FLNetYXk1uI1iWZIsBggKYXSCFwfFqPXcA71MPCbO4vGnjli1GP52OeaS3lklLb8xAmFQAKBpGDjI6ZqXyVgkD3V5aytyyqxYe5fOR82idWQABgwAbPXYUVvHbu3juI4ptOq2imMZiUkSkaowB7NWjZRnJIGaeOxXDXt7ONZPpWLTS/75GLsPgC2n4KKX+Adnpbh45rqLlwxO0sMLBQ8khJPMlC7KoJ8MQJxgE70+0QUUUUCL6ReHZlt5zI8cRYW87ocaQzq0TH2qJUQH3MaWuJ8HRZX4zcy8yVX5QgVtBTS3KBQ5yrDHMwfCAzeW9dXv7SOaN4pVDI6lXU9CCNxXOLrgzWTuLkSSWrqI+8xxrI+jGNE3hMg8OF5iZyAM4IzQInBbK9aaeW05bRuzQySFtUTTMGIfJXOVLbMFA1HyzV52U4crWvyjNcoZbdympcByq5XGvrkg7bb4XOakcK4XMLQw2t7ZJEZzMOXPgoA+V3MZLMABgMcA9c4rLhiKoaMcm5uH8DR20YkfGTlpZzhI5GDeJuv+UUVu4Zx2PiMbWkTs0txdBZyUCHkRY1SMBtl0RFPTxSEYGK66BS72W7PtC0lzcaGupvX0Dwxr1EaeZUebHdjufZTHRBRRRQcovLKS24jcqfFG8UskClgFUTSDnvgjxaH8TYwQCMZ3wlXlinDprqx1FoWiUyTO2jXtkKoXIfOrAHXOfInPcu0/ARdIuluXNGdcMmM6TjBDD85GGzL5j34Ncv7R8NTujWl1GIJ0H4uJcLbltl1pMigs2klQspB9uetFUEPDOKR8Ntpg8QiaePlAkGQhjojRsrjlamY6Sfzj8KYLiRODI6t83K0YYxqqsjEbZI/PjOpwWOllK+w1lxcwTRxdy4gp0NzpUeUQwxEAadQUZRwwJ0r55PxsuH2091LqtpO8S6DG988WlEBxnRq+lI30qgCbkkk0Fz2Skju7qOaEs1vZ2qW8TtsWkkCmTI9qpHGD7291eU28B4RDaQJBCMIo6nqxO7Mx82JySffRRFhRRRQFFFFBqngRxpdVYexgCP+agW/Z2xjbWlpbq3XUsUYP8AECrSig8Ar2iigKKKKAorVc3CRqXdgqjqT5VjaXaSrqTOM43Uj/ggGg1X3C7eYYmhjkH/AN6K3/YNeWHCLaD6GCKL/ZGq/wDQFS3cAEk4A3JPlWMsyrjJxk4HxoNlFR7K8SVA6ZKnOCQRn3jI3Hv6Gt+aD2itUtwq51HGBqPtx7cda2A0HteEVpvLtIkLucKOpwT/ANCtVhxOKYZjbUCMg4YZHt3HSg0XXZ6ylbVJaQO3XLRIT/EipttaxxjTGiovsVQB/AVtzRmg9ooooCiisJZVUFmIAHUk4AoM6wljVhhgCD5EAisga9oKtOzliG1i0tw3+YRR5/jpqzUY2AxXtFAUUUUBRRRQFFFFAVF4lA8kbJHKYnPSRQpK/AMCP41Krw0C38g3/wDqs32Nv/bo+Qb/AP1Wb7G3/opkFe0C18g3/wDqs32Nv/RR8g3/APqs32Nv/RTLRQL0/B7nkhWuDcSJMkyGRUQHSQdB0LgDYkNg4JHsqNxWwurh43ZGRQCuhZELI2oESA4xnAIyNx+800tXh60CfddmJXjkUqpaRLtXy5w2uTVADt0Ax/t3raOASl2cKFzLAQuv1YlhCumBsPHnYdetNleGgTIOz91FFHDGqgcu1ViJMBGim1y7Y31Kf39DUWCznMjrGiO4ikWVi5IlJmQktkY16A+Aeh29Xq/GsV8/jQJVv2buAgyimTk3MSvr3TVKzRDOBtoOnb1enStlzwC7bmAYDkXGZhIQZQ4blIcbqEyvw5fh605mvKClsOFvGLlAAEkwYlBOBmJVb4ZcE/vz51Cl4HO0cSHGFitUcayBlJVaQe8FQR7+lM9e0CY3Zm4VWERCErOp8Z3U3CvCu/kIg6D/AC6sDarC34LcchUjuZLYh3YgLC+AeigFSqqPIL0zTHRQLfyDf/6rN9jb/wBFHyDf/wCqzfY2/wDRTLRQLXyDf/6rN9jb/wBFVfafszxCS0nQX8sxaNlERigAfI9UkIMA+3NPNeGgTfRv2bvrKHTd3ZlyBpizqWL3BiNR+HQeVOdeV7QFFFFAUUUU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531375" y="1773228"/>
            <a:ext cx="3810000" cy="3256935"/>
            <a:chOff x="1152" y="768"/>
            <a:chExt cx="3913" cy="2976"/>
          </a:xfrm>
        </p:grpSpPr>
        <p:pic>
          <p:nvPicPr>
            <p:cNvPr id="19" name="Picture 3" descr="neutrophil-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584"/>
              <a:ext cx="1344" cy="1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LIGH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248"/>
              <a:ext cx="889" cy="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824" y="2880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1824" y="3744"/>
              <a:ext cx="3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V="1">
              <a:off x="5040" y="2592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4800" y="259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 flipV="1">
              <a:off x="1776" y="1056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1776" y="1056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2832" y="76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2928" y="864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3024" y="76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3120" y="864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3120" y="1056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3840" y="1056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3840" y="264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56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sz="2800" dirty="0" smtClean="0"/>
              <a:t>Principle of operation of Cell counter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401518" y="1295400"/>
            <a:ext cx="3516312" cy="3993543"/>
          </a:xfrm>
        </p:spPr>
        <p:txBody>
          <a:bodyPr>
            <a:noAutofit/>
          </a:bodyPr>
          <a:lstStyle/>
          <a:p>
            <a:r>
              <a:rPr lang="en-US" sz="1600" dirty="0" smtClean="0"/>
              <a:t>Diluted blood </a:t>
            </a:r>
            <a:r>
              <a:rPr lang="en-US" sz="1600" dirty="0"/>
              <a:t>is passed between two electrodes through an aperture </a:t>
            </a:r>
            <a:endParaRPr lang="en-US" sz="1600" dirty="0" smtClean="0"/>
          </a:p>
          <a:p>
            <a:r>
              <a:rPr lang="en-US" sz="1600" dirty="0" smtClean="0"/>
              <a:t>Impedance </a:t>
            </a:r>
            <a:r>
              <a:rPr lang="en-US" sz="1600" dirty="0"/>
              <a:t>changes as a cell passes </a:t>
            </a:r>
            <a:r>
              <a:rPr lang="en-US" sz="1600" dirty="0" smtClean="0"/>
              <a:t>through is monitored.</a:t>
            </a:r>
          </a:p>
          <a:p>
            <a:r>
              <a:rPr lang="en-US" sz="1600" dirty="0" smtClean="0"/>
              <a:t>A </a:t>
            </a:r>
            <a:r>
              <a:rPr lang="en-US" sz="1600" dirty="0"/>
              <a:t>lytic reagent is added t</a:t>
            </a:r>
            <a:r>
              <a:rPr lang="en-US" sz="1600" dirty="0" smtClean="0"/>
              <a:t>o </a:t>
            </a:r>
            <a:r>
              <a:rPr lang="en-US" sz="1600" dirty="0"/>
              <a:t>the blood solution to selectively lyse the red cells (RBCs</a:t>
            </a:r>
            <a:r>
              <a:rPr lang="en-US" sz="1600" dirty="0" smtClean="0"/>
              <a:t>) </a:t>
            </a:r>
            <a:r>
              <a:rPr lang="en-US" sz="1600" dirty="0"/>
              <a:t>leaving only white cells (WBCs), and platelets intact. </a:t>
            </a:r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platelet count is easily separated from the WBC count by the smaller impedance spikes they produce in the detector due to their lower cell </a:t>
            </a:r>
            <a:r>
              <a:rPr lang="en-US" sz="1600" dirty="0" smtClean="0"/>
              <a:t>volumes</a:t>
            </a:r>
          </a:p>
          <a:p>
            <a:r>
              <a:rPr lang="en-US" sz="1600" dirty="0" smtClean="0"/>
              <a:t>Impedance principle is used for CBCs </a:t>
            </a:r>
            <a:r>
              <a:rPr lang="en-US" sz="1600" dirty="0"/>
              <a:t>and three-part WBC </a:t>
            </a:r>
            <a:r>
              <a:rPr lang="en-US" sz="1600" dirty="0" smtClean="0"/>
              <a:t>differentials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QTDxUUEhQVFRUXGRoUGBgSFxkYFxUaGBkeHxYWFxYaKCggGiYlHRUXIjEiJikrLi4uFyA/ODMsODQtLisBCgoKDg0OGhAQGy0lHiU3Ny83Ny02NzcrNzQ3MTcuNzg3Lys3NCwyNCw0NDY3KzQsLCwsNTUrLC0uLCwrLDQsLf/AABEIAMQA0AMBIgACEQEDEQH/xAAcAAABBQEBAQAAAAAAAAAAAAAAAQQFBgcCAwj/xABJEAACAQIEAwUDBggNBAMAAAABAgMAEQQSITEFE0EGMlFhcSKBkRQjQlJysQdDU2KSk6HBFjM0VHOCg5SissLR0hckRHQVs/D/xAAYAQEBAQEBAAAAAAAAAAAAAAAAAwQCBf/EACARAQADAQACAQUAAAAAAAAAAAABAgMREiFhFDFBgfD/2gAMAwEAAhEDEQA/ANsRBYaDYdK6yDwHwoTYegpaBMg8B8KMg8B8KWigTIPAfCjIPAfClooEyDwHwoyDwHwpaKBMg8B8KMg8B8KWigTIPAfCjIPAfClooEyDwHwoyDwHwqv9tOJPFDHHC7JLM4RXRDIY1UF5HyAG/srl9XFRw7ZyHDLNHArhcM+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/LOdhJII5FXMt0KMGVixysSugIudEfthIrEvh0yE4lY8s12ZsNJk9sFQED73uctuvQLdkHgPhRkHgPhUZwbiEsjzJNGiPEyr81IXVwyBr6qpXe1vKpSgTIPAfCuXQWOg28K7pH2PoaATYegpaRNh6CloCiiigKKKKAooooCiiigKKKiu0PFjh0TKLs7ZBcMwXS9yq6noAOpI1rqtZtPIc2tFY7J+2FQyCQqM6qUDdQrEFgPUqvwFNzwaD5z5pfncwk074fv39etV09oZ9dV0IU/wDazaMbWU+1ucw08xR/CKfxXfJ/JZu99Xvb6jSrfTXS+oosjcKhJJMa3LLITbdowFRj5gAD3U2Ts3hQjoIEyvlDDXZGzIB9UK2oAtY7Vx2e4uZ+YrgB4yASFZQ1/wA1tVIIIIudqmKjas1nkq1tFo7BhhOCYeIWjiRRZl0G4c5nBvvmIufGvFezmFCFBCuUlW63BQWQhr3FgSBY6AmpWiuXRkvCIBh/k4iXkjQJb2RrfTw11v400bsvhCuUwJbW419q7FiX19s5iTdrm5NTFFBGL2fwwdmEKXbMTva7kM5A2BZgCSNyNaXG8DieMqEVSRJZsobKZjeU5WuDmJ1B3qSooIfs1wFcIkgDBmkfO5Vci3ChRZbk7KNyamKKKApH2PoaWkfY+hoBNh6ClpE2HoKWgKKKKAppjuKQw/x00UfX5x1X7zTuse4jh8uPxckbNG7TtdlsSbBQO8D0FBoi9scCTZcTG/8AR3f/ACg0P2sw4257fYw8x/01QE4nigNMU5+2kbfcBS//AC+M/LxH7WH/ANnFBfV7WQnaPE/3eUfeKU9p06Q4k/2VvvNUQccxf1sOfWFx90ldfwgxfhhj7pR/qNBdj2oHTDYk/wBVP3tUZxXjHOkgHJmitIpvLksfbXQZWJvVd/hFivyeGP8AWlH7q88RxzEOAGhwxsQwIllBVhsQcuhrvO0VtEy40r5VmIXnE96b/wBvD/dBXMneb/3U/wAqVRW41ije6x+0yyH/ALiXVltlbudMi/CkPGcV9SPviT+US98bN3PIVaL1/v0lNLLZhOLcjFYn5mWW7n+KyezZm3zMKkR2oHXC4kf1U/c1UWDjmITMRDh7sczM0spZj4k5a9f4RYr8nhh/WlP7qjpaLW7CudZrXkrwO06dYcSP7O/3GkbtXCN48T/d5D9wqj/wgxf1cMPdKf3iuTxzF/Ww49InP3yVw7XtO1uHO4nX7WHmH+mlfthgh3sQif0mZP8AMBVA/wDl8Z+WiH2cP/vIaG4niiP5S4+wka/eDQadgeLQTfxM0UnW0cisfgDT2sVliLTQSSO8jrPCVZ8oIJlUHugdCR762qgKKKKApH2PoaWkfY+hoBNh6ClpE2HoKWgKKKKArJOJ/wArxP8ATv8AurUeKcQSCFpZD7K9ALsxJsqKOrMSAB1JFZvieBYpneXNADKxlMbB1MZa3scwFg9rb5RQR1FODwjGD8TER4riP3MgrluH4kf+Ox+y8Z+8ig8aK6OGxH81m+MR/wBdJyJuuGn+Cn7moEopTHL/ADef9Xf7q5yyfkMR+qagWiufb/IYj9S/+1Ht/kMR+pf/AGoOqK5+c/IYj9S9KFk/m+I/VH99AtFHKm6Yaf8ARA+80nJxHTCTn9UPvegWiu0wWJP/AIsg+08Q+5jXY4VjDtBGPt4gD9ioaBu3fi/p4P8A7krZayc9nsV7LloBkdJeWudjIY2DBOYcoS+W18p9K03hfEUxEKyxm6t0OjKQbMjDoykEEdCDQO6KKKApH2PoaWkfY+hoBNh6ClpE2HoKWgKKKrPafGc1/kaE2KhsQy/RjO0V+hksR5KGOmlBW+2+K+V4PFS6GCOJxANxI1rNiD4jdVHhmPUWr+GxnJM7YQ4cxkYcM+DBjw8QMjCRiGzKsmUgl9QFC3XTXQlFrAaAaADQADYDwpSx8TQUKfEyu0WIJDtHFiDGQFkUASRLz9FGZgjubrYHJpoTeTwnEJZJhHFiDJEJCFmCoTKFhDtGGtlNn0zAdSNxerVmNeeKxKojPIwVFF2ZjoAKCr9muOyPmbEOgVYuZKM6nkPfVCFUZOoysWbTc1OYB5ZGMr3jjItHER7RH5STwJ6INhvcnTyghed1lnBVFIaGFtwRtNKPreC/R8ztKUBRRRQFFFFAUUUUEfj5JIn5q3kitaSMD2kA/Gx271vpJ1Go1Fi9hmV0DqwKMMwYG6lTrmB8LV3UPjMIYs7RrnhfNzoV3GbvSxAdd8yfSuSNdwgIu1MjRYplYEtDJisMGUqERDlyliLOcpjk63znpTyDj08RaKRBI/N5Se2x0WBJHaRkjudXGyfS6Aazz4WDERRkhZI8vzZHdysuU5bdCptakm4RCxZintMwclWZTmC5QwIIIOX2SRuN6BtwnjDzyWEORBGjsZHIkVnBtHy8vTKbkkbjSnsWL+STGYn5iQgTjpG2y4geWyv5ZT0N+sJgo4haNAgsq2XQZUFlFvIE17soIIIBB0IOxB3BFBaaKrPZjGcp/kbkkBS2HZvpRjeK/Ux3A81KnWxqzUBSPsfQ0tI+x9DQCbD0FLSJsPQUtBH8d4n8nhLhc7khI0vbmSN3Vv0HUnoAT0qvYDCmNDmbPIxMkj2tndrZmt0GgAHQKBSNiPlOJM97xR5ooB0OtpZvA5iMq+Cqbd6nVAUUV5YrErGjO5CqupJ/YAOpJ0AGpJoDFYhY0Z3YKqi5J6f7+FutMMNh2mdZZlyqpzQwn6JG0sv5/gv0PM7LhsM0rrNOuUKbxRH8X4SyeL+A2T1uak6Aooprj8cIgNC7ubRxr3nPX0A3LHQCgOI49YVBILMxyRonfka18qj0BJJ0ABJsKTh0UoUtMwLscxVP4uIdI06tbqx7xubAWA88BgCrGWUh5mFiR3Y1vflRg7Da53Yi56AP6AooooGnEI5CA0LDOuuRu5KOqMd18mGx6EV1w/HLKpK3BU5HRtHjYbo46GxB8CCCLg05qP4jgGLiaAhZ1GX2u5Ko/FS26amzbqTfUXUhIUU14fjllU2BVlOWSNu/G1r5W92oI0IsRTqgip4GgcywrmjYlpYV3ud5oh9b6yfSvca7yOGnWRFdGDIwzKy6gg9RXpUViMO0DtLCuZGJaaFdyTvNF+f4r9PyO4StFeeGxCyIrowZGF1I2I//AHSvSgbY/CmRBlbJIpEkb2vkde61uo1II6hiKsPAuJ/KIQ5XI4JSRL35ci95b9R1B6gg9ah6ariPk2JE97RSZYpx0GtopvAZScreKsL92guVI+x9DS0j7H0NAJsPQVC9rsUywCKNisk7clWG6AgmRx5qgYjztU0mw9BVV4y+fiQHSCC4+1iHN/8ADh/8RoCGJUVVQBVUBVA2AAsAPdXdFAoPHGYpIo2kkbKq7k/sAHUk6ADUk1VeJcRNjipwypEM8cQsSnQO3Qub+i39TXq0xxEnNbuKxEK9ABcc4+LNrY9Ftbc13NKgVsxWyqWfMRottSw8LXrbhhER5WY9tuz41eGA7SLIiNzchdmRVkZczMpsyrrZtfCuI+O4n5a0JjIiA0ex19kHNm7upJXLuLXqG4kcHLEs4a3L+bQKGUFl+cRHjAzWBs2ltD4U94HicQYwsgEk0hzRC6i6WF5JGXRUDE672sNTVrRSPcxCMTafUTKcxPF5FKonzkr3yR6DNbdmP0VFxdul+pIBcxMuHa8pebESKSzRRs1kU6hFF8iAnQbknqac8I4UIQSTnle3MkIsWtsqj6KC5svmSbkk0247gWkdGWISBVYArMYJo2JGqyjdTYXXyB1rBreLT6jkN2dJrHueylMNiFkRXRgVYBlI6htj769AwN7EG29iNPXwqrzcIxJBVgkhk+SF5C9srYeQM/s29u4UWOmt9qj4OAyTYYhI0gJEwLAjNiM2ID5XGXQFUYEte2bQEXqai78wWvcWOxuLHpoeutLnGuo031Gnr4aVV8D2bPMDSRrlDyyBJCj5GaJUVgqKqKSVJ9kee968V7MOkEaJFDcQ4eOUAL7bRSZnYZhlZhqQXBF6C0/K05ix5hnZTIoB7yqQGYeOrD416CVbXzLbxzC3x2qmQ9mZlX+LiYlcUlnKHKJ5UddlANwrqQAAC+xF69uH9mG52aWOMx815Qj5GsDhhELqiql8wvoNL9TrQTmNgEkp5LhMTGo1tcFWuQki/SU2J8VOo8Cyh4pKcysCkid9CNV8CD9JTbRhv8RXPBOA8sZZoo2UwQRswIJLRAgqdASO6Qb9K74t2TglT2EWOQdxwCR9l1v7SnqvvGtUzvFZ9x1PSk2j1PHhw7jonTPDKHGxtup8GG4PrTg4p/rH41VeyfZyHClhkIxKi0uY3IDHeO2hRraHy1sQQLLXoZxE1ieQw3mYtzsm5xRwzPMNYzd5kJtfxmQnZvEbN672XB4pJY1kjYOjjMrLsQaz7t5MwwyqpsHcK1rZjYXUrfoGALHoBUf+Dji7xM65s0eZTKLhgDIxVpRl7pEg2O6knpWffKPvVfDWftZq9cTRK6srgMrAqwOxBFiD7q7orG1nvZHFM0BikJaSBuSzHdwADG582QqT53qafY+hqq8GbJxIjpPBc/aw7i3+HEf4RVqfY+hoBNh6Cqlj0y8Tmv8AjIIWX+zeVXHu5ifpVbU2HoKhu0vDGkVJYQDNCSVB05itbmRX6ZgBY9GVaBjSim+DxayrmQnQ5WBFmRhujr9Ejwr3oK7wrC3wcYHfhHIcfnR6HT4EeIYVUeNLBhMTznVpDOHUr7IWxChxci7ki1k9a0HFYBs5lhflyEANmXPHIBtnS4NwNAwII89qY4nh+JkOvyaLW5dRJIfVY2ygHzJPvrTlvyPGzNrj2fKqBl4RDlGGiiDOx5oUlhk+iZpH7wFhbxa1h5Wzg/Ckw6ZV1Y2zuRYtYWAt9FQNAo0H7a74Zw5IFIS5LHM7tq8jWtdj6aADQDanlT11m8/CmWUUj5FFFFSVFBNFFAUUUUBUNxDjpiac8lmjw4DSuJFFgUzmyHewPiKmaiT2ehbFSYiWOKR2MZQugLR5EAsCfMX99B64rjcKCT2wzxozlAbMci5mUX0uBa43F9a5XjsIDGRhHldo/aO+QAswtsAG1PSoyXsqS0g5i5GaaRcyuWV51YH6WSwMjG4UEg2PUlcV2XYuZElUOeavtK+XLLkP0GUkgxDQmxvr40HtxCaDEc35wRSYVgnObQIXVWtc99GzAFepGmtjVex0suIikgVWhlyk5yzJbUhZYre26kgW20OvhVu4TwwwNJZlKNyyoy2KcuJI7b2taNSLAWvXtxPhqTqA11ZTmR076E7kE7g9QdDVc9Zp6/CWmcW9/ll8HZfFTYGNZ5maYvnKyuwyKUZQodbm/tXI67dK9eB4h5Z8XHzDYgYZU0BZ3fIp5Y0jKLDI1tyvppe8PgcVGdPk0h6O3NjI8zGMwv6N8Ke4PhxEnNlcSS2IBC5EQG1wiXJ1sAWJJNvDSqabRzxq4plPfKyQbekorwxmLWJczk6nKoAuzsdkRd2J8KzNBcAmbicNvxcEzN/aPEqD38t/0atr7H0NQ3ZrhjRq8swAmmILAa8tVvy4r9coJuerM1TL7H0NAJsPQUtImw9BS0ETxTgEcz8wFoprBebFYMQNlcG4cC50YG19LVEPgcZF3kjxC/WhPKk98L3U+5x6VbaKClPxDLpJDiIz5wuwHq0eZf214N2kwgNmxESnwkbIfg1qvlFBS4eLYd+5PC32ZUP76eJrtr6a/dU9iOGQv34Yn+2in7xTCbsngX72Dw/uiQfcKBkUPgfhXNPE7IYMd2BV+wzr/lIpH7J4c7Gdfs4iYf6qBpRTodk4R+MxP95lP3ms4TEStmInnAzyZRzCbKHYJr19kDXzoL7RVF5sv84n/WUnMl/nE/6ygvdFUzhTO2Mw8ck85jkdo2HMI15bMhuNe8lvfV9PZOE/jMT/AHmUfcaBrXQQ+B+FOU7JYcbmdvtYiY/6qV+yGDPegVvts7f5iaBm+m+nrp99M5uLQJ354V+1Kg/fU3D2TwKd3B4f3xIfvFP8PwyFO5DEn2EUfcKCmr2kwhNlxETHwjbOfgt6904hm0jhxEh8oXUH0aTKv7autFBUkwOMl7qR4dfrTHmye6FLKPe59Kl+F8AjhfmEtLNYrzZbFgDuqAWCA2GigXtrepaigKR9j6GlpH2PoaATYegpaRNh6CloCiiigKofb3tjicFio44o4SjxcwNKHJLK5DqMpAsAYz/Wq+VVPwjdnWxeEvELzQkyRj64t7cd+mYbdLhaCl/9T8b+Tw36Mn/Orl+D3tRLjkn5yxq0Tqo5QYAqyAgkMT1zD3Vi6NcXF/DUWII0IIOoIIIIOxFTnY7tB8ixYlIJicCOYDcLe6yAdcpJJHgW3NhQbzRXnBMrorowZWAZWU3DA7EHrXpQMeO4wQ4SeU7RxO/6Kk/urJcHFliRfBVHwFaD+Eea3D2QbyyRQ+5pFL/4FaqITQJRRRQcvMUZJBvHJHJr0CyDN/hzVst6xjFRZ43X6ylfiLVq3ZzGc7BYeXq8SOR4EqLj3G9BI1zJIFUsxCgaksbADxJO1QfaWbHgBcDFA1xrJPIRlPgIwuvqW91ZR234Xj1QS8QeOW7WjjM9wzeEcIQLoLm/Qbmg0HjX4SsJFcQ5sS+1orCMHzlPs7jpc+VQvCfwqtzLYvDhUOzYdi5TydGALfaX9Gs6pxw3AyYidYIVzyNra9gqjd3P0VFxr4kDeg3/AIVxWHEx8yCRZF2uhvY+DDcHyNPKyLDfg2x8UolimgjkGmeOSRWt4H2LMPI3FaJ2bTHKhXHHDuR3XgLAt9tSAPDUHXwFBM0UUUBSPsfQ0tI+x9DQCbD0FLSJsPQUtAUUUUBRRRQUrtl2ATFM02HYQ4g6tcfNzW+uBs1tM410FwbVlfGOGzYRsuKjaLoGbWNvsyj2T6Gx8q+ia5kjDAqwBB0IYXBHgQd6DB+zHanEYHSGzxE5jDISFJO5jYX5ZO+xBPTUmtR4F2+weIspfkSHTlz2U38Fbut7jScR/B7gJSSIeUx1vh2Mep65R7J94quY78Ed7iLGMAd1xEKy38roU+40F54/wNMWiK7OoRs6mMgG+UjqCDoxqE/6fw/l8T+kn/GqxgPwfcSwumGxkaAbKjSonuibOg+FTWHXj0Z1+RTD89mU/pKB91A9/wCn8P5fE/pJ/wAaP+n8P5fE/pJ/xp1h+IcUt7eCwpPiuMcD4GE/fTbFYnjLfxeHwMfm00khHwRaA/gBD+XxP6Sf8alIDhuG4RI3mEcaXsZ3GY3Yk+urbAVVMXwHjkwtJjIIwdCISyj4quYfpVGYb8EcpfmS4yPOe8ywM8jesskhPxFA/wCP/hRAumCjLnbmzAqg81j7z+/KPM1nHEMe8s+eaRpZ30F/acj6kca6gfmqP261q+A/BdhE1leeY7+24QfCMLp63q1cK4Lh8MLYeGOK++RQCfVtz76DJeBfg+xeIsZP+1jOpMgzSkfmx7L6sdPqmtV7P8AgwcWSBLX1djq8h8Xbr9w6VKUUBRRRQFFFFAUj7H0NLSPsfQ0Amw9BS0ibD0FLQFFFFAUUUUFY7bKzNg0UBy85XI8jRLJaCVrM6gnTLm2Oqiq/guMSQROnMWGQ4iQNCTzfk4SJTy1lnZBY6S5juHIVdyNGI/Z+yuJIFbvKp1B1AOo2PuoKBgO2U0mR+bCCVwZGHC+3N8psHKEtcWzEiwPdN9K8OI8ckaIR8+OEKcIQn4yfmYgZmRs1wBlK2APda/lf4OGRrM8oUZ3y3J6ZVyjL9XTwr3MCkglV020Gl97eG1BR+GccnRYYVIY4h2WFmBaxTESfKc3ksK5hruLVJdpOMzxTy8pkCQ4cTsrJmLF2dblrjKq5Qx01CnarAeHpzll1zKpRRf2FzG7MF2udr+FOba367UGf4nj8vymBflcbxxzlWkiUBJQ2Elk5ThSQSCq2AP016jVsvaeeX2DiFULJgpDIqxr7M05VkIV2AU5RYMc2tjvWjJh0ChQqgA3AAFgb3uB0N9aRcMgFgigeAUW1Nzp660FBwXaHEZCyPEscSROUKFi/NxUsbDOWuoyoLeflpUlwTtFLLjI0aaI8z5Rnw6raSDkuFUM17+t1FydNKt/LHgPgKj8JwSOObmguze0F5jlggcgsFvr0A1vYCwsNKCvYvjeIEz3nijiOK+SqzR6QhYuYWZi1mLMAgvYDMNzYVHxdpJrmU4iMXjWNbr80R8raJsYozXy5MreHtLc21rQHiUggqCDuCAQfUdaDEp3UbZdhsdx6abUFR4VxvETYxYFniZF5zNKkYInWJoRlUBrKQZyrMLi8Z0F9LjXEcSqAFUAAWFgBYeA8Nq7oCiiigKKKKApH2PoaWkfY+hoG6Tmw22peefKiigOefKjnnyoooDnnyo558qKKA558qOefKiigOefKjnnyoooDnnyo558qKKA558qOefKiigOefKjnnyoooDnnyo558qKKA558qOefKiigOefKjnnyoooDnnyo558qKKA558qR5zY7bUl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DxUUEhQVFRUXGRoUGBgSFxkYFxUaGBkeHxYWFxYaKCggGiYlHRUXIjEiJikrLi4uFyA/ODMsODQtLisBCgoKDg0OGhAQGy0lHiU3Ny83Ny02NzcrNzQ3MTcuNzg3Lys3NCwyNCw0NDY3KzQsLCwsNTUrLC0uLCwrLDQsLf/AABEIAMQA0AMBIgACEQEDEQH/xAAcAAABBQEBAQAAAAAAAAAAAAAAAQQFBgcCAwj/xABJEAACAQIEAwUDBggNBAMAAAABAgMAEQQSITEFE0EGMlFhcSKBkRQjQlJysQdDU2KSk6HBFjM0VHOCg5SissLR0hckRHQVs/D/xAAYAQEBAQEBAAAAAAAAAAAAAAAAAwQCBf/EACARAQADAQACAQUAAAAAAAAAAAABAgMREiFhFDFBgfD/2gAMAwEAAhEDEQA/ANsRBYaDYdK6yDwHwoTYegpaBMg8B8KMg8B8KWigTIPAfCjIPAfClooEyDwHwoyDwHwpaKBMg8B8KMg8B8KWigTIPAfCjIPAfClooEyDwHwoyDwHwqv9tOJPFDHHC7JLM4RXRDIY1UF5HyAG/srl9XFRw7ZyHDLNHArhcM+ImzSMjK0RKvEq5Dc50YXNrWoLjkHgPhRkHgPhVQXtbOsjLLh41VJY4nMczMfnYhIjKpQXtcKbkeI8KcQ9qJLxCWBFMwiePJKWsksioc5ygBl5inS4Ouul6Cz5B4D4UZB4D4VUMT20dWktAuSEYl5GMpvkw0mT2Fy6s172JAFjqa7wvauZ2SP5MBLI6qmdpEiIMbuxLPGGuoiIsFIJI13sFsyDwHwoyDwHwqscK43KOGRzSKJJnkMWUtZc7TmNQXA7q6a2uQu168OLdrZcOpLwxM0YLSrHK7kANYFcqHLcDN85lttrvQW7IPAfCjIPAfCqliO1MnMmjeLlBc/LOdhJII5FXMt0KMGVixysSugIudEfthIrEvh0yE4lY8s12ZsNJk9sFQED73uctuvQLdkHgPhRkHgPhUZwbiEsjzJNGiPEyr81IXVwyBr6qpXe1vKpSgTIPAfCuXQWOg28K7pH2PoaATYegpaRNh6CloCiiigKKKKAooooCiiigKKKiu0PFjh0TKLs7ZBcMwXS9yq6noAOpI1rqtZtPIc2tFY7J+2FQyCQqM6qUDdQrEFgPUqvwFNzwaD5z5pfncwk074fv39etV09oZ9dV0IU/wDazaMbWU+1ucw08xR/CKfxXfJ/JZu99Xvb6jSrfTXS+oosjcKhJJMa3LLITbdowFRj5gAD3U2Ts3hQjoIEyvlDDXZGzIB9UK2oAtY7Vx2e4uZ+YrgB4yASFZQ1/wA1tVIIIIudqmKjas1nkq1tFo7BhhOCYeIWjiRRZl0G4c5nBvvmIufGvFezmFCFBCuUlW63BQWQhr3FgSBY6AmpWiuXRkvCIBh/k4iXkjQJb2RrfTw11v400bsvhCuUwJbW419q7FiX19s5iTdrm5NTFFBGL2fwwdmEKXbMTva7kM5A2BZgCSNyNaXG8DieMqEVSRJZsobKZjeU5WuDmJ1B3qSooIfs1wFcIkgDBmkfO5Vci3ChRZbk7KNyamKKKApH2PoaWkfY+hoBNh6ClpE2HoKWgKKKKAppjuKQw/x00UfX5x1X7zTuse4jh8uPxckbNG7TtdlsSbBQO8D0FBoi9scCTZcTG/8AR3f/ACg0P2sw4257fYw8x/01QE4nigNMU5+2kbfcBS//AC+M/LxH7WH/ANnFBfV7WQnaPE/3eUfeKU9p06Q4k/2VvvNUQccxf1sOfWFx90ldfwgxfhhj7pR/qNBdj2oHTDYk/wBVP3tUZxXjHOkgHJmitIpvLksfbXQZWJvVd/hFivyeGP8AWlH7q88RxzEOAGhwxsQwIllBVhsQcuhrvO0VtEy40r5VmIXnE96b/wBvD/dBXMneb/3U/wAqVRW41ije6x+0yyH/ALiXVltlbudMi/CkPGcV9SPviT+US98bN3PIVaL1/v0lNLLZhOLcjFYn5mWW7n+KyezZm3zMKkR2oHXC4kf1U/c1UWDjmITMRDh7sczM0spZj4k5a9f4RYr8nhh/WlP7qjpaLW7CudZrXkrwO06dYcSP7O/3GkbtXCN48T/d5D9wqj/wgxf1cMPdKf3iuTxzF/Ww49InP3yVw7XtO1uHO4nX7WHmH+mlfthgh3sQif0mZP8AMBVA/wDl8Z+WiH2cP/vIaG4niiP5S4+wka/eDQadgeLQTfxM0UnW0cisfgDT2sVliLTQSSO8jrPCVZ8oIJlUHugdCR762qgKKKKApH2PoaWkfY+hoBNh6ClpE2HoKWgKKKKArJOJ/wArxP8ATv8AurUeKcQSCFpZD7K9ALsxJsqKOrMSAB1JFZvieBYpneXNADKxlMbB1MZa3scwFg9rb5RQR1FODwjGD8TER4riP3MgrluH4kf+Ox+y8Z+8ig8aK6OGxH81m+MR/wBdJyJuuGn+Cn7moEopTHL/ADef9Xf7q5yyfkMR+qagWiufb/IYj9S/+1Ht/kMR+pf/AGoOqK5+c/IYj9S9KFk/m+I/VH99AtFHKm6Yaf8ARA+80nJxHTCTn9UPvegWiu0wWJP/AIsg+08Q+5jXY4VjDtBGPt4gD9ioaBu3fi/p4P8A7krZayc9nsV7LloBkdJeWudjIY2DBOYcoS+W18p9K03hfEUxEKyxm6t0OjKQbMjDoykEEdCDQO6KKKApH2PoaWkfY+hoBNh6ClpE2HoKWgKKKrPafGc1/kaE2KhsQy/RjO0V+hksR5KGOmlBW+2+K+V4PFS6GCOJxANxI1rNiD4jdVHhmPUWr+GxnJM7YQ4cxkYcM+DBjw8QMjCRiGzKsmUgl9QFC3XTXQlFrAaAaADQADYDwpSx8TQUKfEyu0WIJDtHFiDGQFkUASRLz9FGZgjubrYHJpoTeTwnEJZJhHFiDJEJCFmCoTKFhDtGGtlNn0zAdSNxerVmNeeKxKojPIwVFF2ZjoAKCr9muOyPmbEOgVYuZKM6nkPfVCFUZOoysWbTc1OYB5ZGMr3jjItHER7RH5STwJ6INhvcnTyghed1lnBVFIaGFtwRtNKPreC/R8ztKUBRRRQFFFFAUUUUEfj5JIn5q3kitaSMD2kA/Gx271vpJ1Go1Fi9hmV0DqwKMMwYG6lTrmB8LV3UPjMIYs7RrnhfNzoV3GbvSxAdd8yfSuSNdwgIu1MjRYplYEtDJisMGUqERDlyliLOcpjk63znpTyDj08RaKRBI/N5Se2x0WBJHaRkjudXGyfS6Aazz4WDERRkhZI8vzZHdysuU5bdCptakm4RCxZintMwclWZTmC5QwIIIOX2SRuN6BtwnjDzyWEORBGjsZHIkVnBtHy8vTKbkkbjSnsWL+STGYn5iQgTjpG2y4geWyv5ZT0N+sJgo4haNAgsq2XQZUFlFvIE17soIIIBB0IOxB3BFBaaKrPZjGcp/kbkkBS2HZvpRjeK/Ux3A81KnWxqzUBSPsfQ0tI+x9DQCbD0FLSJsPQUtBH8d4n8nhLhc7khI0vbmSN3Vv0HUnoAT0qvYDCmNDmbPIxMkj2tndrZmt0GgAHQKBSNiPlOJM97xR5ooB0OtpZvA5iMq+Cqbd6nVAUUV5YrErGjO5CqupJ/YAOpJ0AGpJoDFYhY0Z3YKqi5J6f7+FutMMNh2mdZZlyqpzQwn6JG0sv5/gv0PM7LhsM0rrNOuUKbxRH8X4SyeL+A2T1uak6Aooprj8cIgNC7ubRxr3nPX0A3LHQCgOI49YVBILMxyRonfka18qj0BJJ0ABJsKTh0UoUtMwLscxVP4uIdI06tbqx7xubAWA88BgCrGWUh5mFiR3Y1vflRg7Da53Yi56AP6AooooGnEI5CA0LDOuuRu5KOqMd18mGx6EV1w/HLKpK3BU5HRtHjYbo46GxB8CCCLg05qP4jgGLiaAhZ1GX2u5Ko/FS26amzbqTfUXUhIUU14fjllU2BVlOWSNu/G1r5W92oI0IsRTqgip4GgcywrmjYlpYV3ud5oh9b6yfSvca7yOGnWRFdGDIwzKy6gg9RXpUViMO0DtLCuZGJaaFdyTvNF+f4r9PyO4StFeeGxCyIrowZGF1I2I//AHSvSgbY/CmRBlbJIpEkb2vkde61uo1II6hiKsPAuJ/KIQ5XI4JSRL35ci95b9R1B6gg9ah6ariPk2JE97RSZYpx0GtopvAZScreKsL92guVI+x9DS0j7H0NAJsPQVC9rsUywCKNisk7clWG6AgmRx5qgYjztU0mw9BVV4y+fiQHSCC4+1iHN/8ADh/8RoCGJUVVQBVUBVA2AAsAPdXdFAoPHGYpIo2kkbKq7k/sAHUk6ADUk1VeJcRNjipwypEM8cQsSnQO3Qub+i39TXq0xxEnNbuKxEK9ABcc4+LNrY9Ftbc13NKgVsxWyqWfMRottSw8LXrbhhER5WY9tuz41eGA7SLIiNzchdmRVkZczMpsyrrZtfCuI+O4n5a0JjIiA0ex19kHNm7upJXLuLXqG4kcHLEs4a3L+bQKGUFl+cRHjAzWBs2ltD4U94HicQYwsgEk0hzRC6i6WF5JGXRUDE672sNTVrRSPcxCMTafUTKcxPF5FKonzkr3yR6DNbdmP0VFxdul+pIBcxMuHa8pebESKSzRRs1kU6hFF8iAnQbknqac8I4UIQSTnle3MkIsWtsqj6KC5svmSbkk0247gWkdGWISBVYArMYJo2JGqyjdTYXXyB1rBreLT6jkN2dJrHueylMNiFkRXRgVYBlI6htj769AwN7EG29iNPXwqrzcIxJBVgkhk+SF5C9srYeQM/s29u4UWOmt9qj4OAyTYYhI0gJEwLAjNiM2ID5XGXQFUYEte2bQEXqai78wWvcWOxuLHpoeutLnGuo031Gnr4aVV8D2bPMDSRrlDyyBJCj5GaJUVgqKqKSVJ9kee968V7MOkEaJFDcQ4eOUAL7bRSZnYZhlZhqQXBF6C0/K05ix5hnZTIoB7yqQGYeOrD416CVbXzLbxzC3x2qmQ9mZlX+LiYlcUlnKHKJ5UddlANwrqQAAC+xF69uH9mG52aWOMx815Qj5GsDhhELqiql8wvoNL9TrQTmNgEkp5LhMTGo1tcFWuQki/SU2J8VOo8Cyh4pKcysCkid9CNV8CD9JTbRhv8RXPBOA8sZZoo2UwQRswIJLRAgqdASO6Qb9K74t2TglT2EWOQdxwCR9l1v7SnqvvGtUzvFZ9x1PSk2j1PHhw7jonTPDKHGxtup8GG4PrTg4p/rH41VeyfZyHClhkIxKi0uY3IDHeO2hRraHy1sQQLLXoZxE1ieQw3mYtzsm5xRwzPMNYzd5kJtfxmQnZvEbN672XB4pJY1kjYOjjMrLsQaz7t5MwwyqpsHcK1rZjYXUrfoGALHoBUf+Dji7xM65s0eZTKLhgDIxVpRl7pEg2O6knpWffKPvVfDWftZq9cTRK6srgMrAqwOxBFiD7q7orG1nvZHFM0BikJaSBuSzHdwADG582QqT53qafY+hqq8GbJxIjpPBc/aw7i3+HEf4RVqfY+hoBNh6Cqlj0y8Tmv8AjIIWX+zeVXHu5ifpVbU2HoKhu0vDGkVJYQDNCSVB05itbmRX6ZgBY9GVaBjSim+DxayrmQnQ5WBFmRhujr9Ejwr3oK7wrC3wcYHfhHIcfnR6HT4EeIYVUeNLBhMTznVpDOHUr7IWxChxci7ki1k9a0HFYBs5lhflyEANmXPHIBtnS4NwNAwII89qY4nh+JkOvyaLW5dRJIfVY2ygHzJPvrTlvyPGzNrj2fKqBl4RDlGGiiDOx5oUlhk+iZpH7wFhbxa1h5Wzg/Ckw6ZV1Y2zuRYtYWAt9FQNAo0H7a74Zw5IFIS5LHM7tq8jWtdj6aADQDanlT11m8/CmWUUj5FFFFSVFBNFFAUUUUBUNxDjpiac8lmjw4DSuJFFgUzmyHewPiKmaiT2ehbFSYiWOKR2MZQugLR5EAsCfMX99B64rjcKCT2wzxozlAbMci5mUX0uBa43F9a5XjsIDGRhHldo/aO+QAswtsAG1PSoyXsqS0g5i5GaaRcyuWV51YH6WSwMjG4UEg2PUlcV2XYuZElUOeavtK+XLLkP0GUkgxDQmxvr40HtxCaDEc35wRSYVgnObQIXVWtc99GzAFepGmtjVex0suIikgVWhlyk5yzJbUhZYre26kgW20OvhVu4TwwwNJZlKNyyoy2KcuJI7b2taNSLAWvXtxPhqTqA11ZTmR076E7kE7g9QdDVc9Zp6/CWmcW9/ll8HZfFTYGNZ5maYvnKyuwyKUZQodbm/tXI67dK9eB4h5Z8XHzDYgYZU0BZ3fIp5Y0jKLDI1tyvppe8PgcVGdPk0h6O3NjI8zGMwv6N8Ke4PhxEnNlcSS2IBC5EQG1wiXJ1sAWJJNvDSqabRzxq4plPfKyQbekorwxmLWJczk6nKoAuzsdkRd2J8KzNBcAmbicNvxcEzN/aPEqD38t/0atr7H0NQ3ZrhjRq8swAmmILAa8tVvy4r9coJuerM1TL7H0NAJsPQUtImw9BS0ETxTgEcz8wFoprBebFYMQNlcG4cC50YG19LVEPgcZF3kjxC/WhPKk98L3U+5x6VbaKClPxDLpJDiIz5wuwHq0eZf214N2kwgNmxESnwkbIfg1qvlFBS4eLYd+5PC32ZUP76eJrtr6a/dU9iOGQv34Yn+2in7xTCbsngX72Dw/uiQfcKBkUPgfhXNPE7IYMd2BV+wzr/lIpH7J4c7Gdfs4iYf6qBpRTodk4R+MxP95lP3ms4TEStmInnAzyZRzCbKHYJr19kDXzoL7RVF5sv84n/WUnMl/nE/6ygvdFUzhTO2Mw8ck85jkdo2HMI15bMhuNe8lvfV9PZOE/jMT/AHmUfcaBrXQQ+B+FOU7JYcbmdvtYiY/6qV+yGDPegVvts7f5iaBm+m+nrp99M5uLQJ354V+1Kg/fU3D2TwKd3B4f3xIfvFP8PwyFO5DEn2EUfcKCmr2kwhNlxETHwjbOfgt6904hm0jhxEh8oXUH0aTKv7autFBUkwOMl7qR4dfrTHmye6FLKPe59Kl+F8AjhfmEtLNYrzZbFgDuqAWCA2GigXtrepaigKR9j6GlpH2PoaATYegpaRNh6CloCiiigKofb3tjicFio44o4SjxcwNKHJLK5DqMpAsAYz/Wq+VVPwjdnWxeEvELzQkyRj64t7cd+mYbdLhaCl/9T8b+Tw36Mn/Orl+D3tRLjkn5yxq0Tqo5QYAqyAgkMT1zD3Vi6NcXF/DUWII0IIOoIIIIOxFTnY7tB8ixYlIJicCOYDcLe6yAdcpJJHgW3NhQbzRXnBMrorowZWAZWU3DA7EHrXpQMeO4wQ4SeU7RxO/6Kk/urJcHFliRfBVHwFaD+Eea3D2QbyyRQ+5pFL/4FaqITQJRRRQcvMUZJBvHJHJr0CyDN/hzVst6xjFRZ43X6ylfiLVq3ZzGc7BYeXq8SOR4EqLj3G9BI1zJIFUsxCgaksbADxJO1QfaWbHgBcDFA1xrJPIRlPgIwuvqW91ZR234Xj1QS8QeOW7WjjM9wzeEcIQLoLm/Qbmg0HjX4SsJFcQ5sS+1orCMHzlPs7jpc+VQvCfwqtzLYvDhUOzYdi5TydGALfaX9Gs6pxw3AyYidYIVzyNra9gqjd3P0VFxr4kDeg3/AIVxWHEx8yCRZF2uhvY+DDcHyNPKyLDfg2x8UolimgjkGmeOSRWt4H2LMPI3FaJ2bTHKhXHHDuR3XgLAt9tSAPDUHXwFBM0UUUBSPsfQ0tI+x9DQCbD0FLSJsPQUtAUUUUBRRRQUrtl2ATFM02HYQ4g6tcfNzW+uBs1tM410FwbVlfGOGzYRsuKjaLoGbWNvsyj2T6Gx8q+ia5kjDAqwBB0IYXBHgQd6DB+zHanEYHSGzxE5jDISFJO5jYX5ZO+xBPTUmtR4F2+weIspfkSHTlz2U38Fbut7jScR/B7gJSSIeUx1vh2Mep65R7J94quY78Ed7iLGMAd1xEKy38roU+40F54/wNMWiK7OoRs6mMgG+UjqCDoxqE/6fw/l8T+kn/GqxgPwfcSwumGxkaAbKjSonuibOg+FTWHXj0Z1+RTD89mU/pKB91A9/wCn8P5fE/pJ/wAaP+n8P5fE/pJ/xp1h+IcUt7eCwpPiuMcD4GE/fTbFYnjLfxeHwMfm00khHwRaA/gBD+XxP6Sf8alIDhuG4RI3mEcaXsZ3GY3Yk+urbAVVMXwHjkwtJjIIwdCISyj4quYfpVGYb8EcpfmS4yPOe8ywM8jesskhPxFA/wCP/hRAumCjLnbmzAqg81j7z+/KPM1nHEMe8s+eaRpZ30F/acj6kca6gfmqP261q+A/BdhE1leeY7+24QfCMLp63q1cK4Lh8MLYeGOK++RQCfVtz76DJeBfg+xeIsZP+1jOpMgzSkfmx7L6sdPqmtV7P8AgwcWSBLX1djq8h8Xbr9w6VKUUBRRRQFFFFAUj7H0NLSPsfQ0Amw9BS0ibD0FLQFFFFAUUUUFY7bKzNg0UBy85XI8jRLJaCVrM6gnTLm2Oqiq/guMSQROnMWGQ4iQNCTzfk4SJTy1lnZBY6S5juHIVdyNGI/Z+yuJIFbvKp1B1AOo2PuoKBgO2U0mR+bCCVwZGHC+3N8psHKEtcWzEiwPdN9K8OI8ckaIR8+OEKcIQn4yfmYgZmRs1wBlK2APda/lf4OGRrM8oUZ3y3J6ZVyjL9XTwr3MCkglV020Gl97eG1BR+GccnRYYVIY4h2WFmBaxTESfKc3ksK5hruLVJdpOMzxTy8pkCQ4cTsrJmLF2dblrjKq5Qx01CnarAeHpzll1zKpRRf2FzG7MF2udr+FOba367UGf4nj8vymBflcbxxzlWkiUBJQ2Elk5ThSQSCq2AP016jVsvaeeX2DiFULJgpDIqxr7M05VkIV2AU5RYMc2tjvWjJh0ChQqgA3AAFgb3uB0N9aRcMgFgigeAUW1Nzp660FBwXaHEZCyPEscSROUKFi/NxUsbDOWuoyoLeflpUlwTtFLLjI0aaI8z5Rnw6raSDkuFUM17+t1FydNKt/LHgPgKj8JwSOObmguze0F5jlggcgsFvr0A1vYCwsNKCvYvjeIEz3nijiOK+SqzR6QhYuYWZi1mLMAgvYDMNzYVHxdpJrmU4iMXjWNbr80R8raJsYozXy5MreHtLc21rQHiUggqCDuCAQfUdaDEp3UbZdhsdx6abUFR4VxvETYxYFniZF5zNKkYInWJoRlUBrKQZyrMLi8Z0F9LjXEcSqAFUAAWFgBYeA8Nq7oCiiigKKKKApH2PoaWkfY+hoG6Tmw22peefKiigOefKjnnyoooDnnyo558qKKA558qOefKiigOefKjnnyoooDnnyo558qKKA558qOefKiigOefKjnnyoooDnnyo558qKKA558qOefKiigOefKjnnyoooDnnyo558qKKA558qR5zY7bUl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ASEhUSEhIWFhUXGBgVFRcYGBkfIBgdIBogHhkdHSIgHigiHRslHRgZIjUiJSktLi4uGB8zODMtNygtLisBCgoKDQ0NFQ0NDjcZFRkrKysrNy03KysrKy0tKystKysrKystKysrLSsrLSsrKysrKysrLSsrKysrKysrKysrK//AABEIALkA+AMBIgACEQEDEQH/xAAbAAACAgMBAAAAAAAAAAAAAAAABgQFAgMHAf/EAEcQAAIBAwIDBAUGDAYCAQUAAAECAwAEERIhBRMxBhQiQQcyUWFxFSMzdJOzFiQ1QlNjc4GRlNLTNFJVcqGxJbTBQ2KCouH/xAAVAQEBAAAAAAAAAAAAAAAAAAAAAf/EABQRAQAAAAAAAAAAAAAAAAAAAAD/2gAMAwEAAhEDEQA/AO41Wdo75oYCyHDsVjQ6S2GYhQ2kbsFzqx7qs61TQKxUsoJU6lz5HBGR78Ej99BD4Bfme3SQ+sRhx0wwOG2PTcHarGoqWMasXVAGIOSPecn+JGaRuwvZS2uOH2s0rTtJJErOe8TDJI36PQdDopZ/AWy/X/zM/wDXR+Atl+v/AJmf+ugZqKWfwFsv1/8AMz/11B4XwuO14oI4mk0Nas5DyyOMiTGfExxtQOhpY7WcUnhdREWwIZZThVIypTBfO+gBiTp3wNqZ6h33C4ZiDIgYgEDOehxkHfcHA2PsoJMTAgEHOQDtWdKPb21VbaKNcosl5bK+hipIeYB9wcjOTUj8BbL9f/Mz/wBdAzUUs/gLZfr/AOZn/ro/AWy/X/zM/wDXQM1FLH4C2X6/+Zn/AK6x9HiaYJk1MQl1cIupmYhRJgDLEnagaDVRZTSzSynmFEil5YjCr4sKrEsSCd9W2MbY65q4NQpuFQM/NaMa9gW3BOOmcdce+gm0Uk33BYZ+IiBzII47RSiJLIgHzmPzWGdhjerD8BbL9f8AzM/9dAzUUs/gLZfr/wCZn/ro/AWy/X/zM/8AXQM1Fc/7Z9lLa3sbiaJp1dIyynvExwR02L4p+i6D4CghcfunitppE9ZI2ZfPcDaoljPKlzyHk5itDzQxChlIYKQdOAQc5G35p61bXECyKyOAysCrA9CD1FRYeEW6brGM6lfO5JKjCkknJwCcZ6ZoJ1Fc97Jdm4LqKaaZp2c3V0uRPMBhZ3CjAYAYAFXn4C2X6/8AmZ/66BmopZ/AWy/X/wAzP/XR+Atl+v8A5mf+ugZqKRxwaK04nZLC0umSO61hpZHB0iPTszEbaj/GigeKK1S3CKVDMqljpXJA1HGcD2nAOw9lbaDFqUPRu9x8l2elIyOSmMuwPT2aDTga572Hv7juEKxPDGsNtHI3NUnXq1HqGGhAFxq33zttuDtruv0cX2j/ANujXdfo4vtH/t1V8P7RNJJKumPCQxzKiyAy5ZdRV0x4fIA+daLbjrxiKWe4hMUsbSnA0iEBdWdRY6kGQpJ8yPbigu9d1+ji+0f+3VCpf5WTWFB7o3qkkfSj2gVWcK7R8S03ouY0XQSYJo11IispKNJhssoGhjjfB3HSrC05nynDzWVn7idbIMKx5gyVHsNA3UUUUCt6Q88m3xjPfLTGf2y1ea7n9HF9o/8Abqk9IH0Nv9ds/vlpnbONuvlQQ9d1+ji+0f8At0a7r9HF9o/9ujhEs7RK1xGscpzrRG1AbnGDgZ2wennWye+iR0jeRVeQkRqSAXIGSFHngAn91Br13P6OL7Rv7dUfo8JME5bGTd3WcHI+lI9g9lXfEEuC0XJdFUPmYOpJZMHZcdGzjc1Tej76Cb63dffNQM9FFFArSl/lZtAUnui+sSB9KfYDV5ruv0cX2j/26p0/K7fU1+9NMtBC13X6OL7R/wC3Rruv0cX2j/26m0UCj6QHn+TrrUkYHKbJDsT+4aBn+NNcXqj4Cl/0i/ky7/ZNTDF6o+AoMqKKKBN7AtN3eXQqEd7vN2dgf8Q/kEP/AHTLruv0cX2j/wBuqP0c/wCGl+t3n/sPTTQQtd1+ji+0f+3Rruv0cX2j/wBuptFApcSaU8UsOYqD5q8xpYnyi65UYordxr8qcP8A2V7/ANQ0UHvbD6Xh/wBcX7mWmaq3ivClnaBixXkSiYAY8R0MuD7vGensqxFAGuU9lOHvNax+ATIlpGNLlFMTNqOYm0MS5G/iwoIHvx1Y1yvg1rJPwyJLaP55bVA0hkKjfUVUqNpds7NgeLr1oN0HD+DGSaKPmzXjWyTNqeQPKFUOmWXA1nCZx7qnXUg5MvImtZHmt5JJC6RBEYAYLkDwxkkjEmTkZzsampeY5t7FHb/MxorsyFZJVEaudJBwgIYaQQcmsLzhckq3Vi7xyK686VpV0MyyMxRF5ZXATR9Ic7nptRUDhq3j27ZYP82pvOS8YR/BsITpPiMIQEghTtjByRP4GJe/wc1kZjZOQY1KroM2YwASSCE0g1RyWqwWsnd1LA2kZggVZfAuCfxhlPjUnVjOMgHyzVv2ZluXvLZrpUWY2LaxHjT9N4cYJG646UD5RRRRCv6QPobf67Z/fLUscHcRxc68mYwyGZpAVTmDJIRwBugBxjqdNRPSB9Db/XbP75aub22naWJklVYlL86MpkyArhQDnw4O/voKvs/fWHEHF/buztGHgBy6gZIJyp2PkQcdKh9tzdCWyNs9qrc7B55UMQRhhHnckrnZd6uZ+Cqtu8FowtS24eNF8JyCTg7EnGN/bUbj/ZO2vGhecFpIDqibJA1bHxAdRqAOPdQWPFUuDHi2dEk1LgyKSMahr2B6lc4qm9H30E31u6++atHFn41ElosIhnfmAXbldI056qurbb47jpW/0f8A0E31u6++agZ6KKKBaT8rt9TX700y0tJ+V2+pr96at7KCdZJmklDozAwoEA5a6RkE/nZOTmg94dxSGZpVjbJicxSbEYYdRv169RU2qziEJWRLhrnlQxK5mQ6Qj5GzOx9XTjNRbm+N1zre2leGWPlHncolcNhhoJ8LgrkZB2zQVnpIS47pcsHTkd2kDrpOsvkaSDnGkDO1NsXqj4Cl70hj/wAZd/smpii6D4CgyooooFb0c/4aX63ef+w9NNK3o5/w0v1u8/8AYemOe7jQqHdVLtoQMwGtsE6Vz1OATgeyg3UV5mjNAs8a/KnD/wBle/8AUNFHGvypw/8AZXv/AFDRQSe0c9yrw8jUwyWeNDHqYBkz653TBbON8lKsuESO0MbSFWcqCxUgjPuI2P7qo+2M/LaFy5jGJFMiyxxsM6Tgczwsp0nO2RpByMVecJjVYY1RdKhF0jIOBj2gkH453oJZrmXZOAy2UIjRPm7WPnFpJE5qnUwQ6CBpAB8TZ9YjHWummuO8EvJFHDEeKFrQ2oNy5VyyLlsayuyx5xjWNJ8VAyX8EhV2jUM80TT200kSLHaKqKY0kIO5BJIJG2/srK2u2ew1XMIu76KFnCct15w8tGpQXQ7ZwDn2biqp5+GW/EeIrJPclprfVKMZREIA8GASThhjbHXrVzxh7krJpmLTxwNy5IYTiIOBiSQFjlyE2RRkDJxuKKjScakW2N2/4rPLbl5bUxlm8AYIyZxyiw8IMgK9Nsg5w7FcQa4ubaRrdrc9ydBE+chVm0qdwpIIGdwK12V9cw29wwmW6uEgUTao2HMYIzR8rbEuUONPtGfMit3Y2/M9zayGJ4j3Fl0SZ1DTNpBOQNjjPTzojodFFFAr+kL/AA8P1u0+/Wr/AIhE7xOscnLdlYI+AdBI2bB2ODviqD0hf4eH63affrWjh44jPHfxcQVYojzEgeE+PllSNQwTuBjBIBz5UGm9fi03JS1bl8iYR3DzIB3hQBl48ZypyRjbf4VZdrOOXVs1uLeza4EsoSQrn5tfMnAOPPc4G1UPos43YC2htYJZnJaZU5ynUdPjboNKrhhgZ/5p9uJQis5zhQScDJwBnYedBnSx6PvoJvrd1981auNdthFHbSwW8twLh0XCgho1bozLgkfA4rb6PvoJvrd1981A0UUUUCdxW5mj4jI8EPOkFpGBHqC5BnwxydhgEt78UxXttM7QtHNy1RtUqaQeYuPVz5b75FVKfldvqa/emrbhgufnO8GM/ONyuWGGI/zdWSctjqRtQSLu3jlRo5FVkcFWVhkMD1BB6iot5d93EKJA7qzrF82oxEuk4ZvYg0gfvFRQLS8m1btJZykD110OV39gcaT7xU3ifFIrfl8zV85IsSaVLeIgkZwNh4TuaCp9Iv5Mu/2TUxRdB8BS76RfyZd/smpii6D4CgyooooFPsA5FpMQNRF1ekD2nvEmB++rm1iW5jhluLYJIpEio+lmifBGxG2rBO49tVPo5/w0v1u8/wDYemK8uUiRpHOFQFmOCcADJ6UELhNvDrnlinaXmP4xzA6xsg0lVA9TpuPbW654XHJNFO2rXFrCYZgPEAGyAcN0HXpWHCIrcwh7dAkc2ZfCunJfcsR11HOa2cH4ettCkIeRwgxrlbUx/wBx86Cl41+VOH/sr3/qGijjX5U4f+yvf+oaKDTxvi0PPUd5SCWNnhy5jI0OiuWKsQQMooBz1HnmmHhEEccMaRNqRVAVsg6hjY5G2/u2qo47xNoHGtICHzoyJWdsYz4UiY7Ej3birrhs4kiRxjDKGGM43HlkA4+IFBINc07LTiDh8DrcQoZbZdUbjU50hgDGoYFiQSNJ6kDHUiulmuUcEuUteFRc6SBIruNU5kpbKMV04ACnUoA1DcYOc+2gY+fF80Wea3hNrHyjo0u7bgq5Kkl1ATEeNyx2PQYzXuA7SzyWsvdklumMYEZG4BDMCEl8jjONtiQKjXcdxdX8lubsCxiSJXUMySczZlw+BqzjJIOMbYrZxGBHjK3Ky5LN3syl1g5W+rxEiMLjTp0nIOD7aK84crSQxytDbziaCOKLRKNEZAYaVL+LSfCcqC2QdthVhbRMnE4UdtTLY6Wb/MRIAT++qHiHBrSeGzL2k8b2SidYLd1ZYxnKq7bhtRjB8Hixn273HDLp5eIW8kiBHexLMqtqAzKDs3mPfRDnRRRQK/pC/wAPD9btPv1qPDLxC2vZWuZDLb3Eix2yRxluUSPWfA8KjG5JNSPSH/h4frdp9+tWFz2ktFne1M6idYzKY98hQM56ezfHXFBT8J4O0bw6bYxyI7NPMNOJAQ2rGDltbFTggYx7hm1+VJZ4VktI9+boYTBkIVX0yEDGSdtvI0p9n7O/mtje3E5llbaHkllzbs6l/AQPnNIfTkZGQM53q3j4k0MmLeORkkaNEimcxsTkmZ4xNhyETBIHXBx5mgz4dw9xLDHykR4XLyzB1LSAhuoHi8ZIJDbDG2cA1t9H30E31u6++aqW3tYYb831rDPJJeSLEzSOFi0gZdk21ZxHkBtjg6etXfo++gm+t3X3zUDPRRRQLSfldvqa/emreHiStPJBokBjVXLlCEbVnZW6EjG4qn1AcWcnYCzBP2pql7N8ezcz3D8RWe1mmWC2jRGPLfrpPh22HXoetA48W4jHbRNM6uVBUEIhZjkhRsNzuR8KxWW57xgpGLbl5D6jr5mroVxjRpyc5zml+O+ktOILZxWs8kVwXnkuGdmWNjklRkYCjA2yMahgGraa57xNNZlAYRFiSVJVyrt/9MqDqVtB1ZNBE9IEqtwu7ZWDAxNgggj+NMkXqj4CuccW4IeH8Mu7KGNu6rA0izPICzSM3iTSFGABvmujReqPgKDOiiigTexdsZbG4jEjRlrm9UOmNS5uH3Gdsimix0hRFzOY0YVHJILE6er46MevTzpS7IG5Fm/dhGX79dauYWxo70+vGn87HTyzTZbWMMbSSIiq0pDSMBu5AwCfacbUGEnEkWdLcq+p0ZwQp0gLsQW6A+wVEFjJdW0kN9Gg1l1KxO2CmfBvsQxGM4qXwfiaXMSzRhwrZwHQq2xxuDuK84RczSIWnh5LanUKWDZUEhWyNvEN8eWaCl4qgXifDlHQRXgHwCw0VEa4nk4hw5riEQyaL8FA4fYcrScgDqMHHlmvKCf2vkw0QJiRWWTMsokwuChVVZGXSxIyN8+DapfZKWQwBJIhGUCABQwGCgYDDEtkZwck/wDwK7tJxa2LrEzoHXXlXuXgxjTv4T4gdQxn2HHnV9wRSIIgzhyEXLg5DbdQfP4+dBNNcj4Vw+C44dAl2JWKQxvZIisVL4O+FGHfWdJV9tONtya64a45wS1a3tob6C6JuTZhIrV2+bzkgM24Cg4ONRAyOtA2/KEFxLI6rDdGOJYZ0Dpi3cai+dW2k9CwyRyvOq3suneGaRuIxXVpJDyFt29UuoGQQ2CQPbjJDA1P4HwxoEjUwwW1xdq8l4wXUrMuMqAWxk6ycZxs3WqiCC1s7S4JitYopnKCXVpWNvo84OW05XWukn1juMZoo7J8TupoWlnfRI+zCyRZFMC+FH6sEbPMUYJJCDw5FMdqIxxOARYMfcfBjpp5gx/xVFFc8REl2ILdYVSOOO3YlAt1gnDKSQqvh2OoZG4yDiryzthHxKCMDAWx04znGJB5+fxohvooooFb0if4eLHXvdpj485cVSQrawzpfyFluAji9llVgsaaT7RpXD6FUJuwP53Wrv0iDNvEPbd2g2/bLSf8lTxheH2sq38M87ted4b1Y8qCI/EMgYJJQkhgNhQWXyvbwwwXDSGHJPMuycpIGVgNOCdYLFWC48GnfTjFRb3vdpw5X7za3t9HMOVLKU8AlOnC5YeIg43I2Y+yne87L2UlqLRoE5CDwJjZMdCPeKUrueOFobZYbc3MELyQwKyk3OIyECjGykjX4t8ptnGaC04MULQJJJKURsRLoHK5oUgqJMZcL4wucA46sQKl+j76Cb63dffNVP2XF/MLMXEQSMNJLLCWUPCVJMOc+JkJwQuARtknG9x6PvoJvrd1981A0UUUUCywHysQehs98+6X/wDtbojwzhxSBeTbmdyUTprc9SP+BVD2v4F369a250kOq1Da4zuNMwOPgf8A4FY8J4NcT3pW8t4ZbW0CCynLBpCyhQS2G3OxJDAYYDGetBO7cXRnZOH2vEFtbxmWUDBJZADkewdM4zvpNa3uLqHisVvClsY5Yubdt4RK5UaNZGc9dAGx6n2Vl2auUvLua4n4fyJoHMEU0g3dd+hIHv6Z2br1rHjXaolo34bAl64m7vcMh3hXqckb4z59NqCy9Iv5Mu/2TUxRdB8BSf21uJ24fxASxBEVGWJg4bmLpB1ED1TnIwfZTfF6o+AoM6KKKBS7ARBrSZT0N1eg4OOtxIKtWjNnbxR28LzBSkYXXlgpOCxZjvgHPtqs9HyZtZh7bu9G31h6suzUkCo9tC0rd3blMZdZOcavWYeMb9RQWAvYuaYeYvNC6zHqGrTnGrHXGds1hZ8RhlVnikV1RmRypyFZfWB94raLeLmGTSvM06S2Bq05zjPXGa1zx8uNzDEpbDMEGFDt1wT5ZPnQLVxxCG44hw2aFw8bxXpVh0O0VFeTau/8L1xCJjBdlo1IIQ6YcgEbHB86KCV2kt5DLHoEr6hIWEcsKsoGgDAkxlM5zjoSPbV7wtgYoyCT4R1Kk/vK+En3jal7tdbx82F2iQkrIpkaCWbSMqQulDtnc5P+XA60w8LAEUYGMaRjCFB08lO6/A0Ek1ybsNdTJZFJTbwxzRIELvqZl0FTIFHQHGAjY3B65xXWTXHuF8ft7Lhqa5osSwRCVWDM8eoFAdIB1IQM4JGDn20E1YIIVMvft77lraQ30bFUKkA5TyO4XPhHiHtqZxXhVo/PaYQ+O4jSS1IADhGCK2c6lbQSwIIXHUHc1bcUtIbiSIHkYtYY54ZJ01Fic4YeJcKOWuTuckdMbxuLQXs/DZiVt5biZdcaOgXTEwB0NqYZKjV4iQOlFe3nE7RryeBFjuGjgVGjJVRABkscvhdJDISVJI0jbpUjhQ/8hbfOCX8Q+kByH+cG4PmPfUSwt0YqxNpDJJaRtNKqI6z9VZAScGJQozg5IddxW/gZBvrYrGsY+T9kUYVRzBgKPIewUQ70UUUCl6TiwtEKLqbvNtpXONR5q4GfLJ2zVHcTl7aG3nnWN1HKUW2XkSR1MYO2wVNR1Mudx5UwekQfi8Xl+NWu/s+eWqXhXaO1a8tLETxMyB3haIMeZhXTBONKHwuSMnJXyoDh9wbeNrCO8S6a2gm7zHIrmRi26YOfVUNggZOMedbOEcM4fb3MUmuKXk2xMcvhBhRR0Gk4KlWfGoFgAdzmh42Ba7tu7R3N0xiJEWXTGd28XjZdHiGANvdvS2XHH4hPaTw20CQRTPBcNOEVtbLpbQM7llLDSATk4PnRVx2ev4LhbeSHlgd4b8aLBTKctqQK2JC7ggFWGANxnAq69H30E31u6++aqvh8ESLBoS3CLc6UtBEuYm1lS6n1hKo8ZPTGfcatPR99BN9buvvmohnooooEnjV5JFxaNgitGbUid2kCCKPmDL79d8DHvqiPZOzjYQ2t7cwqrfKMkoJMbpnGNYwp6dN8gknNW/ay3tJb2SK8YLA9mEYltO5nXRg+3VjFUvALp3eUcPkE3DrSB4DZspDySBTgAsvi1Nvq1e7FA28FMPEY+e8kVzCtwZbRkDro07LqyQS4y2cjG/SvJp+E8IR5CUgE0vjxqJMhBO4GSBjJ8gBS9acZmseHW92tkbaFWcTWaR6mbUSFYE4KDPiJasuAW4uJ7yTiMFotvIYruINpD6cYR5VJypCYUlgPEGG4oMOJ8FjtOH8TQXjTvIjTlXYExq3q7ZyAfb54rpMXqj4Cuecc45w69sOIy2gBkSPkyvo0lgN13I8S9cV0OL1R8BQZ0UUUCR6NJ5ytyjQhYVubkxy6wS7G4k1gr1XG2/nmmCHiLXNvI9rlH8aIZo2ADqcZKnBK5H76U+zvai0srOc3EoVhcXkgQDLFe9OuQo3IywFW/o5a9e2M13crcCVubAyrjEbAYBGkY9uPLpk0FzY8LRH7zIq94aJI5pBkBgu+wJwBkk1YpICAQQQdwR0NInabj91FcS2Aj5z3SMbX5vEcY0EFZTnxZIO/lkVv4J2ghseFwvevDGUUpohIYHScaUCk5I2yATigk391HLxLhzxOroYr3DKQQdouhG1FQ7Z7ZrvhT2iqsDwXjxhV0jBEJ6eVFBccXtHuXUwMA1vJhlfVpJ8D5GD1wMbjozVYdnnDW0RDlwUHiYYLe/HlWriHBopGLGSSMvhX5crJzNts4PXG2Rg++rG2hVFVEUKqgKoHQAbACg2GuV9mircPj1vEnKt42VJIkbn4BZS2oZZdXgATBBB9orqhrlXZxkFjbmYzK/JQWPL1YLkHpjwmQv1Em2MeWaA7S2k5uo7d0eS0lHeblt3ltc/mppGUjBQAAA58fsqdecStTLNbjlyXCsJ+cXQAREhlGWOc6Do0AEHUM7E1MmvLuGT5yWI3cxRGhgUMwizhZdLOCCmt8ndSANqhjhcUbW19Hb243CBnZtWhUYAu2CM6RkkDbG+worfNeWjRQNcDutsIVMCIRpSbUwZMpka1ATSnQ6m2OMCfw1pTxG3MwxIbE6xgDfmDqBsD7hVLxXh8V2WS6CvbTabyM2jSOynAQk6VIMZVc6vMk4G1WnAmlN/AZWiZu5vhotWkpzvm8ajnOjTnPnmgeKKKKIVvSIfxeLbP43abe355arIbZZjEBKgedJY2EUaJJbAqxYxsF1LpcaTr6lvLpVn6RM93ix173aY+POXFVcLS6gLRm78VY3InEnLHhOCw2GNekLy+o92TQUnCIppZriS6AhkVZre0mXUEmXT4i7jIZwI/WyDnVgHFTLPjVjM0E8FtG0JdYtJeEYcOMS4LdI9/Fsx1jFSe/ZKwI63EMTJpZQvL5rSaFikcMThGbVjSCQFBz5+WHDlspZrWOKzjEwjVQWZQWfUMAEEsx0k6M+Q332KlW9ynekHMbv5l+ciPTkayCcYwIxHgiQblsAkklasvR99BN9buvvmpZtOGAzxXXhHEIz3VJCZjbuqkofFgAymPWMZxq23Ipm9H30E31u6++aiGiiiigRe00mniA9UA26KzuoYRgzjxkHbY4AJ2BIJ2FRuKJLFDPLaSK0ls2tCoREndxhklCALI4ztjGSyjrUvtJq+UPDr092Xm6AS3K5w16cb56dN8asb4rSGyhMVxHFw1HVubMW1Iy4I5Zc+oJQudfXxAbYoKm24pDDGJeKyTx8wa5o9U2I7hsnSAviCFFyuMoCH3yKuLGG3vtdpcwqzyWyCWcPHrYa8rGSp1alGlj5ZJrVHbfKOpZ4EcsA+J1KrpR2ETRhWJIbUzatXQjbeo9vcTd0gWEWivaBJCplYMV8UfiCrlQw1HIzqI267FT+0HDLO24PdQ2gTQkTKxUgksOpc+bfGneL1R8BXKb/hEVrZX6WgKwtDJLOkwlEokYjlldQA5WAwzucj211aL1R8BRGdFFFByePjAtbTW1ibpJL29jlIXPLj7w5bOxyNs46eGpIu7i80ScKLPZXL8q51NoNuqAJ8yCQU2LHbVkgUWZ4kLL8QeFf8AyF2JudpwU7w+R4tse3G/srd234b8w9qZRCOastnBZYWaVQMOCpIDHUxPh9gorO57aH5g8OMc9rA3Kvp5SQ0KrpGrLaScrqOoBgxXFSLTgXCuIW1tdzWywRRNI8SB1VMM+SWCnSVYqGwfbv1IqBxHspfQm97tFbyWssPhtNIUySkAFnIAOrZjnXvnG3WvRbxXHCoYp4oUsRbmS4EEpZonQgqExq1DIOck79aIYeJIo4lw0IAFEN5pC4xjTDjGPKilvsjxATz8MdCvJCX6W4AcMIlEKqH1E5fY5I2PlRQNXbD6Xh/1xfuZaZaWe2B+d4f9cX7mWmag8NcY4F2aW64fEWaSRINFywaYrg6NRjiGMKunB1HzO2ME12c1ybs/ZxPZRmZpEdbaNYETOJsZOGUbTePK6GyAPLxE0F2lg0l494LWN7sR6oHWR1UQsCIeYG2MxIkGBsANyNqpn4k83Kj4eLWW9Glr5SjBQjfSaFc6RnOHC5bfzqXwvg97C108001xIAGcpJy+WpXWYlGTrwGztpwCNJyTWXC7S05uuVEMy28SSGxEoxIcsA2k6wSnL0l9tmorKx7S8+GS6sYXhdMWggkVF5iqcqYwWUArzH2/cRtV1ZWoi4lBGM4WxI36/Sjr76iLPgo0ggneWCOIq8iDQ2ps52IKuWGdO5KbA7Y87Oz676DaTKWbxEyKVZik2ktg76SRkHzFA90UUUQo+k6PVaIupl1XNsNSnDLmVd1946il+LhjW0g4goZ5riHkQ65JJMtoyhkVFJbUqDOjOk59pNM3pCUm3hAGT3u0++XH/NJ3FrCNkiMF/Jb3DtIkpLHRCSrF1C5AiOpdI0kE5PXrQSreGKztOZDbpDazTK13JJzJNS+q2I/XRS3hU9V2JAqEO0nKaS+ht47jhSaTEUUmXnjCktzPGrKdQyRjTpwd6puKQ8VtrKNnQzxOcx5lclT4n5jIundl3A1MBjJGSavOwdxaxWkCxOwuEZDc4Y8rSxDP58oqynw6d9RHnmimOwLvLbQJk2zfjRB0B4SDzI45MtqxqPkufCATjNTvR99BN9buvvmpbh45GiWuYQSJebzISskjA6jjSPFqZTh/zR4tzgUyej0/i831u6+9aiGiiiig592pgLcTTDyBuSiqquUVy8jDEhAJ0Yyf3D21QcR4JHb2/wAklCY3l1zNmRj4t4eW2AqyF1C4c+85Bpj7Wp+Ovr2ia3iErjqiCfxOPYQdPi/NznypW47wiVpXWwv5GXmRYgdzmZ2xk6z4mRQoOo6saTjcYorLi7vYkLfTIiokaWUOG5enVpIZkGy6AC2TnIJBI2qHF2mmidILxQJ5HEZWGOABI0b5odAwYMNSgtp09Rg5qn7UcRlNytve6HVJIxPMJi+QCzBAThUIXUMaQ5IO+9O/FLi10kW0SyQztDhp3IAkDZLDmAyHwJjppyAPbQVcXfO6cV79K8kpjcwksjKYg2+gqcAamGxAxtiuxReqPgK5X2j4rFJHfgQFGe106kAZMJknW6+FWOcaevh38q6pF6o+AojOvDXtFBwLjljqhSNi7xXfEp43DTBViKXD4KA9CwZiSc+qPPFX/avi1vBcQXTWneBCypaSIZ1xGqfOO5ZQkhDZ0kEjqc1EveE2lzC0V9cd2VLi8eBzp8T95cTDfqdOnCjc6s742g8Mtb2YMUvVuYI40klErmJYCAVRVbBBfSHG2FH529FSIOJzzXLz8P4ilzxCQFeQY5I4eWG3KiQBdQUA4J/zEZqMJ4ZZb5uHiWC80coqGjSHwkCUx56ZYaQDv48jqTVP2S4rw+G4kmvIOTFyyIo4WkySxO+desqVGNWoJkeWateE9p5LSfvVwgurfQyWqoI+ZHE7eDX4dsLGAdROCeu5oHfgTNz+EK+daQXiSAhQQ6iEMPD4evmNj1oqP2ZvI5Lrh3LjeMKt9kMhUZYQv4M+sg1adXuoojR6VeHcVN1aNZzPoeQKqgLiGUAgOfD6pQv19h9orpljCUjRGcuVUAu2MsfMnHma3Yr2g8Nc54Nw1YxxGzmupo+XGwTDeFLdtTJLGP8AMMsh/wBvvro9Lva3s53oCSJglwisisejo3rxSY3MbfxB3G9Aqw8NitrF4Xa/WTkP4urTr0B0o5yU1jwkq2nAO3SttopbdbHmcaiDCY94wu867FI2wMnCK6+PYatugqxueLONMVzKYLk/MHvZCqsb7SPBJGumWQgAjJB26DJrd2hYtFHm44fCsahC5kzlCRqK+EaCAoYLuCwAO1FQuN8TtOHW80UUYjt7hxlOU6PGHUIWRSoDLhSQSRhjj2CmXsrILq7uL5STEFS0tyfzgmWkcfF30/8A4Gqk964k5WJiYSvKe6aLlgIWy4gVss0jYA5hwq7Fcnq+cNsYoIkhiULGihVUeQFESaKKKCk7Z8Ne4s5Y4ziUASQnp84hDp/+ygfvrnbdn04lbw25vGWBVe6BkA1l2dhLHJk4PLfVnbIyB766/SF2o7LyJKbm2j5kZfmy24CEh9OlpIg4KFiuzIcA4BBDDcOacb4tcFYoba5lJi1MoDktEqjlucDCiMkkLqJYq3QDra8E4FLNetYXk1uI1iWZIsBggKYXSCFwfFqPXcA71MPCbO4vGnjli1GP52OeaS3lklLb8xAmFQAKBpGDjI6ZqXyVgkD3V5aytyyqxYe5fOR82idWQABgwAbPXYUVvHbu3juI4ptOq2imMZiUkSkaowB7NWjZRnJIGaeOxXDXt7ONZPpWLTS/75GLsPgC2n4KKX+Adnpbh45rqLlwxO0sMLBQ8khJPMlC7KoJ8MQJxgE70+0QUUUUCL6ReHZlt5zI8cRYW87ocaQzq0TH2qJUQH3MaWuJ8HRZX4zcy8yVX5QgVtBTS3KBQ5yrDHMwfCAzeW9dXv7SOaN4pVDI6lXU9CCNxXOLrgzWTuLkSSWrqI+8xxrI+jGNE3hMg8OF5iZyAM4IzQInBbK9aaeW05bRuzQySFtUTTMGIfJXOVLbMFA1HyzV52U4crWvyjNcoZbdympcByq5XGvrkg7bb4XOakcK4XMLQw2t7ZJEZzMOXPgoA+V3MZLMABgMcA9c4rLhiKoaMcm5uH8DR20YkfGTlpZzhI5GDeJuv+UUVu4Zx2PiMbWkTs0txdBZyUCHkRY1SMBtl0RFPTxSEYGK66BS72W7PtC0lzcaGupvX0Dwxr1EaeZUebHdjufZTHRBRRRQcovLKS24jcqfFG8UskClgFUTSDnvgjxaH8TYwQCMZ3wlXlinDprqx1FoWiUyTO2jXtkKoXIfOrAHXOfInPcu0/ARdIuluXNGdcMmM6TjBDD85GGzL5j34Ncv7R8NTujWl1GIJ0H4uJcLbltl1pMigs2klQspB9uetFUEPDOKR8Ntpg8QiaePlAkGQhjojRsrjlamY6Sfzj8KYLiRODI6t83K0YYxqqsjEbZI/PjOpwWOllK+w1lxcwTRxdy4gp0NzpUeUQwxEAadQUZRwwJ0r55PxsuH2091LqtpO8S6DG988WlEBxnRq+lI30qgCbkkk0Fz2Skju7qOaEs1vZ2qW8TtsWkkCmTI9qpHGD7291eU28B4RDaQJBCMIo6nqxO7Mx82JySffRRFhRRRQFFFFBqngRxpdVYexgCP+agW/Z2xjbWlpbq3XUsUYP8AECrSig8Ar2iigKKKKAorVc3CRqXdgqjqT5VjaXaSrqTOM43Uj/ggGg1X3C7eYYmhjkH/AN6K3/YNeWHCLaD6GCKL/ZGq/wDQFS3cAEk4A3JPlWMsyrjJxk4HxoNlFR7K8SVA6ZKnOCQRn3jI3Hv6Gt+aD2itUtwq51HGBqPtx7cda2A0HteEVpvLtIkLucKOpwT/ANCtVhxOKYZjbUCMg4YZHt3HSg0XXZ6ylbVJaQO3XLRIT/EipttaxxjTGiovsVQB/AVtzRmg9ooooCiisJZVUFmIAHUk4AoM6wljVhhgCD5EAisga9oKtOzliG1i0tw3+YRR5/jpqzUY2AxXtFAUUUUBRRRQFFFFAVF4lA8kbJHKYnPSRQpK/AMCP41Krw0C38g3/wDqs32Nv/bo+Qb/AP1Wb7G3/opkFe0C18g3/wDqs32Nv/RR8g3/APqs32Nv/RTLRQL0/B7nkhWuDcSJMkyGRUQHSQdB0LgDYkNg4JHsqNxWwurh43ZGRQCuhZELI2oESA4xnAIyNx+800tXh60CfddmJXjkUqpaRLtXy5w2uTVADt0Ax/t3raOASl2cKFzLAQuv1YlhCumBsPHnYdetNleGgTIOz91FFHDGqgcu1ViJMBGim1y7Y31Kf39DUWCznMjrGiO4ikWVi5IlJmQktkY16A+Aeh29Xq/GsV8/jQJVv2buAgyimTk3MSvr3TVKzRDOBtoOnb1enStlzwC7bmAYDkXGZhIQZQ4blIcbqEyvw5fh605mvKClsOFvGLlAAEkwYlBOBmJVb4ZcE/vz51Cl4HO0cSHGFitUcayBlJVaQe8FQR7+lM9e0CY3Zm4VWERCErOp8Z3U3CvCu/kIg6D/AC6sDarC34LcchUjuZLYh3YgLC+AeigFSqqPIL0zTHRQLfyDf/6rN9jb/wBFHyDf/wCqzfY2/wDRTLRQLXyDf/6rN9jb/wBFVfafszxCS0nQX8sxaNlERigAfI9UkIMA+3NPNeGgTfRv2bvrKHTd3ZlyBpizqWL3BiNR+HQeVOdeV7QFFFFAUUUU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3" descr="Coulter Principle book_1 transpar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0" y="1981200"/>
            <a:ext cx="5105400" cy="32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4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6324600" y="4191000"/>
            <a:ext cx="2819400" cy="2667000"/>
          </a:xfrm>
          <a:prstGeom prst="rect">
            <a:avLst/>
          </a:prstGeom>
          <a:solidFill>
            <a:srgbClr val="3B1B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629400" y="4237038"/>
            <a:ext cx="2286000" cy="2011362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2057400" y="2593975"/>
            <a:ext cx="3810000" cy="19780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" y="5105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800">
                <a:latin typeface="Arial" charset="0"/>
              </a:rPr>
              <a:t>Sensing Zone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1600200" y="43434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800">
                <a:latin typeface="Arial" charset="0"/>
              </a:rPr>
              <a:t>Red Blood Cell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990600" y="23622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914400" y="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+mj-lt"/>
                <a:ea typeface="+mj-ea"/>
                <a:cs typeface="+mj-cs"/>
              </a:rPr>
              <a:t>The Impedance principle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010400" y="6121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800" b="1">
                <a:solidFill>
                  <a:schemeClr val="bg1"/>
                </a:solidFill>
                <a:latin typeface="Arial" charset="0"/>
              </a:rPr>
              <a:t>Oscilloscope</a:t>
            </a:r>
          </a:p>
        </p:txBody>
      </p:sp>
      <p:sp>
        <p:nvSpPr>
          <p:cNvPr id="13322" name="Rectangle 10" descr="Light upward diagonal"/>
          <p:cNvSpPr>
            <a:spLocks noChangeArrowheads="1"/>
          </p:cNvSpPr>
          <p:nvPr/>
        </p:nvSpPr>
        <p:spPr bwMode="auto">
          <a:xfrm>
            <a:off x="2895600" y="4419600"/>
            <a:ext cx="2133600" cy="1371600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11" descr="Light upward diagonal"/>
          <p:cNvSpPr>
            <a:spLocks noChangeArrowheads="1"/>
          </p:cNvSpPr>
          <p:nvPr/>
        </p:nvSpPr>
        <p:spPr bwMode="auto">
          <a:xfrm>
            <a:off x="2895600" y="1365250"/>
            <a:ext cx="2133600" cy="1371600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4" name="Picture 12" descr="rbc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763" y="3200400"/>
            <a:ext cx="579437" cy="609600"/>
          </a:xfrm>
          <a:noFill/>
          <a:ln/>
        </p:spPr>
      </p:pic>
      <p:pic>
        <p:nvPicPr>
          <p:cNvPr id="13325" name="Picture 13" descr="rbc1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8188"/>
            <a:ext cx="6350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rbc1-transparen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3278188"/>
            <a:ext cx="430212" cy="4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rbc1-transparen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3354388"/>
            <a:ext cx="3079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8" name="Rectangle 16" descr="Dotted grid"/>
          <p:cNvSpPr>
            <a:spLocks noChangeArrowheads="1"/>
          </p:cNvSpPr>
          <p:nvPr/>
        </p:nvSpPr>
        <p:spPr bwMode="auto">
          <a:xfrm>
            <a:off x="6858000" y="4495800"/>
            <a:ext cx="1828800" cy="1447800"/>
          </a:xfrm>
          <a:prstGeom prst="rect">
            <a:avLst/>
          </a:prstGeom>
          <a:pattFill prst="dotGrid">
            <a:fgClr>
              <a:srgbClr val="0033CC"/>
            </a:fgClr>
            <a:bgClr>
              <a:srgbClr val="99CC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>
            <a:off x="7620000" y="4572000"/>
            <a:ext cx="304800" cy="1371600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7620000" y="4953000"/>
            <a:ext cx="304800" cy="1011238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7620000" y="5257800"/>
            <a:ext cx="304800" cy="722313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6629400" y="5943600"/>
            <a:ext cx="2286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7010400" y="6248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800" b="1">
                <a:solidFill>
                  <a:schemeClr val="bg1"/>
                </a:solidFill>
                <a:latin typeface="Arial" charset="0"/>
              </a:rPr>
              <a:t>Oscilloscope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title"/>
          </p:nvPr>
        </p:nvSpPr>
        <p:spPr>
          <a:xfrm>
            <a:off x="5791200" y="1600200"/>
            <a:ext cx="3276600" cy="12192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GB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red cell passes through RBC aperture</a:t>
            </a:r>
          </a:p>
        </p:txBody>
      </p:sp>
    </p:spTree>
    <p:extLst>
      <p:ext uri="{BB962C8B-B14F-4D97-AF65-F5344CB8AC3E}">
        <p14:creationId xmlns:p14="http://schemas.microsoft.com/office/powerpoint/2010/main" val="41154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  <p:bldP spid="13330" grpId="0" animBg="1"/>
      <p:bldP spid="133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6324600" y="4191000"/>
            <a:ext cx="2819400" cy="2667000"/>
          </a:xfrm>
          <a:prstGeom prst="rect">
            <a:avLst/>
          </a:prstGeom>
          <a:solidFill>
            <a:srgbClr val="3B1B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629400" y="4237038"/>
            <a:ext cx="2286000" cy="2011362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057400" y="2593975"/>
            <a:ext cx="3810000" cy="19780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8200" y="5105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800">
                <a:latin typeface="Arial" charset="0"/>
              </a:rPr>
              <a:t>Sensing Zone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1600200" y="43434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800">
                <a:latin typeface="Arial" charset="0"/>
              </a:rPr>
              <a:t>Red Blood Cell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990600" y="23622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010400" y="6121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800" b="1">
                <a:solidFill>
                  <a:schemeClr val="bg1"/>
                </a:solidFill>
                <a:latin typeface="Arial" charset="0"/>
              </a:rPr>
              <a:t>Oscilloscope</a:t>
            </a:r>
          </a:p>
        </p:txBody>
      </p:sp>
      <p:sp>
        <p:nvSpPr>
          <p:cNvPr id="14346" name="Rectangle 10" descr="Light upward diagonal"/>
          <p:cNvSpPr>
            <a:spLocks noChangeArrowheads="1"/>
          </p:cNvSpPr>
          <p:nvPr/>
        </p:nvSpPr>
        <p:spPr bwMode="auto">
          <a:xfrm>
            <a:off x="2895600" y="4419600"/>
            <a:ext cx="2133600" cy="1371600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1" descr="Light upward diagonal"/>
          <p:cNvSpPr>
            <a:spLocks noChangeArrowheads="1"/>
          </p:cNvSpPr>
          <p:nvPr/>
        </p:nvSpPr>
        <p:spPr bwMode="auto">
          <a:xfrm>
            <a:off x="2895600" y="1365250"/>
            <a:ext cx="2133600" cy="1371600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8" name="Picture 12" descr="rbc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763" y="3200400"/>
            <a:ext cx="579437" cy="609600"/>
          </a:xfrm>
          <a:noFill/>
          <a:ln/>
        </p:spPr>
      </p:pic>
      <p:pic>
        <p:nvPicPr>
          <p:cNvPr id="14349" name="Picture 13" descr="rbc1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8188"/>
            <a:ext cx="6350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rbc1-transparen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3278188"/>
            <a:ext cx="430212" cy="4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rbc1-transparen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3354388"/>
            <a:ext cx="3079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2" name="Rectangle 16" descr="Dotted grid"/>
          <p:cNvSpPr>
            <a:spLocks noChangeArrowheads="1"/>
          </p:cNvSpPr>
          <p:nvPr/>
        </p:nvSpPr>
        <p:spPr bwMode="auto">
          <a:xfrm>
            <a:off x="6858000" y="4495800"/>
            <a:ext cx="1828800" cy="1447800"/>
          </a:xfrm>
          <a:prstGeom prst="rect">
            <a:avLst/>
          </a:prstGeom>
          <a:pattFill prst="dotGrid">
            <a:fgClr>
              <a:srgbClr val="0033CC"/>
            </a:fgClr>
            <a:bgClr>
              <a:srgbClr val="99CC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7620000" y="4572000"/>
            <a:ext cx="304800" cy="1371600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Freeform 18"/>
          <p:cNvSpPr>
            <a:spLocks/>
          </p:cNvSpPr>
          <p:nvPr/>
        </p:nvSpPr>
        <p:spPr bwMode="auto">
          <a:xfrm>
            <a:off x="7620000" y="4953000"/>
            <a:ext cx="304800" cy="1011238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7620000" y="5257800"/>
            <a:ext cx="304800" cy="722313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6629400" y="5943600"/>
            <a:ext cx="2286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7010400" y="6248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800" b="1">
                <a:solidFill>
                  <a:schemeClr val="bg1"/>
                </a:solidFill>
                <a:latin typeface="Arial" charset="0"/>
              </a:rPr>
              <a:t>Oscilloscope</a:t>
            </a:r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title"/>
          </p:nvPr>
        </p:nvSpPr>
        <p:spPr>
          <a:xfrm>
            <a:off x="5791200" y="1600200"/>
            <a:ext cx="3276600" cy="12192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GB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red cell passes through RBC aperture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914400" y="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+mj-lt"/>
                <a:ea typeface="+mj-ea"/>
                <a:cs typeface="+mj-cs"/>
              </a:rPr>
              <a:t>The Impedance principle</a:t>
            </a:r>
          </a:p>
        </p:txBody>
      </p:sp>
    </p:spTree>
    <p:extLst>
      <p:ext uri="{BB962C8B-B14F-4D97-AF65-F5344CB8AC3E}">
        <p14:creationId xmlns:p14="http://schemas.microsoft.com/office/powerpoint/2010/main" val="9168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14354" grpId="0" animBg="1"/>
      <p:bldP spid="143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6324600" y="4191000"/>
            <a:ext cx="2819400" cy="2667000"/>
          </a:xfrm>
          <a:prstGeom prst="rect">
            <a:avLst/>
          </a:prstGeom>
          <a:solidFill>
            <a:srgbClr val="3B1B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629400" y="4237038"/>
            <a:ext cx="2286000" cy="2011362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7086600" y="6019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4" descr="neutrophil-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3167063"/>
            <a:ext cx="6477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209800" y="2667000"/>
            <a:ext cx="2590800" cy="18478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6" name="Picture 6" descr="lymphocyte-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3243263"/>
            <a:ext cx="4508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monocyte-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3167063"/>
            <a:ext cx="533400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010400" y="3854450"/>
            <a:ext cx="1449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600" b="1">
                <a:latin typeface="Arial" charset="0"/>
              </a:rPr>
              <a:t>Oscilloscope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38200" y="5105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800">
                <a:latin typeface="Arial" charset="0"/>
              </a:rPr>
              <a:t>Sensing Zone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1600200" y="43434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1" name="Picture 11" descr="neutrophil-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6477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62000" y="1981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800">
                <a:latin typeface="Arial" charset="0"/>
              </a:rPr>
              <a:t>Neutrophil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990600" y="23622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title"/>
          </p:nvPr>
        </p:nvSpPr>
        <p:spPr>
          <a:xfrm>
            <a:off x="5791200" y="1600200"/>
            <a:ext cx="3276600" cy="12192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GB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White cell passes through WBC aperture</a:t>
            </a:r>
          </a:p>
        </p:txBody>
      </p:sp>
      <p:sp>
        <p:nvSpPr>
          <p:cNvPr id="15376" name="Rectangle 16" descr="Light upward diagonal"/>
          <p:cNvSpPr>
            <a:spLocks noChangeArrowheads="1"/>
          </p:cNvSpPr>
          <p:nvPr/>
        </p:nvSpPr>
        <p:spPr bwMode="auto">
          <a:xfrm>
            <a:off x="2895600" y="1365250"/>
            <a:ext cx="1143000" cy="1371600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Rectangle 17" descr="Light upward diagonal"/>
          <p:cNvSpPr>
            <a:spLocks noChangeArrowheads="1"/>
          </p:cNvSpPr>
          <p:nvPr/>
        </p:nvSpPr>
        <p:spPr bwMode="auto">
          <a:xfrm>
            <a:off x="2895600" y="4419600"/>
            <a:ext cx="1143000" cy="1371600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18" descr="Dotted grid"/>
          <p:cNvSpPr>
            <a:spLocks noChangeArrowheads="1"/>
          </p:cNvSpPr>
          <p:nvPr/>
        </p:nvSpPr>
        <p:spPr bwMode="auto">
          <a:xfrm>
            <a:off x="6858000" y="4495800"/>
            <a:ext cx="1828800" cy="1447800"/>
          </a:xfrm>
          <a:prstGeom prst="rect">
            <a:avLst/>
          </a:prstGeom>
          <a:pattFill prst="dotGrid">
            <a:fgClr>
              <a:srgbClr val="0033CC"/>
            </a:fgClr>
            <a:bgClr>
              <a:srgbClr val="99CC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7620000" y="4572000"/>
            <a:ext cx="304800" cy="1371600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7620000" y="4953000"/>
            <a:ext cx="304800" cy="1011238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7620000" y="5257800"/>
            <a:ext cx="304800" cy="722313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6629400" y="5943600"/>
            <a:ext cx="2286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7010400" y="6121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800" b="1">
                <a:solidFill>
                  <a:schemeClr val="bg1"/>
                </a:solidFill>
                <a:latin typeface="Arial" charset="0"/>
              </a:rPr>
              <a:t>Oscilloscope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914400" y="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+mj-lt"/>
                <a:ea typeface="+mj-ea"/>
                <a:cs typeface="+mj-cs"/>
              </a:rPr>
              <a:t>The Impedance principle</a:t>
            </a:r>
          </a:p>
        </p:txBody>
      </p:sp>
    </p:spTree>
    <p:extLst>
      <p:ext uri="{BB962C8B-B14F-4D97-AF65-F5344CB8AC3E}">
        <p14:creationId xmlns:p14="http://schemas.microsoft.com/office/powerpoint/2010/main" val="39789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 animBg="1"/>
      <p:bldP spid="15380" grpId="0" animBg="1"/>
      <p:bldP spid="153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6324600" y="4191000"/>
            <a:ext cx="2819400" cy="2667000"/>
          </a:xfrm>
          <a:prstGeom prst="rect">
            <a:avLst/>
          </a:prstGeom>
          <a:solidFill>
            <a:srgbClr val="3B1B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629400" y="4237038"/>
            <a:ext cx="2286000" cy="2011362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7086600" y="6019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4" descr="neutrophil-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3167063"/>
            <a:ext cx="6477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209800" y="2667000"/>
            <a:ext cx="2590800" cy="18478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0" name="Picture 6" descr="lymphocyte-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3243263"/>
            <a:ext cx="4508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monocyte-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3167063"/>
            <a:ext cx="533400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010400" y="3854450"/>
            <a:ext cx="1449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600" b="1">
                <a:latin typeface="Arial" charset="0"/>
              </a:rPr>
              <a:t>Oscilloscope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38200" y="5105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800">
                <a:latin typeface="Arial" charset="0"/>
              </a:rPr>
              <a:t>Sensing Zone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1600200" y="43434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5" name="Picture 11" descr="neutrophil-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6477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62000" y="1981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800">
                <a:latin typeface="Arial" charset="0"/>
              </a:rPr>
              <a:t>Neutrophil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990600" y="23622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>
          <a:xfrm>
            <a:off x="5791200" y="1600200"/>
            <a:ext cx="3276600" cy="12192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GB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White cell passes through WBC aperture</a:t>
            </a:r>
          </a:p>
        </p:txBody>
      </p:sp>
      <p:sp>
        <p:nvSpPr>
          <p:cNvPr id="16400" name="Rectangle 16" descr="Light upward diagonal"/>
          <p:cNvSpPr>
            <a:spLocks noChangeArrowheads="1"/>
          </p:cNvSpPr>
          <p:nvPr/>
        </p:nvSpPr>
        <p:spPr bwMode="auto">
          <a:xfrm>
            <a:off x="2895600" y="1365250"/>
            <a:ext cx="1143000" cy="1371600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17" descr="Light upward diagonal"/>
          <p:cNvSpPr>
            <a:spLocks noChangeArrowheads="1"/>
          </p:cNvSpPr>
          <p:nvPr/>
        </p:nvSpPr>
        <p:spPr bwMode="auto">
          <a:xfrm>
            <a:off x="2895600" y="4419600"/>
            <a:ext cx="1143000" cy="1371600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Rectangle 18" descr="Dotted grid"/>
          <p:cNvSpPr>
            <a:spLocks noChangeArrowheads="1"/>
          </p:cNvSpPr>
          <p:nvPr/>
        </p:nvSpPr>
        <p:spPr bwMode="auto">
          <a:xfrm>
            <a:off x="6858000" y="4495800"/>
            <a:ext cx="1828800" cy="1447800"/>
          </a:xfrm>
          <a:prstGeom prst="rect">
            <a:avLst/>
          </a:prstGeom>
          <a:pattFill prst="dotGrid">
            <a:fgClr>
              <a:srgbClr val="0033CC"/>
            </a:fgClr>
            <a:bgClr>
              <a:srgbClr val="99CCFF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Freeform 19"/>
          <p:cNvSpPr>
            <a:spLocks/>
          </p:cNvSpPr>
          <p:nvPr/>
        </p:nvSpPr>
        <p:spPr bwMode="auto">
          <a:xfrm>
            <a:off x="7620000" y="4572000"/>
            <a:ext cx="304800" cy="1371600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Freeform 20"/>
          <p:cNvSpPr>
            <a:spLocks/>
          </p:cNvSpPr>
          <p:nvPr/>
        </p:nvSpPr>
        <p:spPr bwMode="auto">
          <a:xfrm>
            <a:off x="7620000" y="4953000"/>
            <a:ext cx="304800" cy="1011238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Freeform 21"/>
          <p:cNvSpPr>
            <a:spLocks/>
          </p:cNvSpPr>
          <p:nvPr/>
        </p:nvSpPr>
        <p:spPr bwMode="auto">
          <a:xfrm>
            <a:off x="7620000" y="5257800"/>
            <a:ext cx="304800" cy="722313"/>
          </a:xfrm>
          <a:custGeom>
            <a:avLst/>
            <a:gdLst>
              <a:gd name="T0" fmla="*/ 0 w 384"/>
              <a:gd name="T1" fmla="*/ 912 h 912"/>
              <a:gd name="T2" fmla="*/ 192 w 384"/>
              <a:gd name="T3" fmla="*/ 0 h 912"/>
              <a:gd name="T4" fmla="*/ 384 w 38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6629400" y="5943600"/>
            <a:ext cx="2286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010400" y="61214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1800" b="1">
                <a:solidFill>
                  <a:schemeClr val="bg1"/>
                </a:solidFill>
                <a:latin typeface="Arial" charset="0"/>
              </a:rPr>
              <a:t>Oscilloscope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914400" y="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sz="2800" dirty="0">
                <a:latin typeface="+mj-lt"/>
                <a:ea typeface="+mj-ea"/>
                <a:cs typeface="+mj-cs"/>
              </a:rPr>
              <a:t>The Impedance principle</a:t>
            </a:r>
          </a:p>
        </p:txBody>
      </p:sp>
    </p:spTree>
    <p:extLst>
      <p:ext uri="{BB962C8B-B14F-4D97-AF65-F5344CB8AC3E}">
        <p14:creationId xmlns:p14="http://schemas.microsoft.com/office/powerpoint/2010/main" val="300754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 animBg="1"/>
      <p:bldP spid="16404" grpId="0" animBg="1"/>
      <p:bldP spid="1640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922</Words>
  <Application>Microsoft Office PowerPoint</Application>
  <PresentationFormat>On-screen Show (4:3)</PresentationFormat>
  <Paragraphs>152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Complete Blood Count Analyzers</vt:lpstr>
      <vt:lpstr>Types of Cell Counters</vt:lpstr>
      <vt:lpstr>Principle of operation of Cell counter</vt:lpstr>
      <vt:lpstr>Principle of operation of Cell counter</vt:lpstr>
      <vt:lpstr>A red cell passes through RBC aperture</vt:lpstr>
      <vt:lpstr>A red cell passes through RBC aperture</vt:lpstr>
      <vt:lpstr>A White cell passes through WBC aperture</vt:lpstr>
      <vt:lpstr>A White cell passes through WBC aperture</vt:lpstr>
      <vt:lpstr>A White cell passes through WBC aperture</vt:lpstr>
      <vt:lpstr>Applying Thresholds to separate Plt from RBC</vt:lpstr>
      <vt:lpstr>3-Part Differential Histogrm</vt:lpstr>
      <vt:lpstr>Coulter WBC histogram</vt:lpstr>
      <vt:lpstr>Principle of operation of 5-part Differential Counters</vt:lpstr>
      <vt:lpstr>Hemoglobin Measurement</vt:lpstr>
      <vt:lpstr>Cell counter – Key components</vt:lpstr>
      <vt:lpstr>Maintenance of Cell Counters</vt:lpstr>
      <vt:lpstr>Example of Weekly Maintenance of Cell Counters</vt:lpstr>
      <vt:lpstr>Calibration of cell counters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Adarshpal Singh</dc:creator>
  <cp:lastModifiedBy>Adarshpal Singh</cp:lastModifiedBy>
  <cp:revision>48</cp:revision>
  <dcterms:created xsi:type="dcterms:W3CDTF">2015-12-11T08:45:44Z</dcterms:created>
  <dcterms:modified xsi:type="dcterms:W3CDTF">2016-02-12T15:08:47Z</dcterms:modified>
</cp:coreProperties>
</file>