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0"/>
  </p:notesMasterIdLst>
  <p:sldIdLst>
    <p:sldId id="257" r:id="rId2"/>
    <p:sldId id="258" r:id="rId3"/>
    <p:sldId id="259" r:id="rId4"/>
    <p:sldId id="260" r:id="rId5"/>
    <p:sldId id="261" r:id="rId6"/>
    <p:sldId id="263" r:id="rId7"/>
    <p:sldId id="316" r:id="rId8"/>
    <p:sldId id="264" r:id="rId9"/>
    <p:sldId id="340" r:id="rId10"/>
    <p:sldId id="341" r:id="rId11"/>
    <p:sldId id="317" r:id="rId12"/>
    <p:sldId id="266" r:id="rId13"/>
    <p:sldId id="339" r:id="rId14"/>
    <p:sldId id="318" r:id="rId15"/>
    <p:sldId id="342" r:id="rId16"/>
    <p:sldId id="345" r:id="rId17"/>
    <p:sldId id="346" r:id="rId18"/>
    <p:sldId id="347" r:id="rId19"/>
    <p:sldId id="348" r:id="rId20"/>
    <p:sldId id="267" r:id="rId21"/>
    <p:sldId id="323" r:id="rId22"/>
    <p:sldId id="324" r:id="rId23"/>
    <p:sldId id="326" r:id="rId24"/>
    <p:sldId id="327" r:id="rId25"/>
    <p:sldId id="328" r:id="rId26"/>
    <p:sldId id="329" r:id="rId27"/>
    <p:sldId id="268" r:id="rId28"/>
    <p:sldId id="330" r:id="rId29"/>
    <p:sldId id="331" r:id="rId30"/>
    <p:sldId id="333" r:id="rId31"/>
    <p:sldId id="334" r:id="rId32"/>
    <p:sldId id="335" r:id="rId33"/>
    <p:sldId id="336" r:id="rId34"/>
    <p:sldId id="337" r:id="rId35"/>
    <p:sldId id="338" r:id="rId36"/>
    <p:sldId id="332" r:id="rId37"/>
    <p:sldId id="269" r:id="rId38"/>
    <p:sldId id="270" r:id="rId39"/>
    <p:sldId id="271" r:id="rId40"/>
    <p:sldId id="272" r:id="rId41"/>
    <p:sldId id="273" r:id="rId42"/>
    <p:sldId id="274" r:id="rId43"/>
    <p:sldId id="275" r:id="rId44"/>
    <p:sldId id="276" r:id="rId45"/>
    <p:sldId id="277" r:id="rId46"/>
    <p:sldId id="278" r:id="rId47"/>
    <p:sldId id="279" r:id="rId48"/>
    <p:sldId id="280" r:id="rId49"/>
    <p:sldId id="281" r:id="rId50"/>
    <p:sldId id="282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6" r:id="rId60"/>
    <p:sldId id="297" r:id="rId61"/>
    <p:sldId id="298" r:id="rId62"/>
    <p:sldId id="299" r:id="rId63"/>
    <p:sldId id="300" r:id="rId64"/>
    <p:sldId id="301" r:id="rId65"/>
    <p:sldId id="302" r:id="rId66"/>
    <p:sldId id="303" r:id="rId67"/>
    <p:sldId id="304" r:id="rId68"/>
    <p:sldId id="305" r:id="rId69"/>
    <p:sldId id="306" r:id="rId70"/>
    <p:sldId id="307" r:id="rId71"/>
    <p:sldId id="308" r:id="rId72"/>
    <p:sldId id="309" r:id="rId73"/>
    <p:sldId id="310" r:id="rId74"/>
    <p:sldId id="311" r:id="rId75"/>
    <p:sldId id="312" r:id="rId76"/>
    <p:sldId id="313" r:id="rId77"/>
    <p:sldId id="314" r:id="rId78"/>
    <p:sldId id="315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4C339-A7B5-4B92-92F0-CA6EFB765781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06BC7-D8CF-44DF-9862-EF4024A95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0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D009-ACDA-4CAE-AD31-3AD1837960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8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6BC7-D8CF-44DF-9862-EF4024A9501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5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525" y="319650"/>
            <a:ext cx="7772400" cy="573447"/>
          </a:xfrm>
        </p:spPr>
        <p:txBody>
          <a:bodyPr>
            <a:noAutofit/>
          </a:bodyPr>
          <a:lstStyle>
            <a:lvl1pPr>
              <a:defRPr sz="3600">
                <a:solidFill>
                  <a:srgbClr val="0069D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89932"/>
            <a:ext cx="6400800" cy="159327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4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81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5EDA7-1A48-4780-ADFE-35205F77BD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1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80564"/>
            <a:ext cx="2362200" cy="1696871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n>
                  <a:noFill/>
                </a:ln>
                <a:solidFill>
                  <a:srgbClr val="0069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89252" y="2580564"/>
            <a:ext cx="2362200" cy="1696871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n>
                  <a:noFill/>
                </a:ln>
                <a:solidFill>
                  <a:srgbClr val="0069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03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7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5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9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3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6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2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5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RXL%20MAX%20Maintenance%20GUIDE.pdf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66800"/>
            <a:ext cx="9144000" cy="4876800"/>
          </a:xfrm>
          <a:prstGeom prst="rect">
            <a:avLst/>
          </a:prstGeom>
          <a:solidFill>
            <a:srgbClr val="B8D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Picture 2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96" y="1295400"/>
            <a:ext cx="454680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BDPAS-GAZIacronym-13975dft3-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8" y="6029693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03222" y="6169089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97861" y="6048743"/>
            <a:ext cx="0" cy="722376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-32776" y="1056967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-32776" y="5937045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77164" y="6045466"/>
            <a:ext cx="0" cy="722376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7764" y="1052575"/>
            <a:ext cx="6629400" cy="369332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24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LABS FOR LIFE PROJECT - INDIA</a:t>
            </a:r>
            <a:endParaRPr lang="en-US" sz="1400" b="1" kern="1500" spc="170" dirty="0">
              <a:solidFill>
                <a:srgbClr val="0069D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11" y="38101"/>
            <a:ext cx="571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3"/>
            <a:ext cx="854394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7017" y="4841791"/>
            <a:ext cx="25931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0000FF"/>
                </a:solidFill>
              </a:rPr>
              <a:t>Equipment Management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r="1534"/>
          <a:stretch/>
        </p:blipFill>
        <p:spPr bwMode="auto">
          <a:xfrm>
            <a:off x="3030239" y="2362200"/>
            <a:ext cx="305380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1075" y="3810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en-US" sz="2400" dirty="0">
                <a:solidFill>
                  <a:srgbClr val="0070C0"/>
                </a:solidFill>
              </a:rPr>
              <a:t>Photometry </a:t>
            </a:r>
            <a:r>
              <a:rPr lang="en-US" sz="2400" dirty="0" smtClean="0">
                <a:solidFill>
                  <a:srgbClr val="0070C0"/>
                </a:solidFill>
              </a:rPr>
              <a:t>Principle, Beer’s Law :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3" t="45177" r="50838" b="10643"/>
          <a:stretch/>
        </p:blipFill>
        <p:spPr bwMode="auto">
          <a:xfrm>
            <a:off x="1219200" y="3028060"/>
            <a:ext cx="2590800" cy="2743200"/>
          </a:xfrm>
          <a:prstGeom prst="rect">
            <a:avLst/>
          </a:prstGeom>
          <a:ln w="28575"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62614" y="99818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</a:t>
            </a:r>
            <a:r>
              <a:rPr lang="en-US" sz="2000" dirty="0" smtClean="0"/>
              <a:t> (Absorbance) = ‘</a:t>
            </a:r>
            <a:r>
              <a:rPr lang="en-US" sz="2000" b="1" dirty="0" smtClean="0"/>
              <a:t>e</a:t>
            </a:r>
            <a:r>
              <a:rPr lang="en-US" sz="2000" dirty="0" smtClean="0"/>
              <a:t>’ x ‘</a:t>
            </a:r>
            <a:r>
              <a:rPr lang="en-US" sz="2000" b="1" dirty="0" smtClean="0"/>
              <a:t>C</a:t>
            </a:r>
            <a:r>
              <a:rPr lang="en-US" sz="2000" dirty="0" smtClean="0"/>
              <a:t>’ x ‘</a:t>
            </a:r>
            <a:r>
              <a:rPr lang="en-US" sz="2000" b="1" dirty="0" smtClean="0"/>
              <a:t>L</a:t>
            </a:r>
            <a:r>
              <a:rPr lang="en-US" sz="2000" dirty="0" smtClean="0"/>
              <a:t>’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61075" y="1398290"/>
            <a:ext cx="8592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Where, </a:t>
            </a:r>
          </a:p>
          <a:p>
            <a:pPr algn="just"/>
            <a:r>
              <a:rPr lang="en-US" b="1" dirty="0" smtClean="0"/>
              <a:t>A</a:t>
            </a:r>
            <a:r>
              <a:rPr lang="en-US" dirty="0" smtClean="0"/>
              <a:t> is the absorption of light with no unit.</a:t>
            </a:r>
          </a:p>
          <a:p>
            <a:pPr algn="just"/>
            <a:r>
              <a:rPr lang="en-US" b="1" dirty="0"/>
              <a:t>e</a:t>
            </a:r>
            <a:r>
              <a:rPr lang="en-US" dirty="0"/>
              <a:t> is the Molar </a:t>
            </a:r>
            <a:r>
              <a:rPr lang="en-US" dirty="0" smtClean="0"/>
              <a:t>absorptivity, a </a:t>
            </a:r>
            <a:r>
              <a:rPr lang="en-US" dirty="0"/>
              <a:t>constant for a particular </a:t>
            </a:r>
            <a:r>
              <a:rPr lang="en-US" dirty="0" smtClean="0"/>
              <a:t>substance </a:t>
            </a:r>
            <a:r>
              <a:rPr lang="en-US" dirty="0"/>
              <a:t>with units of L mol</a:t>
            </a:r>
            <a:r>
              <a:rPr lang="en-US" baseline="30000" dirty="0"/>
              <a:t>-1</a:t>
            </a:r>
            <a:r>
              <a:rPr lang="en-US" dirty="0"/>
              <a:t> cm</a:t>
            </a:r>
            <a:r>
              <a:rPr lang="en-US" baseline="30000" dirty="0"/>
              <a:t>-1</a:t>
            </a:r>
            <a:endParaRPr lang="en-US" dirty="0" smtClean="0"/>
          </a:p>
          <a:p>
            <a:pPr algn="just"/>
            <a:r>
              <a:rPr lang="en-US" b="1" dirty="0" smtClean="0"/>
              <a:t>C</a:t>
            </a:r>
            <a:r>
              <a:rPr lang="en-US" dirty="0" smtClean="0"/>
              <a:t> </a:t>
            </a:r>
            <a:r>
              <a:rPr lang="en-US" dirty="0"/>
              <a:t>is the concentration of the compound in solution, expressed in </a:t>
            </a:r>
            <a:r>
              <a:rPr lang="en-US" dirty="0" err="1"/>
              <a:t>mol</a:t>
            </a:r>
            <a:r>
              <a:rPr lang="en-US" dirty="0"/>
              <a:t> L</a:t>
            </a:r>
            <a:r>
              <a:rPr lang="en-US" baseline="30000" dirty="0"/>
              <a:t>-1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 smtClean="0"/>
              <a:t>L </a:t>
            </a:r>
            <a:r>
              <a:rPr lang="en-US" dirty="0" smtClean="0"/>
              <a:t>is the </a:t>
            </a:r>
            <a:r>
              <a:rPr lang="en-US" dirty="0"/>
              <a:t>path length of the sample - that is, the path length of the </a:t>
            </a:r>
            <a:r>
              <a:rPr lang="en-US" dirty="0" smtClean="0"/>
              <a:t>cuvette with unit of cm.</a:t>
            </a:r>
            <a:endParaRPr lang="en-US" b="1" dirty="0" smtClean="0"/>
          </a:p>
          <a:p>
            <a:pPr algn="just"/>
            <a:endParaRPr lang="en-US" dirty="0"/>
          </a:p>
        </p:txBody>
      </p:sp>
      <p:sp>
        <p:nvSpPr>
          <p:cNvPr id="21" name="Text Box 39937"/>
          <p:cNvSpPr txBox="1"/>
          <p:nvPr/>
        </p:nvSpPr>
        <p:spPr>
          <a:xfrm>
            <a:off x="1300162" y="6017124"/>
            <a:ext cx="2428875" cy="336073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600" b="1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Absorbance </a:t>
            </a:r>
            <a:r>
              <a:rPr lang="en-US" sz="1600" b="1" dirty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phenomenon</a:t>
            </a:r>
            <a:endParaRPr lang="en-US" sz="1600" b="1" dirty="0">
              <a:solidFill>
                <a:srgbClr val="4F81BD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3660996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70C0"/>
              </a:buClr>
            </a:pPr>
            <a:r>
              <a:rPr lang="en-US" dirty="0">
                <a:solidFill>
                  <a:schemeClr val="tx2"/>
                </a:solidFill>
              </a:rPr>
              <a:t>Based on the relationship of concentration of solute and light absorption using Standard/ Calibrator materials, the concentration of an analyte in an unknown specimen can be calculated.</a:t>
            </a:r>
          </a:p>
        </p:txBody>
      </p:sp>
    </p:spTree>
    <p:extLst>
      <p:ext uri="{BB962C8B-B14F-4D97-AF65-F5344CB8AC3E}">
        <p14:creationId xmlns:p14="http://schemas.microsoft.com/office/powerpoint/2010/main" val="13967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333" y="5958067"/>
            <a:ext cx="1323667" cy="719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333" y="341034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Basic Components of Photometry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3" name="Picture 12" descr="http://www.physics.csbsju.edu/stats/spec20.gif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2"/>
          <a:stretch/>
        </p:blipFill>
        <p:spPr bwMode="auto">
          <a:xfrm>
            <a:off x="913813" y="2155021"/>
            <a:ext cx="7309485" cy="2874179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6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199"/>
            <a:ext cx="5867400" cy="541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01637" y="221379"/>
            <a:ext cx="7807325" cy="5882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69D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DIFFRACTION GRATING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69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DIFFRACTION GRATING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50" y="1306245"/>
            <a:ext cx="6291762" cy="467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37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287" y="1689370"/>
            <a:ext cx="3323230" cy="3200400"/>
          </a:xfrm>
          <a:prstGeom prst="rect">
            <a:avLst/>
          </a:prstGeom>
        </p:spPr>
      </p:pic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Measurement Modes – Endpoint Mode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781" y="2057400"/>
            <a:ext cx="54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u="sng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1600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End-point Measurements</a:t>
            </a:r>
          </a:p>
          <a:p>
            <a:endParaRPr lang="en-US" sz="1600" dirty="0" smtClean="0">
              <a:latin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</a:rPr>
              <a:t>The analyte reacts with the reagent leading to formation or disappearance of a chromophore. </a:t>
            </a:r>
          </a:p>
          <a:p>
            <a:endParaRPr lang="en-US" sz="1600" dirty="0">
              <a:latin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</a:rPr>
              <a:t>The change in photometric absorbance from the beginning of reaction (initial reading) and end of reaction (end point reading) is proportional to the analyte concentration</a:t>
            </a:r>
          </a:p>
        </p:txBody>
      </p:sp>
    </p:spTree>
    <p:extLst>
      <p:ext uri="{BB962C8B-B14F-4D97-AF65-F5344CB8AC3E}">
        <p14:creationId xmlns:p14="http://schemas.microsoft.com/office/powerpoint/2010/main" val="41016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586" y="1689370"/>
            <a:ext cx="3323230" cy="3200400"/>
          </a:xfrm>
          <a:prstGeom prst="rect">
            <a:avLst/>
          </a:prstGeom>
        </p:spPr>
      </p:pic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Measurement Modes – Rate Mode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131105"/>
            <a:ext cx="5486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latin typeface="Arial" panose="020B0604020202020204" pitchFamily="34" charset="0"/>
            </a:endParaRPr>
          </a:p>
          <a:p>
            <a:r>
              <a:rPr lang="en-US" sz="1600" u="sng" dirty="0">
                <a:solidFill>
                  <a:srgbClr val="FF0000"/>
                </a:solidFill>
                <a:latin typeface="Arial" panose="020B0604020202020204" pitchFamily="34" charset="0"/>
              </a:rPr>
              <a:t>Rate Measurement</a:t>
            </a:r>
          </a:p>
          <a:p>
            <a:r>
              <a:rPr lang="en-US" sz="1600" dirty="0" smtClean="0">
                <a:latin typeface="Arial" panose="020B0604020202020204" pitchFamily="34" charset="0"/>
              </a:rPr>
              <a:t>The rate of change of photometric absorbance after the mixing of analyte (specimen) and reagent is monitored. In this case the rate is proportional to the concentration of analyte. </a:t>
            </a:r>
          </a:p>
          <a:p>
            <a:endParaRPr lang="en-US" sz="1600" dirty="0">
              <a:latin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</a:rPr>
              <a:t>Rate measurement could be carried out in two ways: </a:t>
            </a:r>
          </a:p>
          <a:p>
            <a:endParaRPr lang="en-US" sz="1600" dirty="0"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</a:rPr>
              <a:t>Two Point: Optical absorbance is measured at two time intervals and the rate of change during this period is calculated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</a:rPr>
              <a:t>Kinetic: Series of optical absorbance readings are taken over a period of several seconds. The plotted rate of change of optical absorbance is proportional to the concentration of analyte. 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Semi-automated Chemistry Analyzers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86850" y="910720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71" y="6315564"/>
            <a:ext cx="1323667" cy="71995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204" y="1752600"/>
            <a:ext cx="4584499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1371600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Semi-automated Analyzers:</a:t>
            </a:r>
          </a:p>
          <a:p>
            <a:endParaRPr lang="en-US" dirty="0" smtClean="0"/>
          </a:p>
          <a:p>
            <a:r>
              <a:rPr lang="en-US" dirty="0" smtClean="0"/>
              <a:t>The semi-automated analyzer is </a:t>
            </a:r>
            <a:r>
              <a:rPr lang="en-US" dirty="0"/>
              <a:t>composed </a:t>
            </a:r>
            <a:r>
              <a:rPr lang="en-US" dirty="0" smtClean="0"/>
              <a:t>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Optical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sipper </a:t>
            </a:r>
            <a:r>
              <a:rPr lang="en-US" dirty="0" smtClean="0"/>
              <a:t>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omputer </a:t>
            </a:r>
            <a:r>
              <a:rPr lang="en-US" dirty="0"/>
              <a:t>control </a:t>
            </a:r>
            <a:r>
              <a:rPr lang="en-US" dirty="0" smtClean="0"/>
              <a:t>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Software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Specimen and reagent aspiration, mixing and in case of endpoint tests, reaction is carried out outside the analyzer (in test tubes)</a:t>
            </a: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029200" y="3733800"/>
            <a:ext cx="200437" cy="7986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2596" y="4532436"/>
            <a:ext cx="95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Aspiration Key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858000" y="2057400"/>
            <a:ext cx="304800" cy="8548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01347" y="1752600"/>
            <a:ext cx="708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Display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867400" y="1600200"/>
            <a:ext cx="228600" cy="6262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81629" y="1251466"/>
            <a:ext cx="1223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Report Printer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661124" y="3445669"/>
            <a:ext cx="152400" cy="1066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66811" y="4532436"/>
            <a:ext cx="154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Key board interface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752563" y="3537027"/>
            <a:ext cx="152400" cy="1066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89338" y="4603827"/>
            <a:ext cx="649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Sipper</a:t>
            </a:r>
          </a:p>
        </p:txBody>
      </p:sp>
    </p:spTree>
    <p:extLst>
      <p:ext uri="{BB962C8B-B14F-4D97-AF65-F5344CB8AC3E}">
        <p14:creationId xmlns:p14="http://schemas.microsoft.com/office/powerpoint/2010/main" val="21050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1005334"/>
            <a:ext cx="8112023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i="1" dirty="0" smtClean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Optima-Bold"/>
              </a:rPr>
              <a:t>Please follow manufacturer’s instructions for the maintenance requirement for analyzer installed in your facility. </a:t>
            </a:r>
          </a:p>
          <a:p>
            <a:pPr>
              <a:lnSpc>
                <a:spcPct val="115000"/>
              </a:lnSpc>
            </a:pPr>
            <a:endParaRPr lang="en-US" dirty="0" smtClean="0">
              <a:solidFill>
                <a:schemeClr val="tx2"/>
              </a:solidFill>
              <a:latin typeface="Calibri" panose="020F0502020204030204" pitchFamily="34" charset="0"/>
              <a:ea typeface="SimSun" panose="02010600030101010101" pitchFamily="2" charset="-122"/>
              <a:cs typeface="Optima-Bold"/>
            </a:endParaRPr>
          </a:p>
          <a:p>
            <a:pPr>
              <a:lnSpc>
                <a:spcPct val="115000"/>
              </a:lnSpc>
            </a:pPr>
            <a:r>
              <a:rPr lang="en-US" i="1" u="sng" dirty="0" smtClean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Optima-Bold"/>
              </a:rPr>
              <a:t>Usual daily Maintenance:</a:t>
            </a:r>
            <a:endParaRPr lang="en-US" u="sng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Keep the instrument’s working environment clean</a:t>
            </a:r>
            <a:r>
              <a:rPr lang="en-US" dirty="0" smtClean="0">
                <a:latin typeface="Calibri" panose="020F0502020204030204" pitchFamily="34" charset="0"/>
                <a:ea typeface="MyriadPro-Regular"/>
                <a:cs typeface="MyriadPro-Regular"/>
              </a:rPr>
              <a:t>.</a:t>
            </a:r>
            <a:endParaRPr lang="en-US" dirty="0">
              <a:latin typeface="Calibri" panose="020F0502020204030204" pitchFamily="34" charset="0"/>
              <a:ea typeface="MyriadPro-Regular"/>
              <a:cs typeface="MyriadPro-Regular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The surface of the instrument may be cleaned using a neutral cleaner and a wet cloth</a:t>
            </a:r>
            <a:r>
              <a:rPr lang="en-US" dirty="0" smtClean="0">
                <a:latin typeface="Calibri" panose="020F0502020204030204" pitchFamily="34" charset="0"/>
                <a:ea typeface="MyriadPro-Regular"/>
                <a:cs typeface="MyriadPro-Regular"/>
              </a:rPr>
              <a:t>.</a:t>
            </a:r>
            <a:endParaRPr lang="en-US" dirty="0">
              <a:latin typeface="Calibri" panose="020F0502020204030204" pitchFamily="34" charset="0"/>
              <a:ea typeface="MyriadPro-Regular"/>
              <a:cs typeface="MyriadPro-Regular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Use only a soft cloth to clean the liquid crystal display</a:t>
            </a:r>
            <a:r>
              <a:rPr lang="en-US" dirty="0" smtClean="0">
                <a:latin typeface="Calibri" panose="020F0502020204030204" pitchFamily="34" charset="0"/>
                <a:ea typeface="MyriadPro-Regular"/>
                <a:cs typeface="MyriadPro-Regular"/>
              </a:rPr>
              <a:t>.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the exterior of flow cell for any leakage / salt buildup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 the flow cell if required following manufacturer’s instructions</a:t>
            </a:r>
          </a:p>
          <a:p>
            <a:pPr>
              <a:lnSpc>
                <a:spcPct val="115000"/>
              </a:lnSpc>
            </a:pPr>
            <a:r>
              <a:rPr lang="en-US" i="1" u="sng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Optima-Bold"/>
              </a:rPr>
              <a:t>Usual </a:t>
            </a:r>
            <a:r>
              <a:rPr lang="en-US" i="1" u="sng" dirty="0" smtClean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Optima-Bold"/>
              </a:rPr>
              <a:t>Six-monthly Maintenance</a:t>
            </a:r>
            <a:r>
              <a:rPr lang="en-US" i="1" u="sng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Optima-Bold"/>
              </a:rPr>
              <a:t>:</a:t>
            </a:r>
            <a:endParaRPr lang="en-US" u="sng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 peristaltic pump tubing</a:t>
            </a:r>
          </a:p>
          <a:p>
            <a:pPr>
              <a:lnSpc>
                <a:spcPct val="115000"/>
              </a:lnSpc>
            </a:pPr>
            <a:r>
              <a:rPr lang="en-US" i="1" u="sng" dirty="0" smtClean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Optima-Bold"/>
              </a:rPr>
              <a:t>As required </a:t>
            </a:r>
            <a:r>
              <a:rPr lang="en-US" i="1" u="sng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Optima-Bold"/>
              </a:rPr>
              <a:t>Maintenance:</a:t>
            </a:r>
            <a:endParaRPr lang="en-US" u="sng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Changing of fuse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Changing of aspiration tube of sipper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9600" y="187112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Maintenance – Semi-automated analyzers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9958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1005334"/>
            <a:ext cx="8112023" cy="64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600" i="1" dirty="0" smtClean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Optima-Bold"/>
              </a:rPr>
              <a:t>Please follow manufacturer’s instructions for specific troubleshooting procedure  for analyzer installed in your facility. Table given below is just an example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9600" y="187112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Troubleshooting – Semi-automated analyzers</a:t>
            </a:r>
            <a:endParaRPr lang="en-US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776491"/>
              </p:ext>
            </p:extLst>
          </p:nvPr>
        </p:nvGraphicFramePr>
        <p:xfrm>
          <a:off x="658759" y="1647305"/>
          <a:ext cx="7807223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352"/>
                <a:gridCol w="58348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Problem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Solution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Analyzer can’t start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Check whether the instrument is switched on.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Check whether the power plug is loose.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Check the fuse.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Check the voltage.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photometer lamp does not shine.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Check the power supply before changing lamps.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If the lamp is damaged, replace.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Internal printer does not print.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Check whether the plug is properly connected.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There is no fluid in the flow cell.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Check whether the peristaltic pump is functioning properly.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Check the connection of the interfaces for the aspiration tube and flow cell, etc.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Aspiration tube is too long or too short.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Aspiration tube may be blocked, and should be cleared and purged.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Flow cell is very dirty.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There is no reading on the photometer.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Check whether the photometer bulb works properly.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Try another reading wavelength.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Flow cell is not inserted in the bottom.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OD value in water blank is too high.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Clean flow cell.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Replace distilled water.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Check the photometer bulb.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5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1005334"/>
            <a:ext cx="8112023" cy="64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600" i="1" dirty="0" smtClean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  <a:cs typeface="Optima-Bold"/>
              </a:rPr>
              <a:t>Please follow manufacturer’s instructions for specific troubleshooting procedure  for analyzer installed in your facility. Table given below is just an example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9600" y="187112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Troubleshooting – Semi-automated analyzers</a:t>
            </a:r>
            <a:endParaRPr lang="en-US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956124"/>
              </p:ext>
            </p:extLst>
          </p:nvPr>
        </p:nvGraphicFramePr>
        <p:xfrm>
          <a:off x="647365" y="1981200"/>
          <a:ext cx="7807223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352"/>
                <a:gridCol w="58348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Problem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Solution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result reproducibility is low.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There are bubbles inside the flow cell, and it needs to be washed.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Check the aspiration status of the flow cell.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Too little reagent is being used; the dosage needs to be increased.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Change the bulb of photometer.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The reaction fluid is contaminated.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The aspiration tube is inserted relatively deep in the flow cell and pulls it out slightly.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aspirate flow volume of the flow cell is not constant.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Check whether the aspiration tube is blocked.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The peristaltic pump tube may need to be replaced.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Quality control results are not within the target value range.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Check the expiration date of the reagent.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Check whether the settings are correct and whether they need to be edited.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Ensure the quality control system is not contaminated.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Repeat the measurement using other methods.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1200" dirty="0" smtClean="0"/>
                        <a:t>Check the flow in the flow cell, and use another reagent and quality control system to repeat the measurement.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6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CLINICAL CHEMISTRY ANALYSERS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8" name="Picture 7" descr="https://upload.wikimedia.org/wikipedia/commons/thumb/9/9e/LabMachines.jpg/220px-LabMachines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48" y="3699173"/>
            <a:ext cx="3038475" cy="227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127433"/>
            <a:ext cx="48482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Major Parts of Chemistry Analyzer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1437898"/>
            <a:ext cx="6019800" cy="525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8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Key parts of Automated Chemistry Analyzer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078150"/>
            <a:ext cx="6629400" cy="5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091425"/>
            <a:ext cx="5638800" cy="558776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30546" y="227076"/>
            <a:ext cx="7807325" cy="5882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69D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Key parts of Automated Chemistry Analyzer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551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7112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Understanding Installation Requirements</a:t>
            </a:r>
            <a:br>
              <a:rPr lang="en-US" sz="2800" b="1" dirty="0" smtClean="0"/>
            </a:br>
            <a:r>
              <a:rPr lang="en-US" sz="2800" b="1" dirty="0" smtClean="0"/>
              <a:t>- Space Requirements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54836"/>
          <a:stretch/>
        </p:blipFill>
        <p:spPr>
          <a:xfrm>
            <a:off x="609600" y="1828800"/>
            <a:ext cx="816600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71" y="1730462"/>
            <a:ext cx="7924800" cy="340624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09600" y="187112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Understanding Installation Requirements</a:t>
            </a:r>
            <a:br>
              <a:rPr lang="en-US" sz="2800" b="1" dirty="0" smtClean="0"/>
            </a:br>
            <a:r>
              <a:rPr lang="en-US" sz="2800" b="1" dirty="0" smtClean="0"/>
              <a:t>- Power Requirements</a:t>
            </a:r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3394816" y="3674692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42160" y="3670419"/>
            <a:ext cx="1063239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29400" y="3697481"/>
            <a:ext cx="1295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023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1344364"/>
            <a:ext cx="837545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</a:rPr>
              <a:t>Water Requirements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NewRomanPSMT"/>
              </a:rPr>
              <a:t>Equipment may require </a:t>
            </a:r>
            <a:r>
              <a:rPr lang="en-US" dirty="0">
                <a:latin typeface="TimesNewRomanPSMT"/>
              </a:rPr>
              <a:t>an </a:t>
            </a:r>
            <a:r>
              <a:rPr lang="en-US" dirty="0" smtClean="0">
                <a:latin typeface="TimesNewRomanPSMT"/>
              </a:rPr>
              <a:t>external source </a:t>
            </a:r>
            <a:r>
              <a:rPr lang="en-US" dirty="0">
                <a:latin typeface="TimesNewRomanPSMT"/>
              </a:rPr>
              <a:t>of </a:t>
            </a:r>
            <a:r>
              <a:rPr lang="en-US" dirty="0" smtClean="0">
                <a:latin typeface="TimesNewRomanPSMT"/>
              </a:rPr>
              <a:t>water.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NewRomanPSMT"/>
              </a:rPr>
              <a:t>The </a:t>
            </a:r>
            <a:r>
              <a:rPr lang="en-US" dirty="0">
                <a:latin typeface="TimesNewRomanPSMT"/>
              </a:rPr>
              <a:t>system that </a:t>
            </a:r>
            <a:r>
              <a:rPr lang="en-US" dirty="0" smtClean="0">
                <a:latin typeface="TimesNewRomanPSMT"/>
              </a:rPr>
              <a:t>provides this </a:t>
            </a:r>
            <a:r>
              <a:rPr lang="en-US" dirty="0">
                <a:latin typeface="TimesNewRomanPSMT"/>
              </a:rPr>
              <a:t>deionized water </a:t>
            </a:r>
            <a:r>
              <a:rPr lang="en-US" dirty="0" smtClean="0">
                <a:latin typeface="TimesNewRomanPSMT"/>
              </a:rPr>
              <a:t>may need to be </a:t>
            </a:r>
            <a:r>
              <a:rPr lang="en-US" dirty="0">
                <a:latin typeface="TimesNewRomanPSMT"/>
              </a:rPr>
              <a:t>connected to the </a:t>
            </a:r>
            <a:r>
              <a:rPr lang="en-US" dirty="0" smtClean="0">
                <a:latin typeface="TimesNewRomanPSMT"/>
              </a:rPr>
              <a:t>analyzer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NewRomanPSMT"/>
              </a:rPr>
              <a:t>Laboratory needs to be aware of the maximum rate of water consumption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NewRomanPSMT"/>
              </a:rPr>
              <a:t>Laboratory must be aware of the water quality requirements </a:t>
            </a:r>
          </a:p>
          <a:p>
            <a:endParaRPr lang="en-US" sz="1400" b="1" dirty="0" smtClean="0">
              <a:latin typeface="Arial-BoldMT"/>
            </a:endParaRPr>
          </a:p>
          <a:p>
            <a:r>
              <a:rPr lang="en-US" sz="1400" b="1" dirty="0" smtClean="0">
                <a:latin typeface="Arial-BoldMT"/>
              </a:rPr>
              <a:t>Usual </a:t>
            </a:r>
            <a:r>
              <a:rPr lang="en-US" sz="1400" b="1" dirty="0">
                <a:latin typeface="Arial-BoldMT"/>
              </a:rPr>
              <a:t>Specification</a:t>
            </a:r>
          </a:p>
          <a:p>
            <a:r>
              <a:rPr lang="en-US" sz="1200" dirty="0">
                <a:latin typeface="ArialMT"/>
              </a:rPr>
              <a:t>Ionic Purity </a:t>
            </a:r>
            <a:r>
              <a:rPr lang="en-US" sz="1200" dirty="0" err="1">
                <a:latin typeface="ArialMT"/>
              </a:rPr>
              <a:t>megohm</a:t>
            </a:r>
            <a:r>
              <a:rPr lang="en-US" sz="1200" dirty="0">
                <a:latin typeface="ArialMT"/>
              </a:rPr>
              <a:t>-cm, 25</a:t>
            </a:r>
            <a:r>
              <a:rPr lang="en-US" sz="1200" dirty="0">
                <a:latin typeface="Symbol" panose="05050102010706020507" pitchFamily="18" charset="2"/>
              </a:rPr>
              <a:t>°</a:t>
            </a:r>
            <a:r>
              <a:rPr lang="en-US" sz="1200" dirty="0">
                <a:latin typeface="ArialMT"/>
              </a:rPr>
              <a:t>C </a:t>
            </a:r>
            <a:r>
              <a:rPr lang="en-US" sz="1200" dirty="0">
                <a:latin typeface="Symbol" panose="05050102010706020507" pitchFamily="18" charset="2"/>
              </a:rPr>
              <a:t>³ </a:t>
            </a:r>
            <a:r>
              <a:rPr lang="en-US" sz="1200" dirty="0">
                <a:latin typeface="ArialMT"/>
              </a:rPr>
              <a:t>10</a:t>
            </a:r>
          </a:p>
          <a:p>
            <a:r>
              <a:rPr lang="en-US" sz="1200" dirty="0">
                <a:latin typeface="ArialMT"/>
              </a:rPr>
              <a:t>Microbiological Impurities Colony Forming Units/mL &lt; 10</a:t>
            </a:r>
          </a:p>
          <a:p>
            <a:r>
              <a:rPr lang="en-US" sz="1200" dirty="0">
                <a:latin typeface="ArialMT"/>
              </a:rPr>
              <a:t>Organic Impurities ng/gas &lt; 500</a:t>
            </a:r>
          </a:p>
          <a:p>
            <a:r>
              <a:rPr lang="en-US" sz="1200" dirty="0">
                <a:latin typeface="ArialMT"/>
              </a:rPr>
              <a:t>Particulate Content </a:t>
            </a:r>
            <a:r>
              <a:rPr lang="en-US" sz="1200" dirty="0">
                <a:latin typeface="Symbol" panose="05050102010706020507" pitchFamily="18" charset="2"/>
              </a:rPr>
              <a:t>m</a:t>
            </a:r>
            <a:r>
              <a:rPr lang="en-US" sz="1200" dirty="0">
                <a:latin typeface="ArialMT"/>
              </a:rPr>
              <a:t>m &lt; 0.22</a:t>
            </a:r>
          </a:p>
          <a:p>
            <a:r>
              <a:rPr lang="en-US" sz="1200" dirty="0">
                <a:latin typeface="ArialMT"/>
              </a:rPr>
              <a:t>Dissolved </a:t>
            </a:r>
            <a:r>
              <a:rPr lang="en-US" sz="1200" dirty="0" smtClean="0">
                <a:latin typeface="ArialMT"/>
              </a:rPr>
              <a:t>Oxygen</a:t>
            </a:r>
            <a:r>
              <a:rPr lang="en-US" sz="800" dirty="0" smtClean="0">
                <a:latin typeface="ArialMT"/>
              </a:rPr>
              <a:t> </a:t>
            </a:r>
            <a:r>
              <a:rPr lang="en-US" sz="1200" dirty="0">
                <a:latin typeface="ArialMT"/>
              </a:rPr>
              <a:t>ppm 5 to </a:t>
            </a:r>
            <a:r>
              <a:rPr lang="en-US" sz="1200" dirty="0" smtClean="0">
                <a:latin typeface="ArialMT"/>
              </a:rPr>
              <a:t>8</a:t>
            </a:r>
            <a:endParaRPr lang="en-US" sz="1200" dirty="0">
              <a:latin typeface="ArialM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09600" y="187112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Understanding Installation Requirements</a:t>
            </a:r>
            <a:br>
              <a:rPr lang="en-US" sz="2800" b="1" dirty="0" smtClean="0"/>
            </a:br>
            <a:r>
              <a:rPr lang="en-US" sz="2800" b="1" dirty="0" smtClean="0"/>
              <a:t>- Water Requirements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62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1264026"/>
            <a:ext cx="80772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</a:rPr>
              <a:t>Room </a:t>
            </a:r>
            <a:r>
              <a:rPr lang="en-US" sz="2000" b="1" dirty="0">
                <a:latin typeface="Arial" panose="020B0604020202020204" pitchFamily="34" charset="0"/>
              </a:rPr>
              <a:t>Temperature </a:t>
            </a:r>
            <a:r>
              <a:rPr lang="en-US" sz="2000" b="1" dirty="0" smtClean="0">
                <a:latin typeface="Arial" panose="020B0604020202020204" pitchFamily="34" charset="0"/>
              </a:rPr>
              <a:t>Requirements</a:t>
            </a:r>
          </a:p>
          <a:p>
            <a:endParaRPr lang="en-US" dirty="0">
              <a:latin typeface="TimesNewRomanPSMT"/>
            </a:endParaRPr>
          </a:p>
          <a:p>
            <a:r>
              <a:rPr lang="en-US" dirty="0" smtClean="0">
                <a:latin typeface="TimesNewRomanPSMT"/>
              </a:rPr>
              <a:t>Usual room temperature ranges from 17</a:t>
            </a:r>
            <a:r>
              <a:rPr lang="en-US" dirty="0" smtClean="0">
                <a:latin typeface="Symbol" panose="05050102010706020507" pitchFamily="18" charset="2"/>
              </a:rPr>
              <a:t>°</a:t>
            </a:r>
            <a:r>
              <a:rPr lang="en-US" dirty="0" smtClean="0">
                <a:latin typeface="TimesNewRomanPSMT"/>
              </a:rPr>
              <a:t>C and 30</a:t>
            </a:r>
            <a:r>
              <a:rPr lang="en-US" dirty="0" smtClean="0">
                <a:latin typeface="Symbol" panose="05050102010706020507" pitchFamily="18" charset="2"/>
              </a:rPr>
              <a:t>°</a:t>
            </a:r>
            <a:r>
              <a:rPr lang="en-US" dirty="0" smtClean="0">
                <a:latin typeface="TimesNewRomanPSMT"/>
              </a:rPr>
              <a:t>C with a maximum </a:t>
            </a:r>
            <a:r>
              <a:rPr lang="en-US" dirty="0">
                <a:latin typeface="TimesNewRomanPSMT"/>
              </a:rPr>
              <a:t>fluctuation of </a:t>
            </a:r>
            <a:r>
              <a:rPr lang="en-US" dirty="0" smtClean="0">
                <a:latin typeface="TimesNewRomanPSMT"/>
              </a:rPr>
              <a:t>2.8</a:t>
            </a:r>
            <a:r>
              <a:rPr lang="en-US" dirty="0" smtClean="0">
                <a:latin typeface="Symbol" panose="05050102010706020507" pitchFamily="18" charset="2"/>
              </a:rPr>
              <a:t>°</a:t>
            </a:r>
            <a:r>
              <a:rPr lang="en-US" dirty="0" smtClean="0">
                <a:latin typeface="TimesNewRomanPSMT"/>
              </a:rPr>
              <a:t>C per </a:t>
            </a:r>
            <a:r>
              <a:rPr lang="en-US" dirty="0">
                <a:latin typeface="TimesNewRomanPSMT"/>
              </a:rPr>
              <a:t>hour</a:t>
            </a:r>
            <a:r>
              <a:rPr lang="en-US" dirty="0" smtClean="0">
                <a:latin typeface="TimesNewRomanPSMT"/>
              </a:rPr>
              <a:t>.</a:t>
            </a:r>
          </a:p>
          <a:p>
            <a:endParaRPr lang="en-US" dirty="0">
              <a:latin typeface="TimesNewRomanPSMT"/>
            </a:endParaRPr>
          </a:p>
          <a:p>
            <a:r>
              <a:rPr lang="en-US" dirty="0">
                <a:latin typeface="TimesNewRomanPSMT"/>
              </a:rPr>
              <a:t>Relative humidity </a:t>
            </a:r>
            <a:r>
              <a:rPr lang="en-US" dirty="0" smtClean="0">
                <a:latin typeface="TimesNewRomanPSMT"/>
              </a:rPr>
              <a:t>needs to be </a:t>
            </a:r>
            <a:r>
              <a:rPr lang="en-US" dirty="0">
                <a:latin typeface="TimesNewRomanPSMT"/>
              </a:rPr>
              <a:t>maintained at </a:t>
            </a:r>
            <a:r>
              <a:rPr lang="en-US" dirty="0">
                <a:latin typeface="Symbol" panose="05050102010706020507" pitchFamily="18" charset="2"/>
              </a:rPr>
              <a:t>³ </a:t>
            </a:r>
            <a:r>
              <a:rPr lang="en-US" dirty="0">
                <a:latin typeface="TimesNewRomanPSMT"/>
              </a:rPr>
              <a:t>20% and </a:t>
            </a:r>
            <a:r>
              <a:rPr lang="en-US" dirty="0">
                <a:latin typeface="Symbol" panose="05050102010706020507" pitchFamily="18" charset="2"/>
              </a:rPr>
              <a:t>£ </a:t>
            </a:r>
            <a:r>
              <a:rPr lang="en-US" dirty="0">
                <a:latin typeface="TimesNewRomanPSMT"/>
              </a:rPr>
              <a:t>80</a:t>
            </a:r>
            <a:r>
              <a:rPr lang="en-US" dirty="0" smtClean="0">
                <a:latin typeface="TimesNewRomanPSMT"/>
              </a:rPr>
              <a:t>%.</a:t>
            </a:r>
          </a:p>
          <a:p>
            <a:endParaRPr lang="en-US" dirty="0">
              <a:latin typeface="TimesNewRomanPSMT"/>
            </a:endParaRPr>
          </a:p>
          <a:p>
            <a:r>
              <a:rPr lang="en-US" dirty="0">
                <a:latin typeface="TimesNewRomanPSMT"/>
              </a:rPr>
              <a:t>Average thermal output of the instrument (Btu/hr</a:t>
            </a:r>
            <a:r>
              <a:rPr lang="en-US" dirty="0" smtClean="0">
                <a:latin typeface="TimesNewRomanPSMT"/>
              </a:rPr>
              <a:t>.): (This BTU- British Thermal Unit is required </a:t>
            </a:r>
            <a:r>
              <a:rPr lang="en-US" dirty="0">
                <a:latin typeface="TimesNewRomanPSMT"/>
              </a:rPr>
              <a:t>t</a:t>
            </a:r>
            <a:r>
              <a:rPr lang="en-US" dirty="0" smtClean="0">
                <a:latin typeface="TimesNewRomanPSMT"/>
              </a:rPr>
              <a:t>o design Ac for the room.) Higher the BTU, more tonnage of AC required.</a:t>
            </a:r>
            <a:endParaRPr lang="en-US" dirty="0">
              <a:latin typeface="TimesNewRomanPSMT"/>
            </a:endParaRPr>
          </a:p>
          <a:p>
            <a:r>
              <a:rPr lang="en-US" dirty="0">
                <a:latin typeface="TimesNewRomanPSMT"/>
              </a:rPr>
              <a:t>RxL Max</a:t>
            </a:r>
            <a:r>
              <a:rPr lang="en-US" sz="800" dirty="0">
                <a:latin typeface="TimesNewRomanPSMT"/>
              </a:rPr>
              <a:t>® </a:t>
            </a:r>
            <a:r>
              <a:rPr lang="en-US" dirty="0">
                <a:latin typeface="TimesNewRomanPSMT"/>
              </a:rPr>
              <a:t>4778</a:t>
            </a:r>
          </a:p>
          <a:p>
            <a:r>
              <a:rPr lang="en-US" dirty="0">
                <a:latin typeface="TimesNewRomanPSMT"/>
              </a:rPr>
              <a:t>RxL Max</a:t>
            </a:r>
            <a:r>
              <a:rPr lang="en-US" sz="800" dirty="0">
                <a:latin typeface="TimesNewRomanPSMT"/>
              </a:rPr>
              <a:t>® </a:t>
            </a:r>
            <a:r>
              <a:rPr lang="en-US" dirty="0">
                <a:latin typeface="TimesNewRomanPSMT"/>
              </a:rPr>
              <a:t>w/HM 4778</a:t>
            </a:r>
          </a:p>
          <a:p>
            <a:r>
              <a:rPr lang="en-US" dirty="0">
                <a:latin typeface="TimesNewRomanPSMT"/>
              </a:rPr>
              <a:t>RxL Max</a:t>
            </a:r>
            <a:r>
              <a:rPr lang="en-US" sz="800" dirty="0">
                <a:latin typeface="TimesNewRomanPSMT"/>
              </a:rPr>
              <a:t>® </a:t>
            </a:r>
            <a:r>
              <a:rPr lang="en-US" dirty="0">
                <a:latin typeface="TimesNewRomanPSMT"/>
              </a:rPr>
              <a:t>w/HM w/RMS 6318 (1540 RMS only)</a:t>
            </a:r>
          </a:p>
          <a:p>
            <a:endParaRPr lang="en-US" dirty="0" smtClean="0">
              <a:latin typeface="TimesNewRomanPSMT"/>
            </a:endParaRPr>
          </a:p>
          <a:p>
            <a:r>
              <a:rPr lang="en-US" dirty="0" smtClean="0">
                <a:latin typeface="TimesNewRomanPSMT"/>
              </a:rPr>
              <a:t>The </a:t>
            </a:r>
            <a:r>
              <a:rPr lang="en-US" dirty="0">
                <a:latin typeface="TimesNewRomanPSMT"/>
              </a:rPr>
              <a:t>system requires 120 minutes (maximum) to warm up to operating </a:t>
            </a:r>
            <a:r>
              <a:rPr lang="en-US" dirty="0" smtClean="0">
                <a:latin typeface="TimesNewRomanPSMT"/>
              </a:rPr>
              <a:t>temperature from </a:t>
            </a:r>
            <a:r>
              <a:rPr lang="en-US" dirty="0">
                <a:latin typeface="TimesNewRomanPSMT"/>
              </a:rPr>
              <a:t>a cold start.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09600" y="187112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Understanding Installation Requirements</a:t>
            </a:r>
            <a:br>
              <a:rPr lang="en-US" sz="2800" b="1" dirty="0" smtClean="0"/>
            </a:br>
            <a:r>
              <a:rPr lang="en-US" sz="2800" b="1" dirty="0" smtClean="0"/>
              <a:t>- Room Temperature Requirements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653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1005334"/>
            <a:ext cx="8112023" cy="4680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Preventive maintenance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latin typeface="Calibri" panose="020F0502020204030204" pitchFamily="34" charset="0"/>
                <a:ea typeface="SimSun" panose="02010600030101010101" pitchFamily="2" charset="-122"/>
                <a:cs typeface="Optima-Bold"/>
              </a:rPr>
              <a:t>Routine maintenance of chemistry </a:t>
            </a:r>
            <a:r>
              <a:rPr lang="en-US" b="1" dirty="0" smtClean="0">
                <a:latin typeface="Calibri" panose="020F0502020204030204" pitchFamily="34" charset="0"/>
                <a:ea typeface="SimSun" panose="02010600030101010101" pitchFamily="2" charset="-122"/>
                <a:cs typeface="Optima-Bold"/>
              </a:rPr>
              <a:t>analyzers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i="1" u="sng" dirty="0" smtClean="0">
              <a:solidFill>
                <a:srgbClr val="00B050"/>
              </a:solidFill>
              <a:latin typeface="Calibri" panose="020F0502020204030204" pitchFamily="34" charset="0"/>
              <a:ea typeface="SimSun" panose="02010600030101010101" pitchFamily="2" charset="-122"/>
              <a:cs typeface="Optima-Bold"/>
            </a:endParaRPr>
          </a:p>
          <a:p>
            <a:pPr>
              <a:lnSpc>
                <a:spcPct val="115000"/>
              </a:lnSpc>
            </a:pPr>
            <a:r>
              <a:rPr lang="en-US" i="1" u="sng" dirty="0" smtClean="0">
                <a:solidFill>
                  <a:srgbClr val="00B050"/>
                </a:solidFill>
                <a:latin typeface="Calibri" panose="020F0502020204030204" pitchFamily="34" charset="0"/>
                <a:ea typeface="SimSun" panose="02010600030101010101" pitchFamily="2" charset="-122"/>
                <a:cs typeface="Optima-Bold"/>
              </a:rPr>
              <a:t>Frequency</a:t>
            </a:r>
            <a:r>
              <a:rPr lang="en-US" i="1" u="sng" dirty="0">
                <a:solidFill>
                  <a:srgbClr val="00B050"/>
                </a:solidFill>
                <a:latin typeface="Calibri" panose="020F0502020204030204" pitchFamily="34" charset="0"/>
                <a:ea typeface="SimSun" panose="02010600030101010101" pitchFamily="2" charset="-122"/>
                <a:cs typeface="Optima-Bold"/>
              </a:rPr>
              <a:t>: daily</a:t>
            </a:r>
            <a:endParaRPr lang="en-US" u="sng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Any spill on, or around the instrument should be cleaned  immediately.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At the end of the day, disconnect the power source by switching off at the wall socket if applicable and removing the plug or disconnecting the battery terminals.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For </a:t>
            </a:r>
            <a:r>
              <a:rPr lang="en-US" b="1" dirty="0">
                <a:latin typeface="Calibri" panose="020F0502020204030204" pitchFamily="34" charset="0"/>
                <a:ea typeface="SimSun" panose="02010600030101010101" pitchFamily="2" charset="-122"/>
                <a:cs typeface="MyriadPro-Bold"/>
              </a:rPr>
              <a:t>dry chemistry </a:t>
            </a:r>
            <a:r>
              <a:rPr lang="en-US" b="1" dirty="0" smtClean="0">
                <a:latin typeface="Calibri" panose="020F0502020204030204" pitchFamily="34" charset="0"/>
                <a:ea typeface="SimSun" panose="02010600030101010101" pitchFamily="2" charset="-122"/>
                <a:cs typeface="MyriadPro-Bold"/>
              </a:rPr>
              <a:t>analyzers</a:t>
            </a:r>
            <a:r>
              <a:rPr lang="en-US" dirty="0" smtClean="0">
                <a:latin typeface="Calibri" panose="020F0502020204030204" pitchFamily="34" charset="0"/>
                <a:ea typeface="MyriadPro-Regular"/>
                <a:cs typeface="MyriadPro-Regular"/>
              </a:rPr>
              <a:t>: </a:t>
            </a: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do not leave test strips in the instrument. Regularly clean the window or compartment where test strips are inserted and keep it closed. Use a soft, clean damp swab.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For </a:t>
            </a:r>
            <a:r>
              <a:rPr lang="en-US" b="1" dirty="0">
                <a:latin typeface="Calibri" panose="020F0502020204030204" pitchFamily="34" charset="0"/>
                <a:ea typeface="SimSun" panose="02010600030101010101" pitchFamily="2" charset="-122"/>
                <a:cs typeface="MyriadPro-Bold"/>
              </a:rPr>
              <a:t>wet chemistry </a:t>
            </a:r>
            <a:r>
              <a:rPr lang="en-US" b="1" dirty="0" smtClean="0">
                <a:latin typeface="Calibri" panose="020F0502020204030204" pitchFamily="34" charset="0"/>
                <a:ea typeface="SimSun" panose="02010600030101010101" pitchFamily="2" charset="-122"/>
                <a:cs typeface="MyriadPro-Bold"/>
              </a:rPr>
              <a:t>analyzers</a:t>
            </a:r>
            <a:r>
              <a:rPr lang="en-US" dirty="0" smtClean="0">
                <a:latin typeface="Calibri" panose="020F0502020204030204" pitchFamily="34" charset="0"/>
                <a:ea typeface="MyriadPro-Regular"/>
                <a:cs typeface="MyriadPro-Regular"/>
              </a:rPr>
              <a:t>: </a:t>
            </a: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keep the sample chamber empty and closed when not in use.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Cover the instrument after use.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Store appropriately away from dust.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9600" y="187112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Maintenance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4705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065160"/>
            <a:ext cx="6580746" cy="580391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38200" y="1065160"/>
            <a:ext cx="2667000" cy="23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6553200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187112"/>
            <a:ext cx="7807325" cy="5882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69D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/>
              <a:t>Maintenance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262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51748"/>
          <a:stretch/>
        </p:blipFill>
        <p:spPr>
          <a:xfrm>
            <a:off x="1562100" y="3276600"/>
            <a:ext cx="5257800" cy="27951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9600" y="187112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Shutdown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447800" y="1600200"/>
            <a:ext cx="548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latin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</a:rPr>
              <a:t>Be aware that the analyzers need to be powered off in a specified way</a:t>
            </a:r>
          </a:p>
          <a:p>
            <a:r>
              <a:rPr lang="en-US" sz="1600" dirty="0">
                <a:latin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</a:rPr>
              <a:t>Please follow manufacturer’s instructions for the shut down procedure to avoid damage to the analyzer</a:t>
            </a:r>
          </a:p>
        </p:txBody>
      </p:sp>
    </p:spTree>
    <p:extLst>
      <p:ext uri="{BB962C8B-B14F-4D97-AF65-F5344CB8AC3E}">
        <p14:creationId xmlns:p14="http://schemas.microsoft.com/office/powerpoint/2010/main" val="23692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CLINICAL 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0999" y="2286000"/>
            <a:ext cx="8112023" cy="231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8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r>
              <a:rPr lang="en-US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Chemistry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Analyzers are used to determine the concentration of various biochemical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analytes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metabolites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enzymes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electrolytes, proteins, and/or drugs in samples of serum, plasma, urine, cerebrospinal fluid, and/or other body fluids.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0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CLINICAL 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447800"/>
            <a:ext cx="7162800" cy="45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CLINICAL 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335255"/>
            <a:ext cx="6324600" cy="476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CLINICAL 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065160"/>
            <a:ext cx="5943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CLINICAL 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005334"/>
            <a:ext cx="4876800" cy="588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CLINICAL 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164156"/>
            <a:ext cx="7042149" cy="538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CLINICAL 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862" y="1035630"/>
            <a:ext cx="88979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</a:rPr>
              <a:t>Calibration and Verification</a:t>
            </a:r>
          </a:p>
          <a:p>
            <a:r>
              <a:rPr lang="en-US" sz="2000" b="1" dirty="0">
                <a:latin typeface="Arial" panose="020B0604020202020204" pitchFamily="34" charset="0"/>
              </a:rPr>
              <a:t>Overview</a:t>
            </a:r>
          </a:p>
          <a:p>
            <a:r>
              <a:rPr lang="en-US" dirty="0">
                <a:latin typeface="TimesNewRomanPSMT"/>
              </a:rPr>
              <a:t>Calibration/verification is performed to maintain the accuracy of the measurement</a:t>
            </a:r>
          </a:p>
          <a:p>
            <a:r>
              <a:rPr lang="en-US" dirty="0">
                <a:latin typeface="TimesNewRomanPSMT"/>
              </a:rPr>
              <a:t>processes for methods used on the instrument</a:t>
            </a:r>
            <a:r>
              <a:rPr lang="en-US" dirty="0" smtClean="0">
                <a:latin typeface="TimesNewRomanPSMT"/>
              </a:rPr>
              <a:t>.</a:t>
            </a:r>
          </a:p>
          <a:p>
            <a:endParaRPr lang="en-US" dirty="0">
              <a:latin typeface="TimesNewRomanPSMT"/>
            </a:endParaRPr>
          </a:p>
          <a:p>
            <a:r>
              <a:rPr lang="en-US" dirty="0">
                <a:latin typeface="TimesNewRomanPSMT"/>
              </a:rPr>
              <a:t>You calibrate </a:t>
            </a:r>
            <a:r>
              <a:rPr lang="en-US" dirty="0" err="1">
                <a:latin typeface="TimesNewRomanPSMT"/>
              </a:rPr>
              <a:t>nonenzyme</a:t>
            </a:r>
            <a:r>
              <a:rPr lang="en-US" dirty="0">
                <a:latin typeface="TimesNewRomanPSMT"/>
              </a:rPr>
              <a:t> methods and verify enzyme </a:t>
            </a:r>
            <a:r>
              <a:rPr lang="en-US" dirty="0" smtClean="0">
                <a:latin typeface="TimesNewRomanPSMT"/>
              </a:rPr>
              <a:t>methods as recommended by </a:t>
            </a:r>
            <a:r>
              <a:rPr lang="en-US" dirty="0">
                <a:latin typeface="TimesNewRomanPSMT"/>
              </a:rPr>
              <a:t>the </a:t>
            </a:r>
            <a:r>
              <a:rPr lang="en-US" dirty="0" smtClean="0">
                <a:latin typeface="TimesNewRomanPSMT"/>
              </a:rPr>
              <a:t>reagent manufacturer</a:t>
            </a:r>
            <a:endParaRPr lang="en-US" dirty="0" smtClean="0">
              <a:latin typeface="TimesNewRomanPSMT"/>
            </a:endParaRPr>
          </a:p>
          <a:p>
            <a:endParaRPr lang="en-US" dirty="0" smtClean="0">
              <a:latin typeface="TimesNewRomanPSMT"/>
            </a:endParaRPr>
          </a:p>
          <a:p>
            <a:r>
              <a:rPr lang="en-US" dirty="0" smtClean="0">
                <a:latin typeface="TimesNewRomanPSMT"/>
              </a:rPr>
              <a:t>All </a:t>
            </a:r>
            <a:r>
              <a:rPr lang="en-US" dirty="0">
                <a:latin typeface="TimesNewRomanPSMT"/>
              </a:rPr>
              <a:t>methods on the instrument are referred to as photometric methods</a:t>
            </a:r>
          </a:p>
          <a:p>
            <a:r>
              <a:rPr lang="en-US" dirty="0">
                <a:latin typeface="TimesNewRomanPSMT"/>
              </a:rPr>
              <a:t>except Na, K, and Cl, which are processed on the IMT system and</a:t>
            </a:r>
          </a:p>
          <a:p>
            <a:r>
              <a:rPr lang="en-US" dirty="0">
                <a:latin typeface="TimesNewRomanPSMT"/>
              </a:rPr>
              <a:t>therefore require the IMT system to be calibrated before they can be processed.</a:t>
            </a:r>
          </a:p>
          <a:p>
            <a:endParaRPr lang="en-US" dirty="0" smtClean="0">
              <a:latin typeface="TimesNewRomanPSMT"/>
            </a:endParaRPr>
          </a:p>
          <a:p>
            <a:r>
              <a:rPr lang="en-US" dirty="0" smtClean="0">
                <a:latin typeface="TimesNewRomanPSMT"/>
              </a:rPr>
              <a:t>Calibrating </a:t>
            </a:r>
            <a:r>
              <a:rPr lang="en-US" dirty="0">
                <a:latin typeface="TimesNewRomanPSMT"/>
              </a:rPr>
              <a:t>the IMT system involves calibrating the </a:t>
            </a:r>
            <a:r>
              <a:rPr lang="en-US" dirty="0" err="1">
                <a:latin typeface="TimesNewRomanPSMT"/>
              </a:rPr>
              <a:t>QuikLYTE</a:t>
            </a:r>
            <a:r>
              <a:rPr lang="en-US" sz="800" dirty="0">
                <a:latin typeface="TimesNewRomanPSMT"/>
              </a:rPr>
              <a:t>®</a:t>
            </a:r>
          </a:p>
          <a:p>
            <a:r>
              <a:rPr lang="en-US" dirty="0">
                <a:latin typeface="TimesNewRomanPSMT"/>
              </a:rPr>
              <a:t>integrated </a:t>
            </a:r>
            <a:r>
              <a:rPr lang="en-US" dirty="0" err="1">
                <a:latin typeface="TimesNewRomanPSMT"/>
              </a:rPr>
              <a:t>multisensor</a:t>
            </a:r>
            <a:r>
              <a:rPr lang="en-US" dirty="0">
                <a:latin typeface="TimesNewRomanPSMT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CLINICAL 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04107" y="3244334"/>
            <a:ext cx="2800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RxL </a:t>
            </a:r>
            <a:r>
              <a:rPr lang="en-US" b="1" dirty="0" smtClean="0">
                <a:hlinkClick r:id="rId6" action="ppaction://hlinkfile"/>
              </a:rPr>
              <a:t>Operator Maintenance</a:t>
            </a:r>
            <a:r>
              <a:rPr lang="en-US" b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CLINICAL 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3" y="2298034"/>
            <a:ext cx="9115425" cy="3705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952005"/>
            <a:ext cx="4953000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Preventive maintenance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latin typeface="Calibri" panose="020F0502020204030204" pitchFamily="34" charset="0"/>
                <a:ea typeface="SimSun" panose="02010600030101010101" pitchFamily="2" charset="-122"/>
                <a:cs typeface="Optima-Bold"/>
              </a:rPr>
              <a:t>Routine maintenance of chemistry </a:t>
            </a:r>
            <a:r>
              <a:rPr lang="en-US" b="1" dirty="0" err="1" smtClean="0">
                <a:latin typeface="Calibri" panose="020F0502020204030204" pitchFamily="34" charset="0"/>
                <a:ea typeface="SimSun" panose="02010600030101010101" pitchFamily="2" charset="-122"/>
                <a:cs typeface="Optima-Bold"/>
              </a:rPr>
              <a:t>analysers</a:t>
            </a:r>
            <a:r>
              <a:rPr lang="en-US" b="1" dirty="0" smtClean="0">
                <a:latin typeface="Calibri" panose="020F0502020204030204" pitchFamily="34" charset="0"/>
                <a:ea typeface="SimSun" panose="02010600030101010101" pitchFamily="2" charset="-122"/>
                <a:cs typeface="Optima-Bold"/>
              </a:rPr>
              <a:t>/LOG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0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CLINICAL 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06" y="2209800"/>
            <a:ext cx="9105900" cy="31146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06" y="1005334"/>
            <a:ext cx="7147193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Preventive maintenance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latin typeface="Calibri" panose="020F0502020204030204" pitchFamily="34" charset="0"/>
                <a:ea typeface="SimSun" panose="02010600030101010101" pitchFamily="2" charset="-122"/>
                <a:cs typeface="Optima-Bold"/>
              </a:rPr>
              <a:t>Routine maintenance of chemistry </a:t>
            </a:r>
            <a:r>
              <a:rPr lang="en-US" b="1" dirty="0" err="1">
                <a:latin typeface="Calibri" panose="020F0502020204030204" pitchFamily="34" charset="0"/>
                <a:ea typeface="SimSun" panose="02010600030101010101" pitchFamily="2" charset="-122"/>
                <a:cs typeface="Optima-Bold"/>
              </a:rPr>
              <a:t>analysers</a:t>
            </a:r>
            <a:r>
              <a:rPr lang="en-US" b="1" dirty="0">
                <a:latin typeface="Calibri" panose="020F0502020204030204" pitchFamily="34" charset="0"/>
                <a:ea typeface="SimSun" panose="02010600030101010101" pitchFamily="2" charset="-122"/>
                <a:cs typeface="Optima-Bold"/>
              </a:rPr>
              <a:t>/LOG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CLINICAL 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44" y="6324600"/>
            <a:ext cx="1323667" cy="719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349" y="1354201"/>
            <a:ext cx="9149349" cy="52196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640" y="1005334"/>
            <a:ext cx="5448759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Preventive maintenance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4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CLINICAL 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6781" y="1676400"/>
            <a:ext cx="7652774" cy="344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32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clinical laboratory, the chemistry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used to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 various analytes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Glucose, Urea, Creatinine, Cholesterol, Triglycerides etc. 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tests are usually performed as individual tests or panel of tests viz. Liver Function tests, Kidney / Renal Function tests etc. </a:t>
            </a:r>
          </a:p>
          <a:p>
            <a:pPr algn="just">
              <a:spcAft>
                <a:spcPts val="10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Various sample types viz. Serum, Plasma, Urine and other body fluids could be used</a:t>
            </a:r>
          </a:p>
        </p:txBody>
      </p:sp>
    </p:spTree>
    <p:extLst>
      <p:ext uri="{BB962C8B-B14F-4D97-AF65-F5344CB8AC3E}">
        <p14:creationId xmlns:p14="http://schemas.microsoft.com/office/powerpoint/2010/main" val="27409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CLINICAL 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06" y="961186"/>
            <a:ext cx="9585593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Preventive maintenance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>
                <a:latin typeface="Calibri" panose="020F0502020204030204" pitchFamily="34" charset="0"/>
                <a:ea typeface="SimSun" panose="02010600030101010101" pitchFamily="2" charset="-122"/>
                <a:cs typeface="Optima-Bold"/>
              </a:rPr>
              <a:t>Routine maintenance of chemistry </a:t>
            </a:r>
            <a:r>
              <a:rPr lang="en-US" b="1" dirty="0" err="1">
                <a:latin typeface="Calibri" panose="020F0502020204030204" pitchFamily="34" charset="0"/>
                <a:ea typeface="SimSun" panose="02010600030101010101" pitchFamily="2" charset="-122"/>
                <a:cs typeface="Optima-Bold"/>
              </a:rPr>
              <a:t>analysers</a:t>
            </a:r>
            <a:r>
              <a:rPr lang="en-US" b="1" dirty="0">
                <a:latin typeface="Calibri" panose="020F0502020204030204" pitchFamily="34" charset="0"/>
                <a:ea typeface="SimSun" panose="02010600030101010101" pitchFamily="2" charset="-122"/>
                <a:cs typeface="Optima-Bold"/>
              </a:rPr>
              <a:t>/LOG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12" y="1676400"/>
            <a:ext cx="9341387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i="1" u="sng" dirty="0">
                <a:solidFill>
                  <a:srgbClr val="00B050"/>
                </a:solidFill>
                <a:latin typeface="Calibri" panose="020F0502020204030204" pitchFamily="34" charset="0"/>
                <a:ea typeface="SimSun" panose="02010600030101010101" pitchFamily="2" charset="-122"/>
                <a:cs typeface="Optima-Bold"/>
              </a:rPr>
              <a:t>Frequency: annually</a:t>
            </a:r>
            <a:endParaRPr lang="en-US" u="sng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These tests must be performed by an electrician (for instruments using main power), engineer or other trained personnel. Results must be recorded and retained for follow up through time.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Check the installation location for safety of the electrical (for instruments using main power only) and the physical infrastructures.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For instruments using main power: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Check that the voltage is appropriate and does not vary more than 5% from the voltage in the equipment specifications.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  Check that the polarity of the outlet is correct.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Check that there is sufficient space around the Instrument for the connecting cables and for adequate ventilation.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Test the integrity of the counter and its cleanliness.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Verify that the instrument is away from equipment generating vibrations and direct solar radiation.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Check that there is no excessive humidity, high temperature or dust.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Ensure that there is no source of smoke, gas or corrosive emissions nearby.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CLINICAL 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013521"/>
            <a:ext cx="92964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Preventive maintenance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70" y="1369875"/>
            <a:ext cx="911623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>
                <a:latin typeface="Calibri" panose="020F0502020204030204" pitchFamily="34" charset="0"/>
                <a:ea typeface="SimSun" panose="02010600030101010101" pitchFamily="2" charset="-122"/>
                <a:cs typeface="Optima-Bold"/>
              </a:rPr>
              <a:t>Non-routine Maintenance and Troubleshooting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These instructions are general guidelines for troubleshooting Chemistry </a:t>
            </a:r>
            <a:r>
              <a:rPr lang="en-US" dirty="0" err="1">
                <a:latin typeface="Calibri" panose="020F0502020204030204" pitchFamily="34" charset="0"/>
                <a:ea typeface="MyriadPro-Regular"/>
                <a:cs typeface="MyriadPro-Regular"/>
              </a:rPr>
              <a:t>analysers</a:t>
            </a: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. Since there are numerous models available, always refer to the instruction manual from the manufacturer and follow the steps recommended.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If there is no light passing through the system, or if its Intensity is not constant, change the bulb.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If there is light in the system but no display </a:t>
            </a:r>
            <a:r>
              <a:rPr lang="en-US" dirty="0" err="1">
                <a:latin typeface="Calibri" panose="020F0502020204030204" pitchFamily="34" charset="0"/>
                <a:ea typeface="MyriadPro-Regular"/>
                <a:cs typeface="MyriadPro-Regular"/>
              </a:rPr>
              <a:t>response,change</a:t>
            </a: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 the photocell.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Always replace blown fuses and bulbs according to the manufacturer’s instructions.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If the equipment is faulty, consult a qualified biomedical engineer.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If the chemistry </a:t>
            </a:r>
            <a:r>
              <a:rPr lang="en-US" dirty="0" err="1">
                <a:latin typeface="Calibri" panose="020F0502020204030204" pitchFamily="34" charset="0"/>
                <a:ea typeface="MyriadPro-Regular"/>
                <a:cs typeface="MyriadPro-Regular"/>
              </a:rPr>
              <a:t>analyser</a:t>
            </a: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 fails to switch on, check the electric socket outlet. Plug and check the fuse or the battery terminals.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MyriadPro-Regular"/>
                <a:cs typeface="MyriadPro-Regular"/>
              </a:rPr>
              <a:t>In case of a major breakdown, consult a qualified Biomedical engineer.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2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CLINICAL 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59822"/>
            <a:ext cx="9127816" cy="3714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065160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>
                <a:latin typeface="Calibri" panose="020F0502020204030204" pitchFamily="34" charset="0"/>
                <a:ea typeface="SimSun" panose="02010600030101010101" pitchFamily="2" charset="-122"/>
                <a:cs typeface="Optima-Bold"/>
              </a:rPr>
              <a:t>Non-routine Maintenance and Troubleshooting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CLINICAL 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399" y="1127433"/>
            <a:ext cx="8795775" cy="162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Calibration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Automated Analytical Systems 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Automated analyzers: the frequency of calibration at a minimum shall be done as per manufacturer’s guidelines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61" y="290522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CLINICAL 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329" y="6324600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868" y="1094127"/>
            <a:ext cx="8941932" cy="6051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Troubleshooting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Basic:</a:t>
            </a:r>
          </a:p>
          <a:p>
            <a:pPr marL="342900" indent="-342900" algn="just">
              <a:spcAft>
                <a:spcPts val="1000"/>
              </a:spcAft>
              <a:buAutoNum type="arabicPeriod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 DOES NOT POWER ON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if Power is present in the Lab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UPS is ON and output voltage is 230VAC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Instrument is connected to UPS and Instrument Switch is ON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problem still persists, call qualified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BioMedical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Engineer/Log Call with Company.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READINGS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Light Source in Instrument is ON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Light Intensity. Replace if needed</a:t>
            </a:r>
          </a:p>
          <a:p>
            <a:pPr marL="800100" lvl="1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problem still persists, call qualified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BioMedical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Engineer/Log Call with Company.</a:t>
            </a: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CLINICAL 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555546"/>
            <a:ext cx="8975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Calibration Error Detection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</a:rPr>
              <a:t>The analog signals generated by the </a:t>
            </a:r>
            <a:r>
              <a:rPr lang="en-US" dirty="0" smtClean="0">
                <a:latin typeface="Arial" panose="020B0604020202020204" pitchFamily="34" charset="0"/>
              </a:rPr>
              <a:t>calibrator measurements are converted into</a:t>
            </a:r>
            <a:endParaRPr lang="en-US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</a:rPr>
              <a:t>digital </a:t>
            </a:r>
            <a:r>
              <a:rPr lang="en-US" dirty="0">
                <a:latin typeface="Arial" panose="020B0604020202020204" pitchFamily="34" charset="0"/>
              </a:rPr>
              <a:t>form. </a:t>
            </a:r>
            <a:r>
              <a:rPr lang="en-US" dirty="0" smtClean="0">
                <a:latin typeface="Arial" panose="020B0604020202020204" pitchFamily="34" charset="0"/>
              </a:rPr>
              <a:t>The resulting </a:t>
            </a:r>
            <a:r>
              <a:rPr lang="en-US" dirty="0">
                <a:latin typeface="Arial" panose="020B0604020202020204" pitchFamily="34" charset="0"/>
              </a:rPr>
              <a:t>ADC values are compared to the </a:t>
            </a:r>
            <a:r>
              <a:rPr lang="en-US" dirty="0" smtClean="0">
                <a:latin typeface="Arial" panose="020B0604020202020204" pitchFamily="34" charset="0"/>
              </a:rPr>
              <a:t>preprogrammed back-to-back</a:t>
            </a:r>
            <a:r>
              <a:rPr lang="en-US" dirty="0">
                <a:latin typeface="Arial" panose="020B0604020202020204" pitchFamily="34" charset="0"/>
              </a:rPr>
              <a:t>, span and range limits </a:t>
            </a:r>
            <a:r>
              <a:rPr lang="en-US" dirty="0" smtClean="0">
                <a:latin typeface="Arial" panose="020B0604020202020204" pitchFamily="34" charset="0"/>
              </a:rPr>
              <a:t>to determine </a:t>
            </a:r>
            <a:r>
              <a:rPr lang="en-US" dirty="0">
                <a:latin typeface="Arial" panose="020B0604020202020204" pitchFamily="34" charset="0"/>
              </a:rPr>
              <a:t>the calibration acceptability</a:t>
            </a:r>
            <a:r>
              <a:rPr lang="en-US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005334"/>
            <a:ext cx="260968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Troubleshooting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3267263"/>
            <a:ext cx="3655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Back-to-Back Test for Precision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3767751"/>
            <a:ext cx="287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Range Test for 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CLINICAL 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71" y="6324600"/>
            <a:ext cx="1323667" cy="719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034858"/>
            <a:ext cx="8416925" cy="544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CLINICAL 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00200"/>
            <a:ext cx="886869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CLINICAL 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360" y="1143000"/>
            <a:ext cx="173772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Troubleshooting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1019365"/>
            <a:ext cx="6209071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CLINICAL 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937316"/>
            <a:ext cx="293657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Troubleshooting- QC Reports</a:t>
            </a:r>
            <a:endParaRPr lang="en-US" b="1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2921" y="1013090"/>
            <a:ext cx="5314950" cy="584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CLINICAL 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1070668"/>
            <a:ext cx="8186174" cy="494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 based on Reagent System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two main types of Chemistry analyzers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Dry </a:t>
            </a: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chemistry </a:t>
            </a:r>
            <a:r>
              <a:rPr lang="en-US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analyzers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sample-impregnated dipsticks onto which chemical reactions are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detected. These analyzers employ reflectance photometry principle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Wet chemistry </a:t>
            </a:r>
            <a:r>
              <a:rPr lang="en-US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analyzers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/>
              <a:t>It is called wet chemistry since most analyzing is done </a:t>
            </a:r>
            <a:r>
              <a:rPr lang="en-US" dirty="0" smtClean="0"/>
              <a:t>using liquid reagents.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smtClean="0"/>
              <a:t>Specimen and reagents are pipetted into reaction cuvettes where reaction takes place. The analyzer uses colorimetric / spectrophotometric principle to measure the concentration of analytes.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b="1" u="sng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b="1" u="sng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CLINICAL 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9164" y="1019948"/>
            <a:ext cx="2845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Troubleshooting- QC Report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1295400"/>
            <a:ext cx="628527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4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7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546" y="252001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DRY </a:t>
            </a:r>
            <a:r>
              <a:rPr lang="en-US" sz="2800" b="1" dirty="0"/>
              <a:t>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8522" y="1048284"/>
            <a:ext cx="7499349" cy="5051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Principle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i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Dry </a:t>
            </a:r>
            <a:r>
              <a:rPr lang="en-US" i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chemistry </a:t>
            </a:r>
            <a:r>
              <a:rPr lang="en-US" i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analyzers</a:t>
            </a:r>
            <a:r>
              <a:rPr lang="en-US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based on reflectance photometric principle.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Reflectance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photometry quantifies the intensity of a chemical or biochemical reaction generating color on a surface (e.g., slide, test strip, dipstick or test patch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more analyte in the sample, the more product (color) and the less the light is reflected.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instrument’s detector measures the reflectance of this colorimetric enzymatic or chemical reaction on the test dipstick or strip and converts it into an electronic signal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signal is translated into the corresponding concentration of analyte in the bodily fluid tested and the concentration is then printed and/or shown on a LED digital display.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6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CLINICAL 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199" y="1127433"/>
            <a:ext cx="8871975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Dry chemistry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362200"/>
            <a:ext cx="7010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4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3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CLINICAL CHEMISTRY ANALYSERS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86850" y="910720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871" y="6315564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199260"/>
            <a:ext cx="1484702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Principle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777943"/>
            <a:ext cx="8915400" cy="3919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wet chemistry </a:t>
            </a:r>
            <a:r>
              <a:rPr lang="en-US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analyzers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based on photometric principle using liquid reagent system.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Wet chemistry analyzers usually use one or several optically clear cuvettes where the photometric readings of reaction mixture is taken.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wet chemistry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analyzers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generally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light source such as a halogen lamp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Xenon Lamp.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Depending on the size and capability of the analyzers, these may use filters, prism or diffraction grating as monochromators.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Typically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Spectrophotometric measurements are performed between 304 and 670 nm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performed on wet chemistry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analyzers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based on the production of a colored compound of the analyte with specific reacting reagents.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1134070"/>
            <a:ext cx="8633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0070C0"/>
              </a:buClr>
            </a:pPr>
            <a:r>
              <a:rPr lang="en-US" dirty="0"/>
              <a:t>When monochromatic light (light of specific wavelength / color) passes through a solution, there is usually a quantitative relationship between the solute concentration and the intensity of transmitted light.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810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en-US" sz="2400" dirty="0">
                <a:solidFill>
                  <a:srgbClr val="0070C0"/>
                </a:solidFill>
              </a:rPr>
              <a:t>Photometry </a:t>
            </a:r>
            <a:r>
              <a:rPr lang="en-US" sz="2400" dirty="0" smtClean="0">
                <a:solidFill>
                  <a:srgbClr val="0070C0"/>
                </a:solidFill>
              </a:rPr>
              <a:t>Principle :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63914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The amount of light absorbed by the medium (solution) is </a:t>
            </a:r>
            <a:r>
              <a:rPr lang="en-US" sz="2000" dirty="0" smtClean="0"/>
              <a:t>directly proportional </a:t>
            </a:r>
            <a:r>
              <a:rPr lang="en-US" sz="2000" dirty="0"/>
              <a:t>to the concentration of the absorbing material/solute present.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4" t="13552" r="5238" b="37041"/>
          <a:stretch/>
        </p:blipFill>
        <p:spPr bwMode="auto">
          <a:xfrm>
            <a:off x="2384424" y="3124200"/>
            <a:ext cx="4244976" cy="3055302"/>
          </a:xfrm>
          <a:prstGeom prst="rect">
            <a:avLst/>
          </a:prstGeom>
          <a:ln w="28575"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 Box 39937"/>
          <p:cNvSpPr txBox="1"/>
          <p:nvPr/>
        </p:nvSpPr>
        <p:spPr>
          <a:xfrm>
            <a:off x="2209800" y="6248400"/>
            <a:ext cx="4572000" cy="340361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600" b="1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Absorbance vs Concentration Graph</a:t>
            </a:r>
            <a:endParaRPr lang="en-US" sz="1600" b="1" dirty="0">
              <a:solidFill>
                <a:srgbClr val="4F81BD"/>
              </a:solidFill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881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2320</Words>
  <Application>Microsoft Office PowerPoint</Application>
  <PresentationFormat>On-screen Show (4:3)</PresentationFormat>
  <Paragraphs>286</Paragraphs>
  <Slides>78</Slides>
  <Notes>2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1_Office Theme</vt:lpstr>
      <vt:lpstr>PowerPoint Presentation</vt:lpstr>
      <vt:lpstr>CLINICAL CHEMISTRY ANALYSERS</vt:lpstr>
      <vt:lpstr>CLINICAL CHEMISTRY ANALYSERS</vt:lpstr>
      <vt:lpstr>CLINICAL CHEMISTRY ANALYSERS</vt:lpstr>
      <vt:lpstr>CLINICAL CHEMISTRY ANALYSERS</vt:lpstr>
      <vt:lpstr>DRY CHEMISTRY ANALYSERS</vt:lpstr>
      <vt:lpstr>CLINICAL CHEMISTRY ANALYSERS</vt:lpstr>
      <vt:lpstr>CLINICAL CHEMISTRY ANALYSERS</vt:lpstr>
      <vt:lpstr>PowerPoint Presentation</vt:lpstr>
      <vt:lpstr>PowerPoint Presentation</vt:lpstr>
      <vt:lpstr>PowerPoint Presentation</vt:lpstr>
      <vt:lpstr>PowerPoint Presentation</vt:lpstr>
      <vt:lpstr>DIFFRACTION GRATING</vt:lpstr>
      <vt:lpstr>Measurement Modes – Endpoint Mode</vt:lpstr>
      <vt:lpstr>Measurement Modes – Rate Mode</vt:lpstr>
      <vt:lpstr>Semi-automated Chemistry Analyzers</vt:lpstr>
      <vt:lpstr>Maintenance – Semi-automated analyzers</vt:lpstr>
      <vt:lpstr>Troubleshooting – Semi-automated analyzers</vt:lpstr>
      <vt:lpstr>Troubleshooting – Semi-automated analyzers</vt:lpstr>
      <vt:lpstr>Major Parts of Chemistry Analyzer</vt:lpstr>
      <vt:lpstr>Key parts of Automated Chemistry Analyzer</vt:lpstr>
      <vt:lpstr>PowerPoint Presentation</vt:lpstr>
      <vt:lpstr>Understanding Installation Requirements - Space Requirements</vt:lpstr>
      <vt:lpstr>Understanding Installation Requirements - Power Requirements</vt:lpstr>
      <vt:lpstr>Understanding Installation Requirements - Water Requirements</vt:lpstr>
      <vt:lpstr>Understanding Installation Requirements - Room Temperature Requirements</vt:lpstr>
      <vt:lpstr>Maintenance</vt:lpstr>
      <vt:lpstr>PowerPoint Presentation</vt:lpstr>
      <vt:lpstr>Shutdown</vt:lpstr>
      <vt:lpstr>CLINICAL CHEMISTRY ANALYSERS</vt:lpstr>
      <vt:lpstr>CLINICAL CHEMISTRY ANALYSERS</vt:lpstr>
      <vt:lpstr>CLINICAL CHEMISTRY ANALYSERS</vt:lpstr>
      <vt:lpstr>CLINICAL CHEMISTRY ANALYSERS</vt:lpstr>
      <vt:lpstr>CLINICAL CHEMISTRY ANALYSERS</vt:lpstr>
      <vt:lpstr>CLINICAL CHEMISTRY ANALYSERS</vt:lpstr>
      <vt:lpstr>CLINICAL CHEMISTRY ANALYSERS</vt:lpstr>
      <vt:lpstr>CLINICAL CHEMISTRY ANALYSERS</vt:lpstr>
      <vt:lpstr>CLINICAL CHEMISTRY ANALYSERS</vt:lpstr>
      <vt:lpstr>CLINICAL CHEMISTRY ANALYSERS</vt:lpstr>
      <vt:lpstr>CLINICAL CHEMISTRY ANALYSERS</vt:lpstr>
      <vt:lpstr>CLINICAL CHEMISTRY ANALYSERS</vt:lpstr>
      <vt:lpstr>CLINICAL CHEMISTRY ANALYSERS</vt:lpstr>
      <vt:lpstr>CLINICAL CHEMISTRY ANALYSERS</vt:lpstr>
      <vt:lpstr>CLINICAL CHEMISTRY ANALYSERS</vt:lpstr>
      <vt:lpstr>CLINICAL CHEMISTRY ANALYSERS</vt:lpstr>
      <vt:lpstr>CLINICAL CHEMISTRY ANALYSERS</vt:lpstr>
      <vt:lpstr>CLINICAL CHEMISTRY ANALYSERS</vt:lpstr>
      <vt:lpstr>CLINICAL CHEMISTRY ANALYSERS</vt:lpstr>
      <vt:lpstr>CLINICAL CHEMISTRY ANALYSERS</vt:lpstr>
      <vt:lpstr>CLINICAL CHEMISTRY ANALYSERS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Adarshpal Singh</dc:creator>
  <cp:lastModifiedBy>Adarshpal Singh</cp:lastModifiedBy>
  <cp:revision>61</cp:revision>
  <dcterms:created xsi:type="dcterms:W3CDTF">2015-12-11T08:45:44Z</dcterms:created>
  <dcterms:modified xsi:type="dcterms:W3CDTF">2016-02-17T05:21:06Z</dcterms:modified>
</cp:coreProperties>
</file>