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7" r:id="rId2"/>
    <p:sldId id="366" r:id="rId3"/>
    <p:sldId id="396" r:id="rId4"/>
    <p:sldId id="387" r:id="rId5"/>
    <p:sldId id="389" r:id="rId6"/>
    <p:sldId id="391" r:id="rId7"/>
    <p:sldId id="393" r:id="rId8"/>
    <p:sldId id="395" r:id="rId9"/>
    <p:sldId id="375" r:id="rId10"/>
    <p:sldId id="397" r:id="rId11"/>
    <p:sldId id="398" r:id="rId12"/>
    <p:sldId id="399" r:id="rId13"/>
    <p:sldId id="400" r:id="rId14"/>
    <p:sldId id="401" r:id="rId15"/>
    <p:sldId id="402" r:id="rId16"/>
    <p:sldId id="403" r:id="rId17"/>
    <p:sldId id="404" r:id="rId18"/>
    <p:sldId id="405" r:id="rId19"/>
    <p:sldId id="406" r:id="rId20"/>
    <p:sldId id="407" r:id="rId21"/>
    <p:sldId id="408" r:id="rId22"/>
    <p:sldId id="409" r:id="rId23"/>
    <p:sldId id="410" r:id="rId24"/>
    <p:sldId id="411" r:id="rId25"/>
    <p:sldId id="412" r:id="rId26"/>
    <p:sldId id="413" r:id="rId27"/>
    <p:sldId id="414" r:id="rId28"/>
    <p:sldId id="415" r:id="rId29"/>
    <p:sldId id="416" r:id="rId30"/>
    <p:sldId id="417" r:id="rId31"/>
    <p:sldId id="418" r:id="rId32"/>
    <p:sldId id="419" r:id="rId33"/>
    <p:sldId id="420" r:id="rId34"/>
    <p:sldId id="421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74C339-A7B5-4B92-92F0-CA6EFB765781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306BC7-D8CF-44DF-9862-EF4024A95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609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6D009-ACDA-4CAE-AD31-3AD1837960B9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182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4525" y="319650"/>
            <a:ext cx="7772400" cy="573447"/>
          </a:xfrm>
        </p:spPr>
        <p:txBody>
          <a:bodyPr>
            <a:noAutofit/>
          </a:bodyPr>
          <a:lstStyle>
            <a:lvl1pPr>
              <a:defRPr sz="3600">
                <a:solidFill>
                  <a:srgbClr val="0069D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089932"/>
            <a:ext cx="6400800" cy="159327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6605-2915-44FB-A481-9D51667769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761EC-68D1-475C-AAA0-1AF3701984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947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6605-2915-44FB-A481-9D51667769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761EC-68D1-475C-AAA0-1AF3701984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30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6605-2915-44FB-A481-9D51667769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761EC-68D1-475C-AAA0-1AF3701984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1817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65EDA7-1A48-4780-ADFE-35205F77BD8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2105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5472BD-B365-4E72-87F4-770448FAEB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1404242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580564"/>
            <a:ext cx="2362200" cy="1696871"/>
          </a:xfrm>
          <a:ln>
            <a:noFill/>
          </a:ln>
        </p:spPr>
        <p:txBody>
          <a:bodyPr>
            <a:normAutofit/>
          </a:bodyPr>
          <a:lstStyle>
            <a:lvl1pPr marL="0" indent="0" algn="ctr">
              <a:buFontTx/>
              <a:buNone/>
              <a:defRPr sz="2000">
                <a:ln>
                  <a:noFill/>
                </a:ln>
                <a:solidFill>
                  <a:srgbClr val="0069D7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6589252" y="2580564"/>
            <a:ext cx="2362200" cy="1696871"/>
          </a:xfrm>
          <a:ln>
            <a:noFill/>
          </a:ln>
        </p:spPr>
        <p:txBody>
          <a:bodyPr>
            <a:normAutofit/>
          </a:bodyPr>
          <a:lstStyle>
            <a:lvl1pPr marL="0" indent="0" algn="ctr">
              <a:buFontTx/>
              <a:buNone/>
              <a:defRPr sz="2000">
                <a:ln>
                  <a:noFill/>
                </a:ln>
                <a:solidFill>
                  <a:srgbClr val="0069D7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0037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6605-2915-44FB-A481-9D51667769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761EC-68D1-475C-AAA0-1AF3701984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974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6605-2915-44FB-A481-9D51667769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761EC-68D1-475C-AAA0-1AF3701984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451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6605-2915-44FB-A481-9D51667769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761EC-68D1-475C-AAA0-1AF3701984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153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6605-2915-44FB-A481-9D51667769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761EC-68D1-475C-AAA0-1AF3701984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995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6605-2915-44FB-A481-9D51667769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761EC-68D1-475C-AAA0-1AF3701984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830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6605-2915-44FB-A481-9D51667769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761EC-68D1-475C-AAA0-1AF3701984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164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6605-2915-44FB-A481-9D51667769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761EC-68D1-475C-AAA0-1AF3701984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820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D26605-2915-44FB-A481-9D51667769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A761EC-68D1-475C-AAA0-1AF3701984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654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6.png"/><Relationship Id="rId4" Type="http://schemas.openxmlformats.org/officeDocument/2006/relationships/image" Target="../media/image8.tiff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6.png"/><Relationship Id="rId4" Type="http://schemas.openxmlformats.org/officeDocument/2006/relationships/image" Target="../media/image8.tiff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8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6.jpe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8.tiff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6.png"/><Relationship Id="rId4" Type="http://schemas.openxmlformats.org/officeDocument/2006/relationships/image" Target="../media/image8.tiff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6.png"/><Relationship Id="rId4" Type="http://schemas.openxmlformats.org/officeDocument/2006/relationships/image" Target="../media/image8.tiff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6.png"/><Relationship Id="rId4" Type="http://schemas.openxmlformats.org/officeDocument/2006/relationships/image" Target="../media/image8.tiff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6.png"/><Relationship Id="rId4" Type="http://schemas.openxmlformats.org/officeDocument/2006/relationships/image" Target="../media/image8.tiff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6.png"/><Relationship Id="rId4" Type="http://schemas.openxmlformats.org/officeDocument/2006/relationships/image" Target="../media/image8.tiff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6.png"/><Relationship Id="rId4" Type="http://schemas.openxmlformats.org/officeDocument/2006/relationships/image" Target="../media/image8.tiff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8.tiff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2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6.png"/><Relationship Id="rId4" Type="http://schemas.openxmlformats.org/officeDocument/2006/relationships/image" Target="../media/image8.tiff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6.png"/><Relationship Id="rId4" Type="http://schemas.openxmlformats.org/officeDocument/2006/relationships/image" Target="../media/image8.tiff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6.png"/><Relationship Id="rId4" Type="http://schemas.openxmlformats.org/officeDocument/2006/relationships/image" Target="../media/image8.tiff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8.tiff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8.tiff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8.tiff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8.tiff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8.tiff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6.png"/><Relationship Id="rId4" Type="http://schemas.openxmlformats.org/officeDocument/2006/relationships/image" Target="../media/image8.tif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microsoft.com/office/2007/relationships/hdphoto" Target="../media/hdphoto2.wdp"/><Relationship Id="rId7" Type="http://schemas.openxmlformats.org/officeDocument/2006/relationships/image" Target="../media/image2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6.png"/><Relationship Id="rId4" Type="http://schemas.openxmlformats.org/officeDocument/2006/relationships/image" Target="../media/image8.tiff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8.tif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microsoft.com/office/2007/relationships/hdphoto" Target="../media/hdphoto2.wdp"/><Relationship Id="rId7" Type="http://schemas.openxmlformats.org/officeDocument/2006/relationships/image" Target="../media/image3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6.png"/><Relationship Id="rId4" Type="http://schemas.openxmlformats.org/officeDocument/2006/relationships/image" Target="../media/image8.tif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microsoft.com/office/2007/relationships/hdphoto" Target="../media/hdphoto2.wdp"/><Relationship Id="rId7" Type="http://schemas.openxmlformats.org/officeDocument/2006/relationships/image" Target="../media/image3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6.png"/><Relationship Id="rId4" Type="http://schemas.openxmlformats.org/officeDocument/2006/relationships/image" Target="../media/image8.tiff"/><Relationship Id="rId9" Type="http://schemas.openxmlformats.org/officeDocument/2006/relationships/image" Target="../media/image37.png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3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6.png"/><Relationship Id="rId4" Type="http://schemas.openxmlformats.org/officeDocument/2006/relationships/image" Target="../media/image8.tiff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4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6.png"/><Relationship Id="rId4" Type="http://schemas.openxmlformats.org/officeDocument/2006/relationships/image" Target="../media/image8.tiff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6.png"/><Relationship Id="rId4" Type="http://schemas.openxmlformats.org/officeDocument/2006/relationships/image" Target="../media/image8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2.wdp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8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1066800"/>
            <a:ext cx="9144000" cy="4876800"/>
          </a:xfrm>
          <a:prstGeom prst="rect">
            <a:avLst/>
          </a:prstGeom>
          <a:solidFill>
            <a:srgbClr val="B8DC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7" name="Picture 2" descr="C:\Users\10068093\AppData\Local\Microsoft\Windows\Temporary Internet Files\Content.IE5\6JFKA9U3\MC900438065[1]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096" y="1295400"/>
            <a:ext cx="4546807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9" descr="BDPAS-GAZIacronym-13975dft3-2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" t="84445" r="84444"/>
          <a:stretch/>
        </p:blipFill>
        <p:spPr bwMode="auto">
          <a:xfrm>
            <a:off x="6834188" y="6029693"/>
            <a:ext cx="1015227" cy="824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1003222" y="6169089"/>
            <a:ext cx="6054803" cy="276999"/>
          </a:xfrm>
          <a:prstGeom prst="rect">
            <a:avLst/>
          </a:prstGeom>
          <a:noFill/>
        </p:spPr>
        <p:txBody>
          <a:bodyPr wrap="square" lIns="0" tIns="0" bIns="0">
            <a:spAutoFit/>
          </a:bodyPr>
          <a:lstStyle/>
          <a:p>
            <a:pPr algn="ctr">
              <a:defRPr/>
            </a:pPr>
            <a:r>
              <a:rPr lang="en-US" sz="1600" b="1" kern="1500" spc="170" dirty="0" err="1">
                <a:solidFill>
                  <a:srgbClr val="0069D7"/>
                </a:solidFill>
                <a:latin typeface="Arial" charset="0"/>
                <a:ea typeface="ＭＳ Ｐゴシック" charset="0"/>
                <a:cs typeface="ＭＳ Ｐゴシック" charset="0"/>
              </a:rPr>
              <a:t>MoHFW</a:t>
            </a:r>
            <a:r>
              <a:rPr lang="en-US" sz="1600" b="1" kern="1500" spc="170" dirty="0">
                <a:solidFill>
                  <a:srgbClr val="0069D7"/>
                </a:solidFill>
                <a:latin typeface="Arial" charset="0"/>
                <a:ea typeface="ＭＳ Ｐゴシック" charset="0"/>
                <a:cs typeface="ＭＳ Ｐゴシック" charset="0"/>
              </a:rPr>
              <a:t> /CDC / </a:t>
            </a:r>
            <a:r>
              <a:rPr lang="en-US" b="1" kern="1500" spc="170" dirty="0">
                <a:solidFill>
                  <a:srgbClr val="0069D7"/>
                </a:solidFill>
                <a:latin typeface="Arial" charset="0"/>
                <a:ea typeface="ＭＳ Ｐゴシック" charset="0"/>
                <a:cs typeface="ＭＳ Ｐゴシック" charset="0"/>
              </a:rPr>
              <a:t>BD</a:t>
            </a:r>
            <a:r>
              <a:rPr lang="en-US" sz="1600" b="1" kern="1500" spc="170" dirty="0">
                <a:solidFill>
                  <a:srgbClr val="0069D7"/>
                </a:solidFill>
                <a:latin typeface="Arial" charset="0"/>
                <a:ea typeface="ＭＳ Ｐゴシック" charset="0"/>
                <a:cs typeface="ＭＳ Ｐゴシック" charset="0"/>
              </a:rPr>
              <a:t> Partnership Project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897861" y="6048743"/>
            <a:ext cx="0" cy="722376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-32776" y="1056967"/>
            <a:ext cx="9235440" cy="8193"/>
          </a:xfrm>
          <a:prstGeom prst="line">
            <a:avLst/>
          </a:prstGeom>
          <a:ln w="19050" cmpd="sng">
            <a:solidFill>
              <a:srgbClr val="0069D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-32776" y="5937045"/>
            <a:ext cx="9235440" cy="8193"/>
          </a:xfrm>
          <a:prstGeom prst="line">
            <a:avLst/>
          </a:prstGeom>
          <a:ln w="19050" cmpd="sng">
            <a:solidFill>
              <a:srgbClr val="0069D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777164" y="6045466"/>
            <a:ext cx="0" cy="722376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147764" y="1052575"/>
            <a:ext cx="6629400" cy="369332"/>
          </a:xfrm>
          <a:prstGeom prst="rect">
            <a:avLst/>
          </a:prstGeom>
          <a:noFill/>
        </p:spPr>
        <p:txBody>
          <a:bodyPr wrap="square" lIns="0" tIns="0" bIns="0">
            <a:spAutoFit/>
          </a:bodyPr>
          <a:lstStyle/>
          <a:p>
            <a:pPr algn="ctr">
              <a:defRPr/>
            </a:pPr>
            <a:r>
              <a:rPr lang="en-US" sz="2400" b="1" kern="1500" spc="170" dirty="0">
                <a:solidFill>
                  <a:srgbClr val="0069D7"/>
                </a:solidFill>
                <a:latin typeface="Arial" charset="0"/>
                <a:ea typeface="ＭＳ Ｐゴシック" charset="0"/>
                <a:cs typeface="ＭＳ Ｐゴシック" charset="0"/>
              </a:rPr>
              <a:t>LABS FOR LIFE PROJECT - INDIA</a:t>
            </a:r>
            <a:endParaRPr lang="en-US" sz="1400" b="1" kern="1500" spc="170" dirty="0">
              <a:solidFill>
                <a:srgbClr val="0069D7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611" y="38101"/>
            <a:ext cx="5715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28" y="6048743"/>
            <a:ext cx="854394" cy="719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157017" y="4841791"/>
            <a:ext cx="25931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b="1" dirty="0" smtClean="0">
                <a:solidFill>
                  <a:srgbClr val="0000FF"/>
                </a:solidFill>
              </a:rPr>
              <a:t>ELISA Reader and Washer</a:t>
            </a:r>
            <a:endParaRPr lang="en-US" altLang="en-US" sz="2800" b="1" dirty="0">
              <a:solidFill>
                <a:srgbClr val="0000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8" r="1534"/>
          <a:stretch/>
        </p:blipFill>
        <p:spPr bwMode="auto">
          <a:xfrm>
            <a:off x="3030239" y="2362200"/>
            <a:ext cx="3053801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bd_3_rgb_lbg_2_25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149" y="5977553"/>
            <a:ext cx="1323667" cy="71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74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10068093\AppData\Local\Microsoft\Windows\Temporary Internet Files\Content.IE5\6JFKA9U3\MC900438065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871" y="70464"/>
            <a:ext cx="910304" cy="882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807325" cy="588297"/>
          </a:xfrm>
        </p:spPr>
        <p:txBody>
          <a:bodyPr/>
          <a:lstStyle/>
          <a:p>
            <a:pPr algn="l"/>
            <a:r>
              <a:rPr lang="en-US" sz="2800" b="1" dirty="0" smtClean="0"/>
              <a:t>ELISA Readers</a:t>
            </a:r>
            <a:endParaRPr lang="en-US" sz="2800" b="1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-49164" y="975032"/>
            <a:ext cx="9235440" cy="8193"/>
          </a:xfrm>
          <a:prstGeom prst="line">
            <a:avLst/>
          </a:prstGeom>
          <a:ln w="19050" cmpd="sng">
            <a:solidFill>
              <a:srgbClr val="0069D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P:\ADARSH\BD INDIA PHOTOGRAPHS\DOoc+Nurse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297" y="221379"/>
            <a:ext cx="796393" cy="5197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bd_3_rgb_lbg_2_25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149" y="5977553"/>
            <a:ext cx="1323667" cy="719955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905000"/>
            <a:ext cx="39116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5105400" y="1457741"/>
            <a:ext cx="35814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smtClean="0"/>
              <a:t>Based on Photometric Principle</a:t>
            </a:r>
            <a:endParaRPr lang="en-US" b="1" dirty="0"/>
          </a:p>
          <a:p>
            <a:pPr algn="just"/>
            <a:endParaRPr lang="en-US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ELISA readers are special photometric analyzer with following features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Ability to take photometric readings on individual well in microplate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optics (light source and detector) are vertically 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mounted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Similar to photometer, ELISA readers are microprocessor 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controlled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Various analyte programs can be pre-programmed in the reader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Calibration, control data can usually stored in on-board memory</a:t>
            </a: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51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10068093\AppData\Local\Microsoft\Windows\Temporary Internet Files\Content.IE5\6JFKA9U3\MC900438065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871" y="70464"/>
            <a:ext cx="910304" cy="882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0639" y="187112"/>
            <a:ext cx="7807325" cy="588297"/>
          </a:xfrm>
        </p:spPr>
        <p:txBody>
          <a:bodyPr/>
          <a:lstStyle/>
          <a:p>
            <a:pPr algn="l"/>
            <a:r>
              <a:rPr lang="en-US" sz="2800" b="1" dirty="0" smtClean="0"/>
              <a:t>Achieving Maximum Performance of ELISA Readers</a:t>
            </a:r>
            <a:endParaRPr lang="en-US" sz="2800" b="1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-49164" y="975032"/>
            <a:ext cx="9235440" cy="8193"/>
          </a:xfrm>
          <a:prstGeom prst="line">
            <a:avLst/>
          </a:prstGeom>
          <a:ln w="19050" cmpd="sng">
            <a:solidFill>
              <a:srgbClr val="0069D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P:\ADARSH\BD INDIA PHOTOGRAPHS\DOoc+Nurse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297" y="221379"/>
            <a:ext cx="796393" cy="5197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bd_3_rgb_lbg_2_25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149" y="5977553"/>
            <a:ext cx="1323667" cy="71995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09600" y="1219200"/>
            <a:ext cx="48768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en-US" sz="2000" dirty="0"/>
              <a:t>Microplate should be clean and free of dust or scratches at the bottom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altLang="en-US" sz="2000" dirty="0"/>
              <a:t>Accuracy of pipetting has huge impact on results.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altLang="en-US" sz="2000" dirty="0"/>
              <a:t>The micro-well should have minimum 100ul of liquid for better results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altLang="en-US" sz="2000" dirty="0"/>
              <a:t>The inclination of the meniscus can cause loss of </a:t>
            </a:r>
            <a:r>
              <a:rPr lang="en-US" altLang="en-US" sz="2000" dirty="0" smtClean="0"/>
              <a:t>accuracy, </a:t>
            </a:r>
            <a:r>
              <a:rPr lang="en-US" altLang="en-US" sz="2000" dirty="0"/>
              <a:t>especially with small </a:t>
            </a:r>
            <a:r>
              <a:rPr lang="en-US" altLang="en-US" sz="2000" dirty="0" smtClean="0"/>
              <a:t>volumes, agitate </a:t>
            </a:r>
            <a:r>
              <a:rPr lang="en-US" altLang="en-US" sz="2000" dirty="0"/>
              <a:t>the </a:t>
            </a:r>
            <a:r>
              <a:rPr lang="en-US" altLang="en-US" sz="2000" dirty="0" smtClean="0"/>
              <a:t>microplate before reading</a:t>
            </a:r>
          </a:p>
          <a:p>
            <a:pPr marL="457200" indent="-457200" algn="just">
              <a:buFont typeface="+mj-lt"/>
              <a:buAutoNum type="arabicPeriod"/>
            </a:pPr>
            <a:endParaRPr lang="en-US" altLang="en-US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02" t="22418" r="27626" b="26941"/>
          <a:stretch/>
        </p:blipFill>
        <p:spPr bwMode="auto">
          <a:xfrm>
            <a:off x="5671559" y="1676400"/>
            <a:ext cx="2744683" cy="2128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22601" y="4719152"/>
            <a:ext cx="6934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Maintenance: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ELISA readers require minimal user-maintenance. Routine user-performed maintenance is confined to keeping the microplate carriage area clean of any spillage and dust.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Decontamination is recommended using 0.5% bleach solution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04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10068093\AppData\Local\Microsoft\Windows\Temporary Internet Files\Content.IE5\6JFKA9U3\MC900438065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871" y="70464"/>
            <a:ext cx="910304" cy="882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807325" cy="588297"/>
          </a:xfrm>
        </p:spPr>
        <p:txBody>
          <a:bodyPr/>
          <a:lstStyle/>
          <a:p>
            <a:pPr algn="l"/>
            <a:r>
              <a:rPr lang="en-US" sz="2800" b="1" dirty="0" smtClean="0"/>
              <a:t>Microplate ELISA Washers</a:t>
            </a:r>
            <a:endParaRPr lang="en-US" sz="2800" b="1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-49164" y="975032"/>
            <a:ext cx="9235440" cy="8193"/>
          </a:xfrm>
          <a:prstGeom prst="line">
            <a:avLst/>
          </a:prstGeom>
          <a:ln w="19050" cmpd="sng">
            <a:solidFill>
              <a:srgbClr val="0069D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P:\ADARSH\BD INDIA PHOTOGRAPHS\DOoc+Nurse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297" y="221379"/>
            <a:ext cx="796393" cy="5197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bd_3_rgb_lbg_2_25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149" y="5977553"/>
            <a:ext cx="1323667" cy="719955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2"/>
          <a:stretch/>
        </p:blipFill>
        <p:spPr bwMode="auto">
          <a:xfrm>
            <a:off x="0" y="1817406"/>
            <a:ext cx="4744555" cy="3568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4117393" y="1981200"/>
            <a:ext cx="464560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Microplate washing is one of the most critical step in ELISA procedure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Inadequate or non-uniform washing step could lead to major errors in accuracy and precision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washers are micro-processor controlled and volume of wash, time duration of cycle can be programmed</a:t>
            </a:r>
            <a:endParaRPr lang="en-U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85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70" y="2961468"/>
            <a:ext cx="8036633" cy="3524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 descr="C:\Users\10068093\AppData\Local\Microsoft\Windows\Temporary Internet Files\Content.IE5\6JFKA9U3\MC900438065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871" y="70464"/>
            <a:ext cx="910304" cy="882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807325" cy="588297"/>
          </a:xfrm>
        </p:spPr>
        <p:txBody>
          <a:bodyPr/>
          <a:lstStyle/>
          <a:p>
            <a:pPr algn="l"/>
            <a:r>
              <a:rPr lang="en-US" sz="2800" b="1" dirty="0" smtClean="0"/>
              <a:t>Microplate ELISA Washers</a:t>
            </a:r>
            <a:endParaRPr lang="en-US" sz="2800" b="1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-49164" y="975032"/>
            <a:ext cx="9235440" cy="8193"/>
          </a:xfrm>
          <a:prstGeom prst="line">
            <a:avLst/>
          </a:prstGeom>
          <a:ln w="19050" cmpd="sng">
            <a:solidFill>
              <a:srgbClr val="0069D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P:\ADARSH\BD INDIA PHOTOGRAPHS\DOoc+Nurse.t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297" y="221379"/>
            <a:ext cx="796393" cy="5197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bd_3_rgb_lbg_2_25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149" y="5977553"/>
            <a:ext cx="1323667" cy="71995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04801" y="1040631"/>
            <a:ext cx="3733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Automated plate washer employs eight pairs of 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tubes.</a:t>
            </a: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+mj-lt"/>
              <a:buAutoNum type="alphaLcPeriod"/>
            </a:pP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One set for dispensing wash solution</a:t>
            </a:r>
          </a:p>
          <a:p>
            <a:pPr marL="800100" lvl="1" indent="-342900" algn="just">
              <a:lnSpc>
                <a:spcPct val="150000"/>
              </a:lnSpc>
              <a:buFont typeface="+mj-lt"/>
              <a:buAutoNum type="alphaLcPeriod"/>
            </a:pP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Other set to aspirate 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 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contents</a:t>
            </a:r>
          </a:p>
        </p:txBody>
      </p:sp>
      <p:pic>
        <p:nvPicPr>
          <p:cNvPr id="15" name="Picture 2" descr="C:\Adarsh Data\Adarsh\ROLES\GLOBAL HEALTH\INDIA\LABS FOR LIFE\PHASE-III\EQUIPMENT MANAGEMENT\AGENDA\PHOTOGRAPHS\DIBRUGARH\BEFORE TRAINING\Selected Smaller Size\DSC06479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31" b="26362"/>
          <a:stretch/>
        </p:blipFill>
        <p:spPr bwMode="auto">
          <a:xfrm>
            <a:off x="5089780" y="1178894"/>
            <a:ext cx="3055185" cy="202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589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10068093\AppData\Local\Microsoft\Windows\Temporary Internet Files\Content.IE5\6JFKA9U3\MC900438065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871" y="70464"/>
            <a:ext cx="910304" cy="882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0639" y="187112"/>
            <a:ext cx="7807325" cy="588297"/>
          </a:xfrm>
        </p:spPr>
        <p:txBody>
          <a:bodyPr/>
          <a:lstStyle/>
          <a:p>
            <a:pPr algn="l"/>
            <a:r>
              <a:rPr lang="en-US" sz="2800" b="1" dirty="0" smtClean="0"/>
              <a:t>Preventive Maintenance – micro-plate Washer</a:t>
            </a:r>
            <a:endParaRPr lang="en-US" sz="2800" b="1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-49164" y="975032"/>
            <a:ext cx="9235440" cy="8193"/>
          </a:xfrm>
          <a:prstGeom prst="line">
            <a:avLst/>
          </a:prstGeom>
          <a:ln w="19050" cmpd="sng">
            <a:solidFill>
              <a:srgbClr val="0069D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P:\ADARSH\BD INDIA PHOTOGRAPHS\DOoc+Nurse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297" y="221379"/>
            <a:ext cx="796393" cy="5197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bd_3_rgb_lbg_2_25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149" y="5977553"/>
            <a:ext cx="1323667" cy="71995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33399" y="1219200"/>
            <a:ext cx="80772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/>
              <a:t>General routine maintenance includes Rinsing </a:t>
            </a:r>
            <a:r>
              <a:rPr lang="en-US" sz="2000" dirty="0"/>
              <a:t>and </a:t>
            </a:r>
            <a:r>
              <a:rPr lang="en-US" sz="2000" dirty="0" smtClean="0"/>
              <a:t>soaking </a:t>
            </a:r>
            <a:r>
              <a:rPr lang="en-US" sz="2000" dirty="0"/>
              <a:t>the fluid path and cleaning the washer’s various components</a:t>
            </a:r>
            <a:r>
              <a:rPr lang="en-US" sz="2000" dirty="0" smtClean="0"/>
              <a:t>. Following table suggests usual maintenance schedule</a:t>
            </a:r>
            <a:endParaRPr lang="en-US" altLang="en-US" sz="20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8007291"/>
              </p:ext>
            </p:extLst>
          </p:nvPr>
        </p:nvGraphicFramePr>
        <p:xfrm>
          <a:off x="671558" y="2286000"/>
          <a:ext cx="7924799" cy="340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5999"/>
                <a:gridCol w="1143000"/>
                <a:gridCol w="1143000"/>
                <a:gridCol w="914400"/>
                <a:gridCol w="1143000"/>
                <a:gridCol w="1295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Task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Daily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Overnight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Weekly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Monthly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Prolonged</a:t>
                      </a:r>
                      <a:r>
                        <a:rPr lang="en-US" baseline="0" dirty="0" smtClean="0"/>
                        <a:t> shutdown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Rinse fluidic lines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Empty</a:t>
                      </a:r>
                      <a:r>
                        <a:rPr lang="en-US" baseline="0" dirty="0" smtClean="0"/>
                        <a:t> waste bottle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Clean Bottles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Clean Plate Carrier system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Clean wash manifold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Decontaminate external surfaces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971800"/>
            <a:ext cx="266700" cy="276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352800"/>
            <a:ext cx="266700" cy="276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318" y="3381382"/>
            <a:ext cx="266700" cy="276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719491"/>
            <a:ext cx="266700" cy="276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318" y="3719490"/>
            <a:ext cx="266700" cy="276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191000"/>
            <a:ext cx="266700" cy="276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318" y="4191000"/>
            <a:ext cx="266700" cy="276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4724400"/>
            <a:ext cx="266700" cy="276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6368" y="4724399"/>
            <a:ext cx="266700" cy="276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5235755"/>
            <a:ext cx="266700" cy="276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318" y="5257800"/>
            <a:ext cx="266700" cy="276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664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10068093\AppData\Local\Microsoft\Windows\Temporary Internet Files\Content.IE5\6JFKA9U3\MC900438065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871" y="70464"/>
            <a:ext cx="910304" cy="882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0639" y="187112"/>
            <a:ext cx="7807325" cy="588297"/>
          </a:xfrm>
        </p:spPr>
        <p:txBody>
          <a:bodyPr/>
          <a:lstStyle/>
          <a:p>
            <a:pPr algn="l"/>
            <a:r>
              <a:rPr lang="en-US" sz="2800" b="1" dirty="0" smtClean="0"/>
              <a:t>Preventive Maintenance – Cleaning of washer</a:t>
            </a:r>
            <a:endParaRPr lang="en-US" sz="2800" b="1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-49164" y="975032"/>
            <a:ext cx="9235440" cy="8193"/>
          </a:xfrm>
          <a:prstGeom prst="line">
            <a:avLst/>
          </a:prstGeom>
          <a:ln w="19050" cmpd="sng">
            <a:solidFill>
              <a:srgbClr val="0069D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P:\ADARSH\BD INDIA PHOTOGRAPHS\DOoc+Nurse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297" y="221379"/>
            <a:ext cx="796393" cy="5197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bd_3_rgb_lbg_2_25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149" y="5977553"/>
            <a:ext cx="1323667" cy="7199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6156" y="1295400"/>
            <a:ext cx="7924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Cleaning </a:t>
            </a:r>
            <a:r>
              <a:rPr lang="en-US" dirty="0"/>
              <a:t>the washer components on a regular basis </a:t>
            </a:r>
            <a:r>
              <a:rPr lang="en-US" dirty="0" smtClean="0"/>
              <a:t>is critical to </a:t>
            </a:r>
            <a:r>
              <a:rPr lang="en-US" dirty="0"/>
              <a:t>keep the washer running efficiently 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dirty="0"/>
              <a:t>recommended frequency for cleaning washer components is at least monthly</a:t>
            </a:r>
            <a:r>
              <a:rPr lang="en-US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Non-compliance to this may lead to improper washing and contamination and carry over </a:t>
            </a:r>
          </a:p>
        </p:txBody>
      </p:sp>
      <p:pic>
        <p:nvPicPr>
          <p:cNvPr id="6" name="Picture 2" descr="C:\Adarsh Data\Adarsh\ROLES\GLOBAL HEALTH\INDIA\LABS FOR LIFE\PHASE-III\EQUIPMENT MANAGEMENT\AGENDA\PHOTOGRAPHS\DIBRUGARH\BEFORE TRAINING\Selected Smaller Size\DSC06478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2969" r="12206" b="40317"/>
          <a:stretch/>
        </p:blipFill>
        <p:spPr bwMode="auto">
          <a:xfrm>
            <a:off x="1676400" y="3603724"/>
            <a:ext cx="5118335" cy="2641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320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10068093\AppData\Local\Microsoft\Windows\Temporary Internet Files\Content.IE5\6JFKA9U3\MC900438065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871" y="70464"/>
            <a:ext cx="910304" cy="882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807325" cy="588297"/>
          </a:xfrm>
        </p:spPr>
        <p:txBody>
          <a:bodyPr/>
          <a:lstStyle/>
          <a:p>
            <a:pPr algn="l"/>
            <a:r>
              <a:rPr lang="en-US" sz="2800" b="1" dirty="0" smtClean="0"/>
              <a:t>IMMUNOASSAY ANALYSERS - Instrumentation</a:t>
            </a:r>
            <a:endParaRPr lang="en-US" sz="2800" b="1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-49164" y="975032"/>
            <a:ext cx="9235440" cy="8193"/>
          </a:xfrm>
          <a:prstGeom prst="line">
            <a:avLst/>
          </a:prstGeom>
          <a:ln w="19050" cmpd="sng">
            <a:solidFill>
              <a:srgbClr val="0069D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P:\ADARSH\BD INDIA PHOTOGRAPHS\DOoc+Nurse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297" y="221379"/>
            <a:ext cx="796393" cy="5197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bd_3_rgb_lbg_2_25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149" y="5977553"/>
            <a:ext cx="1323667" cy="71995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9207" y="1005334"/>
            <a:ext cx="42797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>
                <a:solidFill>
                  <a:srgbClr val="FF0000"/>
                </a:solidFill>
                <a:latin typeface="Arial" panose="020B0604020202020204" pitchFamily="34" charset="0"/>
              </a:rPr>
              <a:t>Major Parts of </a:t>
            </a:r>
            <a:r>
              <a:rPr lang="en-US" u="sng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IMMUNOASSAYAnalyser</a:t>
            </a:r>
            <a:endParaRPr lang="en-US" u="sng" dirty="0" smtClean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endParaRPr lang="en-US" u="sng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8411" y="1343333"/>
            <a:ext cx="7164388" cy="5364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12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10068093\AppData\Local\Microsoft\Windows\Temporary Internet Files\Content.IE5\6JFKA9U3\MC900438065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871" y="70464"/>
            <a:ext cx="910304" cy="882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807325" cy="588297"/>
          </a:xfrm>
        </p:spPr>
        <p:txBody>
          <a:bodyPr/>
          <a:lstStyle/>
          <a:p>
            <a:pPr algn="l"/>
            <a:r>
              <a:rPr lang="en-US" sz="2800" b="1" dirty="0" smtClean="0"/>
              <a:t>IMMUNOASSAY ANALYSERS</a:t>
            </a:r>
            <a:endParaRPr lang="en-US" sz="2800" b="1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-49164" y="975032"/>
            <a:ext cx="9235440" cy="8193"/>
          </a:xfrm>
          <a:prstGeom prst="line">
            <a:avLst/>
          </a:prstGeom>
          <a:ln w="19050" cmpd="sng">
            <a:solidFill>
              <a:srgbClr val="0069D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P:\ADARSH\BD INDIA PHOTOGRAPHS\DOoc+Nurse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297" y="221379"/>
            <a:ext cx="796393" cy="5197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bd_3_rgb_lbg_2_25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149" y="5977553"/>
            <a:ext cx="1323667" cy="71995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9207" y="1005334"/>
            <a:ext cx="41344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Cobas</a:t>
            </a:r>
            <a:r>
              <a:rPr lang="en-US" u="sng" dirty="0" smtClean="0">
                <a:solidFill>
                  <a:srgbClr val="FF0000"/>
                </a:solidFill>
                <a:latin typeface="Arial" panose="020B0604020202020204" pitchFamily="34" charset="0"/>
              </a:rPr>
              <a:t> e 411 </a:t>
            </a:r>
            <a:r>
              <a:rPr lang="en-US" u="sng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IMMUNOASSAYAnalyser</a:t>
            </a:r>
            <a:endParaRPr lang="en-US" u="sng" dirty="0" smtClean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endParaRPr lang="en-US" u="sng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000" y="1447800"/>
            <a:ext cx="5629275" cy="5120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75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10068093\AppData\Local\Microsoft\Windows\Temporary Internet Files\Content.IE5\6JFKA9U3\MC900438065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871" y="70464"/>
            <a:ext cx="910304" cy="882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807325" cy="588297"/>
          </a:xfrm>
        </p:spPr>
        <p:txBody>
          <a:bodyPr/>
          <a:lstStyle/>
          <a:p>
            <a:pPr algn="l"/>
            <a:r>
              <a:rPr lang="en-US" sz="2800" b="1" dirty="0" smtClean="0"/>
              <a:t>IMMUNOASSAY ANALYSERS</a:t>
            </a:r>
            <a:endParaRPr lang="en-US" sz="2800" b="1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-49164" y="975032"/>
            <a:ext cx="9235440" cy="8193"/>
          </a:xfrm>
          <a:prstGeom prst="line">
            <a:avLst/>
          </a:prstGeom>
          <a:ln w="19050" cmpd="sng">
            <a:solidFill>
              <a:srgbClr val="0069D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P:\ADARSH\BD INDIA PHOTOGRAPHS\DOoc+Nurse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297" y="221379"/>
            <a:ext cx="796393" cy="5197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bd_3_rgb_lbg_2_25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149" y="5977553"/>
            <a:ext cx="1323667" cy="71995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9207" y="1005334"/>
            <a:ext cx="41344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Cobas</a:t>
            </a:r>
            <a:r>
              <a:rPr lang="en-US" u="sng" dirty="0" smtClean="0">
                <a:solidFill>
                  <a:srgbClr val="FF0000"/>
                </a:solidFill>
                <a:latin typeface="Arial" panose="020B0604020202020204" pitchFamily="34" charset="0"/>
              </a:rPr>
              <a:t> e 411 </a:t>
            </a:r>
            <a:r>
              <a:rPr lang="en-US" u="sng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IMMUNOASSAYAnalyser</a:t>
            </a:r>
            <a:endParaRPr lang="en-US" u="sng" dirty="0" smtClean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endParaRPr lang="en-US" u="sng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95711" y="1362783"/>
            <a:ext cx="5642160" cy="531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8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10068093\AppData\Local\Microsoft\Windows\Temporary Internet Files\Content.IE5\6JFKA9U3\MC900438065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871" y="70464"/>
            <a:ext cx="910304" cy="882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807325" cy="588297"/>
          </a:xfrm>
        </p:spPr>
        <p:txBody>
          <a:bodyPr/>
          <a:lstStyle/>
          <a:p>
            <a:pPr algn="l"/>
            <a:r>
              <a:rPr lang="en-US" sz="2800" b="1" dirty="0" smtClean="0"/>
              <a:t>IMMUNOASSAY ANALYSERS</a:t>
            </a:r>
            <a:endParaRPr lang="en-US" sz="2800" b="1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-49164" y="975032"/>
            <a:ext cx="9235440" cy="8193"/>
          </a:xfrm>
          <a:prstGeom prst="line">
            <a:avLst/>
          </a:prstGeom>
          <a:ln w="19050" cmpd="sng">
            <a:solidFill>
              <a:srgbClr val="0069D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P:\ADARSH\BD INDIA PHOTOGRAPHS\DOoc+Nurse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297" y="221379"/>
            <a:ext cx="796393" cy="5197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bd_3_rgb_lbg_2_25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149" y="5977553"/>
            <a:ext cx="1323667" cy="71995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9207" y="1005334"/>
            <a:ext cx="41344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Cobas</a:t>
            </a:r>
            <a:r>
              <a:rPr lang="en-US" u="sng" dirty="0" smtClean="0">
                <a:solidFill>
                  <a:srgbClr val="FF0000"/>
                </a:solidFill>
                <a:latin typeface="Arial" panose="020B0604020202020204" pitchFamily="34" charset="0"/>
              </a:rPr>
              <a:t> e 411 </a:t>
            </a:r>
            <a:r>
              <a:rPr lang="en-US" u="sng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IMMUNOASSAYAnalyser</a:t>
            </a:r>
            <a:endParaRPr lang="en-US" u="sng" dirty="0" smtClean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endParaRPr lang="en-US" u="sng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" y="1328499"/>
            <a:ext cx="6889749" cy="538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06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10068093\AppData\Local\Microsoft\Windows\Temporary Internet Files\Content.IE5\6JFKA9U3\MC900438065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871" y="70464"/>
            <a:ext cx="910304" cy="882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807325" cy="588297"/>
          </a:xfrm>
        </p:spPr>
        <p:txBody>
          <a:bodyPr/>
          <a:lstStyle/>
          <a:p>
            <a:pPr algn="l"/>
            <a:r>
              <a:rPr lang="en-US" sz="2800" b="1" dirty="0" smtClean="0"/>
              <a:t>Analyzers for Immunoassay</a:t>
            </a:r>
            <a:endParaRPr lang="en-US" sz="2800" b="1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-49164" y="975032"/>
            <a:ext cx="9235440" cy="8193"/>
          </a:xfrm>
          <a:prstGeom prst="line">
            <a:avLst/>
          </a:prstGeom>
          <a:ln w="19050" cmpd="sng">
            <a:solidFill>
              <a:srgbClr val="0069D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P:\ADARSH\BD INDIA PHOTOGRAPHS\DOoc+Nurse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297" y="221379"/>
            <a:ext cx="796393" cy="5197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bd_3_rgb_lbg_2_25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149" y="5977553"/>
            <a:ext cx="1323667" cy="71995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7200" y="1143000"/>
            <a:ext cx="8229600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/>
              <a:t>Principle/Purpose</a:t>
            </a:r>
          </a:p>
          <a:p>
            <a:pPr algn="just"/>
            <a:endParaRPr lang="en-US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Immunoassays are based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 antigen antibody 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reactions.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Immunoassays are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used for 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measurement of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hormones, drugs and serological markers etc. </a:t>
            </a:r>
            <a:endParaRPr lang="en-US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Various immuno-detection markers are used in Immunoassays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Radioactive – no more used!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Enzyme </a:t>
            </a:r>
            <a:r>
              <a:rPr lang="en-US" altLang="en-US" sz="2400" dirty="0"/>
              <a:t>Labeled Antibodies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altLang="en-US" sz="2000" dirty="0"/>
              <a:t>ELISA (Enzyme-Linked-</a:t>
            </a:r>
            <a:r>
              <a:rPr lang="en-US" altLang="en-US" sz="2000" dirty="0" err="1"/>
              <a:t>Immunosorbant</a:t>
            </a:r>
            <a:r>
              <a:rPr lang="en-US" altLang="en-US" sz="2000" dirty="0"/>
              <a:t>-Assay)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400" dirty="0"/>
              <a:t>Chemiluminescence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400" dirty="0"/>
              <a:t>Fluorescence</a:t>
            </a:r>
          </a:p>
          <a:p>
            <a:pPr algn="just"/>
            <a:endParaRPr lang="en-US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29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10068093\AppData\Local\Microsoft\Windows\Temporary Internet Files\Content.IE5\6JFKA9U3\MC900438065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871" y="70464"/>
            <a:ext cx="910304" cy="882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807325" cy="588297"/>
          </a:xfrm>
        </p:spPr>
        <p:txBody>
          <a:bodyPr/>
          <a:lstStyle/>
          <a:p>
            <a:pPr algn="l"/>
            <a:r>
              <a:rPr lang="en-US" sz="2800" b="1" dirty="0" smtClean="0"/>
              <a:t>IMMUNOASSAY ANALYSERS</a:t>
            </a:r>
            <a:endParaRPr lang="en-US" sz="2800" b="1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-49164" y="975032"/>
            <a:ext cx="9235440" cy="8193"/>
          </a:xfrm>
          <a:prstGeom prst="line">
            <a:avLst/>
          </a:prstGeom>
          <a:ln w="19050" cmpd="sng">
            <a:solidFill>
              <a:srgbClr val="0069D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P:\ADARSH\BD INDIA PHOTOGRAPHS\DOoc+Nurse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297" y="221379"/>
            <a:ext cx="796393" cy="5197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bd_3_rgb_lbg_2_25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149" y="5977553"/>
            <a:ext cx="1323667" cy="71995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9207" y="1005334"/>
            <a:ext cx="41344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Cobas</a:t>
            </a:r>
            <a:r>
              <a:rPr lang="en-US" u="sng" dirty="0" smtClean="0">
                <a:solidFill>
                  <a:srgbClr val="FF0000"/>
                </a:solidFill>
                <a:latin typeface="Arial" panose="020B0604020202020204" pitchFamily="34" charset="0"/>
              </a:rPr>
              <a:t> e 411 </a:t>
            </a:r>
            <a:r>
              <a:rPr lang="en-US" u="sng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IMMUNOASSAYAnalyser</a:t>
            </a:r>
            <a:endParaRPr lang="en-US" u="sng" dirty="0" smtClean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endParaRPr lang="en-US" u="sng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" y="1447800"/>
            <a:ext cx="4943475" cy="1638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5274" y="2855724"/>
            <a:ext cx="6105525" cy="4002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16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10068093\AppData\Local\Microsoft\Windows\Temporary Internet Files\Content.IE5\6JFKA9U3\MC900438065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871" y="70464"/>
            <a:ext cx="910304" cy="882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807325" cy="588297"/>
          </a:xfrm>
        </p:spPr>
        <p:txBody>
          <a:bodyPr/>
          <a:lstStyle/>
          <a:p>
            <a:pPr algn="l"/>
            <a:r>
              <a:rPr lang="en-US" sz="2800" b="1" dirty="0" smtClean="0"/>
              <a:t>IMMUNOASSAY ANALYSERS</a:t>
            </a:r>
            <a:endParaRPr lang="en-US" sz="2800" b="1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-49164" y="975032"/>
            <a:ext cx="9235440" cy="8193"/>
          </a:xfrm>
          <a:prstGeom prst="line">
            <a:avLst/>
          </a:prstGeom>
          <a:ln w="19050" cmpd="sng">
            <a:solidFill>
              <a:srgbClr val="0069D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P:\ADARSH\BD INDIA PHOTOGRAPHS\DOoc+Nurse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297" y="221379"/>
            <a:ext cx="796393" cy="5197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bd_3_rgb_lbg_2_25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149" y="5977553"/>
            <a:ext cx="1323667" cy="71995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9207" y="1005334"/>
            <a:ext cx="42797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>
                <a:solidFill>
                  <a:srgbClr val="FF0000"/>
                </a:solidFill>
                <a:latin typeface="Arial" panose="020B0604020202020204" pitchFamily="34" charset="0"/>
              </a:rPr>
              <a:t>Major Parts of </a:t>
            </a:r>
            <a:r>
              <a:rPr lang="en-US" u="sng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IMMUNOASSAYAnalyser</a:t>
            </a:r>
            <a:endParaRPr lang="en-US" u="sng" dirty="0" smtClean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endParaRPr lang="en-US" u="sng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735" y="1351333"/>
            <a:ext cx="7929562" cy="534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85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10068093\AppData\Local\Microsoft\Windows\Temporary Internet Files\Content.IE5\6JFKA9U3\MC900438065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871" y="70464"/>
            <a:ext cx="910304" cy="882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807325" cy="588297"/>
          </a:xfrm>
        </p:spPr>
        <p:txBody>
          <a:bodyPr/>
          <a:lstStyle/>
          <a:p>
            <a:pPr algn="l"/>
            <a:r>
              <a:rPr lang="en-US" sz="2800" b="1" dirty="0" smtClean="0"/>
              <a:t>IMMUNOASSAY ANALYSERS</a:t>
            </a:r>
            <a:endParaRPr lang="en-US" sz="2800" b="1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-49164" y="975032"/>
            <a:ext cx="9235440" cy="8193"/>
          </a:xfrm>
          <a:prstGeom prst="line">
            <a:avLst/>
          </a:prstGeom>
          <a:ln w="19050" cmpd="sng">
            <a:solidFill>
              <a:srgbClr val="0069D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P:\ADARSH\BD INDIA PHOTOGRAPHS\DOoc+Nurse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297" y="221379"/>
            <a:ext cx="796393" cy="5197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bd_3_rgb_lbg_2_25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510" y="6264880"/>
            <a:ext cx="1323667" cy="71995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9207" y="1005334"/>
            <a:ext cx="42797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>
                <a:solidFill>
                  <a:srgbClr val="FF0000"/>
                </a:solidFill>
                <a:latin typeface="Arial" panose="020B0604020202020204" pitchFamily="34" charset="0"/>
              </a:rPr>
              <a:t>Major Parts of </a:t>
            </a:r>
            <a:r>
              <a:rPr lang="en-US" u="sng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IMMUNOASSAYAnalyser</a:t>
            </a:r>
            <a:endParaRPr lang="en-US" u="sng" dirty="0" smtClean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endParaRPr lang="en-US" u="sng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" y="1295400"/>
            <a:ext cx="8305800" cy="5187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6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10068093\AppData\Local\Microsoft\Windows\Temporary Internet Files\Content.IE5\6JFKA9U3\MC900438065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871" y="70464"/>
            <a:ext cx="910304" cy="882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807325" cy="588297"/>
          </a:xfrm>
        </p:spPr>
        <p:txBody>
          <a:bodyPr/>
          <a:lstStyle/>
          <a:p>
            <a:pPr algn="l"/>
            <a:r>
              <a:rPr lang="en-US" sz="2800" b="1" dirty="0"/>
              <a:t>IMMUNOASSAY ANALYSERS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-49164" y="975032"/>
            <a:ext cx="9235440" cy="8193"/>
          </a:xfrm>
          <a:prstGeom prst="line">
            <a:avLst/>
          </a:prstGeom>
          <a:ln w="19050" cmpd="sng">
            <a:solidFill>
              <a:srgbClr val="0069D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P:\ADARSH\BD INDIA PHOTOGRAPHS\DOoc+Nurse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297" y="221379"/>
            <a:ext cx="796393" cy="5197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bd_3_rgb_lbg_2_25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149" y="5977553"/>
            <a:ext cx="1323667" cy="71995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799" y="1018187"/>
            <a:ext cx="8643375" cy="42334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Calibration of Tests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Similar to clinical chemistry, the calibration of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chemiluminescence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tests may be single point (using single calibrator) or multiple calibrators. However, most of the assays may use up to six calibrators.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This is because unlike clinical chemistry the immunoassay reactions usually follow a non-linear pattern. </a:t>
            </a:r>
          </a:p>
          <a:p>
            <a:pPr algn="just">
              <a:lnSpc>
                <a:spcPct val="115000"/>
              </a:lnSpc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calibration frequency and stability is assay and analyzer dependent. The users must be aware of reagent and equipment manufacturer’s recommendations for calibration. Most of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chemiluminescence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analyzers in use in the country are closed systems (only allow manufacturer’s reagents), which offers uniformity of practices and performance. </a:t>
            </a:r>
          </a:p>
          <a:p>
            <a:pPr algn="just">
              <a:lnSpc>
                <a:spcPct val="115000"/>
              </a:lnSpc>
            </a:pPr>
            <a:endParaRPr lang="en-US" dirty="0" smtClean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fully automated analyzers have an on-board ability to monitor calibration stability and highlight when it is time for re-calibration of tests. The users must ensure that the manufacturers’ recommendations are followed. 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01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10068093\AppData\Local\Microsoft\Windows\Temporary Internet Files\Content.IE5\6JFKA9U3\MC900438065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871" y="70464"/>
            <a:ext cx="910304" cy="882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807325" cy="588297"/>
          </a:xfrm>
        </p:spPr>
        <p:txBody>
          <a:bodyPr/>
          <a:lstStyle/>
          <a:p>
            <a:pPr algn="l"/>
            <a:r>
              <a:rPr lang="en-US" sz="2800" b="1" dirty="0"/>
              <a:t>IMMUNOASSAY ANALYSERS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-49164" y="975032"/>
            <a:ext cx="9235440" cy="8193"/>
          </a:xfrm>
          <a:prstGeom prst="line">
            <a:avLst/>
          </a:prstGeom>
          <a:ln w="19050" cmpd="sng">
            <a:solidFill>
              <a:srgbClr val="0069D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P:\ADARSH\BD INDIA PHOTOGRAPHS\DOoc+Nurse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297" y="221379"/>
            <a:ext cx="796393" cy="5197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bd_3_rgb_lbg_2_25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149" y="5977553"/>
            <a:ext cx="1323667" cy="71995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1574" y="1200112"/>
            <a:ext cx="8643375" cy="1934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Calibration Verification</a:t>
            </a:r>
            <a:endParaRPr lang="en-US" u="sng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en-US" b="1" dirty="0" smtClean="0"/>
          </a:p>
          <a:p>
            <a:pPr>
              <a:lnSpc>
                <a:spcPct val="150000"/>
              </a:lnSpc>
            </a:pPr>
            <a:r>
              <a:rPr lang="en-US" b="1" dirty="0" smtClean="0"/>
              <a:t>Unlike clinical Chemistry </a:t>
            </a:r>
            <a:r>
              <a:rPr lang="en-US" b="1" dirty="0" err="1" smtClean="0"/>
              <a:t>Analysers</a:t>
            </a:r>
            <a:r>
              <a:rPr lang="en-US" b="1" dirty="0" smtClean="0"/>
              <a:t>, Calibration </a:t>
            </a:r>
            <a:r>
              <a:rPr lang="en-US" b="1" dirty="0"/>
              <a:t>must </a:t>
            </a:r>
            <a:r>
              <a:rPr lang="en-US" b="1" dirty="0" smtClean="0"/>
              <a:t>always be </a:t>
            </a:r>
            <a:r>
              <a:rPr lang="en-US" b="1" dirty="0"/>
              <a:t>followed by re-running of quality control samples in order to ensure acceptable performance. </a:t>
            </a:r>
          </a:p>
          <a:p>
            <a:pPr algn="just">
              <a:lnSpc>
                <a:spcPct val="115000"/>
              </a:lnSpc>
            </a:pP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17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10068093\AppData\Local\Microsoft\Windows\Temporary Internet Files\Content.IE5\6JFKA9U3\MC900438065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871" y="70464"/>
            <a:ext cx="910304" cy="882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807325" cy="588297"/>
          </a:xfrm>
        </p:spPr>
        <p:txBody>
          <a:bodyPr/>
          <a:lstStyle/>
          <a:p>
            <a:pPr algn="l"/>
            <a:r>
              <a:rPr lang="en-US" sz="2800" b="1" dirty="0"/>
              <a:t>IMMUNOASSAY ANALYSERS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-49164" y="975032"/>
            <a:ext cx="9235440" cy="8193"/>
          </a:xfrm>
          <a:prstGeom prst="line">
            <a:avLst/>
          </a:prstGeom>
          <a:ln w="19050" cmpd="sng">
            <a:solidFill>
              <a:srgbClr val="0069D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P:\ADARSH\BD INDIA PHOTOGRAPHS\DOoc+Nurse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297" y="221379"/>
            <a:ext cx="796393" cy="5197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bd_3_rgb_lbg_2_25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149" y="5977553"/>
            <a:ext cx="1323667" cy="71995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1574" y="1200112"/>
            <a:ext cx="8643375" cy="5673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MAINTENANCE</a:t>
            </a:r>
          </a:p>
          <a:p>
            <a:endParaRPr lang="en-US" b="1" u="sng" dirty="0">
              <a:solidFill>
                <a:srgbClr val="FF0000"/>
              </a:solidFill>
            </a:endParaRPr>
          </a:p>
          <a:p>
            <a:r>
              <a:rPr lang="en-US" b="1" u="sng" dirty="0" smtClean="0">
                <a:solidFill>
                  <a:srgbClr val="00B050"/>
                </a:solidFill>
              </a:rPr>
              <a:t>Daily Maintenance of IMMULITE:</a:t>
            </a:r>
          </a:p>
          <a:p>
            <a:endParaRPr lang="en-US" b="1" u="sng" dirty="0">
              <a:solidFill>
                <a:srgbClr val="00B05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Check Printer Paper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Check the 2 </a:t>
            </a:r>
            <a:r>
              <a:rPr lang="en-US" dirty="0" err="1" smtClean="0"/>
              <a:t>Litre</a:t>
            </a:r>
            <a:r>
              <a:rPr lang="en-US" dirty="0" smtClean="0"/>
              <a:t> Water Container &amp; REFILL if required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Check Probe Wash Container. Replace if Required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Check Fluidic Bottle levels from Detection window &amp; from LED Indicator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EMPTY Waste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Tighten Syringes/Thumb Screws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Prime the Syringes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Check SUBSTRATE Bottle and level. Replace if required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Check Substrate Dispensing Nozzle &amp; Prime the Substrate &amp; Water Pumps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Clean the PROBE</a:t>
            </a:r>
          </a:p>
          <a:p>
            <a:endParaRPr lang="en-US" b="1" u="sng" dirty="0">
              <a:solidFill>
                <a:srgbClr val="FF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u="sng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en-US" b="1" dirty="0" smtClean="0"/>
          </a:p>
          <a:p>
            <a:pPr>
              <a:lnSpc>
                <a:spcPct val="150000"/>
              </a:lnSpc>
            </a:pPr>
            <a:r>
              <a:rPr lang="en-US" b="1" dirty="0" smtClean="0"/>
              <a:t> </a:t>
            </a:r>
            <a:endParaRPr lang="en-US" b="1" dirty="0"/>
          </a:p>
          <a:p>
            <a:pPr algn="just">
              <a:lnSpc>
                <a:spcPct val="115000"/>
              </a:lnSpc>
            </a:pP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87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10068093\AppData\Local\Microsoft\Windows\Temporary Internet Files\Content.IE5\6JFKA9U3\MC900438065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871" y="70464"/>
            <a:ext cx="910304" cy="882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807325" cy="588297"/>
          </a:xfrm>
        </p:spPr>
        <p:txBody>
          <a:bodyPr/>
          <a:lstStyle/>
          <a:p>
            <a:pPr algn="l"/>
            <a:r>
              <a:rPr lang="en-US" sz="2800" b="1" dirty="0"/>
              <a:t>IMMUNOASSAY ANALYSERS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-49164" y="975032"/>
            <a:ext cx="9235440" cy="8193"/>
          </a:xfrm>
          <a:prstGeom prst="line">
            <a:avLst/>
          </a:prstGeom>
          <a:ln w="19050" cmpd="sng">
            <a:solidFill>
              <a:srgbClr val="0069D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P:\ADARSH\BD INDIA PHOTOGRAPHS\DOoc+Nurse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297" y="221379"/>
            <a:ext cx="796393" cy="5197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bd_3_rgb_lbg_2_25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149" y="5977553"/>
            <a:ext cx="1323667" cy="71995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1574" y="1200112"/>
            <a:ext cx="8643375" cy="3734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MAINTENANCE</a:t>
            </a:r>
          </a:p>
          <a:p>
            <a:endParaRPr lang="en-US" b="1" u="sng" dirty="0">
              <a:solidFill>
                <a:srgbClr val="FF0000"/>
              </a:solidFill>
            </a:endParaRPr>
          </a:p>
          <a:p>
            <a:r>
              <a:rPr lang="en-US" b="1" u="sng" dirty="0" smtClean="0">
                <a:solidFill>
                  <a:srgbClr val="00B050"/>
                </a:solidFill>
              </a:rPr>
              <a:t>Weekly Maintenance of IMMULITE:</a:t>
            </a:r>
          </a:p>
          <a:p>
            <a:endParaRPr lang="en-US" b="1" u="sng" dirty="0">
              <a:solidFill>
                <a:srgbClr val="00B05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Clean the Instrument FAN Filter on the right side of Instrument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Clean the Computer Fan &amp; Filter on the front of the Instrument</a:t>
            </a:r>
          </a:p>
          <a:p>
            <a:endParaRPr lang="en-US" b="1" u="sng" dirty="0">
              <a:solidFill>
                <a:srgbClr val="FF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u="sng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en-US" b="1" dirty="0" smtClean="0"/>
          </a:p>
          <a:p>
            <a:pPr>
              <a:lnSpc>
                <a:spcPct val="150000"/>
              </a:lnSpc>
            </a:pPr>
            <a:r>
              <a:rPr lang="en-US" b="1" dirty="0" smtClean="0"/>
              <a:t> </a:t>
            </a:r>
            <a:endParaRPr lang="en-US" b="1" dirty="0"/>
          </a:p>
          <a:p>
            <a:pPr algn="just">
              <a:lnSpc>
                <a:spcPct val="115000"/>
              </a:lnSpc>
            </a:pP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99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10068093\AppData\Local\Microsoft\Windows\Temporary Internet Files\Content.IE5\6JFKA9U3\MC900438065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871" y="70464"/>
            <a:ext cx="910304" cy="882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807325" cy="588297"/>
          </a:xfrm>
        </p:spPr>
        <p:txBody>
          <a:bodyPr/>
          <a:lstStyle/>
          <a:p>
            <a:pPr algn="l"/>
            <a:r>
              <a:rPr lang="en-US" sz="2800" b="1" dirty="0"/>
              <a:t>IMMUNOASSAY ANALYSERS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-49164" y="975032"/>
            <a:ext cx="9235440" cy="8193"/>
          </a:xfrm>
          <a:prstGeom prst="line">
            <a:avLst/>
          </a:prstGeom>
          <a:ln w="19050" cmpd="sng">
            <a:solidFill>
              <a:srgbClr val="0069D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P:\ADARSH\BD INDIA PHOTOGRAPHS\DOoc+Nurse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297" y="221379"/>
            <a:ext cx="796393" cy="5197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bd_3_rgb_lbg_2_25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149" y="5977553"/>
            <a:ext cx="1323667" cy="71995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1574" y="1200112"/>
            <a:ext cx="8643375" cy="3734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MAINTENANCE</a:t>
            </a:r>
          </a:p>
          <a:p>
            <a:endParaRPr lang="en-US" b="1" u="sng" dirty="0">
              <a:solidFill>
                <a:srgbClr val="FF0000"/>
              </a:solidFill>
            </a:endParaRPr>
          </a:p>
          <a:p>
            <a:r>
              <a:rPr lang="en-US" b="1" u="sng" dirty="0" smtClean="0">
                <a:solidFill>
                  <a:srgbClr val="00B050"/>
                </a:solidFill>
              </a:rPr>
              <a:t>Two Weekly Maintenance of IMMULITE:</a:t>
            </a:r>
          </a:p>
          <a:p>
            <a:endParaRPr lang="en-US" b="1" u="sng" dirty="0">
              <a:solidFill>
                <a:srgbClr val="00B05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Clean the Water Bottle  &amp; Cap with 70% isopropyl alcohol followed by rinsing with distilled water thoroughly to prevent growth of algae and Bacteria.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b="1" u="sng" dirty="0">
              <a:solidFill>
                <a:srgbClr val="FF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u="sng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en-US" b="1" dirty="0" smtClean="0"/>
          </a:p>
          <a:p>
            <a:pPr>
              <a:lnSpc>
                <a:spcPct val="150000"/>
              </a:lnSpc>
            </a:pPr>
            <a:r>
              <a:rPr lang="en-US" b="1" dirty="0" smtClean="0"/>
              <a:t> </a:t>
            </a:r>
            <a:endParaRPr lang="en-US" b="1" dirty="0"/>
          </a:p>
          <a:p>
            <a:pPr algn="just">
              <a:lnSpc>
                <a:spcPct val="115000"/>
              </a:lnSpc>
            </a:pP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42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10068093\AppData\Local\Microsoft\Windows\Temporary Internet Files\Content.IE5\6JFKA9U3\MC900438065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871" y="70464"/>
            <a:ext cx="910304" cy="882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807325" cy="588297"/>
          </a:xfrm>
        </p:spPr>
        <p:txBody>
          <a:bodyPr/>
          <a:lstStyle/>
          <a:p>
            <a:pPr algn="l"/>
            <a:r>
              <a:rPr lang="en-US" sz="2800" b="1" dirty="0"/>
              <a:t>IMMUNOASSAY ANALYSERS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-49164" y="975032"/>
            <a:ext cx="9235440" cy="8193"/>
          </a:xfrm>
          <a:prstGeom prst="line">
            <a:avLst/>
          </a:prstGeom>
          <a:ln w="19050" cmpd="sng">
            <a:solidFill>
              <a:srgbClr val="0069D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P:\ADARSH\BD INDIA PHOTOGRAPHS\DOoc+Nurse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297" y="221379"/>
            <a:ext cx="796393" cy="5197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bd_3_rgb_lbg_2_25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149" y="5977553"/>
            <a:ext cx="1323667" cy="71995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1574" y="1200112"/>
            <a:ext cx="8643375" cy="6227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MAINTENANCE</a:t>
            </a:r>
          </a:p>
          <a:p>
            <a:endParaRPr lang="en-US" b="1" u="sng" dirty="0">
              <a:solidFill>
                <a:srgbClr val="FF0000"/>
              </a:solidFill>
            </a:endParaRPr>
          </a:p>
          <a:p>
            <a:r>
              <a:rPr lang="en-US" b="1" u="sng" dirty="0" smtClean="0">
                <a:solidFill>
                  <a:srgbClr val="00B050"/>
                </a:solidFill>
              </a:rPr>
              <a:t>Monthly Maintenance of IMMULITE:</a:t>
            </a:r>
          </a:p>
          <a:p>
            <a:endParaRPr lang="en-US" b="1" u="sng" dirty="0">
              <a:solidFill>
                <a:srgbClr val="00B05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Clean Probe Wash Bottle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Clean the Load Platform, Sample Collection Tray and 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     sample pipetting area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Change Substrate SPIKE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Change small syringe TIP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Decontaminate the system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Test the Water for contamination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 smtClean="0"/>
              <a:t>Refer to Page 8.7 of Operator Manual for Detailed description</a:t>
            </a:r>
          </a:p>
          <a:p>
            <a:r>
              <a:rPr lang="en-US" dirty="0" smtClean="0"/>
              <a:t>of above procedures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b="1" u="sng" dirty="0">
              <a:solidFill>
                <a:srgbClr val="FF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u="sng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en-US" b="1" dirty="0" smtClean="0"/>
          </a:p>
          <a:p>
            <a:pPr>
              <a:lnSpc>
                <a:spcPct val="150000"/>
              </a:lnSpc>
            </a:pPr>
            <a:r>
              <a:rPr lang="en-US" b="1" dirty="0" smtClean="0"/>
              <a:t> </a:t>
            </a:r>
            <a:endParaRPr lang="en-US" b="1" dirty="0"/>
          </a:p>
          <a:p>
            <a:pPr algn="just">
              <a:lnSpc>
                <a:spcPct val="115000"/>
              </a:lnSpc>
            </a:pP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7916" y="1412130"/>
            <a:ext cx="3009900" cy="4695825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3352800" y="3276600"/>
            <a:ext cx="3581400" cy="53340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888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10068093\AppData\Local\Microsoft\Windows\Temporary Internet Files\Content.IE5\6JFKA9U3\MC900438065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871" y="70464"/>
            <a:ext cx="910304" cy="882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807325" cy="588297"/>
          </a:xfrm>
        </p:spPr>
        <p:txBody>
          <a:bodyPr/>
          <a:lstStyle/>
          <a:p>
            <a:pPr algn="l"/>
            <a:r>
              <a:rPr lang="en-US" sz="2800" b="1" dirty="0"/>
              <a:t>IMMUNOASSAY ANALYSERS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-49164" y="975032"/>
            <a:ext cx="9235440" cy="8193"/>
          </a:xfrm>
          <a:prstGeom prst="line">
            <a:avLst/>
          </a:prstGeom>
          <a:ln w="19050" cmpd="sng">
            <a:solidFill>
              <a:srgbClr val="0069D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P:\ADARSH\BD INDIA PHOTOGRAPHS\DOoc+Nurse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297" y="221379"/>
            <a:ext cx="796393" cy="5197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bd_3_rgb_lbg_2_25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149" y="5977553"/>
            <a:ext cx="1323667" cy="71995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1574" y="1200112"/>
            <a:ext cx="8643375" cy="2903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MAINTENANCE</a:t>
            </a:r>
          </a:p>
          <a:p>
            <a:endParaRPr lang="en-US" b="1" u="sng" dirty="0">
              <a:solidFill>
                <a:srgbClr val="FF0000"/>
              </a:solidFill>
            </a:endParaRPr>
          </a:p>
          <a:p>
            <a:r>
              <a:rPr lang="en-US" b="1" u="sng" dirty="0" smtClean="0">
                <a:solidFill>
                  <a:srgbClr val="00B050"/>
                </a:solidFill>
              </a:rPr>
              <a:t>Daily Maintenance of </a:t>
            </a:r>
            <a:r>
              <a:rPr lang="en-US" b="1" u="sng" dirty="0" err="1" smtClean="0">
                <a:solidFill>
                  <a:srgbClr val="00B050"/>
                </a:solidFill>
              </a:rPr>
              <a:t>Cobas</a:t>
            </a:r>
            <a:r>
              <a:rPr lang="en-US" b="1" u="sng" dirty="0" smtClean="0">
                <a:solidFill>
                  <a:srgbClr val="00B050"/>
                </a:solidFill>
              </a:rPr>
              <a:t> :</a:t>
            </a:r>
          </a:p>
          <a:p>
            <a:endParaRPr lang="en-US" b="1" u="sng" dirty="0">
              <a:solidFill>
                <a:srgbClr val="00B050"/>
              </a:solidFill>
            </a:endParaRPr>
          </a:p>
          <a:p>
            <a:endParaRPr lang="en-US" b="1" u="sng" dirty="0">
              <a:solidFill>
                <a:srgbClr val="FF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u="sng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en-US" b="1" dirty="0" smtClean="0"/>
          </a:p>
          <a:p>
            <a:pPr>
              <a:lnSpc>
                <a:spcPct val="150000"/>
              </a:lnSpc>
            </a:pPr>
            <a:r>
              <a:rPr lang="en-US" b="1" dirty="0" smtClean="0"/>
              <a:t> </a:t>
            </a:r>
            <a:endParaRPr lang="en-US" b="1" dirty="0"/>
          </a:p>
          <a:p>
            <a:pPr algn="just">
              <a:lnSpc>
                <a:spcPct val="115000"/>
              </a:lnSpc>
            </a:pP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1574" y="2688771"/>
            <a:ext cx="6276975" cy="19240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32524" y="2364237"/>
            <a:ext cx="2835276" cy="2171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13563" y="4625855"/>
            <a:ext cx="2533650" cy="1933575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2057400" y="3962400"/>
            <a:ext cx="1600200" cy="1305709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44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10068093\AppData\Local\Microsoft\Windows\Temporary Internet Files\Content.IE5\6JFKA9U3\MC900438065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871" y="70464"/>
            <a:ext cx="910304" cy="882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807325" cy="588297"/>
          </a:xfrm>
        </p:spPr>
        <p:txBody>
          <a:bodyPr/>
          <a:lstStyle/>
          <a:p>
            <a:pPr algn="l"/>
            <a:r>
              <a:rPr lang="en-US" sz="2800" b="1" dirty="0" smtClean="0"/>
              <a:t>Classification and formats of Immunoassays</a:t>
            </a:r>
            <a:endParaRPr lang="en-US" sz="2800" b="1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-49164" y="975032"/>
            <a:ext cx="9235440" cy="8193"/>
          </a:xfrm>
          <a:prstGeom prst="line">
            <a:avLst/>
          </a:prstGeom>
          <a:ln w="19050" cmpd="sng">
            <a:solidFill>
              <a:srgbClr val="0069D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P:\ADARSH\BD INDIA PHOTOGRAPHS\DOoc+Nurse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297" y="221379"/>
            <a:ext cx="796393" cy="5197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bd_3_rgb_lbg_2_25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149" y="5977553"/>
            <a:ext cx="1323667" cy="71995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98866" y="1447800"/>
            <a:ext cx="7848600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/>
              <a:t>Immunoassays can be run in a number of different formats. </a:t>
            </a:r>
            <a:endParaRPr lang="en-US" sz="2000" dirty="0" smtClean="0"/>
          </a:p>
          <a:p>
            <a:pPr algn="just"/>
            <a:endParaRPr lang="en-US" sz="2000" dirty="0"/>
          </a:p>
          <a:p>
            <a:pPr algn="just"/>
            <a:r>
              <a:rPr lang="en-US" sz="2000" dirty="0" smtClean="0"/>
              <a:t>Generally</a:t>
            </a:r>
            <a:r>
              <a:rPr lang="en-US" sz="2000" dirty="0"/>
              <a:t>, an immunoassay will fall into one of several </a:t>
            </a:r>
            <a:r>
              <a:rPr lang="en-US" sz="2000" dirty="0" smtClean="0"/>
              <a:t>following categories </a:t>
            </a:r>
            <a:r>
              <a:rPr lang="en-US" sz="2000" dirty="0"/>
              <a:t>depending on how </a:t>
            </a:r>
            <a:r>
              <a:rPr lang="en-US" sz="2000" dirty="0" smtClean="0"/>
              <a:t>these are performed. </a:t>
            </a:r>
          </a:p>
          <a:p>
            <a:pPr algn="just"/>
            <a:endParaRPr lang="en-US" sz="2000" dirty="0"/>
          </a:p>
          <a:p>
            <a:pPr marL="457200" indent="-457200" algn="just">
              <a:buFont typeface="+mj-lt"/>
              <a:buAutoNum type="arabicPeriod"/>
            </a:pPr>
            <a:r>
              <a:rPr lang="en-US" sz="2000" dirty="0" smtClean="0"/>
              <a:t>Sandwich Assays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000" dirty="0" smtClean="0"/>
              <a:t>Competitive Immunoassays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000" dirty="0" smtClean="0"/>
              <a:t>Indirect Assays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000" dirty="0" smtClean="0"/>
              <a:t>Immuno-capture Assays</a:t>
            </a:r>
          </a:p>
          <a:p>
            <a:pPr marL="457200" indent="-457200" algn="just">
              <a:buFont typeface="+mj-lt"/>
              <a:buAutoNum type="arabicPeriod"/>
            </a:pPr>
            <a:endParaRPr lang="en-US" sz="2000" dirty="0" smtClean="0"/>
          </a:p>
          <a:p>
            <a:pPr algn="just"/>
            <a:endParaRPr lang="en-US" altLang="en-US" sz="2000" dirty="0"/>
          </a:p>
          <a:p>
            <a:pPr algn="just"/>
            <a:endParaRPr lang="en-US" altLang="en-US" sz="2400" dirty="0"/>
          </a:p>
          <a:p>
            <a:pPr algn="just"/>
            <a:endParaRPr lang="en-US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97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10068093\AppData\Local\Microsoft\Windows\Temporary Internet Files\Content.IE5\6JFKA9U3\MC900438065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871" y="70464"/>
            <a:ext cx="910304" cy="882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807325" cy="588297"/>
          </a:xfrm>
        </p:spPr>
        <p:txBody>
          <a:bodyPr/>
          <a:lstStyle/>
          <a:p>
            <a:pPr algn="l"/>
            <a:r>
              <a:rPr lang="en-US" sz="2800" b="1" dirty="0"/>
              <a:t>IMMUNOASSAY ANALYSERS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-49164" y="975032"/>
            <a:ext cx="9235440" cy="8193"/>
          </a:xfrm>
          <a:prstGeom prst="line">
            <a:avLst/>
          </a:prstGeom>
          <a:ln w="19050" cmpd="sng">
            <a:solidFill>
              <a:srgbClr val="0069D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P:\ADARSH\BD INDIA PHOTOGRAPHS\DOoc+Nurse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297" y="221379"/>
            <a:ext cx="796393" cy="5197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bd_3_rgb_lbg_2_25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149" y="5977553"/>
            <a:ext cx="1323667" cy="71995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1574" y="1200112"/>
            <a:ext cx="8643375" cy="2903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MAINTENANCE</a:t>
            </a:r>
          </a:p>
          <a:p>
            <a:endParaRPr lang="en-US" b="1" u="sng" dirty="0">
              <a:solidFill>
                <a:srgbClr val="FF0000"/>
              </a:solidFill>
            </a:endParaRPr>
          </a:p>
          <a:p>
            <a:r>
              <a:rPr lang="en-US" b="1" u="sng" dirty="0" smtClean="0">
                <a:solidFill>
                  <a:srgbClr val="00B050"/>
                </a:solidFill>
              </a:rPr>
              <a:t>Weekly  Maintenance of </a:t>
            </a:r>
            <a:r>
              <a:rPr lang="en-US" b="1" u="sng" dirty="0" err="1" smtClean="0">
                <a:solidFill>
                  <a:srgbClr val="00B050"/>
                </a:solidFill>
              </a:rPr>
              <a:t>Cobas</a:t>
            </a:r>
            <a:r>
              <a:rPr lang="en-US" b="1" u="sng" dirty="0" smtClean="0">
                <a:solidFill>
                  <a:srgbClr val="00B050"/>
                </a:solidFill>
              </a:rPr>
              <a:t> :</a:t>
            </a:r>
          </a:p>
          <a:p>
            <a:endParaRPr lang="en-US" b="1" u="sng" dirty="0">
              <a:solidFill>
                <a:srgbClr val="00B050"/>
              </a:solidFill>
            </a:endParaRPr>
          </a:p>
          <a:p>
            <a:endParaRPr lang="en-US" b="1" u="sng" dirty="0">
              <a:solidFill>
                <a:srgbClr val="FF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u="sng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en-US" b="1" dirty="0" smtClean="0"/>
          </a:p>
          <a:p>
            <a:pPr>
              <a:lnSpc>
                <a:spcPct val="150000"/>
              </a:lnSpc>
            </a:pPr>
            <a:r>
              <a:rPr lang="en-US" b="1" dirty="0" smtClean="0"/>
              <a:t> </a:t>
            </a:r>
            <a:endParaRPr lang="en-US" b="1" dirty="0"/>
          </a:p>
          <a:p>
            <a:pPr algn="just">
              <a:lnSpc>
                <a:spcPct val="115000"/>
              </a:lnSpc>
            </a:pP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0975" y="2286000"/>
            <a:ext cx="6191250" cy="16668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15431" y="1447800"/>
            <a:ext cx="3600450" cy="3124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23975" y="3952875"/>
            <a:ext cx="3905250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19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10068093\AppData\Local\Microsoft\Windows\Temporary Internet Files\Content.IE5\6JFKA9U3\MC900438065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871" y="70464"/>
            <a:ext cx="910304" cy="882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807325" cy="588297"/>
          </a:xfrm>
        </p:spPr>
        <p:txBody>
          <a:bodyPr/>
          <a:lstStyle/>
          <a:p>
            <a:pPr algn="l"/>
            <a:r>
              <a:rPr lang="en-US" sz="2800" b="1" dirty="0"/>
              <a:t>IMMUNOASSAY ANALYSERS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-49164" y="975032"/>
            <a:ext cx="9235440" cy="8193"/>
          </a:xfrm>
          <a:prstGeom prst="line">
            <a:avLst/>
          </a:prstGeom>
          <a:ln w="19050" cmpd="sng">
            <a:solidFill>
              <a:srgbClr val="0069D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P:\ADARSH\BD INDIA PHOTOGRAPHS\DOoc+Nurse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297" y="221379"/>
            <a:ext cx="796393" cy="5197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bd_3_rgb_lbg_2_25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149" y="5977553"/>
            <a:ext cx="1323667" cy="71995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1574" y="1200112"/>
            <a:ext cx="8643375" cy="2903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MAINTENANCE</a:t>
            </a:r>
          </a:p>
          <a:p>
            <a:endParaRPr lang="en-US" b="1" u="sng" dirty="0">
              <a:solidFill>
                <a:srgbClr val="FF0000"/>
              </a:solidFill>
            </a:endParaRPr>
          </a:p>
          <a:p>
            <a:r>
              <a:rPr lang="en-US" b="1" u="sng" dirty="0" smtClean="0">
                <a:solidFill>
                  <a:srgbClr val="00B050"/>
                </a:solidFill>
              </a:rPr>
              <a:t>Two - Weekly  Maintenance of </a:t>
            </a:r>
            <a:r>
              <a:rPr lang="en-US" b="1" u="sng" dirty="0" err="1" smtClean="0">
                <a:solidFill>
                  <a:srgbClr val="00B050"/>
                </a:solidFill>
              </a:rPr>
              <a:t>Cobas</a:t>
            </a:r>
            <a:r>
              <a:rPr lang="en-US" b="1" u="sng" dirty="0" smtClean="0">
                <a:solidFill>
                  <a:srgbClr val="00B050"/>
                </a:solidFill>
              </a:rPr>
              <a:t> :</a:t>
            </a:r>
          </a:p>
          <a:p>
            <a:endParaRPr lang="en-US" b="1" u="sng" dirty="0">
              <a:solidFill>
                <a:srgbClr val="00B050"/>
              </a:solidFill>
            </a:endParaRPr>
          </a:p>
          <a:p>
            <a:endParaRPr lang="en-US" b="1" u="sng" dirty="0">
              <a:solidFill>
                <a:srgbClr val="FF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u="sng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en-US" b="1" dirty="0" smtClean="0"/>
          </a:p>
          <a:p>
            <a:pPr>
              <a:lnSpc>
                <a:spcPct val="150000"/>
              </a:lnSpc>
            </a:pPr>
            <a:r>
              <a:rPr lang="en-US" b="1" dirty="0" smtClean="0"/>
              <a:t> </a:t>
            </a:r>
            <a:endParaRPr lang="en-US" b="1" dirty="0"/>
          </a:p>
          <a:p>
            <a:pPr algn="just">
              <a:lnSpc>
                <a:spcPct val="115000"/>
              </a:lnSpc>
            </a:pP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1574" y="2286000"/>
            <a:ext cx="6191250" cy="16859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98738" y="952197"/>
            <a:ext cx="3036211" cy="29042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600" y="3858944"/>
            <a:ext cx="3269255" cy="28385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86169" y="3938334"/>
            <a:ext cx="2829362" cy="2639381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>
            <a:off x="1447800" y="3505200"/>
            <a:ext cx="4191000" cy="12954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175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10068093\AppData\Local\Microsoft\Windows\Temporary Internet Files\Content.IE5\6JFKA9U3\MC900438065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871" y="70464"/>
            <a:ext cx="910304" cy="882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807325" cy="588297"/>
          </a:xfrm>
        </p:spPr>
        <p:txBody>
          <a:bodyPr/>
          <a:lstStyle/>
          <a:p>
            <a:pPr algn="l"/>
            <a:r>
              <a:rPr lang="en-US" sz="2800" b="1" dirty="0"/>
              <a:t>IMMUNOASSAY ANALYSERS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-49164" y="975032"/>
            <a:ext cx="9235440" cy="8193"/>
          </a:xfrm>
          <a:prstGeom prst="line">
            <a:avLst/>
          </a:prstGeom>
          <a:ln w="19050" cmpd="sng">
            <a:solidFill>
              <a:srgbClr val="0069D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P:\ADARSH\BD INDIA PHOTOGRAPHS\DOoc+Nurse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297" y="221379"/>
            <a:ext cx="796393" cy="5197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bd_3_rgb_lbg_2_25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149" y="5977553"/>
            <a:ext cx="1323667" cy="71995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1574" y="1200112"/>
            <a:ext cx="8643375" cy="2903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MAINTENANCE</a:t>
            </a:r>
          </a:p>
          <a:p>
            <a:endParaRPr lang="en-US" b="1" u="sng" dirty="0">
              <a:solidFill>
                <a:srgbClr val="FF0000"/>
              </a:solidFill>
            </a:endParaRPr>
          </a:p>
          <a:p>
            <a:r>
              <a:rPr lang="en-US" b="1" u="sng" dirty="0" smtClean="0">
                <a:solidFill>
                  <a:srgbClr val="00B050"/>
                </a:solidFill>
              </a:rPr>
              <a:t>Two - Month  Maintenance of </a:t>
            </a:r>
            <a:r>
              <a:rPr lang="en-US" b="1" u="sng" dirty="0" err="1" smtClean="0">
                <a:solidFill>
                  <a:srgbClr val="00B050"/>
                </a:solidFill>
              </a:rPr>
              <a:t>Cobas</a:t>
            </a:r>
            <a:r>
              <a:rPr lang="en-US" b="1" u="sng" dirty="0" smtClean="0">
                <a:solidFill>
                  <a:srgbClr val="00B050"/>
                </a:solidFill>
              </a:rPr>
              <a:t> :</a:t>
            </a:r>
          </a:p>
          <a:p>
            <a:endParaRPr lang="en-US" b="1" u="sng" dirty="0">
              <a:solidFill>
                <a:srgbClr val="00B050"/>
              </a:solidFill>
            </a:endParaRPr>
          </a:p>
          <a:p>
            <a:endParaRPr lang="en-US" b="1" u="sng" dirty="0">
              <a:solidFill>
                <a:srgbClr val="FF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u="sng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en-US" b="1" dirty="0" smtClean="0"/>
          </a:p>
          <a:p>
            <a:pPr>
              <a:lnSpc>
                <a:spcPct val="150000"/>
              </a:lnSpc>
            </a:pPr>
            <a:r>
              <a:rPr lang="en-US" b="1" dirty="0" smtClean="0"/>
              <a:t> </a:t>
            </a:r>
            <a:endParaRPr lang="en-US" b="1" dirty="0"/>
          </a:p>
          <a:p>
            <a:pPr algn="just">
              <a:lnSpc>
                <a:spcPct val="115000"/>
              </a:lnSpc>
            </a:pP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757" y="2133600"/>
            <a:ext cx="6189643" cy="15906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91091" y="1371600"/>
            <a:ext cx="3876675" cy="488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20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10068093\AppData\Local\Microsoft\Windows\Temporary Internet Files\Content.IE5\6JFKA9U3\MC900438065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871" y="70464"/>
            <a:ext cx="910304" cy="882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807325" cy="588297"/>
          </a:xfrm>
        </p:spPr>
        <p:txBody>
          <a:bodyPr/>
          <a:lstStyle/>
          <a:p>
            <a:pPr algn="l"/>
            <a:r>
              <a:rPr lang="en-US" sz="2800" b="1" dirty="0"/>
              <a:t>IMMUNOASSAY ANALYSERS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-49164" y="975032"/>
            <a:ext cx="9235440" cy="8193"/>
          </a:xfrm>
          <a:prstGeom prst="line">
            <a:avLst/>
          </a:prstGeom>
          <a:ln w="19050" cmpd="sng">
            <a:solidFill>
              <a:srgbClr val="0069D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P:\ADARSH\BD INDIA PHOTOGRAPHS\DOoc+Nurse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297" y="221379"/>
            <a:ext cx="796393" cy="5197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bd_3_rgb_lbg_2_25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149" y="5977553"/>
            <a:ext cx="1323667" cy="71995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1574" y="1200112"/>
            <a:ext cx="8643375" cy="2903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MAINTENANCE</a:t>
            </a:r>
          </a:p>
          <a:p>
            <a:endParaRPr lang="en-US" b="1" u="sng" dirty="0">
              <a:solidFill>
                <a:srgbClr val="FF0000"/>
              </a:solidFill>
            </a:endParaRPr>
          </a:p>
          <a:p>
            <a:r>
              <a:rPr lang="en-US" b="1" u="sng" dirty="0" smtClean="0">
                <a:solidFill>
                  <a:srgbClr val="00B050"/>
                </a:solidFill>
              </a:rPr>
              <a:t>As needed  Maintenance of </a:t>
            </a:r>
            <a:r>
              <a:rPr lang="en-US" b="1" u="sng" dirty="0" err="1" smtClean="0">
                <a:solidFill>
                  <a:srgbClr val="00B050"/>
                </a:solidFill>
              </a:rPr>
              <a:t>Cobas</a:t>
            </a:r>
            <a:r>
              <a:rPr lang="en-US" b="1" u="sng" dirty="0" smtClean="0">
                <a:solidFill>
                  <a:srgbClr val="00B050"/>
                </a:solidFill>
              </a:rPr>
              <a:t> :</a:t>
            </a:r>
          </a:p>
          <a:p>
            <a:endParaRPr lang="en-US" b="1" u="sng" dirty="0">
              <a:solidFill>
                <a:srgbClr val="00B050"/>
              </a:solidFill>
            </a:endParaRPr>
          </a:p>
          <a:p>
            <a:endParaRPr lang="en-US" b="1" u="sng" dirty="0">
              <a:solidFill>
                <a:srgbClr val="FF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u="sng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en-US" b="1" dirty="0" smtClean="0"/>
          </a:p>
          <a:p>
            <a:pPr>
              <a:lnSpc>
                <a:spcPct val="150000"/>
              </a:lnSpc>
            </a:pPr>
            <a:r>
              <a:rPr lang="en-US" b="1" dirty="0" smtClean="0"/>
              <a:t> </a:t>
            </a:r>
            <a:endParaRPr lang="en-US" b="1" dirty="0"/>
          </a:p>
          <a:p>
            <a:pPr algn="just">
              <a:lnSpc>
                <a:spcPct val="115000"/>
              </a:lnSpc>
            </a:pP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740" y="2217251"/>
            <a:ext cx="6553200" cy="29432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55028" y="1103838"/>
            <a:ext cx="3272788" cy="3239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05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10068093\AppData\Local\Microsoft\Windows\Temporary Internet Files\Content.IE5\6JFKA9U3\MC900438065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871" y="70464"/>
            <a:ext cx="910304" cy="882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807325" cy="588297"/>
          </a:xfrm>
        </p:spPr>
        <p:txBody>
          <a:bodyPr/>
          <a:lstStyle/>
          <a:p>
            <a:pPr algn="l"/>
            <a:r>
              <a:rPr lang="en-US" sz="2800" b="1" dirty="0"/>
              <a:t>IMMUNOASSAY ANALYSERS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-49164" y="975032"/>
            <a:ext cx="9235440" cy="8193"/>
          </a:xfrm>
          <a:prstGeom prst="line">
            <a:avLst/>
          </a:prstGeom>
          <a:ln w="19050" cmpd="sng">
            <a:solidFill>
              <a:srgbClr val="0069D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P:\ADARSH\BD INDIA PHOTOGRAPHS\DOoc+Nurse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297" y="221379"/>
            <a:ext cx="796393" cy="5197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bd_3_rgb_lbg_2_25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149" y="5977553"/>
            <a:ext cx="1323667" cy="71995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1574" y="1200112"/>
            <a:ext cx="8643375" cy="2626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MAINTENANCE Logs</a:t>
            </a:r>
          </a:p>
          <a:p>
            <a:endParaRPr lang="en-US" b="1" u="sng" dirty="0">
              <a:solidFill>
                <a:srgbClr val="FF0000"/>
              </a:solidFill>
            </a:endParaRPr>
          </a:p>
          <a:p>
            <a:endParaRPr lang="en-US" b="1" u="sng" dirty="0">
              <a:solidFill>
                <a:srgbClr val="00B050"/>
              </a:solidFill>
            </a:endParaRPr>
          </a:p>
          <a:p>
            <a:endParaRPr lang="en-US" b="1" u="sng" dirty="0">
              <a:solidFill>
                <a:srgbClr val="FF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u="sng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en-US" b="1" dirty="0" smtClean="0"/>
          </a:p>
          <a:p>
            <a:pPr>
              <a:lnSpc>
                <a:spcPct val="150000"/>
              </a:lnSpc>
            </a:pPr>
            <a:r>
              <a:rPr lang="en-US" b="1" dirty="0" smtClean="0"/>
              <a:t> </a:t>
            </a:r>
            <a:endParaRPr lang="en-US" b="1" dirty="0"/>
          </a:p>
          <a:p>
            <a:pPr algn="just">
              <a:lnSpc>
                <a:spcPct val="115000"/>
              </a:lnSpc>
            </a:pP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38400" y="1037216"/>
            <a:ext cx="5192453" cy="5820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79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5461" name="Group 5"/>
          <p:cNvGrpSpPr>
            <a:grpSpLocks/>
          </p:cNvGrpSpPr>
          <p:nvPr/>
        </p:nvGrpSpPr>
        <p:grpSpPr bwMode="auto">
          <a:xfrm>
            <a:off x="1454837" y="1116176"/>
            <a:ext cx="6192197" cy="2604519"/>
            <a:chOff x="87" y="1309"/>
            <a:chExt cx="5624" cy="2377"/>
          </a:xfrm>
        </p:grpSpPr>
        <p:sp>
          <p:nvSpPr>
            <p:cNvPr id="275462" name="Rectangle 6"/>
            <p:cNvSpPr>
              <a:spLocks noChangeArrowheads="1"/>
            </p:cNvSpPr>
            <p:nvPr/>
          </p:nvSpPr>
          <p:spPr bwMode="auto">
            <a:xfrm rot="14280000">
              <a:off x="3452" y="2215"/>
              <a:ext cx="363" cy="508"/>
            </a:xfrm>
            <a:prstGeom prst="rect">
              <a:avLst/>
            </a:prstGeom>
            <a:noFill/>
            <a:ln>
              <a:noFill/>
            </a:ln>
            <a:effectLst>
              <a:outerShdw dist="35921" dir="135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9850" tIns="33338" rIns="69850" bIns="33338">
              <a:spAutoFit/>
            </a:bodyPr>
            <a:lstStyle>
              <a:lvl1pPr defTabSz="4699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327025" defTabSz="4699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655638" defTabSz="4699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982663" defTabSz="4699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309688" defTabSz="4699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1766888" defTabSz="469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224088" defTabSz="469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2681288" defTabSz="469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138488" defTabSz="469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3200">
                  <a:solidFill>
                    <a:srgbClr val="33CC33"/>
                  </a:solidFill>
                  <a:latin typeface="Arial Rounded MT Bold" pitchFamily="34" charset="0"/>
                </a:rPr>
                <a:t>Y</a:t>
              </a:r>
            </a:p>
          </p:txBody>
        </p:sp>
        <p:sp>
          <p:nvSpPr>
            <p:cNvPr id="275463" name="Rectangle 7"/>
            <p:cNvSpPr>
              <a:spLocks noChangeArrowheads="1"/>
            </p:cNvSpPr>
            <p:nvPr/>
          </p:nvSpPr>
          <p:spPr bwMode="auto">
            <a:xfrm rot="14280000">
              <a:off x="3220" y="1865"/>
              <a:ext cx="363" cy="508"/>
            </a:xfrm>
            <a:prstGeom prst="rect">
              <a:avLst/>
            </a:prstGeom>
            <a:noFill/>
            <a:ln>
              <a:noFill/>
            </a:ln>
            <a:effectLst>
              <a:outerShdw dist="35921" dir="135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9850" tIns="33338" rIns="69850" bIns="33338">
              <a:spAutoFit/>
            </a:bodyPr>
            <a:lstStyle>
              <a:lvl1pPr defTabSz="4699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327025" defTabSz="4699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655638" defTabSz="4699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982663" defTabSz="4699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309688" defTabSz="4699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1766888" defTabSz="469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224088" defTabSz="469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2681288" defTabSz="469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138488" defTabSz="469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3200" dirty="0">
                  <a:solidFill>
                    <a:srgbClr val="33CC33"/>
                  </a:solidFill>
                  <a:latin typeface="Arial Rounded MT Bold" pitchFamily="34" charset="0"/>
                </a:rPr>
                <a:t>Y</a:t>
              </a:r>
            </a:p>
          </p:txBody>
        </p:sp>
        <p:sp>
          <p:nvSpPr>
            <p:cNvPr id="275464" name="Freeform 8"/>
            <p:cNvSpPr>
              <a:spLocks/>
            </p:cNvSpPr>
            <p:nvPr/>
          </p:nvSpPr>
          <p:spPr bwMode="auto">
            <a:xfrm>
              <a:off x="3432" y="1976"/>
              <a:ext cx="62" cy="79"/>
            </a:xfrm>
            <a:custGeom>
              <a:avLst/>
              <a:gdLst>
                <a:gd name="T0" fmla="*/ 31 w 62"/>
                <a:gd name="T1" fmla="*/ 78 h 79"/>
                <a:gd name="T2" fmla="*/ 0 w 62"/>
                <a:gd name="T3" fmla="*/ 30 h 79"/>
                <a:gd name="T4" fmla="*/ 46 w 62"/>
                <a:gd name="T5" fmla="*/ 0 h 79"/>
                <a:gd name="T6" fmla="*/ 61 w 62"/>
                <a:gd name="T7" fmla="*/ 30 h 79"/>
                <a:gd name="T8" fmla="*/ 31 w 62"/>
                <a:gd name="T9" fmla="*/ 47 h 79"/>
                <a:gd name="T10" fmla="*/ 46 w 62"/>
                <a:gd name="T11" fmla="*/ 61 h 79"/>
                <a:gd name="T12" fmla="*/ 31 w 62"/>
                <a:gd name="T13" fmla="*/ 78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79">
                  <a:moveTo>
                    <a:pt x="31" y="78"/>
                  </a:moveTo>
                  <a:lnTo>
                    <a:pt x="0" y="30"/>
                  </a:lnTo>
                  <a:lnTo>
                    <a:pt x="46" y="0"/>
                  </a:lnTo>
                  <a:lnTo>
                    <a:pt x="61" y="30"/>
                  </a:lnTo>
                  <a:lnTo>
                    <a:pt x="31" y="47"/>
                  </a:lnTo>
                  <a:lnTo>
                    <a:pt x="46" y="61"/>
                  </a:lnTo>
                  <a:lnTo>
                    <a:pt x="31" y="78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5921" dir="135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75465" name="Rectangle 9"/>
            <p:cNvSpPr>
              <a:spLocks noChangeArrowheads="1"/>
            </p:cNvSpPr>
            <p:nvPr/>
          </p:nvSpPr>
          <p:spPr bwMode="auto">
            <a:xfrm rot="14280000">
              <a:off x="3237" y="2095"/>
              <a:ext cx="363" cy="508"/>
            </a:xfrm>
            <a:prstGeom prst="rect">
              <a:avLst/>
            </a:prstGeom>
            <a:noFill/>
            <a:ln>
              <a:noFill/>
            </a:ln>
            <a:effectLst>
              <a:outerShdw dist="35921" dir="135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9850" tIns="33338" rIns="69850" bIns="33338">
              <a:spAutoFit/>
            </a:bodyPr>
            <a:lstStyle>
              <a:lvl1pPr defTabSz="4699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327025" defTabSz="4699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655638" defTabSz="4699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982663" defTabSz="4699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309688" defTabSz="4699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1766888" defTabSz="469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224088" defTabSz="469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2681288" defTabSz="469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138488" defTabSz="469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3200">
                  <a:solidFill>
                    <a:srgbClr val="33CC33"/>
                  </a:solidFill>
                  <a:latin typeface="Arial Rounded MT Bold" pitchFamily="34" charset="0"/>
                </a:rPr>
                <a:t>Y</a:t>
              </a:r>
            </a:p>
          </p:txBody>
        </p:sp>
        <p:sp>
          <p:nvSpPr>
            <p:cNvPr id="275466" name="Freeform 10"/>
            <p:cNvSpPr>
              <a:spLocks/>
            </p:cNvSpPr>
            <p:nvPr/>
          </p:nvSpPr>
          <p:spPr bwMode="auto">
            <a:xfrm>
              <a:off x="3467" y="2217"/>
              <a:ext cx="64" cy="79"/>
            </a:xfrm>
            <a:custGeom>
              <a:avLst/>
              <a:gdLst>
                <a:gd name="T0" fmla="*/ 32 w 64"/>
                <a:gd name="T1" fmla="*/ 78 h 79"/>
                <a:gd name="T2" fmla="*/ 0 w 64"/>
                <a:gd name="T3" fmla="*/ 30 h 79"/>
                <a:gd name="T4" fmla="*/ 46 w 64"/>
                <a:gd name="T5" fmla="*/ 0 h 79"/>
                <a:gd name="T6" fmla="*/ 63 w 64"/>
                <a:gd name="T7" fmla="*/ 30 h 79"/>
                <a:gd name="T8" fmla="*/ 32 w 64"/>
                <a:gd name="T9" fmla="*/ 47 h 79"/>
                <a:gd name="T10" fmla="*/ 46 w 64"/>
                <a:gd name="T11" fmla="*/ 61 h 79"/>
                <a:gd name="T12" fmla="*/ 32 w 64"/>
                <a:gd name="T13" fmla="*/ 78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79">
                  <a:moveTo>
                    <a:pt x="32" y="78"/>
                  </a:moveTo>
                  <a:lnTo>
                    <a:pt x="0" y="30"/>
                  </a:lnTo>
                  <a:lnTo>
                    <a:pt x="46" y="0"/>
                  </a:lnTo>
                  <a:lnTo>
                    <a:pt x="63" y="30"/>
                  </a:lnTo>
                  <a:lnTo>
                    <a:pt x="32" y="47"/>
                  </a:lnTo>
                  <a:lnTo>
                    <a:pt x="46" y="61"/>
                  </a:lnTo>
                  <a:lnTo>
                    <a:pt x="32" y="78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5921" dir="135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75467" name="Freeform 11"/>
            <p:cNvSpPr>
              <a:spLocks/>
            </p:cNvSpPr>
            <p:nvPr/>
          </p:nvSpPr>
          <p:spPr bwMode="auto">
            <a:xfrm>
              <a:off x="3673" y="2320"/>
              <a:ext cx="64" cy="79"/>
            </a:xfrm>
            <a:custGeom>
              <a:avLst/>
              <a:gdLst>
                <a:gd name="T0" fmla="*/ 32 w 64"/>
                <a:gd name="T1" fmla="*/ 78 h 79"/>
                <a:gd name="T2" fmla="*/ 0 w 64"/>
                <a:gd name="T3" fmla="*/ 30 h 79"/>
                <a:gd name="T4" fmla="*/ 46 w 64"/>
                <a:gd name="T5" fmla="*/ 0 h 79"/>
                <a:gd name="T6" fmla="*/ 63 w 64"/>
                <a:gd name="T7" fmla="*/ 30 h 79"/>
                <a:gd name="T8" fmla="*/ 32 w 64"/>
                <a:gd name="T9" fmla="*/ 47 h 79"/>
                <a:gd name="T10" fmla="*/ 46 w 64"/>
                <a:gd name="T11" fmla="*/ 61 h 79"/>
                <a:gd name="T12" fmla="*/ 32 w 64"/>
                <a:gd name="T13" fmla="*/ 78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79">
                  <a:moveTo>
                    <a:pt x="32" y="78"/>
                  </a:moveTo>
                  <a:lnTo>
                    <a:pt x="0" y="30"/>
                  </a:lnTo>
                  <a:lnTo>
                    <a:pt x="46" y="0"/>
                  </a:lnTo>
                  <a:lnTo>
                    <a:pt x="63" y="30"/>
                  </a:lnTo>
                  <a:lnTo>
                    <a:pt x="32" y="47"/>
                  </a:lnTo>
                  <a:lnTo>
                    <a:pt x="46" y="61"/>
                  </a:lnTo>
                  <a:lnTo>
                    <a:pt x="32" y="78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5921" dir="135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75468" name="Rectangle 12"/>
            <p:cNvSpPr>
              <a:spLocks noChangeArrowheads="1"/>
            </p:cNvSpPr>
            <p:nvPr/>
          </p:nvSpPr>
          <p:spPr bwMode="auto">
            <a:xfrm>
              <a:off x="87" y="2698"/>
              <a:ext cx="585" cy="4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33350" tIns="65088" rIns="133350" bIns="65088">
              <a:spAutoFit/>
            </a:bodyPr>
            <a:lstStyle>
              <a:lvl1pPr defTabSz="1876425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655638" defTabSz="1876425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309688" defTabSz="1876425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965325" defTabSz="1876425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619375" defTabSz="1876425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3076575" defTabSz="18764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533775" defTabSz="18764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990975" defTabSz="18764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448175" defTabSz="18764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000" b="1"/>
                <a:t>Solid </a:t>
              </a:r>
            </a:p>
            <a:p>
              <a:r>
                <a:rPr lang="en-US" altLang="en-US" sz="1000" b="1"/>
                <a:t>Phase</a:t>
              </a:r>
            </a:p>
          </p:txBody>
        </p:sp>
        <p:sp>
          <p:nvSpPr>
            <p:cNvPr id="275469" name="Line 13"/>
            <p:cNvSpPr>
              <a:spLocks noChangeShapeType="1"/>
            </p:cNvSpPr>
            <p:nvPr/>
          </p:nvSpPr>
          <p:spPr bwMode="auto">
            <a:xfrm>
              <a:off x="904" y="2320"/>
              <a:ext cx="2" cy="3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50"/>
            </a:p>
          </p:txBody>
        </p:sp>
        <p:sp>
          <p:nvSpPr>
            <p:cNvPr id="275470" name="Rectangle 14"/>
            <p:cNvSpPr>
              <a:spLocks noChangeArrowheads="1"/>
            </p:cNvSpPr>
            <p:nvPr/>
          </p:nvSpPr>
          <p:spPr bwMode="auto">
            <a:xfrm>
              <a:off x="730" y="2633"/>
              <a:ext cx="619" cy="6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33350" tIns="65088" rIns="133350" bIns="65088">
              <a:spAutoFit/>
            </a:bodyPr>
            <a:lstStyle>
              <a:lvl1pPr defTabSz="1876425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655638" defTabSz="1876425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309688" defTabSz="1876425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965325" defTabSz="1876425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619375" defTabSz="1876425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3076575" defTabSz="18764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533775" defTabSz="18764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990975" defTabSz="18764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448175" defTabSz="18764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000" b="1"/>
                <a:t>Goat</a:t>
              </a:r>
            </a:p>
            <a:p>
              <a:r>
                <a:rPr lang="en-US" altLang="en-US" sz="1000" b="1"/>
                <a:t>anti-</a:t>
              </a:r>
            </a:p>
            <a:p>
              <a:r>
                <a:rPr lang="en-US" altLang="en-US" sz="1000" b="1"/>
                <a:t>mouse</a:t>
              </a:r>
            </a:p>
            <a:p>
              <a:r>
                <a:rPr lang="en-US" altLang="en-US" sz="1000" b="1"/>
                <a:t>IgG</a:t>
              </a:r>
            </a:p>
          </p:txBody>
        </p:sp>
        <p:sp>
          <p:nvSpPr>
            <p:cNvPr id="275471" name="Rectangle 15"/>
            <p:cNvSpPr>
              <a:spLocks noChangeArrowheads="1"/>
            </p:cNvSpPr>
            <p:nvPr/>
          </p:nvSpPr>
          <p:spPr bwMode="auto">
            <a:xfrm>
              <a:off x="2231" y="2698"/>
              <a:ext cx="865" cy="5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33350" tIns="65088" rIns="133350" bIns="65088">
              <a:spAutoFit/>
            </a:bodyPr>
            <a:lstStyle>
              <a:lvl1pPr defTabSz="1876425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655638" defTabSz="1876425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309688" defTabSz="1876425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965325" defTabSz="1876425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619375" defTabSz="1876425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3076575" defTabSz="18764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533775" defTabSz="18764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990975" defTabSz="18764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448175" defTabSz="18764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000" b="1"/>
                <a:t>Sample</a:t>
              </a:r>
            </a:p>
            <a:p>
              <a:r>
                <a:rPr lang="en-US" altLang="en-US" sz="1000" b="1"/>
                <a:t>containing </a:t>
              </a:r>
            </a:p>
            <a:p>
              <a:r>
                <a:rPr lang="en-US" altLang="en-US" sz="1000" b="1"/>
                <a:t>TSH</a:t>
              </a:r>
            </a:p>
          </p:txBody>
        </p:sp>
        <p:sp>
          <p:nvSpPr>
            <p:cNvPr id="275472" name="Rectangle 16"/>
            <p:cNvSpPr>
              <a:spLocks noChangeArrowheads="1"/>
            </p:cNvSpPr>
            <p:nvPr/>
          </p:nvSpPr>
          <p:spPr bwMode="auto">
            <a:xfrm>
              <a:off x="2915" y="2725"/>
              <a:ext cx="435" cy="5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33350" tIns="65088" rIns="133350" bIns="65088">
              <a:spAutoFit/>
            </a:bodyPr>
            <a:lstStyle>
              <a:lvl1pPr defTabSz="1876425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655638" defTabSz="1876425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309688" defTabSz="1876425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965325" defTabSz="1876425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619375" defTabSz="1876425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3076575" defTabSz="18764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533775" defTabSz="18764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990975" defTabSz="18764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448175" defTabSz="18764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800"/>
                <a:t>+</a:t>
              </a:r>
            </a:p>
          </p:txBody>
        </p:sp>
        <p:sp>
          <p:nvSpPr>
            <p:cNvPr id="275473" name="Rectangle 17"/>
            <p:cNvSpPr>
              <a:spLocks noChangeArrowheads="1"/>
            </p:cNvSpPr>
            <p:nvPr/>
          </p:nvSpPr>
          <p:spPr bwMode="auto">
            <a:xfrm>
              <a:off x="1240" y="2690"/>
              <a:ext cx="724" cy="4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33350" tIns="65088" rIns="133350" bIns="65088">
              <a:spAutoFit/>
            </a:bodyPr>
            <a:lstStyle>
              <a:lvl1pPr defTabSz="1876425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655638" defTabSz="1876425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309688" defTabSz="1876425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965325" defTabSz="1876425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619375" defTabSz="1876425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3076575" defTabSz="18764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533775" defTabSz="18764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990975" defTabSz="18764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448175" defTabSz="18764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000" b="1"/>
                <a:t>MAb</a:t>
              </a:r>
            </a:p>
            <a:p>
              <a:r>
                <a:rPr lang="en-US" altLang="en-US" sz="1000" b="1"/>
                <a:t>anti-TSH</a:t>
              </a:r>
            </a:p>
          </p:txBody>
        </p:sp>
        <p:sp>
          <p:nvSpPr>
            <p:cNvPr id="275474" name="Rectangle 18"/>
            <p:cNvSpPr>
              <a:spLocks noChangeArrowheads="1"/>
            </p:cNvSpPr>
            <p:nvPr/>
          </p:nvSpPr>
          <p:spPr bwMode="auto">
            <a:xfrm>
              <a:off x="1995" y="2714"/>
              <a:ext cx="435" cy="5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33350" tIns="65088" rIns="133350" bIns="65088">
              <a:spAutoFit/>
            </a:bodyPr>
            <a:lstStyle>
              <a:lvl1pPr defTabSz="1876425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655638" defTabSz="1876425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309688" defTabSz="1876425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965325" defTabSz="1876425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619375" defTabSz="1876425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3076575" defTabSz="18764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533775" defTabSz="18764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990975" defTabSz="18764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448175" defTabSz="18764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800"/>
                <a:t>+</a:t>
              </a:r>
            </a:p>
          </p:txBody>
        </p:sp>
        <p:sp>
          <p:nvSpPr>
            <p:cNvPr id="275475" name="AutoShape 19"/>
            <p:cNvSpPr>
              <a:spLocks noChangeArrowheads="1"/>
            </p:cNvSpPr>
            <p:nvPr/>
          </p:nvSpPr>
          <p:spPr bwMode="auto">
            <a:xfrm rot="1380000">
              <a:off x="2482" y="2290"/>
              <a:ext cx="197" cy="302"/>
            </a:xfrm>
            <a:prstGeom prst="diamond">
              <a:avLst/>
            </a:prstGeom>
            <a:gradFill rotWithShape="0">
              <a:gsLst>
                <a:gs pos="0">
                  <a:srgbClr val="FF3300">
                    <a:gamma/>
                    <a:tint val="89804"/>
                    <a:invGamma/>
                  </a:srgbClr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50"/>
            </a:p>
          </p:txBody>
        </p:sp>
        <p:sp>
          <p:nvSpPr>
            <p:cNvPr id="275476" name="AutoShape 20"/>
            <p:cNvSpPr>
              <a:spLocks noChangeArrowheads="1"/>
            </p:cNvSpPr>
            <p:nvPr/>
          </p:nvSpPr>
          <p:spPr bwMode="auto">
            <a:xfrm rot="1380000">
              <a:off x="2182" y="2343"/>
              <a:ext cx="197" cy="301"/>
            </a:xfrm>
            <a:prstGeom prst="diamond">
              <a:avLst/>
            </a:prstGeom>
            <a:gradFill rotWithShape="0">
              <a:gsLst>
                <a:gs pos="0">
                  <a:srgbClr val="FF3300">
                    <a:gamma/>
                    <a:tint val="89804"/>
                    <a:invGamma/>
                  </a:srgbClr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50"/>
            </a:p>
          </p:txBody>
        </p:sp>
        <p:sp>
          <p:nvSpPr>
            <p:cNvPr id="275477" name="AutoShape 21"/>
            <p:cNvSpPr>
              <a:spLocks noChangeArrowheads="1"/>
            </p:cNvSpPr>
            <p:nvPr/>
          </p:nvSpPr>
          <p:spPr bwMode="auto">
            <a:xfrm rot="1380000">
              <a:off x="2222" y="1945"/>
              <a:ext cx="197" cy="301"/>
            </a:xfrm>
            <a:prstGeom prst="diamond">
              <a:avLst/>
            </a:prstGeom>
            <a:gradFill rotWithShape="0">
              <a:gsLst>
                <a:gs pos="0">
                  <a:srgbClr val="FF3300">
                    <a:gamma/>
                    <a:tint val="89804"/>
                    <a:invGamma/>
                  </a:srgbClr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50"/>
            </a:p>
          </p:txBody>
        </p:sp>
        <p:grpSp>
          <p:nvGrpSpPr>
            <p:cNvPr id="275478" name="Group 22"/>
            <p:cNvGrpSpPr>
              <a:grpSpLocks/>
            </p:cNvGrpSpPr>
            <p:nvPr/>
          </p:nvGrpSpPr>
          <p:grpSpPr bwMode="auto">
            <a:xfrm>
              <a:off x="229" y="2039"/>
              <a:ext cx="789" cy="540"/>
              <a:chOff x="229" y="2039"/>
              <a:chExt cx="789" cy="540"/>
            </a:xfrm>
          </p:grpSpPr>
          <p:sp>
            <p:nvSpPr>
              <p:cNvPr id="275479" name="Oval 23"/>
              <p:cNvSpPr>
                <a:spLocks noChangeArrowheads="1"/>
              </p:cNvSpPr>
              <p:nvPr/>
            </p:nvSpPr>
            <p:spPr bwMode="auto">
              <a:xfrm>
                <a:off x="229" y="2132"/>
                <a:ext cx="446" cy="447"/>
              </a:xfrm>
              <a:prstGeom prst="ellipse">
                <a:avLst/>
              </a:prstGeom>
              <a:gradFill rotWithShape="0">
                <a:gsLst>
                  <a:gs pos="0">
                    <a:srgbClr val="33CC33">
                      <a:gamma/>
                      <a:tint val="89804"/>
                      <a:invGamma/>
                    </a:srgbClr>
                  </a:gs>
                  <a:gs pos="100000">
                    <a:srgbClr val="33CC33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rgbClr val="33CC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50"/>
              </a:p>
            </p:txBody>
          </p:sp>
          <p:sp>
            <p:nvSpPr>
              <p:cNvPr id="275480" name="Rectangle 24"/>
              <p:cNvSpPr>
                <a:spLocks noChangeArrowheads="1"/>
              </p:cNvSpPr>
              <p:nvPr/>
            </p:nvSpPr>
            <p:spPr bwMode="auto">
              <a:xfrm rot="4080000">
                <a:off x="582" y="1967"/>
                <a:ext cx="363" cy="508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13500000" algn="ctr" rotWithShape="0">
                  <a:schemeClr val="folHlink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9850" tIns="33338" rIns="69850" bIns="33338">
                <a:spAutoFit/>
              </a:bodyPr>
              <a:lstStyle>
                <a:lvl1pPr defTabSz="46990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327025" defTabSz="46990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655638" defTabSz="4699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982663" defTabSz="4699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1309688" defTabSz="4699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1766888" defTabSz="469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224088" defTabSz="469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2681288" defTabSz="469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138488" defTabSz="469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 sz="3200">
                    <a:solidFill>
                      <a:srgbClr val="990099"/>
                    </a:solidFill>
                    <a:latin typeface="Arial Rounded MT Bold" pitchFamily="34" charset="0"/>
                  </a:rPr>
                  <a:t>Y</a:t>
                </a:r>
              </a:p>
            </p:txBody>
          </p:sp>
        </p:grpSp>
        <p:sp>
          <p:nvSpPr>
            <p:cNvPr id="275481" name="Rectangle 25"/>
            <p:cNvSpPr>
              <a:spLocks noChangeArrowheads="1"/>
            </p:cNvSpPr>
            <p:nvPr/>
          </p:nvSpPr>
          <p:spPr bwMode="auto">
            <a:xfrm rot="4920000" flipH="1">
              <a:off x="903" y="2004"/>
              <a:ext cx="363" cy="508"/>
            </a:xfrm>
            <a:prstGeom prst="rect">
              <a:avLst/>
            </a:prstGeom>
            <a:noFill/>
            <a:ln>
              <a:noFill/>
            </a:ln>
            <a:effectLst>
              <a:outerShdw dist="35921" dir="135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9850" tIns="33338" rIns="69850" bIns="33338">
              <a:spAutoFit/>
            </a:bodyPr>
            <a:lstStyle>
              <a:lvl1pPr defTabSz="4699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327025" defTabSz="4699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655638" defTabSz="4699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982663" defTabSz="4699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309688" defTabSz="4699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1766888" defTabSz="469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224088" defTabSz="469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2681288" defTabSz="469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138488" defTabSz="469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3200">
                  <a:solidFill>
                    <a:srgbClr val="0066FF"/>
                  </a:solidFill>
                  <a:latin typeface="Arial Rounded MT Bold" pitchFamily="34" charset="0"/>
                </a:rPr>
                <a:t>Y</a:t>
              </a:r>
            </a:p>
          </p:txBody>
        </p:sp>
        <p:sp>
          <p:nvSpPr>
            <p:cNvPr id="275482" name="Rectangle 26"/>
            <p:cNvSpPr>
              <a:spLocks noChangeArrowheads="1"/>
            </p:cNvSpPr>
            <p:nvPr/>
          </p:nvSpPr>
          <p:spPr bwMode="auto">
            <a:xfrm rot="2940000" flipH="1">
              <a:off x="811" y="1762"/>
              <a:ext cx="363" cy="508"/>
            </a:xfrm>
            <a:prstGeom prst="rect">
              <a:avLst/>
            </a:prstGeom>
            <a:noFill/>
            <a:ln>
              <a:noFill/>
            </a:ln>
            <a:effectLst>
              <a:outerShdw dist="35921" dir="135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9850" tIns="33338" rIns="69850" bIns="33338">
              <a:spAutoFit/>
            </a:bodyPr>
            <a:lstStyle>
              <a:lvl1pPr defTabSz="4699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327025" defTabSz="4699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655638" defTabSz="4699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982663" defTabSz="4699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309688" defTabSz="4699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1766888" defTabSz="469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224088" defTabSz="469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2681288" defTabSz="469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138488" defTabSz="469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3200">
                  <a:solidFill>
                    <a:srgbClr val="0066FF"/>
                  </a:solidFill>
                  <a:latin typeface="Arial Rounded MT Bold" pitchFamily="34" charset="0"/>
                </a:rPr>
                <a:t>Y</a:t>
              </a:r>
            </a:p>
          </p:txBody>
        </p:sp>
        <p:sp>
          <p:nvSpPr>
            <p:cNvPr id="275483" name="Line 27"/>
            <p:cNvSpPr>
              <a:spLocks noChangeShapeType="1"/>
            </p:cNvSpPr>
            <p:nvPr/>
          </p:nvSpPr>
          <p:spPr bwMode="auto">
            <a:xfrm>
              <a:off x="1204" y="2392"/>
              <a:ext cx="200" cy="2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50"/>
            </a:p>
          </p:txBody>
        </p:sp>
        <p:sp>
          <p:nvSpPr>
            <p:cNvPr id="275484" name="Rectangle 28"/>
            <p:cNvSpPr>
              <a:spLocks noChangeArrowheads="1"/>
            </p:cNvSpPr>
            <p:nvPr/>
          </p:nvSpPr>
          <p:spPr bwMode="auto">
            <a:xfrm>
              <a:off x="3184" y="2654"/>
              <a:ext cx="793" cy="6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33350" tIns="65088" rIns="133350" bIns="65088">
              <a:spAutoFit/>
            </a:bodyPr>
            <a:lstStyle>
              <a:lvl1pPr defTabSz="1876425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655638" defTabSz="1876425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309688" defTabSz="1876425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965325" defTabSz="1876425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619375" defTabSz="1876425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3076575" defTabSz="18764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533775" defTabSz="18764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990975" defTabSz="18764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448175" defTabSz="18764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000" b="1"/>
                <a:t>Goat</a:t>
              </a:r>
            </a:p>
            <a:p>
              <a:r>
                <a:rPr lang="en-US" altLang="en-US" sz="1000" b="1"/>
                <a:t>anti-TSH</a:t>
              </a:r>
            </a:p>
            <a:p>
              <a:r>
                <a:rPr lang="en-US" altLang="en-US" sz="1000" b="1"/>
                <a:t>alk phos</a:t>
              </a:r>
            </a:p>
            <a:p>
              <a:r>
                <a:rPr lang="en-US" altLang="en-US" sz="1000" b="1"/>
                <a:t>conjugate</a:t>
              </a:r>
            </a:p>
          </p:txBody>
        </p:sp>
        <p:sp>
          <p:nvSpPr>
            <p:cNvPr id="275485" name="Line 29"/>
            <p:cNvSpPr>
              <a:spLocks noChangeShapeType="1"/>
            </p:cNvSpPr>
            <p:nvPr/>
          </p:nvSpPr>
          <p:spPr bwMode="auto">
            <a:xfrm>
              <a:off x="3952" y="2928"/>
              <a:ext cx="236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50"/>
            </a:p>
          </p:txBody>
        </p:sp>
        <p:grpSp>
          <p:nvGrpSpPr>
            <p:cNvPr id="275486" name="Group 30"/>
            <p:cNvGrpSpPr>
              <a:grpSpLocks/>
            </p:cNvGrpSpPr>
            <p:nvPr/>
          </p:nvGrpSpPr>
          <p:grpSpPr bwMode="auto">
            <a:xfrm>
              <a:off x="4153" y="2062"/>
              <a:ext cx="1110" cy="745"/>
              <a:chOff x="4153" y="2062"/>
              <a:chExt cx="1110" cy="745"/>
            </a:xfrm>
          </p:grpSpPr>
          <p:grpSp>
            <p:nvGrpSpPr>
              <p:cNvPr id="275487" name="Group 31"/>
              <p:cNvGrpSpPr>
                <a:grpSpLocks/>
              </p:cNvGrpSpPr>
              <p:nvPr/>
            </p:nvGrpSpPr>
            <p:grpSpPr bwMode="auto">
              <a:xfrm>
                <a:off x="4153" y="2267"/>
                <a:ext cx="789" cy="540"/>
                <a:chOff x="4153" y="2267"/>
                <a:chExt cx="789" cy="540"/>
              </a:xfrm>
            </p:grpSpPr>
            <p:sp>
              <p:nvSpPr>
                <p:cNvPr id="275488" name="Oval 32"/>
                <p:cNvSpPr>
                  <a:spLocks noChangeArrowheads="1"/>
                </p:cNvSpPr>
                <p:nvPr/>
              </p:nvSpPr>
              <p:spPr bwMode="auto">
                <a:xfrm>
                  <a:off x="4153" y="2360"/>
                  <a:ext cx="446" cy="447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33CC33">
                        <a:gamma/>
                        <a:tint val="89804"/>
                        <a:invGamma/>
                      </a:srgbClr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  <p:sp>
              <p:nvSpPr>
                <p:cNvPr id="275489" name="Rectangle 33"/>
                <p:cNvSpPr>
                  <a:spLocks noChangeArrowheads="1"/>
                </p:cNvSpPr>
                <p:nvPr/>
              </p:nvSpPr>
              <p:spPr bwMode="auto">
                <a:xfrm rot="4080000">
                  <a:off x="4506" y="2195"/>
                  <a:ext cx="363" cy="508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dist="35921" dir="13500000" algn="ctr" rotWithShape="0">
                    <a:schemeClr val="folHlink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69850" tIns="33338" rIns="69850" bIns="33338">
                  <a:spAutoFit/>
                </a:bodyPr>
                <a:lstStyle>
                  <a:lvl1pPr defTabSz="46990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327025" defTabSz="46990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655638" defTabSz="4699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982663" defTabSz="4699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1309688" defTabSz="4699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1766888" defTabSz="4699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224088" defTabSz="4699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2681288" defTabSz="4699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138488" defTabSz="4699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r>
                    <a:rPr lang="en-US" altLang="en-US" sz="3200">
                      <a:solidFill>
                        <a:srgbClr val="990099"/>
                      </a:solidFill>
                      <a:latin typeface="Arial Rounded MT Bold" pitchFamily="34" charset="0"/>
                    </a:rPr>
                    <a:t>Y</a:t>
                  </a:r>
                </a:p>
              </p:txBody>
            </p:sp>
          </p:grpSp>
          <p:sp>
            <p:nvSpPr>
              <p:cNvPr id="275490" name="Rectangle 34"/>
              <p:cNvSpPr>
                <a:spLocks noChangeArrowheads="1"/>
              </p:cNvSpPr>
              <p:nvPr/>
            </p:nvSpPr>
            <p:spPr bwMode="auto">
              <a:xfrm rot="4920000" flipH="1">
                <a:off x="4827" y="2232"/>
                <a:ext cx="363" cy="508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13500000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9850" tIns="33338" rIns="69850" bIns="33338">
                <a:spAutoFit/>
              </a:bodyPr>
              <a:lstStyle>
                <a:lvl1pPr defTabSz="46990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327025" defTabSz="46990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655638" defTabSz="4699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982663" defTabSz="4699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1309688" defTabSz="4699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1766888" defTabSz="469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224088" defTabSz="469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2681288" defTabSz="469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138488" defTabSz="469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 sz="3200">
                    <a:solidFill>
                      <a:srgbClr val="0066FF"/>
                    </a:solidFill>
                    <a:latin typeface="Arial Rounded MT Bold" pitchFamily="34" charset="0"/>
                  </a:rPr>
                  <a:t>Y</a:t>
                </a:r>
              </a:p>
            </p:txBody>
          </p:sp>
          <p:sp>
            <p:nvSpPr>
              <p:cNvPr id="275491" name="Rectangle 35"/>
              <p:cNvSpPr>
                <a:spLocks noChangeArrowheads="1"/>
              </p:cNvSpPr>
              <p:nvPr/>
            </p:nvSpPr>
            <p:spPr bwMode="auto">
              <a:xfrm rot="2940000" flipH="1">
                <a:off x="4735" y="1990"/>
                <a:ext cx="363" cy="508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13500000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9850" tIns="33338" rIns="69850" bIns="33338">
                <a:spAutoFit/>
              </a:bodyPr>
              <a:lstStyle>
                <a:lvl1pPr defTabSz="46990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327025" defTabSz="46990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655638" defTabSz="4699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982663" defTabSz="4699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1309688" defTabSz="4699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1766888" defTabSz="469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224088" defTabSz="469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2681288" defTabSz="469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138488" defTabSz="469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 sz="3200">
                    <a:solidFill>
                      <a:srgbClr val="0066FF"/>
                    </a:solidFill>
                    <a:latin typeface="Arial Rounded MT Bold" pitchFamily="34" charset="0"/>
                  </a:rPr>
                  <a:t>Y</a:t>
                </a:r>
              </a:p>
            </p:txBody>
          </p:sp>
        </p:grpSp>
        <p:sp>
          <p:nvSpPr>
            <p:cNvPr id="275492" name="Rectangle 36"/>
            <p:cNvSpPr>
              <a:spLocks noChangeArrowheads="1"/>
            </p:cNvSpPr>
            <p:nvPr/>
          </p:nvSpPr>
          <p:spPr bwMode="auto">
            <a:xfrm rot="14280000">
              <a:off x="5230" y="1637"/>
              <a:ext cx="363" cy="508"/>
            </a:xfrm>
            <a:prstGeom prst="rect">
              <a:avLst/>
            </a:prstGeom>
            <a:noFill/>
            <a:ln>
              <a:noFill/>
            </a:ln>
            <a:effectLst>
              <a:outerShdw dist="35921" dir="135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9850" tIns="33338" rIns="69850" bIns="33338">
              <a:spAutoFit/>
            </a:bodyPr>
            <a:lstStyle>
              <a:lvl1pPr defTabSz="4699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327025" defTabSz="4699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655638" defTabSz="4699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982663" defTabSz="4699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309688" defTabSz="4699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1766888" defTabSz="469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224088" defTabSz="469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2681288" defTabSz="469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138488" defTabSz="469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3200">
                  <a:solidFill>
                    <a:srgbClr val="33CC33"/>
                  </a:solidFill>
                  <a:latin typeface="Arial Rounded MT Bold" pitchFamily="34" charset="0"/>
                </a:rPr>
                <a:t>Y</a:t>
              </a:r>
            </a:p>
          </p:txBody>
        </p:sp>
        <p:sp>
          <p:nvSpPr>
            <p:cNvPr id="275493" name="Freeform 37"/>
            <p:cNvSpPr>
              <a:spLocks/>
            </p:cNvSpPr>
            <p:nvPr/>
          </p:nvSpPr>
          <p:spPr bwMode="auto">
            <a:xfrm>
              <a:off x="5442" y="1748"/>
              <a:ext cx="62" cy="79"/>
            </a:xfrm>
            <a:custGeom>
              <a:avLst/>
              <a:gdLst>
                <a:gd name="T0" fmla="*/ 31 w 62"/>
                <a:gd name="T1" fmla="*/ 78 h 79"/>
                <a:gd name="T2" fmla="*/ 0 w 62"/>
                <a:gd name="T3" fmla="*/ 30 h 79"/>
                <a:gd name="T4" fmla="*/ 46 w 62"/>
                <a:gd name="T5" fmla="*/ 0 h 79"/>
                <a:gd name="T6" fmla="*/ 61 w 62"/>
                <a:gd name="T7" fmla="*/ 30 h 79"/>
                <a:gd name="T8" fmla="*/ 31 w 62"/>
                <a:gd name="T9" fmla="*/ 47 h 79"/>
                <a:gd name="T10" fmla="*/ 46 w 62"/>
                <a:gd name="T11" fmla="*/ 61 h 79"/>
                <a:gd name="T12" fmla="*/ 31 w 62"/>
                <a:gd name="T13" fmla="*/ 78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79">
                  <a:moveTo>
                    <a:pt x="31" y="78"/>
                  </a:moveTo>
                  <a:lnTo>
                    <a:pt x="0" y="30"/>
                  </a:lnTo>
                  <a:lnTo>
                    <a:pt x="46" y="0"/>
                  </a:lnTo>
                  <a:lnTo>
                    <a:pt x="61" y="30"/>
                  </a:lnTo>
                  <a:lnTo>
                    <a:pt x="31" y="47"/>
                  </a:lnTo>
                  <a:lnTo>
                    <a:pt x="46" y="61"/>
                  </a:lnTo>
                  <a:lnTo>
                    <a:pt x="31" y="78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5921" dir="135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75494" name="Rectangle 38"/>
            <p:cNvSpPr>
              <a:spLocks noChangeArrowheads="1"/>
            </p:cNvSpPr>
            <p:nvPr/>
          </p:nvSpPr>
          <p:spPr bwMode="auto">
            <a:xfrm rot="15480000">
              <a:off x="5275" y="2129"/>
              <a:ext cx="363" cy="508"/>
            </a:xfrm>
            <a:prstGeom prst="rect">
              <a:avLst/>
            </a:prstGeom>
            <a:noFill/>
            <a:ln>
              <a:noFill/>
            </a:ln>
            <a:effectLst>
              <a:outerShdw dist="35921" dir="135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9850" tIns="33338" rIns="69850" bIns="33338">
              <a:spAutoFit/>
            </a:bodyPr>
            <a:lstStyle>
              <a:lvl1pPr defTabSz="4699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327025" defTabSz="4699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655638" defTabSz="4699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982663" defTabSz="4699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309688" defTabSz="4699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1766888" defTabSz="469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224088" defTabSz="469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2681288" defTabSz="469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138488" defTabSz="469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3200">
                  <a:solidFill>
                    <a:srgbClr val="33CC33"/>
                  </a:solidFill>
                  <a:latin typeface="Arial Rounded MT Bold" pitchFamily="34" charset="0"/>
                </a:rPr>
                <a:t>Y</a:t>
              </a:r>
            </a:p>
          </p:txBody>
        </p:sp>
        <p:sp>
          <p:nvSpPr>
            <p:cNvPr id="275495" name="Freeform 39"/>
            <p:cNvSpPr>
              <a:spLocks/>
            </p:cNvSpPr>
            <p:nvPr/>
          </p:nvSpPr>
          <p:spPr bwMode="auto">
            <a:xfrm>
              <a:off x="5519" y="2271"/>
              <a:ext cx="64" cy="79"/>
            </a:xfrm>
            <a:custGeom>
              <a:avLst/>
              <a:gdLst>
                <a:gd name="T0" fmla="*/ 32 w 64"/>
                <a:gd name="T1" fmla="*/ 78 h 79"/>
                <a:gd name="T2" fmla="*/ 0 w 64"/>
                <a:gd name="T3" fmla="*/ 30 h 79"/>
                <a:gd name="T4" fmla="*/ 46 w 64"/>
                <a:gd name="T5" fmla="*/ 0 h 79"/>
                <a:gd name="T6" fmla="*/ 63 w 64"/>
                <a:gd name="T7" fmla="*/ 30 h 79"/>
                <a:gd name="T8" fmla="*/ 32 w 64"/>
                <a:gd name="T9" fmla="*/ 47 h 79"/>
                <a:gd name="T10" fmla="*/ 46 w 64"/>
                <a:gd name="T11" fmla="*/ 61 h 79"/>
                <a:gd name="T12" fmla="*/ 32 w 64"/>
                <a:gd name="T13" fmla="*/ 78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79">
                  <a:moveTo>
                    <a:pt x="32" y="78"/>
                  </a:moveTo>
                  <a:lnTo>
                    <a:pt x="0" y="30"/>
                  </a:lnTo>
                  <a:lnTo>
                    <a:pt x="46" y="0"/>
                  </a:lnTo>
                  <a:lnTo>
                    <a:pt x="63" y="30"/>
                  </a:lnTo>
                  <a:lnTo>
                    <a:pt x="32" y="47"/>
                  </a:lnTo>
                  <a:lnTo>
                    <a:pt x="46" y="61"/>
                  </a:lnTo>
                  <a:lnTo>
                    <a:pt x="32" y="78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5921" dir="135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75496" name="AutoShape 40"/>
            <p:cNvSpPr>
              <a:spLocks noChangeArrowheads="1"/>
            </p:cNvSpPr>
            <p:nvPr/>
          </p:nvSpPr>
          <p:spPr bwMode="auto">
            <a:xfrm rot="1380000">
              <a:off x="4566" y="1769"/>
              <a:ext cx="197" cy="302"/>
            </a:xfrm>
            <a:prstGeom prst="diamond">
              <a:avLst/>
            </a:prstGeom>
            <a:gradFill rotWithShape="0">
              <a:gsLst>
                <a:gs pos="0">
                  <a:srgbClr val="FF3300">
                    <a:gamma/>
                    <a:tint val="89804"/>
                    <a:invGamma/>
                  </a:srgbClr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50"/>
            </a:p>
          </p:txBody>
        </p:sp>
        <p:sp>
          <p:nvSpPr>
            <p:cNvPr id="275497" name="AutoShape 41"/>
            <p:cNvSpPr>
              <a:spLocks noChangeArrowheads="1"/>
            </p:cNvSpPr>
            <p:nvPr/>
          </p:nvSpPr>
          <p:spPr bwMode="auto">
            <a:xfrm rot="4860000">
              <a:off x="5226" y="2060"/>
              <a:ext cx="198" cy="306"/>
            </a:xfrm>
            <a:prstGeom prst="diamond">
              <a:avLst/>
            </a:prstGeom>
            <a:gradFill rotWithShape="0">
              <a:gsLst>
                <a:gs pos="0">
                  <a:srgbClr val="FF3300">
                    <a:gamma/>
                    <a:tint val="89804"/>
                    <a:invGamma/>
                  </a:srgbClr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50"/>
            </a:p>
          </p:txBody>
        </p:sp>
        <p:sp>
          <p:nvSpPr>
            <p:cNvPr id="275498" name="AutoShape 42"/>
            <p:cNvSpPr>
              <a:spLocks noChangeArrowheads="1"/>
            </p:cNvSpPr>
            <p:nvPr/>
          </p:nvSpPr>
          <p:spPr bwMode="auto">
            <a:xfrm rot="3120000">
              <a:off x="4979" y="1709"/>
              <a:ext cx="198" cy="302"/>
            </a:xfrm>
            <a:prstGeom prst="diamond">
              <a:avLst/>
            </a:prstGeom>
            <a:gradFill rotWithShape="0">
              <a:gsLst>
                <a:gs pos="0">
                  <a:srgbClr val="FF3300">
                    <a:gamma/>
                    <a:tint val="89804"/>
                    <a:invGamma/>
                  </a:srgbClr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50"/>
            </a:p>
          </p:txBody>
        </p:sp>
        <p:sp>
          <p:nvSpPr>
            <p:cNvPr id="275499" name="Rectangle 43"/>
            <p:cNvSpPr>
              <a:spLocks noChangeArrowheads="1"/>
            </p:cNvSpPr>
            <p:nvPr/>
          </p:nvSpPr>
          <p:spPr bwMode="auto">
            <a:xfrm rot="12660000">
              <a:off x="4619" y="1363"/>
              <a:ext cx="361" cy="511"/>
            </a:xfrm>
            <a:prstGeom prst="rect">
              <a:avLst/>
            </a:prstGeom>
            <a:noFill/>
            <a:ln>
              <a:noFill/>
            </a:ln>
            <a:effectLst>
              <a:outerShdw dist="35921" dir="135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9850" tIns="33338" rIns="69850" bIns="33338">
              <a:spAutoFit/>
            </a:bodyPr>
            <a:lstStyle>
              <a:lvl1pPr defTabSz="4699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327025" defTabSz="4699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655638" defTabSz="4699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982663" defTabSz="4699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309688" defTabSz="4699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1766888" defTabSz="469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224088" defTabSz="469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2681288" defTabSz="469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138488" defTabSz="469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3200">
                  <a:solidFill>
                    <a:srgbClr val="33CC33"/>
                  </a:solidFill>
                  <a:latin typeface="Arial Rounded MT Bold" pitchFamily="34" charset="0"/>
                </a:rPr>
                <a:t>Y</a:t>
              </a:r>
            </a:p>
          </p:txBody>
        </p:sp>
        <p:sp>
          <p:nvSpPr>
            <p:cNvPr id="275500" name="Freeform 44"/>
            <p:cNvSpPr>
              <a:spLocks/>
            </p:cNvSpPr>
            <p:nvPr/>
          </p:nvSpPr>
          <p:spPr bwMode="auto">
            <a:xfrm>
              <a:off x="4800" y="1454"/>
              <a:ext cx="62" cy="79"/>
            </a:xfrm>
            <a:custGeom>
              <a:avLst/>
              <a:gdLst>
                <a:gd name="T0" fmla="*/ 31 w 62"/>
                <a:gd name="T1" fmla="*/ 78 h 79"/>
                <a:gd name="T2" fmla="*/ 0 w 62"/>
                <a:gd name="T3" fmla="*/ 30 h 79"/>
                <a:gd name="T4" fmla="*/ 46 w 62"/>
                <a:gd name="T5" fmla="*/ 0 h 79"/>
                <a:gd name="T6" fmla="*/ 61 w 62"/>
                <a:gd name="T7" fmla="*/ 30 h 79"/>
                <a:gd name="T8" fmla="*/ 31 w 62"/>
                <a:gd name="T9" fmla="*/ 47 h 79"/>
                <a:gd name="T10" fmla="*/ 46 w 62"/>
                <a:gd name="T11" fmla="*/ 61 h 79"/>
                <a:gd name="T12" fmla="*/ 31 w 62"/>
                <a:gd name="T13" fmla="*/ 78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79">
                  <a:moveTo>
                    <a:pt x="31" y="78"/>
                  </a:moveTo>
                  <a:lnTo>
                    <a:pt x="0" y="30"/>
                  </a:lnTo>
                  <a:lnTo>
                    <a:pt x="46" y="0"/>
                  </a:lnTo>
                  <a:lnTo>
                    <a:pt x="61" y="30"/>
                  </a:lnTo>
                  <a:lnTo>
                    <a:pt x="31" y="47"/>
                  </a:lnTo>
                  <a:lnTo>
                    <a:pt x="46" y="61"/>
                  </a:lnTo>
                  <a:lnTo>
                    <a:pt x="31" y="78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5921" dir="135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75501" name="Rectangle 45"/>
            <p:cNvSpPr>
              <a:spLocks noChangeArrowheads="1"/>
            </p:cNvSpPr>
            <p:nvPr/>
          </p:nvSpPr>
          <p:spPr bwMode="auto">
            <a:xfrm rot="12660000">
              <a:off x="5057" y="1309"/>
              <a:ext cx="361" cy="511"/>
            </a:xfrm>
            <a:prstGeom prst="rect">
              <a:avLst/>
            </a:prstGeom>
            <a:noFill/>
            <a:ln>
              <a:noFill/>
            </a:ln>
            <a:effectLst>
              <a:outerShdw dist="35921" dir="135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9850" tIns="33338" rIns="69850" bIns="33338">
              <a:spAutoFit/>
            </a:bodyPr>
            <a:lstStyle>
              <a:lvl1pPr defTabSz="4699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327025" defTabSz="4699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655638" defTabSz="4699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982663" defTabSz="4699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309688" defTabSz="4699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1766888" defTabSz="469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224088" defTabSz="469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2681288" defTabSz="469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138488" defTabSz="469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3200">
                  <a:solidFill>
                    <a:srgbClr val="33CC33"/>
                  </a:solidFill>
                  <a:latin typeface="Arial Rounded MT Bold" pitchFamily="34" charset="0"/>
                </a:rPr>
                <a:t>Y</a:t>
              </a:r>
            </a:p>
          </p:txBody>
        </p:sp>
        <p:sp>
          <p:nvSpPr>
            <p:cNvPr id="275502" name="Freeform 46"/>
            <p:cNvSpPr>
              <a:spLocks/>
            </p:cNvSpPr>
            <p:nvPr/>
          </p:nvSpPr>
          <p:spPr bwMode="auto">
            <a:xfrm>
              <a:off x="5220" y="1424"/>
              <a:ext cx="62" cy="79"/>
            </a:xfrm>
            <a:custGeom>
              <a:avLst/>
              <a:gdLst>
                <a:gd name="T0" fmla="*/ 31 w 62"/>
                <a:gd name="T1" fmla="*/ 78 h 79"/>
                <a:gd name="T2" fmla="*/ 0 w 62"/>
                <a:gd name="T3" fmla="*/ 30 h 79"/>
                <a:gd name="T4" fmla="*/ 46 w 62"/>
                <a:gd name="T5" fmla="*/ 0 h 79"/>
                <a:gd name="T6" fmla="*/ 61 w 62"/>
                <a:gd name="T7" fmla="*/ 30 h 79"/>
                <a:gd name="T8" fmla="*/ 31 w 62"/>
                <a:gd name="T9" fmla="*/ 47 h 79"/>
                <a:gd name="T10" fmla="*/ 46 w 62"/>
                <a:gd name="T11" fmla="*/ 61 h 79"/>
                <a:gd name="T12" fmla="*/ 31 w 62"/>
                <a:gd name="T13" fmla="*/ 78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79">
                  <a:moveTo>
                    <a:pt x="31" y="78"/>
                  </a:moveTo>
                  <a:lnTo>
                    <a:pt x="0" y="30"/>
                  </a:lnTo>
                  <a:lnTo>
                    <a:pt x="46" y="0"/>
                  </a:lnTo>
                  <a:lnTo>
                    <a:pt x="61" y="30"/>
                  </a:lnTo>
                  <a:lnTo>
                    <a:pt x="31" y="47"/>
                  </a:lnTo>
                  <a:lnTo>
                    <a:pt x="46" y="61"/>
                  </a:lnTo>
                  <a:lnTo>
                    <a:pt x="31" y="78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5921" dir="135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75503" name="Oval 47"/>
            <p:cNvSpPr>
              <a:spLocks noChangeArrowheads="1"/>
            </p:cNvSpPr>
            <p:nvPr/>
          </p:nvSpPr>
          <p:spPr bwMode="auto">
            <a:xfrm>
              <a:off x="4659" y="3307"/>
              <a:ext cx="168" cy="167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50"/>
            </a:p>
          </p:txBody>
        </p:sp>
        <p:sp>
          <p:nvSpPr>
            <p:cNvPr id="275504" name="Oval 48"/>
            <p:cNvSpPr>
              <a:spLocks noChangeArrowheads="1"/>
            </p:cNvSpPr>
            <p:nvPr/>
          </p:nvSpPr>
          <p:spPr bwMode="auto">
            <a:xfrm>
              <a:off x="4702" y="3055"/>
              <a:ext cx="83" cy="83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50"/>
            </a:p>
          </p:txBody>
        </p:sp>
        <p:sp>
          <p:nvSpPr>
            <p:cNvPr id="275505" name="Rectangle 49"/>
            <p:cNvSpPr>
              <a:spLocks noChangeArrowheads="1"/>
            </p:cNvSpPr>
            <p:nvPr/>
          </p:nvSpPr>
          <p:spPr bwMode="auto">
            <a:xfrm>
              <a:off x="4702" y="3101"/>
              <a:ext cx="83" cy="25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50"/>
            </a:p>
          </p:txBody>
        </p:sp>
        <p:sp>
          <p:nvSpPr>
            <p:cNvPr id="275506" name="Oval 50"/>
            <p:cNvSpPr>
              <a:spLocks noChangeArrowheads="1"/>
            </p:cNvSpPr>
            <p:nvPr/>
          </p:nvSpPr>
          <p:spPr bwMode="auto">
            <a:xfrm>
              <a:off x="4672" y="3322"/>
              <a:ext cx="143" cy="142"/>
            </a:xfrm>
            <a:prstGeom prst="ellipse">
              <a:avLst/>
            </a:prstGeom>
            <a:solidFill>
              <a:srgbClr val="FF3300"/>
            </a:solidFill>
            <a:ln w="127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50"/>
            </a:p>
          </p:txBody>
        </p:sp>
        <p:sp>
          <p:nvSpPr>
            <p:cNvPr id="275507" name="Rectangle 51"/>
            <p:cNvSpPr>
              <a:spLocks noChangeArrowheads="1"/>
            </p:cNvSpPr>
            <p:nvPr/>
          </p:nvSpPr>
          <p:spPr bwMode="auto">
            <a:xfrm>
              <a:off x="4713" y="3210"/>
              <a:ext cx="60" cy="148"/>
            </a:xfrm>
            <a:prstGeom prst="rect">
              <a:avLst/>
            </a:prstGeom>
            <a:solidFill>
              <a:srgbClr val="FF3300"/>
            </a:solidFill>
            <a:ln w="127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50"/>
            </a:p>
          </p:txBody>
        </p:sp>
        <p:sp>
          <p:nvSpPr>
            <p:cNvPr id="275508" name="Rectangle 52"/>
            <p:cNvSpPr>
              <a:spLocks noChangeArrowheads="1"/>
            </p:cNvSpPr>
            <p:nvPr/>
          </p:nvSpPr>
          <p:spPr bwMode="auto">
            <a:xfrm>
              <a:off x="4550" y="3524"/>
              <a:ext cx="387" cy="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53975" tIns="26988" rIns="53975" bIns="26988">
              <a:spAutoFit/>
            </a:bodyPr>
            <a:lstStyle>
              <a:lvl1pPr defTabSz="3127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266700" defTabSz="3127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533400" defTabSz="3127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801688" defTabSz="3127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068388" defTabSz="3127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1525588" defTabSz="3127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1982788" defTabSz="3127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2439988" defTabSz="3127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2897188" defTabSz="3127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 sz="800" b="1"/>
                <a:t>36.5°C</a:t>
              </a:r>
            </a:p>
          </p:txBody>
        </p:sp>
        <p:grpSp>
          <p:nvGrpSpPr>
            <p:cNvPr id="275509" name="Group 53"/>
            <p:cNvGrpSpPr>
              <a:grpSpLocks/>
            </p:cNvGrpSpPr>
            <p:nvPr/>
          </p:nvGrpSpPr>
          <p:grpSpPr bwMode="auto">
            <a:xfrm>
              <a:off x="4868" y="3119"/>
              <a:ext cx="343" cy="343"/>
              <a:chOff x="4868" y="3119"/>
              <a:chExt cx="343" cy="343"/>
            </a:xfrm>
          </p:grpSpPr>
          <p:sp>
            <p:nvSpPr>
              <p:cNvPr id="275510" name="Oval 54"/>
              <p:cNvSpPr>
                <a:spLocks noChangeArrowheads="1"/>
              </p:cNvSpPr>
              <p:nvPr/>
            </p:nvSpPr>
            <p:spPr bwMode="auto">
              <a:xfrm>
                <a:off x="4868" y="3119"/>
                <a:ext cx="343" cy="343"/>
              </a:xfrm>
              <a:prstGeom prst="ellipse">
                <a:avLst/>
              </a:prstGeom>
              <a:solidFill>
                <a:srgbClr val="FFCC99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50"/>
              </a:p>
            </p:txBody>
          </p:sp>
          <p:sp>
            <p:nvSpPr>
              <p:cNvPr id="275511" name="Line 55"/>
              <p:cNvSpPr>
                <a:spLocks noChangeShapeType="1"/>
              </p:cNvSpPr>
              <p:nvPr/>
            </p:nvSpPr>
            <p:spPr bwMode="auto">
              <a:xfrm flipV="1">
                <a:off x="5040" y="3138"/>
                <a:ext cx="0" cy="15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50"/>
              </a:p>
            </p:txBody>
          </p:sp>
        </p:grpSp>
      </p:grpSp>
      <p:sp>
        <p:nvSpPr>
          <p:cNvPr id="275512" name="Rectangle 56"/>
          <p:cNvSpPr>
            <a:spLocks noGrp="1" noChangeArrowheads="1"/>
          </p:cNvSpPr>
          <p:nvPr>
            <p:ph type="title"/>
          </p:nvPr>
        </p:nvSpPr>
        <p:spPr>
          <a:xfrm>
            <a:off x="453752" y="152400"/>
            <a:ext cx="8229600" cy="639762"/>
          </a:xfrm>
          <a:noFill/>
          <a:ln/>
        </p:spPr>
        <p:txBody>
          <a:bodyPr/>
          <a:lstStyle/>
          <a:p>
            <a:r>
              <a:rPr lang="en-US" altLang="en-US" sz="3200" dirty="0" smtClean="0"/>
              <a:t>Sandwich </a:t>
            </a:r>
            <a:r>
              <a:rPr lang="en-US" altLang="en-US" sz="3200" dirty="0"/>
              <a:t>Assay (viz. TSH)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454837" y="3724647"/>
            <a:ext cx="6317563" cy="2365301"/>
            <a:chOff x="381000" y="1739900"/>
            <a:chExt cx="8633209" cy="3648075"/>
          </a:xfrm>
        </p:grpSpPr>
        <p:sp>
          <p:nvSpPr>
            <p:cNvPr id="54" name="Rectangle 6"/>
            <p:cNvSpPr>
              <a:spLocks noChangeArrowheads="1"/>
            </p:cNvSpPr>
            <p:nvPr/>
          </p:nvSpPr>
          <p:spPr bwMode="auto">
            <a:xfrm rot="15540000">
              <a:off x="5183982" y="2759869"/>
              <a:ext cx="552450" cy="858837"/>
            </a:xfrm>
            <a:prstGeom prst="rect">
              <a:avLst/>
            </a:prstGeom>
            <a:noFill/>
            <a:ln>
              <a:noFill/>
            </a:ln>
            <a:effectLst>
              <a:outerShdw dist="35921" dir="135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9850" tIns="33338" rIns="69850" bIns="33338">
              <a:spAutoFit/>
            </a:bodyPr>
            <a:lstStyle>
              <a:lvl1pPr defTabSz="4699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327025" defTabSz="4699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655638" defTabSz="4699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982663" defTabSz="4699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309688" defTabSz="4699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1766888" defTabSz="469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224088" defTabSz="469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2681288" defTabSz="469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138488" defTabSz="469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5200">
                  <a:solidFill>
                    <a:srgbClr val="33CC33"/>
                  </a:solidFill>
                  <a:latin typeface="Arial Rounded MT Bold" pitchFamily="34" charset="0"/>
                </a:rPr>
                <a:t>Y</a:t>
              </a:r>
            </a:p>
          </p:txBody>
        </p:sp>
        <p:sp>
          <p:nvSpPr>
            <p:cNvPr id="55" name="Rectangle 7"/>
            <p:cNvSpPr>
              <a:spLocks noChangeArrowheads="1"/>
            </p:cNvSpPr>
            <p:nvPr/>
          </p:nvSpPr>
          <p:spPr bwMode="auto">
            <a:xfrm rot="2940000" flipH="1">
              <a:off x="1251744" y="2874169"/>
              <a:ext cx="552450" cy="858838"/>
            </a:xfrm>
            <a:prstGeom prst="rect">
              <a:avLst/>
            </a:prstGeom>
            <a:noFill/>
            <a:ln>
              <a:noFill/>
            </a:ln>
            <a:effectLst>
              <a:outerShdw dist="35921" dir="135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9850" tIns="33338" rIns="69850" bIns="33338">
              <a:spAutoFit/>
            </a:bodyPr>
            <a:lstStyle>
              <a:lvl1pPr defTabSz="4699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327025" defTabSz="4699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655638" defTabSz="4699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982663" defTabSz="4699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309688" defTabSz="4699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1766888" defTabSz="469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224088" defTabSz="469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2681288" defTabSz="469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138488" defTabSz="469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5200">
                  <a:solidFill>
                    <a:srgbClr val="0066FF"/>
                  </a:solidFill>
                  <a:latin typeface="Arial Rounded MT Bold" pitchFamily="34" charset="0"/>
                </a:rPr>
                <a:t>Y</a:t>
              </a:r>
            </a:p>
          </p:txBody>
        </p:sp>
        <p:sp>
          <p:nvSpPr>
            <p:cNvPr id="56" name="Line 8"/>
            <p:cNvSpPr>
              <a:spLocks noChangeShapeType="1"/>
            </p:cNvSpPr>
            <p:nvPr/>
          </p:nvSpPr>
          <p:spPr bwMode="auto">
            <a:xfrm>
              <a:off x="2811463" y="3505200"/>
              <a:ext cx="37465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Rectangle 9"/>
            <p:cNvSpPr>
              <a:spLocks noChangeArrowheads="1"/>
            </p:cNvSpPr>
            <p:nvPr/>
          </p:nvSpPr>
          <p:spPr bwMode="auto">
            <a:xfrm rot="15480000">
              <a:off x="2137569" y="3102769"/>
              <a:ext cx="552450" cy="858838"/>
            </a:xfrm>
            <a:prstGeom prst="rect">
              <a:avLst/>
            </a:prstGeom>
            <a:noFill/>
            <a:ln>
              <a:noFill/>
            </a:ln>
            <a:effectLst>
              <a:outerShdw dist="35921" dir="135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9850" tIns="33338" rIns="69850" bIns="33338">
              <a:spAutoFit/>
            </a:bodyPr>
            <a:lstStyle>
              <a:lvl1pPr defTabSz="4699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327025" defTabSz="4699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655638" defTabSz="4699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982663" defTabSz="4699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309688" defTabSz="4699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1766888" defTabSz="469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224088" defTabSz="469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2681288" defTabSz="469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138488" defTabSz="469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5200">
                  <a:solidFill>
                    <a:srgbClr val="33CC33"/>
                  </a:solidFill>
                  <a:latin typeface="Arial Rounded MT Bold" pitchFamily="34" charset="0"/>
                </a:rPr>
                <a:t>Y</a:t>
              </a:r>
            </a:p>
          </p:txBody>
        </p:sp>
        <p:sp>
          <p:nvSpPr>
            <p:cNvPr id="58" name="Freeform 10"/>
            <p:cNvSpPr>
              <a:spLocks/>
            </p:cNvSpPr>
            <p:nvPr/>
          </p:nvSpPr>
          <p:spPr bwMode="auto">
            <a:xfrm>
              <a:off x="2493963" y="3403600"/>
              <a:ext cx="101600" cy="125413"/>
            </a:xfrm>
            <a:custGeom>
              <a:avLst/>
              <a:gdLst>
                <a:gd name="T0" fmla="*/ 32 w 64"/>
                <a:gd name="T1" fmla="*/ 78 h 79"/>
                <a:gd name="T2" fmla="*/ 0 w 64"/>
                <a:gd name="T3" fmla="*/ 30 h 79"/>
                <a:gd name="T4" fmla="*/ 46 w 64"/>
                <a:gd name="T5" fmla="*/ 0 h 79"/>
                <a:gd name="T6" fmla="*/ 63 w 64"/>
                <a:gd name="T7" fmla="*/ 30 h 79"/>
                <a:gd name="T8" fmla="*/ 32 w 64"/>
                <a:gd name="T9" fmla="*/ 47 h 79"/>
                <a:gd name="T10" fmla="*/ 46 w 64"/>
                <a:gd name="T11" fmla="*/ 61 h 79"/>
                <a:gd name="T12" fmla="*/ 32 w 64"/>
                <a:gd name="T13" fmla="*/ 78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79">
                  <a:moveTo>
                    <a:pt x="32" y="78"/>
                  </a:moveTo>
                  <a:lnTo>
                    <a:pt x="0" y="30"/>
                  </a:lnTo>
                  <a:lnTo>
                    <a:pt x="46" y="0"/>
                  </a:lnTo>
                  <a:lnTo>
                    <a:pt x="63" y="30"/>
                  </a:lnTo>
                  <a:lnTo>
                    <a:pt x="32" y="47"/>
                  </a:lnTo>
                  <a:lnTo>
                    <a:pt x="46" y="61"/>
                  </a:lnTo>
                  <a:lnTo>
                    <a:pt x="32" y="78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5921" dir="135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AutoShape 11"/>
            <p:cNvSpPr>
              <a:spLocks noChangeArrowheads="1"/>
            </p:cNvSpPr>
            <p:nvPr/>
          </p:nvSpPr>
          <p:spPr bwMode="auto">
            <a:xfrm rot="1380000">
              <a:off x="1019175" y="2559050"/>
              <a:ext cx="312738" cy="479425"/>
            </a:xfrm>
            <a:prstGeom prst="diamond">
              <a:avLst/>
            </a:prstGeom>
            <a:gradFill rotWithShape="0">
              <a:gsLst>
                <a:gs pos="0">
                  <a:srgbClr val="FF3300">
                    <a:gamma/>
                    <a:tint val="89804"/>
                    <a:invGamma/>
                  </a:srgbClr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AutoShape 12"/>
            <p:cNvSpPr>
              <a:spLocks noChangeArrowheads="1"/>
            </p:cNvSpPr>
            <p:nvPr/>
          </p:nvSpPr>
          <p:spPr bwMode="auto">
            <a:xfrm rot="4860000">
              <a:off x="1885950" y="3382963"/>
              <a:ext cx="314325" cy="485775"/>
            </a:xfrm>
            <a:prstGeom prst="diamond">
              <a:avLst/>
            </a:prstGeom>
            <a:gradFill rotWithShape="0">
              <a:gsLst>
                <a:gs pos="0">
                  <a:srgbClr val="FF3300">
                    <a:gamma/>
                    <a:tint val="89804"/>
                    <a:invGamma/>
                  </a:srgbClr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AutoShape 13"/>
            <p:cNvSpPr>
              <a:spLocks noChangeArrowheads="1"/>
            </p:cNvSpPr>
            <p:nvPr/>
          </p:nvSpPr>
          <p:spPr bwMode="auto">
            <a:xfrm rot="3120000">
              <a:off x="1655763" y="2854325"/>
              <a:ext cx="314325" cy="479425"/>
            </a:xfrm>
            <a:prstGeom prst="diamond">
              <a:avLst/>
            </a:prstGeom>
            <a:gradFill rotWithShape="0">
              <a:gsLst>
                <a:gs pos="0">
                  <a:srgbClr val="FF3300">
                    <a:gamma/>
                    <a:tint val="89804"/>
                    <a:invGamma/>
                  </a:srgbClr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Freeform 14"/>
            <p:cNvSpPr>
              <a:spLocks/>
            </p:cNvSpPr>
            <p:nvPr/>
          </p:nvSpPr>
          <p:spPr bwMode="auto">
            <a:xfrm>
              <a:off x="5532438" y="3019425"/>
              <a:ext cx="101600" cy="125413"/>
            </a:xfrm>
            <a:custGeom>
              <a:avLst/>
              <a:gdLst>
                <a:gd name="T0" fmla="*/ 32 w 64"/>
                <a:gd name="T1" fmla="*/ 78 h 79"/>
                <a:gd name="T2" fmla="*/ 0 w 64"/>
                <a:gd name="T3" fmla="*/ 30 h 79"/>
                <a:gd name="T4" fmla="*/ 46 w 64"/>
                <a:gd name="T5" fmla="*/ 0 h 79"/>
                <a:gd name="T6" fmla="*/ 63 w 64"/>
                <a:gd name="T7" fmla="*/ 30 h 79"/>
                <a:gd name="T8" fmla="*/ 32 w 64"/>
                <a:gd name="T9" fmla="*/ 47 h 79"/>
                <a:gd name="T10" fmla="*/ 46 w 64"/>
                <a:gd name="T11" fmla="*/ 61 h 79"/>
                <a:gd name="T12" fmla="*/ 32 w 64"/>
                <a:gd name="T13" fmla="*/ 78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79">
                  <a:moveTo>
                    <a:pt x="32" y="78"/>
                  </a:moveTo>
                  <a:lnTo>
                    <a:pt x="0" y="30"/>
                  </a:lnTo>
                  <a:lnTo>
                    <a:pt x="46" y="0"/>
                  </a:lnTo>
                  <a:lnTo>
                    <a:pt x="63" y="30"/>
                  </a:lnTo>
                  <a:lnTo>
                    <a:pt x="32" y="47"/>
                  </a:lnTo>
                  <a:lnTo>
                    <a:pt x="46" y="61"/>
                  </a:lnTo>
                  <a:lnTo>
                    <a:pt x="32" y="78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5921" dir="135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AutoShape 15"/>
            <p:cNvSpPr>
              <a:spLocks noChangeArrowheads="1"/>
            </p:cNvSpPr>
            <p:nvPr/>
          </p:nvSpPr>
          <p:spPr bwMode="auto">
            <a:xfrm rot="4860000">
              <a:off x="4943475" y="3027363"/>
              <a:ext cx="314325" cy="485775"/>
            </a:xfrm>
            <a:prstGeom prst="diamond">
              <a:avLst/>
            </a:prstGeom>
            <a:gradFill rotWithShape="0">
              <a:gsLst>
                <a:gs pos="0">
                  <a:srgbClr val="FF3300">
                    <a:gamma/>
                    <a:tint val="89804"/>
                    <a:invGamma/>
                  </a:srgbClr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AutoShape 16"/>
            <p:cNvSpPr>
              <a:spLocks noChangeArrowheads="1"/>
            </p:cNvSpPr>
            <p:nvPr/>
          </p:nvSpPr>
          <p:spPr bwMode="auto">
            <a:xfrm rot="3120000">
              <a:off x="4646613" y="2479675"/>
              <a:ext cx="314325" cy="479425"/>
            </a:xfrm>
            <a:prstGeom prst="diamond">
              <a:avLst/>
            </a:prstGeom>
            <a:gradFill rotWithShape="0">
              <a:gsLst>
                <a:gs pos="0">
                  <a:srgbClr val="FF3300">
                    <a:gamma/>
                    <a:tint val="89804"/>
                    <a:invGamma/>
                  </a:srgbClr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Rectangle 17"/>
            <p:cNvSpPr>
              <a:spLocks noChangeArrowheads="1"/>
            </p:cNvSpPr>
            <p:nvPr/>
          </p:nvSpPr>
          <p:spPr bwMode="auto">
            <a:xfrm>
              <a:off x="2563814" y="3559176"/>
              <a:ext cx="935374" cy="7248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33350" tIns="65088" rIns="133350" bIns="65088">
              <a:spAutoFit/>
            </a:bodyPr>
            <a:lstStyle>
              <a:lvl1pPr defTabSz="1876425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655638" defTabSz="1876425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309688" defTabSz="1876425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965325" defTabSz="1876425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619375" defTabSz="1876425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3076575" defTabSz="18764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533775" defTabSz="18764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990975" defTabSz="18764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448175" defTabSz="18764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100" b="1" dirty="0"/>
                <a:t>Wash </a:t>
              </a:r>
            </a:p>
            <a:p>
              <a:r>
                <a:rPr lang="en-US" altLang="en-US" sz="1100" b="1" dirty="0"/>
                <a:t>steps</a:t>
              </a:r>
            </a:p>
          </p:txBody>
        </p:sp>
        <p:grpSp>
          <p:nvGrpSpPr>
            <p:cNvPr id="66" name="Group 18"/>
            <p:cNvGrpSpPr>
              <a:grpSpLocks/>
            </p:cNvGrpSpPr>
            <p:nvPr/>
          </p:nvGrpSpPr>
          <p:grpSpPr bwMode="auto">
            <a:xfrm>
              <a:off x="381000" y="3338513"/>
              <a:ext cx="1270000" cy="852487"/>
              <a:chOff x="73" y="2174"/>
              <a:chExt cx="800" cy="537"/>
            </a:xfrm>
          </p:grpSpPr>
          <p:sp>
            <p:nvSpPr>
              <p:cNvPr id="67" name="Oval 19"/>
              <p:cNvSpPr>
                <a:spLocks noChangeArrowheads="1"/>
              </p:cNvSpPr>
              <p:nvPr/>
            </p:nvSpPr>
            <p:spPr bwMode="auto">
              <a:xfrm>
                <a:off x="73" y="2264"/>
                <a:ext cx="446" cy="447"/>
              </a:xfrm>
              <a:prstGeom prst="ellipse">
                <a:avLst/>
              </a:prstGeom>
              <a:gradFill rotWithShape="0">
                <a:gsLst>
                  <a:gs pos="0">
                    <a:srgbClr val="33CC33">
                      <a:gamma/>
                      <a:tint val="89804"/>
                      <a:invGamma/>
                    </a:srgbClr>
                  </a:gs>
                  <a:gs pos="100000">
                    <a:srgbClr val="33CC33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rgbClr val="33CC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" name="Rectangle 20"/>
              <p:cNvSpPr>
                <a:spLocks noChangeArrowheads="1"/>
              </p:cNvSpPr>
              <p:nvPr/>
            </p:nvSpPr>
            <p:spPr bwMode="auto">
              <a:xfrm rot="4080000">
                <a:off x="429" y="2077"/>
                <a:ext cx="348" cy="541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13500000" algn="ctr" rotWithShape="0">
                  <a:schemeClr val="folHlink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9850" tIns="33338" rIns="69850" bIns="33338">
                <a:spAutoFit/>
              </a:bodyPr>
              <a:lstStyle>
                <a:lvl1pPr defTabSz="46990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327025" defTabSz="46990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655638" defTabSz="4699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982663" defTabSz="4699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1309688" defTabSz="4699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1766888" defTabSz="469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224088" defTabSz="469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2681288" defTabSz="469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138488" defTabSz="469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 sz="5200">
                    <a:solidFill>
                      <a:srgbClr val="990099"/>
                    </a:solidFill>
                    <a:latin typeface="Arial Rounded MT Bold" pitchFamily="34" charset="0"/>
                  </a:rPr>
                  <a:t>Y</a:t>
                </a:r>
              </a:p>
            </p:txBody>
          </p:sp>
        </p:grpSp>
        <p:sp>
          <p:nvSpPr>
            <p:cNvPr id="69" name="Rectangle 21"/>
            <p:cNvSpPr>
              <a:spLocks noChangeArrowheads="1"/>
            </p:cNvSpPr>
            <p:nvPr/>
          </p:nvSpPr>
          <p:spPr bwMode="auto">
            <a:xfrm rot="4920000" flipH="1">
              <a:off x="1424782" y="3217069"/>
              <a:ext cx="552450" cy="858837"/>
            </a:xfrm>
            <a:prstGeom prst="rect">
              <a:avLst/>
            </a:prstGeom>
            <a:noFill/>
            <a:ln>
              <a:noFill/>
            </a:ln>
            <a:effectLst>
              <a:outerShdw dist="35921" dir="135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9850" tIns="33338" rIns="69850" bIns="33338">
              <a:spAutoFit/>
            </a:bodyPr>
            <a:lstStyle>
              <a:lvl1pPr defTabSz="4699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327025" defTabSz="4699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655638" defTabSz="4699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982663" defTabSz="4699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309688" defTabSz="4699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1766888" defTabSz="469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224088" defTabSz="469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2681288" defTabSz="469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138488" defTabSz="469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5200">
                  <a:solidFill>
                    <a:srgbClr val="0066FF"/>
                  </a:solidFill>
                  <a:latin typeface="Arial Rounded MT Bold" pitchFamily="34" charset="0"/>
                </a:rPr>
                <a:t>Y</a:t>
              </a:r>
            </a:p>
          </p:txBody>
        </p:sp>
        <p:sp>
          <p:nvSpPr>
            <p:cNvPr id="70" name="Rectangle 22"/>
            <p:cNvSpPr>
              <a:spLocks noChangeArrowheads="1"/>
            </p:cNvSpPr>
            <p:nvPr/>
          </p:nvSpPr>
          <p:spPr bwMode="auto">
            <a:xfrm rot="14280000">
              <a:off x="1862932" y="2428081"/>
              <a:ext cx="552450" cy="858837"/>
            </a:xfrm>
            <a:prstGeom prst="rect">
              <a:avLst/>
            </a:prstGeom>
            <a:noFill/>
            <a:ln>
              <a:noFill/>
            </a:ln>
            <a:effectLst>
              <a:outerShdw dist="35921" dir="135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9850" tIns="33338" rIns="69850" bIns="33338">
              <a:spAutoFit/>
            </a:bodyPr>
            <a:lstStyle>
              <a:lvl1pPr defTabSz="4699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327025" defTabSz="4699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655638" defTabSz="4699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982663" defTabSz="4699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309688" defTabSz="4699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1766888" defTabSz="469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224088" defTabSz="469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2681288" defTabSz="469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138488" defTabSz="469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5200">
                  <a:solidFill>
                    <a:srgbClr val="33CC33"/>
                  </a:solidFill>
                  <a:latin typeface="Arial Rounded MT Bold" pitchFamily="34" charset="0"/>
                </a:rPr>
                <a:t>Y</a:t>
              </a:r>
            </a:p>
          </p:txBody>
        </p:sp>
        <p:sp>
          <p:nvSpPr>
            <p:cNvPr id="71" name="Freeform 23"/>
            <p:cNvSpPr>
              <a:spLocks/>
            </p:cNvSpPr>
            <p:nvPr/>
          </p:nvSpPr>
          <p:spPr bwMode="auto">
            <a:xfrm>
              <a:off x="2162175" y="2630488"/>
              <a:ext cx="98425" cy="125412"/>
            </a:xfrm>
            <a:custGeom>
              <a:avLst/>
              <a:gdLst>
                <a:gd name="T0" fmla="*/ 31 w 62"/>
                <a:gd name="T1" fmla="*/ 78 h 79"/>
                <a:gd name="T2" fmla="*/ 0 w 62"/>
                <a:gd name="T3" fmla="*/ 30 h 79"/>
                <a:gd name="T4" fmla="*/ 46 w 62"/>
                <a:gd name="T5" fmla="*/ 0 h 79"/>
                <a:gd name="T6" fmla="*/ 61 w 62"/>
                <a:gd name="T7" fmla="*/ 30 h 79"/>
                <a:gd name="T8" fmla="*/ 31 w 62"/>
                <a:gd name="T9" fmla="*/ 47 h 79"/>
                <a:gd name="T10" fmla="*/ 46 w 62"/>
                <a:gd name="T11" fmla="*/ 61 h 79"/>
                <a:gd name="T12" fmla="*/ 31 w 62"/>
                <a:gd name="T13" fmla="*/ 78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79">
                  <a:moveTo>
                    <a:pt x="31" y="78"/>
                  </a:moveTo>
                  <a:lnTo>
                    <a:pt x="0" y="30"/>
                  </a:lnTo>
                  <a:lnTo>
                    <a:pt x="46" y="0"/>
                  </a:lnTo>
                  <a:lnTo>
                    <a:pt x="61" y="30"/>
                  </a:lnTo>
                  <a:lnTo>
                    <a:pt x="31" y="47"/>
                  </a:lnTo>
                  <a:lnTo>
                    <a:pt x="46" y="61"/>
                  </a:lnTo>
                  <a:lnTo>
                    <a:pt x="31" y="78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5921" dir="135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Rectangle 24"/>
            <p:cNvSpPr>
              <a:spLocks noChangeArrowheads="1"/>
            </p:cNvSpPr>
            <p:nvPr/>
          </p:nvSpPr>
          <p:spPr bwMode="auto">
            <a:xfrm rot="12660000">
              <a:off x="1117600" y="2043113"/>
              <a:ext cx="552450" cy="858837"/>
            </a:xfrm>
            <a:prstGeom prst="rect">
              <a:avLst/>
            </a:prstGeom>
            <a:noFill/>
            <a:ln>
              <a:noFill/>
            </a:ln>
            <a:effectLst>
              <a:outerShdw dist="35921" dir="135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9850" tIns="33338" rIns="69850" bIns="33338">
              <a:spAutoFit/>
            </a:bodyPr>
            <a:lstStyle>
              <a:lvl1pPr defTabSz="4699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327025" defTabSz="4699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655638" defTabSz="4699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982663" defTabSz="4699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309688" defTabSz="4699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1766888" defTabSz="469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224088" defTabSz="469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2681288" defTabSz="469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138488" defTabSz="469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5200">
                  <a:solidFill>
                    <a:srgbClr val="33CC33"/>
                  </a:solidFill>
                  <a:latin typeface="Arial Rounded MT Bold" pitchFamily="34" charset="0"/>
                </a:rPr>
                <a:t>Y</a:t>
              </a:r>
            </a:p>
          </p:txBody>
        </p:sp>
        <p:sp>
          <p:nvSpPr>
            <p:cNvPr id="73" name="Freeform 25"/>
            <p:cNvSpPr>
              <a:spLocks/>
            </p:cNvSpPr>
            <p:nvPr/>
          </p:nvSpPr>
          <p:spPr bwMode="auto">
            <a:xfrm>
              <a:off x="1381125" y="2182813"/>
              <a:ext cx="98425" cy="125412"/>
            </a:xfrm>
            <a:custGeom>
              <a:avLst/>
              <a:gdLst>
                <a:gd name="T0" fmla="*/ 31 w 62"/>
                <a:gd name="T1" fmla="*/ 78 h 79"/>
                <a:gd name="T2" fmla="*/ 0 w 62"/>
                <a:gd name="T3" fmla="*/ 30 h 79"/>
                <a:gd name="T4" fmla="*/ 46 w 62"/>
                <a:gd name="T5" fmla="*/ 0 h 79"/>
                <a:gd name="T6" fmla="*/ 61 w 62"/>
                <a:gd name="T7" fmla="*/ 30 h 79"/>
                <a:gd name="T8" fmla="*/ 31 w 62"/>
                <a:gd name="T9" fmla="*/ 47 h 79"/>
                <a:gd name="T10" fmla="*/ 46 w 62"/>
                <a:gd name="T11" fmla="*/ 61 h 79"/>
                <a:gd name="T12" fmla="*/ 31 w 62"/>
                <a:gd name="T13" fmla="*/ 78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79">
                  <a:moveTo>
                    <a:pt x="31" y="78"/>
                  </a:moveTo>
                  <a:lnTo>
                    <a:pt x="0" y="30"/>
                  </a:lnTo>
                  <a:lnTo>
                    <a:pt x="46" y="0"/>
                  </a:lnTo>
                  <a:lnTo>
                    <a:pt x="61" y="30"/>
                  </a:lnTo>
                  <a:lnTo>
                    <a:pt x="31" y="47"/>
                  </a:lnTo>
                  <a:lnTo>
                    <a:pt x="46" y="61"/>
                  </a:lnTo>
                  <a:lnTo>
                    <a:pt x="31" y="78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5921" dir="135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Oval 27"/>
            <p:cNvSpPr>
              <a:spLocks noChangeArrowheads="1"/>
            </p:cNvSpPr>
            <p:nvPr/>
          </p:nvSpPr>
          <p:spPr bwMode="auto">
            <a:xfrm>
              <a:off x="1479550" y="4832350"/>
              <a:ext cx="544513" cy="544513"/>
            </a:xfrm>
            <a:prstGeom prst="ellipse">
              <a:avLst/>
            </a:prstGeom>
            <a:solidFill>
              <a:srgbClr val="FFCC99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Line 28"/>
            <p:cNvSpPr>
              <a:spLocks noChangeShapeType="1"/>
            </p:cNvSpPr>
            <p:nvPr/>
          </p:nvSpPr>
          <p:spPr bwMode="auto">
            <a:xfrm flipH="1">
              <a:off x="1670050" y="5146675"/>
              <a:ext cx="71438" cy="23653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6" name="Group 29"/>
            <p:cNvGrpSpPr>
              <a:grpSpLocks/>
            </p:cNvGrpSpPr>
            <p:nvPr/>
          </p:nvGrpSpPr>
          <p:grpSpPr bwMode="auto">
            <a:xfrm>
              <a:off x="3352800" y="3043238"/>
              <a:ext cx="1271588" cy="854075"/>
              <a:chOff x="1945" y="2149"/>
              <a:chExt cx="801" cy="538"/>
            </a:xfrm>
          </p:grpSpPr>
          <p:sp>
            <p:nvSpPr>
              <p:cNvPr id="77" name="Oval 30"/>
              <p:cNvSpPr>
                <a:spLocks noChangeArrowheads="1"/>
              </p:cNvSpPr>
              <p:nvPr/>
            </p:nvSpPr>
            <p:spPr bwMode="auto">
              <a:xfrm>
                <a:off x="1945" y="2240"/>
                <a:ext cx="446" cy="447"/>
              </a:xfrm>
              <a:prstGeom prst="ellipse">
                <a:avLst/>
              </a:prstGeom>
              <a:gradFill rotWithShape="0">
                <a:gsLst>
                  <a:gs pos="0">
                    <a:srgbClr val="33CC33">
                      <a:gamma/>
                      <a:tint val="89804"/>
                      <a:invGamma/>
                    </a:srgbClr>
                  </a:gs>
                  <a:gs pos="100000">
                    <a:srgbClr val="33CC33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rgbClr val="33CC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" name="Rectangle 31"/>
              <p:cNvSpPr>
                <a:spLocks noChangeArrowheads="1"/>
              </p:cNvSpPr>
              <p:nvPr/>
            </p:nvSpPr>
            <p:spPr bwMode="auto">
              <a:xfrm rot="4080000">
                <a:off x="2302" y="2052"/>
                <a:ext cx="348" cy="541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13500000" algn="ctr" rotWithShape="0">
                  <a:schemeClr val="folHlink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9850" tIns="33338" rIns="69850" bIns="33338">
                <a:spAutoFit/>
              </a:bodyPr>
              <a:lstStyle>
                <a:lvl1pPr defTabSz="46990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327025" defTabSz="46990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655638" defTabSz="4699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982663" defTabSz="4699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1309688" defTabSz="4699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1766888" defTabSz="469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224088" defTabSz="469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2681288" defTabSz="469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138488" defTabSz="469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 sz="5200" dirty="0">
                    <a:solidFill>
                      <a:srgbClr val="990099"/>
                    </a:solidFill>
                    <a:latin typeface="Arial Rounded MT Bold" pitchFamily="34" charset="0"/>
                  </a:rPr>
                  <a:t>Y</a:t>
                </a:r>
              </a:p>
            </p:txBody>
          </p:sp>
        </p:grpSp>
        <p:sp>
          <p:nvSpPr>
            <p:cNvPr id="79" name="Rectangle 32"/>
            <p:cNvSpPr>
              <a:spLocks noChangeArrowheads="1"/>
            </p:cNvSpPr>
            <p:nvPr/>
          </p:nvSpPr>
          <p:spPr bwMode="auto">
            <a:xfrm rot="4920000" flipH="1">
              <a:off x="4396582" y="2926556"/>
              <a:ext cx="552450" cy="858837"/>
            </a:xfrm>
            <a:prstGeom prst="rect">
              <a:avLst/>
            </a:prstGeom>
            <a:noFill/>
            <a:ln>
              <a:noFill/>
            </a:ln>
            <a:effectLst>
              <a:outerShdw dist="35921" dir="135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9850" tIns="33338" rIns="69850" bIns="33338">
              <a:spAutoFit/>
            </a:bodyPr>
            <a:lstStyle>
              <a:lvl1pPr defTabSz="4699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327025" defTabSz="4699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655638" defTabSz="4699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982663" defTabSz="4699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309688" defTabSz="4699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1766888" defTabSz="469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224088" defTabSz="469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2681288" defTabSz="469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138488" defTabSz="469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5200">
                  <a:solidFill>
                    <a:srgbClr val="0066FF"/>
                  </a:solidFill>
                  <a:latin typeface="Arial Rounded MT Bold" pitchFamily="34" charset="0"/>
                </a:rPr>
                <a:t>Y</a:t>
              </a:r>
            </a:p>
          </p:txBody>
        </p:sp>
        <p:sp>
          <p:nvSpPr>
            <p:cNvPr id="80" name="Rectangle 33"/>
            <p:cNvSpPr>
              <a:spLocks noChangeArrowheads="1"/>
            </p:cNvSpPr>
            <p:nvPr/>
          </p:nvSpPr>
          <p:spPr bwMode="auto">
            <a:xfrm rot="2940000" flipH="1">
              <a:off x="4241007" y="2545556"/>
              <a:ext cx="552450" cy="858837"/>
            </a:xfrm>
            <a:prstGeom prst="rect">
              <a:avLst/>
            </a:prstGeom>
            <a:noFill/>
            <a:ln>
              <a:noFill/>
            </a:ln>
            <a:effectLst>
              <a:outerShdw dist="35921" dir="135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9850" tIns="33338" rIns="69850" bIns="33338">
              <a:spAutoFit/>
            </a:bodyPr>
            <a:lstStyle>
              <a:lvl1pPr defTabSz="4699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327025" defTabSz="4699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655638" defTabSz="4699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982663" defTabSz="4699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309688" defTabSz="4699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1766888" defTabSz="469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224088" defTabSz="469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2681288" defTabSz="469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138488" defTabSz="469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5200">
                  <a:solidFill>
                    <a:srgbClr val="0066FF"/>
                  </a:solidFill>
                  <a:latin typeface="Arial Rounded MT Bold" pitchFamily="34" charset="0"/>
                </a:rPr>
                <a:t>Y</a:t>
              </a:r>
            </a:p>
          </p:txBody>
        </p:sp>
        <p:sp>
          <p:nvSpPr>
            <p:cNvPr id="81" name="Rectangle 34"/>
            <p:cNvSpPr>
              <a:spLocks noChangeArrowheads="1"/>
            </p:cNvSpPr>
            <p:nvPr/>
          </p:nvSpPr>
          <p:spPr bwMode="auto">
            <a:xfrm rot="14280000">
              <a:off x="4891882" y="2082006"/>
              <a:ext cx="552450" cy="858837"/>
            </a:xfrm>
            <a:prstGeom prst="rect">
              <a:avLst/>
            </a:prstGeom>
            <a:noFill/>
            <a:ln>
              <a:noFill/>
            </a:ln>
            <a:effectLst>
              <a:outerShdw dist="35921" dir="135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9850" tIns="33338" rIns="69850" bIns="33338">
              <a:spAutoFit/>
            </a:bodyPr>
            <a:lstStyle>
              <a:lvl1pPr defTabSz="4699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327025" defTabSz="4699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655638" defTabSz="4699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982663" defTabSz="4699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309688" defTabSz="4699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1766888" defTabSz="469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224088" defTabSz="469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2681288" defTabSz="469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138488" defTabSz="469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5200" dirty="0">
                  <a:solidFill>
                    <a:srgbClr val="33CC33"/>
                  </a:solidFill>
                  <a:latin typeface="Arial Rounded MT Bold" pitchFamily="34" charset="0"/>
                </a:rPr>
                <a:t>Y</a:t>
              </a:r>
            </a:p>
          </p:txBody>
        </p:sp>
        <p:sp>
          <p:nvSpPr>
            <p:cNvPr id="82" name="Freeform 35"/>
            <p:cNvSpPr>
              <a:spLocks/>
            </p:cNvSpPr>
            <p:nvPr/>
          </p:nvSpPr>
          <p:spPr bwMode="auto">
            <a:xfrm>
              <a:off x="5210175" y="2274888"/>
              <a:ext cx="98425" cy="125412"/>
            </a:xfrm>
            <a:custGeom>
              <a:avLst/>
              <a:gdLst>
                <a:gd name="T0" fmla="*/ 31 w 62"/>
                <a:gd name="T1" fmla="*/ 78 h 79"/>
                <a:gd name="T2" fmla="*/ 0 w 62"/>
                <a:gd name="T3" fmla="*/ 30 h 79"/>
                <a:gd name="T4" fmla="*/ 46 w 62"/>
                <a:gd name="T5" fmla="*/ 0 h 79"/>
                <a:gd name="T6" fmla="*/ 61 w 62"/>
                <a:gd name="T7" fmla="*/ 30 h 79"/>
                <a:gd name="T8" fmla="*/ 31 w 62"/>
                <a:gd name="T9" fmla="*/ 47 h 79"/>
                <a:gd name="T10" fmla="*/ 46 w 62"/>
                <a:gd name="T11" fmla="*/ 61 h 79"/>
                <a:gd name="T12" fmla="*/ 31 w 62"/>
                <a:gd name="T13" fmla="*/ 78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79">
                  <a:moveTo>
                    <a:pt x="31" y="78"/>
                  </a:moveTo>
                  <a:lnTo>
                    <a:pt x="0" y="30"/>
                  </a:lnTo>
                  <a:lnTo>
                    <a:pt x="46" y="0"/>
                  </a:lnTo>
                  <a:lnTo>
                    <a:pt x="61" y="30"/>
                  </a:lnTo>
                  <a:lnTo>
                    <a:pt x="31" y="47"/>
                  </a:lnTo>
                  <a:lnTo>
                    <a:pt x="46" y="61"/>
                  </a:lnTo>
                  <a:lnTo>
                    <a:pt x="31" y="78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5921" dir="135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Line 37"/>
            <p:cNvSpPr>
              <a:spLocks noChangeShapeType="1"/>
            </p:cNvSpPr>
            <p:nvPr/>
          </p:nvSpPr>
          <p:spPr bwMode="auto">
            <a:xfrm>
              <a:off x="6244020" y="3193970"/>
              <a:ext cx="1965325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Arc 38"/>
            <p:cNvSpPr>
              <a:spLocks/>
            </p:cNvSpPr>
            <p:nvPr/>
          </p:nvSpPr>
          <p:spPr bwMode="auto">
            <a:xfrm rot="8700000">
              <a:off x="6683756" y="3079670"/>
              <a:ext cx="1095375" cy="995363"/>
            </a:xfrm>
            <a:custGeom>
              <a:avLst/>
              <a:gdLst>
                <a:gd name="G0" fmla="+- 21600 0 0"/>
                <a:gd name="G1" fmla="+- 174 0 0"/>
                <a:gd name="G2" fmla="+- 21600 0 0"/>
                <a:gd name="T0" fmla="*/ 21443 w 21600"/>
                <a:gd name="T1" fmla="*/ 21773 h 21773"/>
                <a:gd name="T2" fmla="*/ 1 w 21600"/>
                <a:gd name="T3" fmla="*/ 0 h 21773"/>
                <a:gd name="T4" fmla="*/ 21600 w 21600"/>
                <a:gd name="T5" fmla="*/ 174 h 21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773" fill="none" extrusionOk="0">
                  <a:moveTo>
                    <a:pt x="21442" y="21773"/>
                  </a:moveTo>
                  <a:cubicBezTo>
                    <a:pt x="9575" y="21687"/>
                    <a:pt x="0" y="12042"/>
                    <a:pt x="0" y="174"/>
                  </a:cubicBezTo>
                  <a:cubicBezTo>
                    <a:pt x="-1" y="115"/>
                    <a:pt x="0" y="57"/>
                    <a:pt x="0" y="-1"/>
                  </a:cubicBezTo>
                </a:path>
                <a:path w="21600" h="21773" stroke="0" extrusionOk="0">
                  <a:moveTo>
                    <a:pt x="21442" y="21773"/>
                  </a:moveTo>
                  <a:cubicBezTo>
                    <a:pt x="9575" y="21687"/>
                    <a:pt x="0" y="12042"/>
                    <a:pt x="0" y="174"/>
                  </a:cubicBezTo>
                  <a:cubicBezTo>
                    <a:pt x="-1" y="115"/>
                    <a:pt x="0" y="57"/>
                    <a:pt x="0" y="-1"/>
                  </a:cubicBezTo>
                  <a:lnTo>
                    <a:pt x="21600" y="174"/>
                  </a:lnTo>
                  <a:close/>
                </a:path>
              </a:pathLst>
            </a:custGeom>
            <a:noFill/>
            <a:ln w="50800" cap="rnd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AutoShape 39"/>
            <p:cNvSpPr>
              <a:spLocks noChangeArrowheads="1"/>
            </p:cNvSpPr>
            <p:nvPr/>
          </p:nvSpPr>
          <p:spPr bwMode="auto">
            <a:xfrm>
              <a:off x="8301421" y="2851070"/>
              <a:ext cx="712788" cy="658812"/>
            </a:xfrm>
            <a:prstGeom prst="star16">
              <a:avLst>
                <a:gd name="adj" fmla="val 37500"/>
              </a:avLst>
            </a:prstGeom>
            <a:gradFill rotWithShape="0">
              <a:gsLst>
                <a:gs pos="0">
                  <a:srgbClr val="FFFF66">
                    <a:gamma/>
                    <a:tint val="89804"/>
                    <a:invGamma/>
                  </a:srgbClr>
                </a:gs>
                <a:gs pos="100000">
                  <a:srgbClr val="FFFF6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Oval 42"/>
            <p:cNvSpPr>
              <a:spLocks noChangeArrowheads="1"/>
            </p:cNvSpPr>
            <p:nvPr/>
          </p:nvSpPr>
          <p:spPr bwMode="auto">
            <a:xfrm>
              <a:off x="6127750" y="4832350"/>
              <a:ext cx="544513" cy="544513"/>
            </a:xfrm>
            <a:prstGeom prst="ellipse">
              <a:avLst/>
            </a:prstGeom>
            <a:solidFill>
              <a:srgbClr val="FFCC99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Line 43"/>
            <p:cNvSpPr>
              <a:spLocks noChangeShapeType="1"/>
            </p:cNvSpPr>
            <p:nvPr/>
          </p:nvSpPr>
          <p:spPr bwMode="auto">
            <a:xfrm flipH="1">
              <a:off x="6170613" y="5119688"/>
              <a:ext cx="26828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9" name="Group 44"/>
            <p:cNvGrpSpPr>
              <a:grpSpLocks/>
            </p:cNvGrpSpPr>
            <p:nvPr/>
          </p:nvGrpSpPr>
          <p:grpSpPr bwMode="auto">
            <a:xfrm>
              <a:off x="1763713" y="1739900"/>
              <a:ext cx="552450" cy="858838"/>
              <a:chOff x="967" y="1204"/>
              <a:chExt cx="348" cy="541"/>
            </a:xfrm>
          </p:grpSpPr>
          <p:sp>
            <p:nvSpPr>
              <p:cNvPr id="90" name="Rectangle 45"/>
              <p:cNvSpPr>
                <a:spLocks noChangeArrowheads="1"/>
              </p:cNvSpPr>
              <p:nvPr/>
            </p:nvSpPr>
            <p:spPr bwMode="auto">
              <a:xfrm rot="12660000">
                <a:off x="967" y="1204"/>
                <a:ext cx="348" cy="541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13500000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9850" tIns="33338" rIns="69850" bIns="33338">
                <a:spAutoFit/>
              </a:bodyPr>
              <a:lstStyle>
                <a:lvl1pPr defTabSz="46990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327025" defTabSz="46990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655638" defTabSz="4699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982663" defTabSz="4699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1309688" defTabSz="4699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1766888" defTabSz="469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224088" defTabSz="469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2681288" defTabSz="469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138488" defTabSz="469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 sz="5200">
                    <a:solidFill>
                      <a:srgbClr val="33CC33"/>
                    </a:solidFill>
                    <a:latin typeface="Arial Rounded MT Bold" pitchFamily="34" charset="0"/>
                  </a:rPr>
                  <a:t>Y</a:t>
                </a:r>
              </a:p>
            </p:txBody>
          </p:sp>
          <p:sp>
            <p:nvSpPr>
              <p:cNvPr id="91" name="Freeform 46"/>
              <p:cNvSpPr>
                <a:spLocks/>
              </p:cNvSpPr>
              <p:nvPr/>
            </p:nvSpPr>
            <p:spPr bwMode="auto">
              <a:xfrm>
                <a:off x="1116" y="1328"/>
                <a:ext cx="62" cy="79"/>
              </a:xfrm>
              <a:custGeom>
                <a:avLst/>
                <a:gdLst>
                  <a:gd name="T0" fmla="*/ 31 w 62"/>
                  <a:gd name="T1" fmla="*/ 78 h 79"/>
                  <a:gd name="T2" fmla="*/ 0 w 62"/>
                  <a:gd name="T3" fmla="*/ 30 h 79"/>
                  <a:gd name="T4" fmla="*/ 46 w 62"/>
                  <a:gd name="T5" fmla="*/ 0 h 79"/>
                  <a:gd name="T6" fmla="*/ 61 w 62"/>
                  <a:gd name="T7" fmla="*/ 30 h 79"/>
                  <a:gd name="T8" fmla="*/ 31 w 62"/>
                  <a:gd name="T9" fmla="*/ 47 h 79"/>
                  <a:gd name="T10" fmla="*/ 46 w 62"/>
                  <a:gd name="T11" fmla="*/ 61 h 79"/>
                  <a:gd name="T12" fmla="*/ 31 w 62"/>
                  <a:gd name="T13" fmla="*/ 78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" h="79">
                    <a:moveTo>
                      <a:pt x="31" y="78"/>
                    </a:moveTo>
                    <a:lnTo>
                      <a:pt x="0" y="30"/>
                    </a:lnTo>
                    <a:lnTo>
                      <a:pt x="46" y="0"/>
                    </a:lnTo>
                    <a:lnTo>
                      <a:pt x="61" y="30"/>
                    </a:lnTo>
                    <a:lnTo>
                      <a:pt x="31" y="47"/>
                    </a:lnTo>
                    <a:lnTo>
                      <a:pt x="46" y="61"/>
                    </a:lnTo>
                    <a:lnTo>
                      <a:pt x="31" y="78"/>
                    </a:lnTo>
                  </a:path>
                </a:pathLst>
              </a:custGeom>
              <a:solidFill>
                <a:srgbClr val="FFFF0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35921" dir="13500000" algn="ctr" rotWithShape="0">
                  <a:schemeClr val="bg2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2" name="Oval 47"/>
            <p:cNvSpPr>
              <a:spLocks noChangeArrowheads="1"/>
            </p:cNvSpPr>
            <p:nvPr/>
          </p:nvSpPr>
          <p:spPr bwMode="auto">
            <a:xfrm>
              <a:off x="1133475" y="5102225"/>
              <a:ext cx="266700" cy="265113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Oval 48"/>
            <p:cNvSpPr>
              <a:spLocks noChangeArrowheads="1"/>
            </p:cNvSpPr>
            <p:nvPr/>
          </p:nvSpPr>
          <p:spPr bwMode="auto">
            <a:xfrm>
              <a:off x="1201738" y="4702175"/>
              <a:ext cx="131762" cy="131763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" name="Rectangle 49"/>
            <p:cNvSpPr>
              <a:spLocks noChangeArrowheads="1"/>
            </p:cNvSpPr>
            <p:nvPr/>
          </p:nvSpPr>
          <p:spPr bwMode="auto">
            <a:xfrm>
              <a:off x="1201738" y="4775200"/>
              <a:ext cx="131762" cy="398463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Oval 50"/>
            <p:cNvSpPr>
              <a:spLocks noChangeArrowheads="1"/>
            </p:cNvSpPr>
            <p:nvPr/>
          </p:nvSpPr>
          <p:spPr bwMode="auto">
            <a:xfrm>
              <a:off x="1154113" y="5126038"/>
              <a:ext cx="227012" cy="225425"/>
            </a:xfrm>
            <a:prstGeom prst="ellipse">
              <a:avLst/>
            </a:prstGeom>
            <a:solidFill>
              <a:srgbClr val="FF3300"/>
            </a:solidFill>
            <a:ln w="127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Rectangle 51"/>
            <p:cNvSpPr>
              <a:spLocks noChangeArrowheads="1"/>
            </p:cNvSpPr>
            <p:nvPr/>
          </p:nvSpPr>
          <p:spPr bwMode="auto">
            <a:xfrm>
              <a:off x="1219200" y="4948238"/>
              <a:ext cx="95250" cy="234950"/>
            </a:xfrm>
            <a:prstGeom prst="rect">
              <a:avLst/>
            </a:prstGeom>
            <a:solidFill>
              <a:srgbClr val="FF3300"/>
            </a:solidFill>
            <a:ln w="127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" name="Oval 52"/>
            <p:cNvSpPr>
              <a:spLocks noChangeArrowheads="1"/>
            </p:cNvSpPr>
            <p:nvPr/>
          </p:nvSpPr>
          <p:spPr bwMode="auto">
            <a:xfrm>
              <a:off x="5799138" y="5122863"/>
              <a:ext cx="266700" cy="265112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Oval 53"/>
            <p:cNvSpPr>
              <a:spLocks noChangeArrowheads="1"/>
            </p:cNvSpPr>
            <p:nvPr/>
          </p:nvSpPr>
          <p:spPr bwMode="auto">
            <a:xfrm>
              <a:off x="5867400" y="4722813"/>
              <a:ext cx="131763" cy="131762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Rectangle 54"/>
            <p:cNvSpPr>
              <a:spLocks noChangeArrowheads="1"/>
            </p:cNvSpPr>
            <p:nvPr/>
          </p:nvSpPr>
          <p:spPr bwMode="auto">
            <a:xfrm>
              <a:off x="5867400" y="4795838"/>
              <a:ext cx="131763" cy="39846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" name="Oval 55"/>
            <p:cNvSpPr>
              <a:spLocks noChangeArrowheads="1"/>
            </p:cNvSpPr>
            <p:nvPr/>
          </p:nvSpPr>
          <p:spPr bwMode="auto">
            <a:xfrm>
              <a:off x="5819775" y="5146675"/>
              <a:ext cx="227013" cy="225425"/>
            </a:xfrm>
            <a:prstGeom prst="ellipse">
              <a:avLst/>
            </a:prstGeom>
            <a:solidFill>
              <a:srgbClr val="FF3300"/>
            </a:solidFill>
            <a:ln w="127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" name="Rectangle 56"/>
            <p:cNvSpPr>
              <a:spLocks noChangeArrowheads="1"/>
            </p:cNvSpPr>
            <p:nvPr/>
          </p:nvSpPr>
          <p:spPr bwMode="auto">
            <a:xfrm>
              <a:off x="5884863" y="4968875"/>
              <a:ext cx="95250" cy="234950"/>
            </a:xfrm>
            <a:prstGeom prst="rect">
              <a:avLst/>
            </a:prstGeom>
            <a:solidFill>
              <a:srgbClr val="FF3300"/>
            </a:solidFill>
            <a:ln w="127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0575814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7560" name="Group 56"/>
          <p:cNvGrpSpPr>
            <a:grpSpLocks/>
          </p:cNvGrpSpPr>
          <p:nvPr/>
        </p:nvGrpSpPr>
        <p:grpSpPr bwMode="auto">
          <a:xfrm>
            <a:off x="932667" y="1062848"/>
            <a:ext cx="7105650" cy="2360180"/>
            <a:chOff x="142" y="1440"/>
            <a:chExt cx="5438" cy="1756"/>
          </a:xfrm>
        </p:grpSpPr>
        <p:sp>
          <p:nvSpPr>
            <p:cNvPr id="277510" name="AutoShape 6"/>
            <p:cNvSpPr>
              <a:spLocks noChangeArrowheads="1"/>
            </p:cNvSpPr>
            <p:nvPr/>
          </p:nvSpPr>
          <p:spPr bwMode="auto">
            <a:xfrm rot="1380000">
              <a:off x="4669" y="1676"/>
              <a:ext cx="197" cy="302"/>
            </a:xfrm>
            <a:prstGeom prst="diamond">
              <a:avLst/>
            </a:prstGeom>
            <a:gradFill rotWithShape="0">
              <a:gsLst>
                <a:gs pos="0">
                  <a:srgbClr val="FFCC99">
                    <a:gamma/>
                    <a:tint val="89804"/>
                    <a:invGamma/>
                  </a:srgbClr>
                </a:gs>
                <a:gs pos="100000">
                  <a:srgbClr val="FFCC99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FFCC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277511" name="AutoShape 7"/>
            <p:cNvSpPr>
              <a:spLocks noChangeArrowheads="1"/>
            </p:cNvSpPr>
            <p:nvPr/>
          </p:nvSpPr>
          <p:spPr bwMode="auto">
            <a:xfrm rot="1380000">
              <a:off x="5149" y="1472"/>
              <a:ext cx="197" cy="302"/>
            </a:xfrm>
            <a:prstGeom prst="diamond">
              <a:avLst/>
            </a:prstGeom>
            <a:gradFill rotWithShape="0">
              <a:gsLst>
                <a:gs pos="0">
                  <a:srgbClr val="FFCC99">
                    <a:gamma/>
                    <a:tint val="89804"/>
                    <a:invGamma/>
                  </a:srgbClr>
                </a:gs>
                <a:gs pos="100000">
                  <a:srgbClr val="FFCC99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FFCC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277512" name="Freeform 8"/>
            <p:cNvSpPr>
              <a:spLocks/>
            </p:cNvSpPr>
            <p:nvPr/>
          </p:nvSpPr>
          <p:spPr bwMode="auto">
            <a:xfrm>
              <a:off x="3705" y="1722"/>
              <a:ext cx="62" cy="79"/>
            </a:xfrm>
            <a:custGeom>
              <a:avLst/>
              <a:gdLst>
                <a:gd name="T0" fmla="*/ 31 w 62"/>
                <a:gd name="T1" fmla="*/ 78 h 79"/>
                <a:gd name="T2" fmla="*/ 0 w 62"/>
                <a:gd name="T3" fmla="*/ 30 h 79"/>
                <a:gd name="T4" fmla="*/ 46 w 62"/>
                <a:gd name="T5" fmla="*/ 0 h 79"/>
                <a:gd name="T6" fmla="*/ 61 w 62"/>
                <a:gd name="T7" fmla="*/ 30 h 79"/>
                <a:gd name="T8" fmla="*/ 31 w 62"/>
                <a:gd name="T9" fmla="*/ 47 h 79"/>
                <a:gd name="T10" fmla="*/ 46 w 62"/>
                <a:gd name="T11" fmla="*/ 61 h 79"/>
                <a:gd name="T12" fmla="*/ 31 w 62"/>
                <a:gd name="T13" fmla="*/ 78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79">
                  <a:moveTo>
                    <a:pt x="31" y="78"/>
                  </a:moveTo>
                  <a:lnTo>
                    <a:pt x="0" y="30"/>
                  </a:lnTo>
                  <a:lnTo>
                    <a:pt x="46" y="0"/>
                  </a:lnTo>
                  <a:lnTo>
                    <a:pt x="61" y="30"/>
                  </a:lnTo>
                  <a:lnTo>
                    <a:pt x="31" y="47"/>
                  </a:lnTo>
                  <a:lnTo>
                    <a:pt x="46" y="61"/>
                  </a:lnTo>
                  <a:lnTo>
                    <a:pt x="31" y="78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5921" dir="135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77513" name="Freeform 9"/>
            <p:cNvSpPr>
              <a:spLocks/>
            </p:cNvSpPr>
            <p:nvPr/>
          </p:nvSpPr>
          <p:spPr bwMode="auto">
            <a:xfrm>
              <a:off x="3830" y="2065"/>
              <a:ext cx="64" cy="79"/>
            </a:xfrm>
            <a:custGeom>
              <a:avLst/>
              <a:gdLst>
                <a:gd name="T0" fmla="*/ 32 w 64"/>
                <a:gd name="T1" fmla="*/ 78 h 79"/>
                <a:gd name="T2" fmla="*/ 0 w 64"/>
                <a:gd name="T3" fmla="*/ 30 h 79"/>
                <a:gd name="T4" fmla="*/ 46 w 64"/>
                <a:gd name="T5" fmla="*/ 0 h 79"/>
                <a:gd name="T6" fmla="*/ 63 w 64"/>
                <a:gd name="T7" fmla="*/ 30 h 79"/>
                <a:gd name="T8" fmla="*/ 32 w 64"/>
                <a:gd name="T9" fmla="*/ 47 h 79"/>
                <a:gd name="T10" fmla="*/ 46 w 64"/>
                <a:gd name="T11" fmla="*/ 61 h 79"/>
                <a:gd name="T12" fmla="*/ 32 w 64"/>
                <a:gd name="T13" fmla="*/ 78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79">
                  <a:moveTo>
                    <a:pt x="32" y="78"/>
                  </a:moveTo>
                  <a:lnTo>
                    <a:pt x="0" y="30"/>
                  </a:lnTo>
                  <a:lnTo>
                    <a:pt x="46" y="0"/>
                  </a:lnTo>
                  <a:lnTo>
                    <a:pt x="63" y="30"/>
                  </a:lnTo>
                  <a:lnTo>
                    <a:pt x="32" y="47"/>
                  </a:lnTo>
                  <a:lnTo>
                    <a:pt x="46" y="61"/>
                  </a:lnTo>
                  <a:lnTo>
                    <a:pt x="32" y="78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5921" dir="135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77514" name="Freeform 10"/>
            <p:cNvSpPr>
              <a:spLocks/>
            </p:cNvSpPr>
            <p:nvPr/>
          </p:nvSpPr>
          <p:spPr bwMode="auto">
            <a:xfrm>
              <a:off x="3508" y="2054"/>
              <a:ext cx="64" cy="79"/>
            </a:xfrm>
            <a:custGeom>
              <a:avLst/>
              <a:gdLst>
                <a:gd name="T0" fmla="*/ 32 w 64"/>
                <a:gd name="T1" fmla="*/ 78 h 79"/>
                <a:gd name="T2" fmla="*/ 0 w 64"/>
                <a:gd name="T3" fmla="*/ 30 h 79"/>
                <a:gd name="T4" fmla="*/ 46 w 64"/>
                <a:gd name="T5" fmla="*/ 0 h 79"/>
                <a:gd name="T6" fmla="*/ 63 w 64"/>
                <a:gd name="T7" fmla="*/ 30 h 79"/>
                <a:gd name="T8" fmla="*/ 32 w 64"/>
                <a:gd name="T9" fmla="*/ 47 h 79"/>
                <a:gd name="T10" fmla="*/ 46 w 64"/>
                <a:gd name="T11" fmla="*/ 61 h 79"/>
                <a:gd name="T12" fmla="*/ 32 w 64"/>
                <a:gd name="T13" fmla="*/ 78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79">
                  <a:moveTo>
                    <a:pt x="32" y="78"/>
                  </a:moveTo>
                  <a:lnTo>
                    <a:pt x="0" y="30"/>
                  </a:lnTo>
                  <a:lnTo>
                    <a:pt x="46" y="0"/>
                  </a:lnTo>
                  <a:lnTo>
                    <a:pt x="63" y="30"/>
                  </a:lnTo>
                  <a:lnTo>
                    <a:pt x="32" y="47"/>
                  </a:lnTo>
                  <a:lnTo>
                    <a:pt x="46" y="61"/>
                  </a:lnTo>
                  <a:lnTo>
                    <a:pt x="32" y="78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5921" dir="135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77516" name="Line 12"/>
            <p:cNvSpPr>
              <a:spLocks noChangeShapeType="1"/>
            </p:cNvSpPr>
            <p:nvPr/>
          </p:nvSpPr>
          <p:spPr bwMode="auto">
            <a:xfrm>
              <a:off x="813" y="2042"/>
              <a:ext cx="0" cy="4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277517" name="Rectangle 13"/>
            <p:cNvSpPr>
              <a:spLocks noChangeArrowheads="1"/>
            </p:cNvSpPr>
            <p:nvPr/>
          </p:nvSpPr>
          <p:spPr bwMode="auto">
            <a:xfrm>
              <a:off x="643" y="2427"/>
              <a:ext cx="555" cy="7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33350" tIns="65088" rIns="133350" bIns="65088">
              <a:spAutoFit/>
            </a:bodyPr>
            <a:lstStyle>
              <a:lvl1pPr defTabSz="1876425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655638" defTabSz="1876425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309688" defTabSz="1876425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965325" defTabSz="1876425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619375" defTabSz="1876425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3076575" defTabSz="18764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533775" defTabSz="18764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990975" defTabSz="18764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448175" defTabSz="18764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100" b="1"/>
                <a:t>Goat</a:t>
              </a:r>
            </a:p>
            <a:p>
              <a:r>
                <a:rPr lang="en-US" altLang="en-US" sz="1100" b="1"/>
                <a:t>anti-</a:t>
              </a:r>
            </a:p>
            <a:p>
              <a:r>
                <a:rPr lang="en-US" altLang="en-US" sz="1100" b="1"/>
                <a:t>mouse</a:t>
              </a:r>
            </a:p>
            <a:p>
              <a:r>
                <a:rPr lang="en-US" altLang="en-US" sz="1100" b="1"/>
                <a:t>IgG</a:t>
              </a:r>
            </a:p>
            <a:p>
              <a:endParaRPr lang="en-US" altLang="en-US" sz="1100" b="1"/>
            </a:p>
          </p:txBody>
        </p:sp>
        <p:sp>
          <p:nvSpPr>
            <p:cNvPr id="277518" name="Rectangle 14"/>
            <p:cNvSpPr>
              <a:spLocks noChangeArrowheads="1"/>
            </p:cNvSpPr>
            <p:nvPr/>
          </p:nvSpPr>
          <p:spPr bwMode="auto">
            <a:xfrm>
              <a:off x="2372" y="2420"/>
              <a:ext cx="781" cy="4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33350" tIns="65088" rIns="133350" bIns="65088">
              <a:spAutoFit/>
            </a:bodyPr>
            <a:lstStyle>
              <a:lvl1pPr defTabSz="1876425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655638" defTabSz="1876425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309688" defTabSz="1876425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965325" defTabSz="1876425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619375" defTabSz="1876425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3076575" defTabSz="18764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533775" defTabSz="18764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990975" defTabSz="18764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448175" defTabSz="18764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100" b="1"/>
                <a:t>Sample</a:t>
              </a:r>
            </a:p>
            <a:p>
              <a:r>
                <a:rPr lang="en-US" altLang="en-US" sz="1100" b="1"/>
                <a:t>containing </a:t>
              </a:r>
            </a:p>
            <a:p>
              <a:r>
                <a:rPr lang="en-US" altLang="en-US" sz="1100" b="1"/>
                <a:t>T4</a:t>
              </a:r>
            </a:p>
          </p:txBody>
        </p:sp>
        <p:sp>
          <p:nvSpPr>
            <p:cNvPr id="277519" name="Rectangle 15"/>
            <p:cNvSpPr>
              <a:spLocks noChangeArrowheads="1"/>
            </p:cNvSpPr>
            <p:nvPr/>
          </p:nvSpPr>
          <p:spPr bwMode="auto">
            <a:xfrm>
              <a:off x="3056" y="2435"/>
              <a:ext cx="383" cy="5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33350" tIns="65088" rIns="133350" bIns="65088">
              <a:spAutoFit/>
            </a:bodyPr>
            <a:lstStyle>
              <a:lvl1pPr defTabSz="1876425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655638" defTabSz="1876425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309688" defTabSz="1876425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965325" defTabSz="1876425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619375" defTabSz="1876425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3076575" defTabSz="18764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533775" defTabSz="18764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990975" defTabSz="18764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448175" defTabSz="18764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3600"/>
                <a:t>+</a:t>
              </a:r>
            </a:p>
          </p:txBody>
        </p:sp>
        <p:sp>
          <p:nvSpPr>
            <p:cNvPr id="277520" name="Rectangle 16"/>
            <p:cNvSpPr>
              <a:spLocks noChangeArrowheads="1"/>
            </p:cNvSpPr>
            <p:nvPr/>
          </p:nvSpPr>
          <p:spPr bwMode="auto">
            <a:xfrm>
              <a:off x="1309" y="2448"/>
              <a:ext cx="559" cy="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33350" tIns="65088" rIns="133350" bIns="65088">
              <a:spAutoFit/>
            </a:bodyPr>
            <a:lstStyle>
              <a:lvl1pPr defTabSz="1876425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655638" defTabSz="1876425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309688" defTabSz="1876425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965325" defTabSz="1876425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619375" defTabSz="1876425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3076575" defTabSz="18764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533775" defTabSz="18764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990975" defTabSz="18764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448175" defTabSz="18764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100" b="1"/>
                <a:t>MAb</a:t>
              </a:r>
            </a:p>
            <a:p>
              <a:r>
                <a:rPr lang="en-US" altLang="en-US" sz="1100" b="1"/>
                <a:t>anti-T4</a:t>
              </a:r>
            </a:p>
          </p:txBody>
        </p:sp>
        <p:sp>
          <p:nvSpPr>
            <p:cNvPr id="277521" name="Rectangle 17"/>
            <p:cNvSpPr>
              <a:spLocks noChangeArrowheads="1"/>
            </p:cNvSpPr>
            <p:nvPr/>
          </p:nvSpPr>
          <p:spPr bwMode="auto">
            <a:xfrm>
              <a:off x="2112" y="2460"/>
              <a:ext cx="412" cy="5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33350" tIns="65088" rIns="133350" bIns="65088">
              <a:spAutoFit/>
            </a:bodyPr>
            <a:lstStyle>
              <a:lvl1pPr defTabSz="1876425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655638" defTabSz="1876425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309688" defTabSz="1876425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965325" defTabSz="1876425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619375" defTabSz="1876425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3076575" defTabSz="18764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533775" defTabSz="18764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990975" defTabSz="18764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448175" defTabSz="18764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3600"/>
                <a:t>+</a:t>
              </a:r>
            </a:p>
          </p:txBody>
        </p:sp>
        <p:sp>
          <p:nvSpPr>
            <p:cNvPr id="277522" name="AutoShape 18"/>
            <p:cNvSpPr>
              <a:spLocks noChangeArrowheads="1"/>
            </p:cNvSpPr>
            <p:nvPr/>
          </p:nvSpPr>
          <p:spPr bwMode="auto">
            <a:xfrm rot="1380000">
              <a:off x="2815" y="2072"/>
              <a:ext cx="197" cy="302"/>
            </a:xfrm>
            <a:prstGeom prst="diamond">
              <a:avLst/>
            </a:prstGeom>
            <a:gradFill rotWithShape="0">
              <a:gsLst>
                <a:gs pos="0">
                  <a:srgbClr val="FF3300">
                    <a:gamma/>
                    <a:tint val="89804"/>
                    <a:invGamma/>
                  </a:srgbClr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277523" name="AutoShape 19"/>
            <p:cNvSpPr>
              <a:spLocks noChangeArrowheads="1"/>
            </p:cNvSpPr>
            <p:nvPr/>
          </p:nvSpPr>
          <p:spPr bwMode="auto">
            <a:xfrm rot="1380000">
              <a:off x="2479" y="2077"/>
              <a:ext cx="197" cy="301"/>
            </a:xfrm>
            <a:prstGeom prst="diamond">
              <a:avLst/>
            </a:prstGeom>
            <a:gradFill rotWithShape="0">
              <a:gsLst>
                <a:gs pos="0">
                  <a:srgbClr val="FF3300">
                    <a:gamma/>
                    <a:tint val="89804"/>
                    <a:invGamma/>
                  </a:srgbClr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277524" name="AutoShape 20"/>
            <p:cNvSpPr>
              <a:spLocks noChangeArrowheads="1"/>
            </p:cNvSpPr>
            <p:nvPr/>
          </p:nvSpPr>
          <p:spPr bwMode="auto">
            <a:xfrm rot="1380000">
              <a:off x="2543" y="1751"/>
              <a:ext cx="197" cy="301"/>
            </a:xfrm>
            <a:prstGeom prst="diamond">
              <a:avLst/>
            </a:prstGeom>
            <a:gradFill rotWithShape="0">
              <a:gsLst>
                <a:gs pos="0">
                  <a:srgbClr val="FF3300">
                    <a:gamma/>
                    <a:tint val="89804"/>
                    <a:invGamma/>
                  </a:srgbClr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/>
            </a:p>
          </p:txBody>
        </p:sp>
        <p:grpSp>
          <p:nvGrpSpPr>
            <p:cNvPr id="277525" name="Group 21"/>
            <p:cNvGrpSpPr>
              <a:grpSpLocks/>
            </p:cNvGrpSpPr>
            <p:nvPr/>
          </p:nvGrpSpPr>
          <p:grpSpPr bwMode="auto">
            <a:xfrm>
              <a:off x="142" y="1766"/>
              <a:ext cx="792" cy="535"/>
              <a:chOff x="229" y="2044"/>
              <a:chExt cx="792" cy="535"/>
            </a:xfrm>
          </p:grpSpPr>
          <p:sp>
            <p:nvSpPr>
              <p:cNvPr id="277526" name="Oval 22"/>
              <p:cNvSpPr>
                <a:spLocks noChangeArrowheads="1"/>
              </p:cNvSpPr>
              <p:nvPr/>
            </p:nvSpPr>
            <p:spPr bwMode="auto">
              <a:xfrm>
                <a:off x="229" y="2132"/>
                <a:ext cx="446" cy="447"/>
              </a:xfrm>
              <a:prstGeom prst="ellipse">
                <a:avLst/>
              </a:prstGeom>
              <a:gradFill rotWithShape="0">
                <a:gsLst>
                  <a:gs pos="0">
                    <a:srgbClr val="33CC33">
                      <a:gamma/>
                      <a:tint val="89804"/>
                      <a:invGamma/>
                    </a:srgbClr>
                  </a:gs>
                  <a:gs pos="100000">
                    <a:srgbClr val="33CC33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rgbClr val="33CC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277527" name="Rectangle 23"/>
              <p:cNvSpPr>
                <a:spLocks noChangeArrowheads="1"/>
              </p:cNvSpPr>
              <p:nvPr/>
            </p:nvSpPr>
            <p:spPr bwMode="auto">
              <a:xfrm rot="4080000">
                <a:off x="588" y="1954"/>
                <a:ext cx="343" cy="523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13500000" algn="ctr" rotWithShape="0">
                  <a:schemeClr val="folHlink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9850" tIns="33338" rIns="69850" bIns="33338">
                <a:spAutoFit/>
              </a:bodyPr>
              <a:lstStyle>
                <a:lvl1pPr defTabSz="46990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327025" defTabSz="46990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655638" defTabSz="4699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982663" defTabSz="4699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1309688" defTabSz="4699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1766888" defTabSz="469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224088" defTabSz="469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2681288" defTabSz="469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138488" defTabSz="469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 sz="4000">
                    <a:solidFill>
                      <a:srgbClr val="990099"/>
                    </a:solidFill>
                    <a:latin typeface="Arial Rounded MT Bold" pitchFamily="34" charset="0"/>
                  </a:rPr>
                  <a:t>Y</a:t>
                </a:r>
              </a:p>
            </p:txBody>
          </p:sp>
        </p:grpSp>
        <p:sp>
          <p:nvSpPr>
            <p:cNvPr id="277528" name="Rectangle 24"/>
            <p:cNvSpPr>
              <a:spLocks noChangeArrowheads="1"/>
            </p:cNvSpPr>
            <p:nvPr/>
          </p:nvSpPr>
          <p:spPr bwMode="auto">
            <a:xfrm rot="4920000" flipH="1">
              <a:off x="1653" y="1819"/>
              <a:ext cx="343" cy="523"/>
            </a:xfrm>
            <a:prstGeom prst="rect">
              <a:avLst/>
            </a:prstGeom>
            <a:noFill/>
            <a:ln>
              <a:noFill/>
            </a:ln>
            <a:effectLst>
              <a:outerShdw dist="35921" dir="135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9850" tIns="33338" rIns="69850" bIns="33338">
              <a:spAutoFit/>
            </a:bodyPr>
            <a:lstStyle>
              <a:lvl1pPr defTabSz="4699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327025" defTabSz="4699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655638" defTabSz="4699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982663" defTabSz="4699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309688" defTabSz="4699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1766888" defTabSz="469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224088" defTabSz="469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2681288" defTabSz="469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138488" defTabSz="469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4000">
                  <a:solidFill>
                    <a:srgbClr val="0066FF"/>
                  </a:solidFill>
                  <a:latin typeface="Arial Rounded MT Bold" pitchFamily="34" charset="0"/>
                </a:rPr>
                <a:t>Y</a:t>
              </a:r>
            </a:p>
          </p:txBody>
        </p:sp>
        <p:sp>
          <p:nvSpPr>
            <p:cNvPr id="277529" name="Rectangle 25"/>
            <p:cNvSpPr>
              <a:spLocks noChangeArrowheads="1"/>
            </p:cNvSpPr>
            <p:nvPr/>
          </p:nvSpPr>
          <p:spPr bwMode="auto">
            <a:xfrm rot="2940000" flipH="1">
              <a:off x="1435" y="1554"/>
              <a:ext cx="343" cy="523"/>
            </a:xfrm>
            <a:prstGeom prst="rect">
              <a:avLst/>
            </a:prstGeom>
            <a:noFill/>
            <a:ln>
              <a:noFill/>
            </a:ln>
            <a:effectLst>
              <a:outerShdw dist="35921" dir="135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9850" tIns="33338" rIns="69850" bIns="33338">
              <a:spAutoFit/>
            </a:bodyPr>
            <a:lstStyle>
              <a:lvl1pPr defTabSz="4699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327025" defTabSz="4699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655638" defTabSz="4699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982663" defTabSz="4699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309688" defTabSz="4699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1766888" defTabSz="469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224088" defTabSz="469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2681288" defTabSz="469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138488" defTabSz="469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4000" dirty="0">
                  <a:solidFill>
                    <a:srgbClr val="0066FF"/>
                  </a:solidFill>
                  <a:latin typeface="Arial Rounded MT Bold" pitchFamily="34" charset="0"/>
                </a:rPr>
                <a:t>Y</a:t>
              </a:r>
            </a:p>
          </p:txBody>
        </p:sp>
        <p:sp>
          <p:nvSpPr>
            <p:cNvPr id="277530" name="Rectangle 26"/>
            <p:cNvSpPr>
              <a:spLocks noChangeArrowheads="1"/>
            </p:cNvSpPr>
            <p:nvPr/>
          </p:nvSpPr>
          <p:spPr bwMode="auto">
            <a:xfrm>
              <a:off x="3301" y="2400"/>
              <a:ext cx="716" cy="4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33350" tIns="65088" rIns="133350" bIns="65088">
              <a:spAutoFit/>
            </a:bodyPr>
            <a:lstStyle>
              <a:lvl1pPr defTabSz="1876425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655638" defTabSz="1876425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309688" defTabSz="1876425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965325" defTabSz="1876425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619375" defTabSz="1876425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3076575" defTabSz="18764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533775" defTabSz="18764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990975" defTabSz="18764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448175" defTabSz="18764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100" b="1"/>
                <a:t>T4</a:t>
              </a:r>
            </a:p>
            <a:p>
              <a:r>
                <a:rPr lang="en-US" altLang="en-US" sz="1100" b="1"/>
                <a:t>alk phos</a:t>
              </a:r>
            </a:p>
            <a:p>
              <a:r>
                <a:rPr lang="en-US" altLang="en-US" sz="1100" b="1"/>
                <a:t>conjugate</a:t>
              </a:r>
            </a:p>
          </p:txBody>
        </p:sp>
        <p:sp>
          <p:nvSpPr>
            <p:cNvPr id="277531" name="Line 27"/>
            <p:cNvSpPr>
              <a:spLocks noChangeShapeType="1"/>
            </p:cNvSpPr>
            <p:nvPr/>
          </p:nvSpPr>
          <p:spPr bwMode="auto">
            <a:xfrm>
              <a:off x="4009" y="2650"/>
              <a:ext cx="236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/>
            </a:p>
          </p:txBody>
        </p:sp>
        <p:grpSp>
          <p:nvGrpSpPr>
            <p:cNvPr id="277532" name="Group 28"/>
            <p:cNvGrpSpPr>
              <a:grpSpLocks/>
            </p:cNvGrpSpPr>
            <p:nvPr/>
          </p:nvGrpSpPr>
          <p:grpSpPr bwMode="auto">
            <a:xfrm>
              <a:off x="4222" y="1848"/>
              <a:ext cx="1116" cy="741"/>
              <a:chOff x="4309" y="2126"/>
              <a:chExt cx="1116" cy="741"/>
            </a:xfrm>
          </p:grpSpPr>
          <p:grpSp>
            <p:nvGrpSpPr>
              <p:cNvPr id="277533" name="Group 29"/>
              <p:cNvGrpSpPr>
                <a:grpSpLocks/>
              </p:cNvGrpSpPr>
              <p:nvPr/>
            </p:nvGrpSpPr>
            <p:grpSpPr bwMode="auto">
              <a:xfrm>
                <a:off x="4309" y="2332"/>
                <a:ext cx="792" cy="535"/>
                <a:chOff x="4309" y="2332"/>
                <a:chExt cx="792" cy="535"/>
              </a:xfrm>
            </p:grpSpPr>
            <p:sp>
              <p:nvSpPr>
                <p:cNvPr id="277534" name="Oval 30"/>
                <p:cNvSpPr>
                  <a:spLocks noChangeArrowheads="1"/>
                </p:cNvSpPr>
                <p:nvPr/>
              </p:nvSpPr>
              <p:spPr bwMode="auto">
                <a:xfrm>
                  <a:off x="4309" y="2420"/>
                  <a:ext cx="446" cy="447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33CC33">
                        <a:gamma/>
                        <a:tint val="89804"/>
                        <a:invGamma/>
                      </a:srgbClr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277535" name="Rectangle 31"/>
                <p:cNvSpPr>
                  <a:spLocks noChangeArrowheads="1"/>
                </p:cNvSpPr>
                <p:nvPr/>
              </p:nvSpPr>
              <p:spPr bwMode="auto">
                <a:xfrm rot="4080000">
                  <a:off x="4668" y="2242"/>
                  <a:ext cx="343" cy="523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dist="35921" dir="13500000" algn="ctr" rotWithShape="0">
                    <a:schemeClr val="folHlink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69850" tIns="33338" rIns="69850" bIns="33338">
                  <a:spAutoFit/>
                </a:bodyPr>
                <a:lstStyle>
                  <a:lvl1pPr defTabSz="46990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327025" defTabSz="46990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655638" defTabSz="4699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982663" defTabSz="4699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1309688" defTabSz="4699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1766888" defTabSz="4699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224088" defTabSz="4699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2681288" defTabSz="4699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138488" defTabSz="4699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r>
                    <a:rPr lang="en-US" altLang="en-US" sz="4000">
                      <a:solidFill>
                        <a:srgbClr val="990099"/>
                      </a:solidFill>
                      <a:latin typeface="Arial Rounded MT Bold" pitchFamily="34" charset="0"/>
                    </a:rPr>
                    <a:t>Y</a:t>
                  </a:r>
                </a:p>
              </p:txBody>
            </p:sp>
          </p:grpSp>
          <p:sp>
            <p:nvSpPr>
              <p:cNvPr id="277536" name="Rectangle 32"/>
              <p:cNvSpPr>
                <a:spLocks noChangeArrowheads="1"/>
              </p:cNvSpPr>
              <p:nvPr/>
            </p:nvSpPr>
            <p:spPr bwMode="auto">
              <a:xfrm rot="4920000" flipH="1">
                <a:off x="4992" y="2276"/>
                <a:ext cx="343" cy="523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13500000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9850" tIns="33338" rIns="69850" bIns="33338">
                <a:spAutoFit/>
              </a:bodyPr>
              <a:lstStyle>
                <a:lvl1pPr defTabSz="46990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327025" defTabSz="46990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655638" defTabSz="4699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982663" defTabSz="4699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1309688" defTabSz="4699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1766888" defTabSz="469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224088" defTabSz="469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2681288" defTabSz="469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138488" defTabSz="469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 sz="4000">
                    <a:solidFill>
                      <a:srgbClr val="0066FF"/>
                    </a:solidFill>
                    <a:latin typeface="Arial Rounded MT Bold" pitchFamily="34" charset="0"/>
                  </a:rPr>
                  <a:t>Y</a:t>
                </a:r>
              </a:p>
            </p:txBody>
          </p:sp>
          <p:sp>
            <p:nvSpPr>
              <p:cNvPr id="277537" name="Rectangle 33"/>
              <p:cNvSpPr>
                <a:spLocks noChangeArrowheads="1"/>
              </p:cNvSpPr>
              <p:nvPr/>
            </p:nvSpPr>
            <p:spPr bwMode="auto">
              <a:xfrm rot="2940000" flipH="1">
                <a:off x="4894" y="2036"/>
                <a:ext cx="343" cy="523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13500000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9850" tIns="33338" rIns="69850" bIns="33338">
                <a:spAutoFit/>
              </a:bodyPr>
              <a:lstStyle>
                <a:lvl1pPr defTabSz="46990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327025" defTabSz="46990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655638" defTabSz="4699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982663" defTabSz="4699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1309688" defTabSz="4699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1766888" defTabSz="469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224088" defTabSz="469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2681288" defTabSz="469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138488" defTabSz="469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 sz="4000">
                    <a:solidFill>
                      <a:srgbClr val="0066FF"/>
                    </a:solidFill>
                    <a:latin typeface="Arial Rounded MT Bold" pitchFamily="34" charset="0"/>
                  </a:rPr>
                  <a:t>Y</a:t>
                </a:r>
              </a:p>
            </p:txBody>
          </p:sp>
        </p:grpSp>
        <p:grpSp>
          <p:nvGrpSpPr>
            <p:cNvPr id="277538" name="Group 34"/>
            <p:cNvGrpSpPr>
              <a:grpSpLocks/>
            </p:cNvGrpSpPr>
            <p:nvPr/>
          </p:nvGrpSpPr>
          <p:grpSpPr bwMode="auto">
            <a:xfrm>
              <a:off x="5383" y="2179"/>
              <a:ext cx="197" cy="327"/>
              <a:chOff x="5470" y="2457"/>
              <a:chExt cx="197" cy="327"/>
            </a:xfrm>
          </p:grpSpPr>
          <p:sp>
            <p:nvSpPr>
              <p:cNvPr id="277539" name="AutoShape 35"/>
              <p:cNvSpPr>
                <a:spLocks noChangeArrowheads="1"/>
              </p:cNvSpPr>
              <p:nvPr/>
            </p:nvSpPr>
            <p:spPr bwMode="auto">
              <a:xfrm rot="1380000">
                <a:off x="5470" y="2482"/>
                <a:ext cx="197" cy="302"/>
              </a:xfrm>
              <a:prstGeom prst="diamond">
                <a:avLst/>
              </a:prstGeom>
              <a:gradFill rotWithShape="0">
                <a:gsLst>
                  <a:gs pos="0">
                    <a:srgbClr val="FFCC99">
                      <a:gamma/>
                      <a:tint val="89804"/>
                      <a:invGamma/>
                    </a:srgbClr>
                  </a:gs>
                  <a:gs pos="100000">
                    <a:srgbClr val="FFCC99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277540" name="Freeform 36"/>
              <p:cNvSpPr>
                <a:spLocks/>
              </p:cNvSpPr>
              <p:nvPr/>
            </p:nvSpPr>
            <p:spPr bwMode="auto">
              <a:xfrm>
                <a:off x="5543" y="2457"/>
                <a:ext cx="64" cy="79"/>
              </a:xfrm>
              <a:custGeom>
                <a:avLst/>
                <a:gdLst>
                  <a:gd name="T0" fmla="*/ 32 w 64"/>
                  <a:gd name="T1" fmla="*/ 78 h 79"/>
                  <a:gd name="T2" fmla="*/ 0 w 64"/>
                  <a:gd name="T3" fmla="*/ 30 h 79"/>
                  <a:gd name="T4" fmla="*/ 46 w 64"/>
                  <a:gd name="T5" fmla="*/ 0 h 79"/>
                  <a:gd name="T6" fmla="*/ 63 w 64"/>
                  <a:gd name="T7" fmla="*/ 30 h 79"/>
                  <a:gd name="T8" fmla="*/ 32 w 64"/>
                  <a:gd name="T9" fmla="*/ 47 h 79"/>
                  <a:gd name="T10" fmla="*/ 46 w 64"/>
                  <a:gd name="T11" fmla="*/ 61 h 79"/>
                  <a:gd name="T12" fmla="*/ 32 w 64"/>
                  <a:gd name="T13" fmla="*/ 78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79">
                    <a:moveTo>
                      <a:pt x="32" y="78"/>
                    </a:moveTo>
                    <a:lnTo>
                      <a:pt x="0" y="30"/>
                    </a:lnTo>
                    <a:lnTo>
                      <a:pt x="46" y="0"/>
                    </a:lnTo>
                    <a:lnTo>
                      <a:pt x="63" y="30"/>
                    </a:lnTo>
                    <a:lnTo>
                      <a:pt x="32" y="47"/>
                    </a:lnTo>
                    <a:lnTo>
                      <a:pt x="46" y="61"/>
                    </a:lnTo>
                    <a:lnTo>
                      <a:pt x="32" y="78"/>
                    </a:lnTo>
                  </a:path>
                </a:pathLst>
              </a:custGeom>
              <a:solidFill>
                <a:srgbClr val="FFFF0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35921" dir="13500000" algn="ctr" rotWithShape="0">
                  <a:schemeClr val="bg2"/>
                </a:outerShdw>
              </a:effectLst>
            </p:spPr>
            <p:txBody>
              <a:bodyPr/>
              <a:lstStyle/>
              <a:p>
                <a:endParaRPr lang="en-US" sz="1200"/>
              </a:p>
            </p:txBody>
          </p:sp>
        </p:grpSp>
        <p:sp>
          <p:nvSpPr>
            <p:cNvPr id="277541" name="AutoShape 37"/>
            <p:cNvSpPr>
              <a:spLocks noChangeArrowheads="1"/>
            </p:cNvSpPr>
            <p:nvPr/>
          </p:nvSpPr>
          <p:spPr bwMode="auto">
            <a:xfrm rot="1380000">
              <a:off x="4479" y="1491"/>
              <a:ext cx="197" cy="302"/>
            </a:xfrm>
            <a:prstGeom prst="diamond">
              <a:avLst/>
            </a:prstGeom>
            <a:gradFill rotWithShape="0">
              <a:gsLst>
                <a:gs pos="0">
                  <a:srgbClr val="FF3300">
                    <a:gamma/>
                    <a:tint val="89804"/>
                    <a:invGamma/>
                  </a:srgbClr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277542" name="AutoShape 38"/>
            <p:cNvSpPr>
              <a:spLocks noChangeArrowheads="1"/>
            </p:cNvSpPr>
            <p:nvPr/>
          </p:nvSpPr>
          <p:spPr bwMode="auto">
            <a:xfrm rot="4860000">
              <a:off x="5247" y="1698"/>
              <a:ext cx="198" cy="306"/>
            </a:xfrm>
            <a:prstGeom prst="diamond">
              <a:avLst/>
            </a:prstGeom>
            <a:gradFill rotWithShape="0">
              <a:gsLst>
                <a:gs pos="0">
                  <a:srgbClr val="FF3300">
                    <a:gamma/>
                    <a:tint val="89804"/>
                    <a:invGamma/>
                  </a:srgbClr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277543" name="AutoShape 39"/>
            <p:cNvSpPr>
              <a:spLocks noChangeArrowheads="1"/>
            </p:cNvSpPr>
            <p:nvPr/>
          </p:nvSpPr>
          <p:spPr bwMode="auto">
            <a:xfrm rot="3120000">
              <a:off x="4892" y="1431"/>
              <a:ext cx="198" cy="302"/>
            </a:xfrm>
            <a:prstGeom prst="diamond">
              <a:avLst/>
            </a:prstGeom>
            <a:gradFill rotWithShape="0">
              <a:gsLst>
                <a:gs pos="0">
                  <a:srgbClr val="FF3300">
                    <a:gamma/>
                    <a:tint val="89804"/>
                    <a:invGamma/>
                  </a:srgbClr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277544" name="Freeform 40"/>
            <p:cNvSpPr>
              <a:spLocks/>
            </p:cNvSpPr>
            <p:nvPr/>
          </p:nvSpPr>
          <p:spPr bwMode="auto">
            <a:xfrm>
              <a:off x="5235" y="1440"/>
              <a:ext cx="62" cy="79"/>
            </a:xfrm>
            <a:custGeom>
              <a:avLst/>
              <a:gdLst>
                <a:gd name="T0" fmla="*/ 31 w 62"/>
                <a:gd name="T1" fmla="*/ 78 h 79"/>
                <a:gd name="T2" fmla="*/ 0 w 62"/>
                <a:gd name="T3" fmla="*/ 30 h 79"/>
                <a:gd name="T4" fmla="*/ 46 w 62"/>
                <a:gd name="T5" fmla="*/ 0 h 79"/>
                <a:gd name="T6" fmla="*/ 61 w 62"/>
                <a:gd name="T7" fmla="*/ 30 h 79"/>
                <a:gd name="T8" fmla="*/ 31 w 62"/>
                <a:gd name="T9" fmla="*/ 47 h 79"/>
                <a:gd name="T10" fmla="*/ 46 w 62"/>
                <a:gd name="T11" fmla="*/ 61 h 79"/>
                <a:gd name="T12" fmla="*/ 31 w 62"/>
                <a:gd name="T13" fmla="*/ 78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79">
                  <a:moveTo>
                    <a:pt x="31" y="78"/>
                  </a:moveTo>
                  <a:lnTo>
                    <a:pt x="0" y="30"/>
                  </a:lnTo>
                  <a:lnTo>
                    <a:pt x="46" y="0"/>
                  </a:lnTo>
                  <a:lnTo>
                    <a:pt x="61" y="30"/>
                  </a:lnTo>
                  <a:lnTo>
                    <a:pt x="31" y="47"/>
                  </a:lnTo>
                  <a:lnTo>
                    <a:pt x="46" y="61"/>
                  </a:lnTo>
                  <a:lnTo>
                    <a:pt x="31" y="78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5921" dir="135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77545" name="Freeform 41"/>
            <p:cNvSpPr>
              <a:spLocks/>
            </p:cNvSpPr>
            <p:nvPr/>
          </p:nvSpPr>
          <p:spPr bwMode="auto">
            <a:xfrm>
              <a:off x="4749" y="1644"/>
              <a:ext cx="62" cy="79"/>
            </a:xfrm>
            <a:custGeom>
              <a:avLst/>
              <a:gdLst>
                <a:gd name="T0" fmla="*/ 31 w 62"/>
                <a:gd name="T1" fmla="*/ 78 h 79"/>
                <a:gd name="T2" fmla="*/ 0 w 62"/>
                <a:gd name="T3" fmla="*/ 30 h 79"/>
                <a:gd name="T4" fmla="*/ 46 w 62"/>
                <a:gd name="T5" fmla="*/ 0 h 79"/>
                <a:gd name="T6" fmla="*/ 61 w 62"/>
                <a:gd name="T7" fmla="*/ 30 h 79"/>
                <a:gd name="T8" fmla="*/ 31 w 62"/>
                <a:gd name="T9" fmla="*/ 47 h 79"/>
                <a:gd name="T10" fmla="*/ 46 w 62"/>
                <a:gd name="T11" fmla="*/ 61 h 79"/>
                <a:gd name="T12" fmla="*/ 31 w 62"/>
                <a:gd name="T13" fmla="*/ 78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79">
                  <a:moveTo>
                    <a:pt x="31" y="78"/>
                  </a:moveTo>
                  <a:lnTo>
                    <a:pt x="0" y="30"/>
                  </a:lnTo>
                  <a:lnTo>
                    <a:pt x="46" y="0"/>
                  </a:lnTo>
                  <a:lnTo>
                    <a:pt x="61" y="30"/>
                  </a:lnTo>
                  <a:lnTo>
                    <a:pt x="31" y="47"/>
                  </a:lnTo>
                  <a:lnTo>
                    <a:pt x="46" y="61"/>
                  </a:lnTo>
                  <a:lnTo>
                    <a:pt x="31" y="78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5921" dir="135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77547" name="Oval 43"/>
            <p:cNvSpPr>
              <a:spLocks noChangeArrowheads="1"/>
            </p:cNvSpPr>
            <p:nvPr/>
          </p:nvSpPr>
          <p:spPr bwMode="auto">
            <a:xfrm>
              <a:off x="4781" y="2841"/>
              <a:ext cx="343" cy="343"/>
            </a:xfrm>
            <a:prstGeom prst="ellipse">
              <a:avLst/>
            </a:prstGeom>
            <a:solidFill>
              <a:srgbClr val="FFCC99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277548" name="Line 44"/>
            <p:cNvSpPr>
              <a:spLocks noChangeShapeType="1"/>
            </p:cNvSpPr>
            <p:nvPr/>
          </p:nvSpPr>
          <p:spPr bwMode="auto">
            <a:xfrm flipV="1">
              <a:off x="4953" y="2860"/>
              <a:ext cx="0" cy="15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277549" name="Line 45"/>
            <p:cNvSpPr>
              <a:spLocks noChangeShapeType="1"/>
            </p:cNvSpPr>
            <p:nvPr/>
          </p:nvSpPr>
          <p:spPr bwMode="auto">
            <a:xfrm>
              <a:off x="1441" y="2090"/>
              <a:ext cx="2" cy="3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277550" name="Rectangle 46"/>
            <p:cNvSpPr>
              <a:spLocks noChangeArrowheads="1"/>
            </p:cNvSpPr>
            <p:nvPr/>
          </p:nvSpPr>
          <p:spPr bwMode="auto">
            <a:xfrm>
              <a:off x="1032" y="2472"/>
              <a:ext cx="412" cy="5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33350" tIns="65088" rIns="133350" bIns="65088">
              <a:spAutoFit/>
            </a:bodyPr>
            <a:lstStyle>
              <a:lvl1pPr defTabSz="1876425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655638" defTabSz="1876425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309688" defTabSz="1876425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965325" defTabSz="1876425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619375" defTabSz="1876425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3076575" defTabSz="18764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533775" defTabSz="18764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990975" defTabSz="18764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448175" defTabSz="18764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3600"/>
                <a:t>+</a:t>
              </a:r>
            </a:p>
          </p:txBody>
        </p:sp>
        <p:sp>
          <p:nvSpPr>
            <p:cNvPr id="277551" name="AutoShape 47"/>
            <p:cNvSpPr>
              <a:spLocks noChangeArrowheads="1"/>
            </p:cNvSpPr>
            <p:nvPr/>
          </p:nvSpPr>
          <p:spPr bwMode="auto">
            <a:xfrm rot="1380000">
              <a:off x="3655" y="1760"/>
              <a:ext cx="197" cy="302"/>
            </a:xfrm>
            <a:prstGeom prst="diamond">
              <a:avLst/>
            </a:prstGeom>
            <a:gradFill rotWithShape="0">
              <a:gsLst>
                <a:gs pos="0">
                  <a:srgbClr val="FFCC99">
                    <a:gamma/>
                    <a:tint val="89804"/>
                    <a:invGamma/>
                  </a:srgbClr>
                </a:gs>
                <a:gs pos="100000">
                  <a:srgbClr val="FFCC99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FFCC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277552" name="AutoShape 48"/>
            <p:cNvSpPr>
              <a:spLocks noChangeArrowheads="1"/>
            </p:cNvSpPr>
            <p:nvPr/>
          </p:nvSpPr>
          <p:spPr bwMode="auto">
            <a:xfrm rot="1380000">
              <a:off x="3451" y="2072"/>
              <a:ext cx="197" cy="302"/>
            </a:xfrm>
            <a:prstGeom prst="diamond">
              <a:avLst/>
            </a:prstGeom>
            <a:gradFill rotWithShape="0">
              <a:gsLst>
                <a:gs pos="0">
                  <a:srgbClr val="FFCC99">
                    <a:gamma/>
                    <a:tint val="89804"/>
                    <a:invGamma/>
                  </a:srgbClr>
                </a:gs>
                <a:gs pos="100000">
                  <a:srgbClr val="FFCC99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FFCC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277553" name="AutoShape 49"/>
            <p:cNvSpPr>
              <a:spLocks noChangeArrowheads="1"/>
            </p:cNvSpPr>
            <p:nvPr/>
          </p:nvSpPr>
          <p:spPr bwMode="auto">
            <a:xfrm rot="1380000">
              <a:off x="3763" y="2096"/>
              <a:ext cx="197" cy="302"/>
            </a:xfrm>
            <a:prstGeom prst="diamond">
              <a:avLst/>
            </a:prstGeom>
            <a:gradFill rotWithShape="0">
              <a:gsLst>
                <a:gs pos="0">
                  <a:srgbClr val="FFCC99">
                    <a:gamma/>
                    <a:tint val="89804"/>
                    <a:invGamma/>
                  </a:srgbClr>
                </a:gs>
                <a:gs pos="100000">
                  <a:srgbClr val="FFCC99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FFCC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277554" name="Oval 50"/>
            <p:cNvSpPr>
              <a:spLocks noChangeArrowheads="1"/>
            </p:cNvSpPr>
            <p:nvPr/>
          </p:nvSpPr>
          <p:spPr bwMode="auto">
            <a:xfrm>
              <a:off x="4572" y="3029"/>
              <a:ext cx="168" cy="167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277555" name="Oval 51"/>
            <p:cNvSpPr>
              <a:spLocks noChangeArrowheads="1"/>
            </p:cNvSpPr>
            <p:nvPr/>
          </p:nvSpPr>
          <p:spPr bwMode="auto">
            <a:xfrm>
              <a:off x="4615" y="2777"/>
              <a:ext cx="83" cy="83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277556" name="Rectangle 52"/>
            <p:cNvSpPr>
              <a:spLocks noChangeArrowheads="1"/>
            </p:cNvSpPr>
            <p:nvPr/>
          </p:nvSpPr>
          <p:spPr bwMode="auto">
            <a:xfrm>
              <a:off x="4615" y="2823"/>
              <a:ext cx="83" cy="25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277557" name="Oval 53"/>
            <p:cNvSpPr>
              <a:spLocks noChangeArrowheads="1"/>
            </p:cNvSpPr>
            <p:nvPr/>
          </p:nvSpPr>
          <p:spPr bwMode="auto">
            <a:xfrm>
              <a:off x="4585" y="3044"/>
              <a:ext cx="143" cy="142"/>
            </a:xfrm>
            <a:prstGeom prst="ellipse">
              <a:avLst/>
            </a:prstGeom>
            <a:solidFill>
              <a:srgbClr val="FF3300"/>
            </a:solidFill>
            <a:ln w="127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277558" name="Rectangle 54"/>
            <p:cNvSpPr>
              <a:spLocks noChangeArrowheads="1"/>
            </p:cNvSpPr>
            <p:nvPr/>
          </p:nvSpPr>
          <p:spPr bwMode="auto">
            <a:xfrm>
              <a:off x="4626" y="2932"/>
              <a:ext cx="60" cy="148"/>
            </a:xfrm>
            <a:prstGeom prst="rect">
              <a:avLst/>
            </a:prstGeom>
            <a:solidFill>
              <a:srgbClr val="FF3300"/>
            </a:solidFill>
            <a:ln w="127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/>
            </a:p>
          </p:txBody>
        </p:sp>
      </p:grpSp>
      <p:sp>
        <p:nvSpPr>
          <p:cNvPr id="277559" name="Rectangle 55"/>
          <p:cNvSpPr>
            <a:spLocks noChangeArrowheads="1"/>
          </p:cNvSpPr>
          <p:nvPr/>
        </p:nvSpPr>
        <p:spPr bwMode="auto">
          <a:xfrm>
            <a:off x="1150938" y="214313"/>
            <a:ext cx="7793037" cy="54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4400">
                <a:solidFill>
                  <a:schemeClr val="tx2"/>
                </a:solidFill>
                <a:latin typeface="Tahoma" pitchFamily="34" charset="0"/>
              </a:defRPr>
            </a:lvl1pPr>
            <a:lvl2pPr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en-US" sz="3200" dirty="0" smtClean="0"/>
              <a:t>Competitive </a:t>
            </a:r>
            <a:r>
              <a:rPr lang="en-US" altLang="en-US" sz="3200" dirty="0"/>
              <a:t>Assay (viz. T4)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978017" y="3403866"/>
            <a:ext cx="6852130" cy="2768601"/>
            <a:chOff x="228600" y="1828800"/>
            <a:chExt cx="8453093" cy="3887788"/>
          </a:xfrm>
        </p:grpSpPr>
        <p:sp>
          <p:nvSpPr>
            <p:cNvPr id="53" name="Rectangle 6"/>
            <p:cNvSpPr>
              <a:spLocks noChangeArrowheads="1"/>
            </p:cNvSpPr>
            <p:nvPr/>
          </p:nvSpPr>
          <p:spPr bwMode="auto">
            <a:xfrm rot="2940000" flipH="1">
              <a:off x="1181249" y="2606547"/>
              <a:ext cx="461665" cy="682880"/>
            </a:xfrm>
            <a:prstGeom prst="rect">
              <a:avLst/>
            </a:prstGeom>
            <a:noFill/>
            <a:ln>
              <a:noFill/>
            </a:ln>
            <a:effectLst>
              <a:outerShdw dist="35921" dir="135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9850" tIns="33338" rIns="69850" bIns="33338">
              <a:spAutoFit/>
            </a:bodyPr>
            <a:lstStyle>
              <a:lvl1pPr defTabSz="4699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327025" defTabSz="4699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655638" defTabSz="4699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982663" defTabSz="4699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309688" defTabSz="4699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1766888" defTabSz="469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224088" defTabSz="469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2681288" defTabSz="469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138488" defTabSz="469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4000">
                  <a:solidFill>
                    <a:srgbClr val="0066FF"/>
                  </a:solidFill>
                  <a:latin typeface="Arial Rounded MT Bold" pitchFamily="34" charset="0"/>
                </a:rPr>
                <a:t>Y</a:t>
              </a:r>
            </a:p>
          </p:txBody>
        </p:sp>
        <p:sp>
          <p:nvSpPr>
            <p:cNvPr id="54" name="Line 7"/>
            <p:cNvSpPr>
              <a:spLocks noChangeShapeType="1"/>
            </p:cNvSpPr>
            <p:nvPr/>
          </p:nvSpPr>
          <p:spPr bwMode="auto">
            <a:xfrm>
              <a:off x="2557463" y="3700463"/>
              <a:ext cx="37465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55" name="AutoShape 8"/>
            <p:cNvSpPr>
              <a:spLocks noChangeArrowheads="1"/>
            </p:cNvSpPr>
            <p:nvPr/>
          </p:nvSpPr>
          <p:spPr bwMode="auto">
            <a:xfrm rot="1380000">
              <a:off x="903288" y="2203450"/>
              <a:ext cx="312737" cy="479425"/>
            </a:xfrm>
            <a:prstGeom prst="diamond">
              <a:avLst/>
            </a:prstGeom>
            <a:gradFill rotWithShape="0">
              <a:gsLst>
                <a:gs pos="0">
                  <a:srgbClr val="FF3300">
                    <a:gamma/>
                    <a:tint val="89804"/>
                    <a:invGamma/>
                  </a:srgbClr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56" name="AutoShape 9"/>
            <p:cNvSpPr>
              <a:spLocks noChangeArrowheads="1"/>
            </p:cNvSpPr>
            <p:nvPr/>
          </p:nvSpPr>
          <p:spPr bwMode="auto">
            <a:xfrm rot="4860000">
              <a:off x="1770063" y="3027363"/>
              <a:ext cx="314325" cy="485775"/>
            </a:xfrm>
            <a:prstGeom prst="diamond">
              <a:avLst/>
            </a:prstGeom>
            <a:gradFill rotWithShape="0">
              <a:gsLst>
                <a:gs pos="0">
                  <a:srgbClr val="FF3300">
                    <a:gamma/>
                    <a:tint val="89804"/>
                    <a:invGamma/>
                  </a:srgbClr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57" name="AutoShape 10"/>
            <p:cNvSpPr>
              <a:spLocks noChangeArrowheads="1"/>
            </p:cNvSpPr>
            <p:nvPr/>
          </p:nvSpPr>
          <p:spPr bwMode="auto">
            <a:xfrm rot="3120000">
              <a:off x="2378075" y="2536825"/>
              <a:ext cx="314325" cy="479425"/>
            </a:xfrm>
            <a:prstGeom prst="diamond">
              <a:avLst/>
            </a:prstGeom>
            <a:gradFill rotWithShape="0">
              <a:gsLst>
                <a:gs pos="0">
                  <a:srgbClr val="FF3300">
                    <a:gamma/>
                    <a:tint val="89804"/>
                    <a:invGamma/>
                  </a:srgbClr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58" name="AutoShape 11"/>
            <p:cNvSpPr>
              <a:spLocks noChangeArrowheads="1"/>
            </p:cNvSpPr>
            <p:nvPr/>
          </p:nvSpPr>
          <p:spPr bwMode="auto">
            <a:xfrm rot="4860000">
              <a:off x="4827588" y="2922588"/>
              <a:ext cx="314325" cy="485775"/>
            </a:xfrm>
            <a:prstGeom prst="diamond">
              <a:avLst/>
            </a:prstGeom>
            <a:gradFill rotWithShape="0">
              <a:gsLst>
                <a:gs pos="0">
                  <a:srgbClr val="FF3300">
                    <a:gamma/>
                    <a:tint val="89804"/>
                    <a:invGamma/>
                  </a:srgbClr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59" name="Rectangle 12"/>
            <p:cNvSpPr>
              <a:spLocks noChangeArrowheads="1"/>
            </p:cNvSpPr>
            <p:nvPr/>
          </p:nvSpPr>
          <p:spPr bwMode="auto">
            <a:xfrm>
              <a:off x="2309813" y="3970338"/>
              <a:ext cx="684483" cy="4700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33350" tIns="65088" rIns="133350" bIns="65088">
              <a:spAutoFit/>
            </a:bodyPr>
            <a:lstStyle>
              <a:lvl1pPr defTabSz="1876425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655638" defTabSz="1876425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309688" defTabSz="1876425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965325" defTabSz="1876425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619375" defTabSz="1876425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3076575" defTabSz="18764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533775" defTabSz="18764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990975" defTabSz="18764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448175" defTabSz="18764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100" b="1"/>
                <a:t>Wash </a:t>
              </a:r>
            </a:p>
            <a:p>
              <a:r>
                <a:rPr lang="en-US" altLang="en-US" sz="1100" b="1"/>
                <a:t>steps</a:t>
              </a:r>
            </a:p>
          </p:txBody>
        </p:sp>
        <p:grpSp>
          <p:nvGrpSpPr>
            <p:cNvPr id="60" name="Group 13"/>
            <p:cNvGrpSpPr>
              <a:grpSpLocks/>
            </p:cNvGrpSpPr>
            <p:nvPr/>
          </p:nvGrpSpPr>
          <p:grpSpPr bwMode="auto">
            <a:xfrm>
              <a:off x="228600" y="3003550"/>
              <a:ext cx="1184275" cy="809625"/>
              <a:chOff x="73" y="2201"/>
              <a:chExt cx="746" cy="510"/>
            </a:xfrm>
          </p:grpSpPr>
          <p:sp>
            <p:nvSpPr>
              <p:cNvPr id="92" name="Oval 14"/>
              <p:cNvSpPr>
                <a:spLocks noChangeArrowheads="1"/>
              </p:cNvSpPr>
              <p:nvPr/>
            </p:nvSpPr>
            <p:spPr bwMode="auto">
              <a:xfrm>
                <a:off x="73" y="2264"/>
                <a:ext cx="446" cy="447"/>
              </a:xfrm>
              <a:prstGeom prst="ellipse">
                <a:avLst/>
              </a:prstGeom>
              <a:gradFill rotWithShape="0">
                <a:gsLst>
                  <a:gs pos="0">
                    <a:srgbClr val="33CC33">
                      <a:gamma/>
                      <a:tint val="89804"/>
                      <a:invGamma/>
                    </a:srgbClr>
                  </a:gs>
                  <a:gs pos="100000">
                    <a:srgbClr val="33CC33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rgbClr val="33CC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93" name="Rectangle 15"/>
              <p:cNvSpPr>
                <a:spLocks noChangeArrowheads="1"/>
              </p:cNvSpPr>
              <p:nvPr/>
            </p:nvSpPr>
            <p:spPr bwMode="auto">
              <a:xfrm rot="4080000">
                <a:off x="458" y="2132"/>
                <a:ext cx="291" cy="430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13500000" algn="ctr" rotWithShape="0">
                  <a:schemeClr val="folHlink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9850" tIns="33338" rIns="69850" bIns="33338">
                <a:spAutoFit/>
              </a:bodyPr>
              <a:lstStyle>
                <a:lvl1pPr defTabSz="46990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327025" defTabSz="46990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655638" defTabSz="4699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982663" defTabSz="4699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1309688" defTabSz="4699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1766888" defTabSz="469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224088" defTabSz="469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2681288" defTabSz="469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138488" defTabSz="469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 sz="4000">
                    <a:solidFill>
                      <a:srgbClr val="990099"/>
                    </a:solidFill>
                    <a:latin typeface="Arial Rounded MT Bold" pitchFamily="34" charset="0"/>
                  </a:rPr>
                  <a:t>Y</a:t>
                </a:r>
              </a:p>
            </p:txBody>
          </p:sp>
        </p:grpSp>
        <p:sp>
          <p:nvSpPr>
            <p:cNvPr id="61" name="Rectangle 16"/>
            <p:cNvSpPr>
              <a:spLocks noChangeArrowheads="1"/>
            </p:cNvSpPr>
            <p:nvPr/>
          </p:nvSpPr>
          <p:spPr bwMode="auto">
            <a:xfrm rot="4920000" flipH="1">
              <a:off x="1354286" y="2949447"/>
              <a:ext cx="461665" cy="682880"/>
            </a:xfrm>
            <a:prstGeom prst="rect">
              <a:avLst/>
            </a:prstGeom>
            <a:noFill/>
            <a:ln>
              <a:noFill/>
            </a:ln>
            <a:effectLst>
              <a:outerShdw dist="35921" dir="135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9850" tIns="33338" rIns="69850" bIns="33338">
              <a:spAutoFit/>
            </a:bodyPr>
            <a:lstStyle>
              <a:lvl1pPr defTabSz="4699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327025" defTabSz="4699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655638" defTabSz="4699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982663" defTabSz="4699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309688" defTabSz="4699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1766888" defTabSz="469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224088" defTabSz="469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2681288" defTabSz="469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138488" defTabSz="469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4000">
                  <a:solidFill>
                    <a:srgbClr val="0066FF"/>
                  </a:solidFill>
                  <a:latin typeface="Arial Rounded MT Bold" pitchFamily="34" charset="0"/>
                </a:rPr>
                <a:t>Y</a:t>
              </a:r>
            </a:p>
          </p:txBody>
        </p:sp>
        <p:sp>
          <p:nvSpPr>
            <p:cNvPr id="62" name="Rectangle 17"/>
            <p:cNvSpPr>
              <a:spLocks noChangeArrowheads="1"/>
            </p:cNvSpPr>
            <p:nvPr/>
          </p:nvSpPr>
          <p:spPr bwMode="auto">
            <a:xfrm>
              <a:off x="976071" y="5370513"/>
              <a:ext cx="378309" cy="2083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53975" tIns="26988" rIns="53975" bIns="26988">
              <a:spAutoFit/>
            </a:bodyPr>
            <a:lstStyle>
              <a:lvl1pPr defTabSz="3127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266700" defTabSz="3127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533400" defTabSz="3127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801688" defTabSz="3127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068388" defTabSz="3127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1525588" defTabSz="3127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1982788" defTabSz="3127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2439988" defTabSz="3127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2897188" defTabSz="3127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 sz="1000" b="1">
                  <a:solidFill>
                    <a:srgbClr val="FFFFFF"/>
                  </a:solidFill>
                </a:rPr>
                <a:t>37 C</a:t>
              </a:r>
            </a:p>
          </p:txBody>
        </p:sp>
        <p:sp>
          <p:nvSpPr>
            <p:cNvPr id="63" name="Oval 18"/>
            <p:cNvSpPr>
              <a:spLocks noChangeArrowheads="1"/>
            </p:cNvSpPr>
            <p:nvPr/>
          </p:nvSpPr>
          <p:spPr bwMode="auto">
            <a:xfrm>
              <a:off x="1363663" y="4727575"/>
              <a:ext cx="544512" cy="544513"/>
            </a:xfrm>
            <a:prstGeom prst="ellipse">
              <a:avLst/>
            </a:prstGeom>
            <a:solidFill>
              <a:srgbClr val="FFCC99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/>
            </a:p>
          </p:txBody>
        </p:sp>
        <p:grpSp>
          <p:nvGrpSpPr>
            <p:cNvPr id="64" name="Group 19"/>
            <p:cNvGrpSpPr>
              <a:grpSpLocks/>
            </p:cNvGrpSpPr>
            <p:nvPr/>
          </p:nvGrpSpPr>
          <p:grpSpPr bwMode="auto">
            <a:xfrm>
              <a:off x="3200399" y="2965450"/>
              <a:ext cx="1184275" cy="809625"/>
              <a:chOff x="1945" y="2177"/>
              <a:chExt cx="746" cy="510"/>
            </a:xfrm>
          </p:grpSpPr>
          <p:sp>
            <p:nvSpPr>
              <p:cNvPr id="90" name="Oval 20"/>
              <p:cNvSpPr>
                <a:spLocks noChangeArrowheads="1"/>
              </p:cNvSpPr>
              <p:nvPr/>
            </p:nvSpPr>
            <p:spPr bwMode="auto">
              <a:xfrm>
                <a:off x="1945" y="2240"/>
                <a:ext cx="446" cy="447"/>
              </a:xfrm>
              <a:prstGeom prst="ellipse">
                <a:avLst/>
              </a:prstGeom>
              <a:gradFill rotWithShape="0">
                <a:gsLst>
                  <a:gs pos="0">
                    <a:srgbClr val="33CC33">
                      <a:gamma/>
                      <a:tint val="89804"/>
                      <a:invGamma/>
                    </a:srgbClr>
                  </a:gs>
                  <a:gs pos="100000">
                    <a:srgbClr val="33CC33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rgbClr val="33CC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91" name="Rectangle 21"/>
              <p:cNvSpPr>
                <a:spLocks noChangeArrowheads="1"/>
              </p:cNvSpPr>
              <p:nvPr/>
            </p:nvSpPr>
            <p:spPr bwMode="auto">
              <a:xfrm rot="4080000">
                <a:off x="2330" y="2108"/>
                <a:ext cx="291" cy="430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13500000" algn="ctr" rotWithShape="0">
                  <a:schemeClr val="folHlink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9850" tIns="33338" rIns="69850" bIns="33338">
                <a:spAutoFit/>
              </a:bodyPr>
              <a:lstStyle>
                <a:lvl1pPr defTabSz="46990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327025" defTabSz="46990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655638" defTabSz="4699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982663" defTabSz="4699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1309688" defTabSz="4699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1766888" defTabSz="469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224088" defTabSz="469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2681288" defTabSz="469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138488" defTabSz="469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 sz="4000">
                    <a:solidFill>
                      <a:srgbClr val="990099"/>
                    </a:solidFill>
                    <a:latin typeface="Arial Rounded MT Bold" pitchFamily="34" charset="0"/>
                  </a:rPr>
                  <a:t>Y</a:t>
                </a:r>
              </a:p>
            </p:txBody>
          </p:sp>
        </p:grpSp>
        <p:sp>
          <p:nvSpPr>
            <p:cNvPr id="65" name="Rectangle 22"/>
            <p:cNvSpPr>
              <a:spLocks noChangeArrowheads="1"/>
            </p:cNvSpPr>
            <p:nvPr/>
          </p:nvSpPr>
          <p:spPr bwMode="auto">
            <a:xfrm rot="4920000" flipH="1">
              <a:off x="4326086" y="2909759"/>
              <a:ext cx="461665" cy="682880"/>
            </a:xfrm>
            <a:prstGeom prst="rect">
              <a:avLst/>
            </a:prstGeom>
            <a:noFill/>
            <a:ln>
              <a:noFill/>
            </a:ln>
            <a:effectLst>
              <a:outerShdw dist="35921" dir="135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9850" tIns="33338" rIns="69850" bIns="33338">
              <a:spAutoFit/>
            </a:bodyPr>
            <a:lstStyle>
              <a:lvl1pPr defTabSz="4699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327025" defTabSz="4699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655638" defTabSz="4699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982663" defTabSz="4699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309688" defTabSz="4699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1766888" defTabSz="469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224088" defTabSz="469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2681288" defTabSz="469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138488" defTabSz="469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4000">
                  <a:solidFill>
                    <a:srgbClr val="0066FF"/>
                  </a:solidFill>
                  <a:latin typeface="Arial Rounded MT Bold" pitchFamily="34" charset="0"/>
                </a:rPr>
                <a:t>Y</a:t>
              </a:r>
            </a:p>
          </p:txBody>
        </p:sp>
        <p:sp>
          <p:nvSpPr>
            <p:cNvPr id="66" name="Rectangle 23"/>
            <p:cNvSpPr>
              <a:spLocks noChangeArrowheads="1"/>
            </p:cNvSpPr>
            <p:nvPr/>
          </p:nvSpPr>
          <p:spPr bwMode="auto">
            <a:xfrm rot="2940000" flipH="1">
              <a:off x="4170511" y="2528759"/>
              <a:ext cx="461665" cy="682880"/>
            </a:xfrm>
            <a:prstGeom prst="rect">
              <a:avLst/>
            </a:prstGeom>
            <a:noFill/>
            <a:ln>
              <a:noFill/>
            </a:ln>
            <a:effectLst>
              <a:outerShdw dist="35921" dir="135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9850" tIns="33338" rIns="69850" bIns="33338">
              <a:spAutoFit/>
            </a:bodyPr>
            <a:lstStyle>
              <a:lvl1pPr defTabSz="4699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327025" defTabSz="4699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655638" defTabSz="4699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982663" defTabSz="4699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309688" defTabSz="4699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1766888" defTabSz="469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224088" defTabSz="469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2681288" defTabSz="469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138488" defTabSz="469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4000" dirty="0">
                  <a:solidFill>
                    <a:srgbClr val="0066FF"/>
                  </a:solidFill>
                  <a:latin typeface="Arial Rounded MT Bold" pitchFamily="34" charset="0"/>
                </a:rPr>
                <a:t>Y</a:t>
              </a:r>
            </a:p>
          </p:txBody>
        </p:sp>
        <p:grpSp>
          <p:nvGrpSpPr>
            <p:cNvPr id="67" name="Group 24"/>
            <p:cNvGrpSpPr>
              <a:grpSpLocks/>
            </p:cNvGrpSpPr>
            <p:nvPr/>
          </p:nvGrpSpPr>
          <p:grpSpPr bwMode="auto">
            <a:xfrm>
              <a:off x="1557338" y="1828800"/>
              <a:ext cx="312737" cy="519113"/>
              <a:chOff x="910" y="1461"/>
              <a:chExt cx="197" cy="327"/>
            </a:xfrm>
          </p:grpSpPr>
          <p:sp>
            <p:nvSpPr>
              <p:cNvPr id="88" name="AutoShape 25"/>
              <p:cNvSpPr>
                <a:spLocks noChangeArrowheads="1"/>
              </p:cNvSpPr>
              <p:nvPr/>
            </p:nvSpPr>
            <p:spPr bwMode="auto">
              <a:xfrm rot="1380000">
                <a:off x="910" y="1486"/>
                <a:ext cx="197" cy="302"/>
              </a:xfrm>
              <a:prstGeom prst="diamond">
                <a:avLst/>
              </a:prstGeom>
              <a:gradFill rotWithShape="0">
                <a:gsLst>
                  <a:gs pos="0">
                    <a:srgbClr val="FFCC99">
                      <a:gamma/>
                      <a:tint val="89804"/>
                      <a:invGamma/>
                    </a:srgbClr>
                  </a:gs>
                  <a:gs pos="100000">
                    <a:srgbClr val="FFCC99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89" name="Freeform 26"/>
              <p:cNvSpPr>
                <a:spLocks/>
              </p:cNvSpPr>
              <p:nvPr/>
            </p:nvSpPr>
            <p:spPr bwMode="auto">
              <a:xfrm>
                <a:off x="983" y="1461"/>
                <a:ext cx="64" cy="79"/>
              </a:xfrm>
              <a:custGeom>
                <a:avLst/>
                <a:gdLst>
                  <a:gd name="T0" fmla="*/ 32 w 64"/>
                  <a:gd name="T1" fmla="*/ 78 h 79"/>
                  <a:gd name="T2" fmla="*/ 0 w 64"/>
                  <a:gd name="T3" fmla="*/ 30 h 79"/>
                  <a:gd name="T4" fmla="*/ 46 w 64"/>
                  <a:gd name="T5" fmla="*/ 0 h 79"/>
                  <a:gd name="T6" fmla="*/ 63 w 64"/>
                  <a:gd name="T7" fmla="*/ 30 h 79"/>
                  <a:gd name="T8" fmla="*/ 32 w 64"/>
                  <a:gd name="T9" fmla="*/ 47 h 79"/>
                  <a:gd name="T10" fmla="*/ 46 w 64"/>
                  <a:gd name="T11" fmla="*/ 61 h 79"/>
                  <a:gd name="T12" fmla="*/ 32 w 64"/>
                  <a:gd name="T13" fmla="*/ 78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79">
                    <a:moveTo>
                      <a:pt x="32" y="78"/>
                    </a:moveTo>
                    <a:lnTo>
                      <a:pt x="0" y="30"/>
                    </a:lnTo>
                    <a:lnTo>
                      <a:pt x="46" y="0"/>
                    </a:lnTo>
                    <a:lnTo>
                      <a:pt x="63" y="30"/>
                    </a:lnTo>
                    <a:lnTo>
                      <a:pt x="32" y="47"/>
                    </a:lnTo>
                    <a:lnTo>
                      <a:pt x="46" y="61"/>
                    </a:lnTo>
                    <a:lnTo>
                      <a:pt x="32" y="78"/>
                    </a:lnTo>
                  </a:path>
                </a:pathLst>
              </a:custGeom>
              <a:solidFill>
                <a:srgbClr val="FFFF0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35921" dir="13500000" algn="ctr" rotWithShape="0">
                  <a:schemeClr val="bg2"/>
                </a:outerShdw>
              </a:effectLst>
            </p:spPr>
            <p:txBody>
              <a:bodyPr/>
              <a:lstStyle/>
              <a:p>
                <a:endParaRPr lang="en-US" sz="1200"/>
              </a:p>
            </p:txBody>
          </p:sp>
        </p:grpSp>
        <p:grpSp>
          <p:nvGrpSpPr>
            <p:cNvPr id="68" name="Group 27"/>
            <p:cNvGrpSpPr>
              <a:grpSpLocks/>
            </p:cNvGrpSpPr>
            <p:nvPr/>
          </p:nvGrpSpPr>
          <p:grpSpPr bwMode="auto">
            <a:xfrm>
              <a:off x="2016125" y="2171700"/>
              <a:ext cx="312738" cy="519113"/>
              <a:chOff x="1199" y="1677"/>
              <a:chExt cx="197" cy="327"/>
            </a:xfrm>
          </p:grpSpPr>
          <p:sp>
            <p:nvSpPr>
              <p:cNvPr id="86" name="AutoShape 28"/>
              <p:cNvSpPr>
                <a:spLocks noChangeArrowheads="1"/>
              </p:cNvSpPr>
              <p:nvPr/>
            </p:nvSpPr>
            <p:spPr bwMode="auto">
              <a:xfrm rot="1380000">
                <a:off x="1199" y="1702"/>
                <a:ext cx="197" cy="302"/>
              </a:xfrm>
              <a:prstGeom prst="diamond">
                <a:avLst/>
              </a:prstGeom>
              <a:gradFill rotWithShape="0">
                <a:gsLst>
                  <a:gs pos="0">
                    <a:srgbClr val="FFCC99">
                      <a:gamma/>
                      <a:tint val="89804"/>
                      <a:invGamma/>
                    </a:srgbClr>
                  </a:gs>
                  <a:gs pos="100000">
                    <a:srgbClr val="FFCC99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87" name="Freeform 29"/>
              <p:cNvSpPr>
                <a:spLocks/>
              </p:cNvSpPr>
              <p:nvPr/>
            </p:nvSpPr>
            <p:spPr bwMode="auto">
              <a:xfrm>
                <a:off x="1272" y="1677"/>
                <a:ext cx="64" cy="79"/>
              </a:xfrm>
              <a:custGeom>
                <a:avLst/>
                <a:gdLst>
                  <a:gd name="T0" fmla="*/ 32 w 64"/>
                  <a:gd name="T1" fmla="*/ 78 h 79"/>
                  <a:gd name="T2" fmla="*/ 0 w 64"/>
                  <a:gd name="T3" fmla="*/ 30 h 79"/>
                  <a:gd name="T4" fmla="*/ 46 w 64"/>
                  <a:gd name="T5" fmla="*/ 0 h 79"/>
                  <a:gd name="T6" fmla="*/ 63 w 64"/>
                  <a:gd name="T7" fmla="*/ 30 h 79"/>
                  <a:gd name="T8" fmla="*/ 32 w 64"/>
                  <a:gd name="T9" fmla="*/ 47 h 79"/>
                  <a:gd name="T10" fmla="*/ 46 w 64"/>
                  <a:gd name="T11" fmla="*/ 61 h 79"/>
                  <a:gd name="T12" fmla="*/ 32 w 64"/>
                  <a:gd name="T13" fmla="*/ 78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79">
                    <a:moveTo>
                      <a:pt x="32" y="78"/>
                    </a:moveTo>
                    <a:lnTo>
                      <a:pt x="0" y="30"/>
                    </a:lnTo>
                    <a:lnTo>
                      <a:pt x="46" y="0"/>
                    </a:lnTo>
                    <a:lnTo>
                      <a:pt x="63" y="30"/>
                    </a:lnTo>
                    <a:lnTo>
                      <a:pt x="32" y="47"/>
                    </a:lnTo>
                    <a:lnTo>
                      <a:pt x="46" y="61"/>
                    </a:lnTo>
                    <a:lnTo>
                      <a:pt x="32" y="78"/>
                    </a:lnTo>
                  </a:path>
                </a:pathLst>
              </a:custGeom>
              <a:solidFill>
                <a:srgbClr val="FFFF0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35921" dir="13500000" algn="ctr" rotWithShape="0">
                  <a:schemeClr val="bg2"/>
                </a:outerShdw>
              </a:effectLst>
            </p:spPr>
            <p:txBody>
              <a:bodyPr/>
              <a:lstStyle/>
              <a:p>
                <a:endParaRPr lang="en-US" sz="1200"/>
              </a:p>
            </p:txBody>
          </p:sp>
        </p:grpSp>
        <p:grpSp>
          <p:nvGrpSpPr>
            <p:cNvPr id="69" name="Group 30"/>
            <p:cNvGrpSpPr>
              <a:grpSpLocks/>
            </p:cNvGrpSpPr>
            <p:nvPr/>
          </p:nvGrpSpPr>
          <p:grpSpPr bwMode="auto">
            <a:xfrm>
              <a:off x="1419225" y="2471738"/>
              <a:ext cx="479425" cy="403225"/>
              <a:chOff x="823" y="1866"/>
              <a:chExt cx="302" cy="254"/>
            </a:xfrm>
          </p:grpSpPr>
          <p:sp>
            <p:nvSpPr>
              <p:cNvPr id="84" name="AutoShape 31"/>
              <p:cNvSpPr>
                <a:spLocks noChangeArrowheads="1"/>
              </p:cNvSpPr>
              <p:nvPr/>
            </p:nvSpPr>
            <p:spPr bwMode="auto">
              <a:xfrm rot="2700000">
                <a:off x="875" y="1870"/>
                <a:ext cx="198" cy="302"/>
              </a:xfrm>
              <a:prstGeom prst="diamond">
                <a:avLst/>
              </a:prstGeom>
              <a:gradFill rotWithShape="0">
                <a:gsLst>
                  <a:gs pos="0">
                    <a:srgbClr val="FFCC99">
                      <a:gamma/>
                      <a:tint val="89804"/>
                      <a:invGamma/>
                    </a:srgbClr>
                  </a:gs>
                  <a:gs pos="100000">
                    <a:srgbClr val="FFCC99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85" name="Freeform 32"/>
              <p:cNvSpPr>
                <a:spLocks/>
              </p:cNvSpPr>
              <p:nvPr/>
            </p:nvSpPr>
            <p:spPr bwMode="auto">
              <a:xfrm>
                <a:off x="1005" y="1866"/>
                <a:ext cx="59" cy="67"/>
              </a:xfrm>
              <a:custGeom>
                <a:avLst/>
                <a:gdLst>
                  <a:gd name="T0" fmla="*/ 11 w 59"/>
                  <a:gd name="T1" fmla="*/ 66 h 67"/>
                  <a:gd name="T2" fmla="*/ 0 w 59"/>
                  <a:gd name="T3" fmla="*/ 12 h 67"/>
                  <a:gd name="T4" fmla="*/ 54 w 59"/>
                  <a:gd name="T5" fmla="*/ 0 h 67"/>
                  <a:gd name="T6" fmla="*/ 58 w 59"/>
                  <a:gd name="T7" fmla="*/ 35 h 67"/>
                  <a:gd name="T8" fmla="*/ 23 w 59"/>
                  <a:gd name="T9" fmla="*/ 38 h 67"/>
                  <a:gd name="T10" fmla="*/ 31 w 59"/>
                  <a:gd name="T11" fmla="*/ 58 h 67"/>
                  <a:gd name="T12" fmla="*/ 11 w 59"/>
                  <a:gd name="T13" fmla="*/ 66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" h="67">
                    <a:moveTo>
                      <a:pt x="11" y="66"/>
                    </a:moveTo>
                    <a:lnTo>
                      <a:pt x="0" y="12"/>
                    </a:lnTo>
                    <a:lnTo>
                      <a:pt x="54" y="0"/>
                    </a:lnTo>
                    <a:lnTo>
                      <a:pt x="58" y="35"/>
                    </a:lnTo>
                    <a:lnTo>
                      <a:pt x="23" y="38"/>
                    </a:lnTo>
                    <a:lnTo>
                      <a:pt x="31" y="58"/>
                    </a:lnTo>
                    <a:lnTo>
                      <a:pt x="11" y="66"/>
                    </a:lnTo>
                  </a:path>
                </a:pathLst>
              </a:custGeom>
              <a:solidFill>
                <a:srgbClr val="FFFF0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35921" dir="13500000" algn="ctr" rotWithShape="0">
                  <a:schemeClr val="bg2"/>
                </a:outerShdw>
              </a:effectLst>
            </p:spPr>
            <p:txBody>
              <a:bodyPr/>
              <a:lstStyle/>
              <a:p>
                <a:endParaRPr lang="en-US" sz="1200"/>
              </a:p>
            </p:txBody>
          </p:sp>
        </p:grpSp>
        <p:grpSp>
          <p:nvGrpSpPr>
            <p:cNvPr id="70" name="Group 33"/>
            <p:cNvGrpSpPr>
              <a:grpSpLocks/>
            </p:cNvGrpSpPr>
            <p:nvPr/>
          </p:nvGrpSpPr>
          <p:grpSpPr bwMode="auto">
            <a:xfrm>
              <a:off x="4448175" y="2357438"/>
              <a:ext cx="479425" cy="403225"/>
              <a:chOff x="2731" y="1794"/>
              <a:chExt cx="302" cy="254"/>
            </a:xfrm>
          </p:grpSpPr>
          <p:sp>
            <p:nvSpPr>
              <p:cNvPr id="82" name="AutoShape 34"/>
              <p:cNvSpPr>
                <a:spLocks noChangeArrowheads="1"/>
              </p:cNvSpPr>
              <p:nvPr/>
            </p:nvSpPr>
            <p:spPr bwMode="auto">
              <a:xfrm rot="2700000">
                <a:off x="2783" y="1798"/>
                <a:ext cx="198" cy="302"/>
              </a:xfrm>
              <a:prstGeom prst="diamond">
                <a:avLst/>
              </a:prstGeom>
              <a:gradFill rotWithShape="0">
                <a:gsLst>
                  <a:gs pos="0">
                    <a:srgbClr val="FFCC99">
                      <a:gamma/>
                      <a:tint val="89804"/>
                      <a:invGamma/>
                    </a:srgbClr>
                  </a:gs>
                  <a:gs pos="100000">
                    <a:srgbClr val="FFCC99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83" name="Freeform 35"/>
              <p:cNvSpPr>
                <a:spLocks/>
              </p:cNvSpPr>
              <p:nvPr/>
            </p:nvSpPr>
            <p:spPr bwMode="auto">
              <a:xfrm>
                <a:off x="2913" y="1794"/>
                <a:ext cx="59" cy="67"/>
              </a:xfrm>
              <a:custGeom>
                <a:avLst/>
                <a:gdLst>
                  <a:gd name="T0" fmla="*/ 11 w 59"/>
                  <a:gd name="T1" fmla="*/ 66 h 67"/>
                  <a:gd name="T2" fmla="*/ 0 w 59"/>
                  <a:gd name="T3" fmla="*/ 12 h 67"/>
                  <a:gd name="T4" fmla="*/ 54 w 59"/>
                  <a:gd name="T5" fmla="*/ 0 h 67"/>
                  <a:gd name="T6" fmla="*/ 58 w 59"/>
                  <a:gd name="T7" fmla="*/ 35 h 67"/>
                  <a:gd name="T8" fmla="*/ 23 w 59"/>
                  <a:gd name="T9" fmla="*/ 38 h 67"/>
                  <a:gd name="T10" fmla="*/ 31 w 59"/>
                  <a:gd name="T11" fmla="*/ 58 h 67"/>
                  <a:gd name="T12" fmla="*/ 11 w 59"/>
                  <a:gd name="T13" fmla="*/ 66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" h="67">
                    <a:moveTo>
                      <a:pt x="11" y="66"/>
                    </a:moveTo>
                    <a:lnTo>
                      <a:pt x="0" y="12"/>
                    </a:lnTo>
                    <a:lnTo>
                      <a:pt x="54" y="0"/>
                    </a:lnTo>
                    <a:lnTo>
                      <a:pt x="58" y="35"/>
                    </a:lnTo>
                    <a:lnTo>
                      <a:pt x="23" y="38"/>
                    </a:lnTo>
                    <a:lnTo>
                      <a:pt x="31" y="58"/>
                    </a:lnTo>
                    <a:lnTo>
                      <a:pt x="11" y="66"/>
                    </a:lnTo>
                  </a:path>
                </a:pathLst>
              </a:custGeom>
              <a:solidFill>
                <a:srgbClr val="FFFF0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35921" dir="13500000" algn="ctr" rotWithShape="0">
                  <a:schemeClr val="bg2"/>
                </a:outerShdw>
              </a:effectLst>
            </p:spPr>
            <p:txBody>
              <a:bodyPr/>
              <a:lstStyle/>
              <a:p>
                <a:endParaRPr lang="en-US" sz="1200"/>
              </a:p>
            </p:txBody>
          </p:sp>
        </p:grpSp>
        <p:sp>
          <p:nvSpPr>
            <p:cNvPr id="71" name="Line 36"/>
            <p:cNvSpPr>
              <a:spLocks noChangeShapeType="1"/>
            </p:cNvSpPr>
            <p:nvPr/>
          </p:nvSpPr>
          <p:spPr bwMode="auto">
            <a:xfrm flipV="1">
              <a:off x="1647825" y="4833938"/>
              <a:ext cx="233363" cy="13176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72" name="Rectangle 42"/>
            <p:cNvSpPr>
              <a:spLocks noChangeArrowheads="1"/>
            </p:cNvSpPr>
            <p:nvPr/>
          </p:nvSpPr>
          <p:spPr bwMode="auto">
            <a:xfrm>
              <a:off x="5624271" y="5370513"/>
              <a:ext cx="378309" cy="2083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53975" tIns="26988" rIns="53975" bIns="26988">
              <a:spAutoFit/>
            </a:bodyPr>
            <a:lstStyle>
              <a:lvl1pPr defTabSz="3127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266700" defTabSz="3127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533400" defTabSz="3127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801688" defTabSz="3127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068388" defTabSz="3127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1525588" defTabSz="3127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1982788" defTabSz="3127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2439988" defTabSz="3127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2897188" defTabSz="3127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 sz="1000" b="1">
                  <a:solidFill>
                    <a:srgbClr val="FFFFFF"/>
                  </a:solidFill>
                </a:rPr>
                <a:t>37 C</a:t>
              </a:r>
            </a:p>
          </p:txBody>
        </p:sp>
        <p:sp>
          <p:nvSpPr>
            <p:cNvPr id="73" name="Oval 45"/>
            <p:cNvSpPr>
              <a:spLocks noChangeArrowheads="1"/>
            </p:cNvSpPr>
            <p:nvPr/>
          </p:nvSpPr>
          <p:spPr bwMode="auto">
            <a:xfrm>
              <a:off x="5902325" y="5451475"/>
              <a:ext cx="266700" cy="265113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74" name="Oval 50"/>
            <p:cNvSpPr>
              <a:spLocks noChangeArrowheads="1"/>
            </p:cNvSpPr>
            <p:nvPr/>
          </p:nvSpPr>
          <p:spPr bwMode="auto">
            <a:xfrm>
              <a:off x="1093788" y="4997450"/>
              <a:ext cx="266700" cy="265113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75" name="Oval 51"/>
            <p:cNvSpPr>
              <a:spLocks noChangeArrowheads="1"/>
            </p:cNvSpPr>
            <p:nvPr/>
          </p:nvSpPr>
          <p:spPr bwMode="auto">
            <a:xfrm>
              <a:off x="1162050" y="4597400"/>
              <a:ext cx="131763" cy="131763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76" name="Rectangle 52"/>
            <p:cNvSpPr>
              <a:spLocks noChangeArrowheads="1"/>
            </p:cNvSpPr>
            <p:nvPr/>
          </p:nvSpPr>
          <p:spPr bwMode="auto">
            <a:xfrm>
              <a:off x="1162050" y="4670425"/>
              <a:ext cx="131763" cy="398463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77" name="Oval 53"/>
            <p:cNvSpPr>
              <a:spLocks noChangeArrowheads="1"/>
            </p:cNvSpPr>
            <p:nvPr/>
          </p:nvSpPr>
          <p:spPr bwMode="auto">
            <a:xfrm>
              <a:off x="1114425" y="5021263"/>
              <a:ext cx="227013" cy="225425"/>
            </a:xfrm>
            <a:prstGeom prst="ellipse">
              <a:avLst/>
            </a:prstGeom>
            <a:solidFill>
              <a:srgbClr val="FF3300"/>
            </a:solidFill>
            <a:ln w="127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78" name="Rectangle 54"/>
            <p:cNvSpPr>
              <a:spLocks noChangeArrowheads="1"/>
            </p:cNvSpPr>
            <p:nvPr/>
          </p:nvSpPr>
          <p:spPr bwMode="auto">
            <a:xfrm>
              <a:off x="1179513" y="4843463"/>
              <a:ext cx="95250" cy="234950"/>
            </a:xfrm>
            <a:prstGeom prst="rect">
              <a:avLst/>
            </a:prstGeom>
            <a:solidFill>
              <a:srgbClr val="FF3300"/>
            </a:solidFill>
            <a:ln w="127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79" name="Line 68"/>
            <p:cNvSpPr>
              <a:spLocks noChangeShapeType="1"/>
            </p:cNvSpPr>
            <p:nvPr/>
          </p:nvSpPr>
          <p:spPr bwMode="auto">
            <a:xfrm>
              <a:off x="5911504" y="3351109"/>
              <a:ext cx="1965325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80" name="Arc 69"/>
            <p:cNvSpPr>
              <a:spLocks/>
            </p:cNvSpPr>
            <p:nvPr/>
          </p:nvSpPr>
          <p:spPr bwMode="auto">
            <a:xfrm rot="8700000">
              <a:off x="6351242" y="3236809"/>
              <a:ext cx="1095375" cy="995362"/>
            </a:xfrm>
            <a:custGeom>
              <a:avLst/>
              <a:gdLst>
                <a:gd name="G0" fmla="+- 21600 0 0"/>
                <a:gd name="G1" fmla="+- 174 0 0"/>
                <a:gd name="G2" fmla="+- 21600 0 0"/>
                <a:gd name="T0" fmla="*/ 21443 w 21600"/>
                <a:gd name="T1" fmla="*/ 21773 h 21773"/>
                <a:gd name="T2" fmla="*/ 1 w 21600"/>
                <a:gd name="T3" fmla="*/ 0 h 21773"/>
                <a:gd name="T4" fmla="*/ 21600 w 21600"/>
                <a:gd name="T5" fmla="*/ 174 h 21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773" fill="none" extrusionOk="0">
                  <a:moveTo>
                    <a:pt x="21442" y="21773"/>
                  </a:moveTo>
                  <a:cubicBezTo>
                    <a:pt x="9575" y="21687"/>
                    <a:pt x="0" y="12042"/>
                    <a:pt x="0" y="174"/>
                  </a:cubicBezTo>
                  <a:cubicBezTo>
                    <a:pt x="-1" y="115"/>
                    <a:pt x="0" y="57"/>
                    <a:pt x="0" y="-1"/>
                  </a:cubicBezTo>
                </a:path>
                <a:path w="21600" h="21773" stroke="0" extrusionOk="0">
                  <a:moveTo>
                    <a:pt x="21442" y="21773"/>
                  </a:moveTo>
                  <a:cubicBezTo>
                    <a:pt x="9575" y="21687"/>
                    <a:pt x="0" y="12042"/>
                    <a:pt x="0" y="174"/>
                  </a:cubicBezTo>
                  <a:cubicBezTo>
                    <a:pt x="-1" y="115"/>
                    <a:pt x="0" y="57"/>
                    <a:pt x="0" y="-1"/>
                  </a:cubicBezTo>
                  <a:lnTo>
                    <a:pt x="21600" y="174"/>
                  </a:lnTo>
                  <a:close/>
                </a:path>
              </a:pathLst>
            </a:custGeom>
            <a:noFill/>
            <a:ln w="50800" cap="rnd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81" name="AutoShape 70"/>
            <p:cNvSpPr>
              <a:spLocks noChangeArrowheads="1"/>
            </p:cNvSpPr>
            <p:nvPr/>
          </p:nvSpPr>
          <p:spPr bwMode="auto">
            <a:xfrm>
              <a:off x="7968905" y="3008209"/>
              <a:ext cx="712788" cy="658813"/>
            </a:xfrm>
            <a:prstGeom prst="star16">
              <a:avLst>
                <a:gd name="adj" fmla="val 37500"/>
              </a:avLst>
            </a:prstGeom>
            <a:gradFill rotWithShape="0">
              <a:gsLst>
                <a:gs pos="0">
                  <a:srgbClr val="FFFF66">
                    <a:gamma/>
                    <a:tint val="89804"/>
                    <a:invGamma/>
                  </a:srgbClr>
                </a:gs>
                <a:gs pos="100000">
                  <a:srgbClr val="FFFF6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/>
            </a:p>
          </p:txBody>
        </p:sp>
      </p:grpSp>
    </p:spTree>
    <p:extLst>
      <p:ext uri="{BB962C8B-B14F-4D97-AF65-F5344CB8AC3E}">
        <p14:creationId xmlns:p14="http://schemas.microsoft.com/office/powerpoint/2010/main" val="1977594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9603" name="Group 51"/>
          <p:cNvGrpSpPr>
            <a:grpSpLocks/>
          </p:cNvGrpSpPr>
          <p:nvPr/>
        </p:nvGrpSpPr>
        <p:grpSpPr bwMode="auto">
          <a:xfrm>
            <a:off x="721394" y="1085775"/>
            <a:ext cx="7389813" cy="2864345"/>
            <a:chOff x="288" y="1419"/>
            <a:chExt cx="4754" cy="1884"/>
          </a:xfrm>
        </p:grpSpPr>
        <p:sp>
          <p:nvSpPr>
            <p:cNvPr id="279558" name="Rectangle 6"/>
            <p:cNvSpPr>
              <a:spLocks noChangeArrowheads="1"/>
            </p:cNvSpPr>
            <p:nvPr/>
          </p:nvSpPr>
          <p:spPr bwMode="auto">
            <a:xfrm>
              <a:off x="3660" y="2319"/>
              <a:ext cx="321" cy="3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33350" tIns="65088" rIns="133350" bIns="65088">
              <a:spAutoFit/>
            </a:bodyPr>
            <a:lstStyle>
              <a:lvl1pPr defTabSz="1876425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655638" defTabSz="1876425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309688" defTabSz="1876425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965325" defTabSz="1876425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619375" defTabSz="1876425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3076575" defTabSz="18764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533775" defTabSz="18764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990975" defTabSz="18764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448175" defTabSz="18764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3200"/>
                <a:t>+</a:t>
              </a:r>
            </a:p>
          </p:txBody>
        </p:sp>
        <p:grpSp>
          <p:nvGrpSpPr>
            <p:cNvPr id="279559" name="Group 7"/>
            <p:cNvGrpSpPr>
              <a:grpSpLocks/>
            </p:cNvGrpSpPr>
            <p:nvPr/>
          </p:nvGrpSpPr>
          <p:grpSpPr bwMode="auto">
            <a:xfrm>
              <a:off x="4184" y="1419"/>
              <a:ext cx="858" cy="1560"/>
              <a:chOff x="4331" y="1778"/>
              <a:chExt cx="858" cy="1560"/>
            </a:xfrm>
          </p:grpSpPr>
          <p:grpSp>
            <p:nvGrpSpPr>
              <p:cNvPr id="279560" name="Group 8"/>
              <p:cNvGrpSpPr>
                <a:grpSpLocks/>
              </p:cNvGrpSpPr>
              <p:nvPr/>
            </p:nvGrpSpPr>
            <p:grpSpPr bwMode="auto">
              <a:xfrm>
                <a:off x="4798" y="2365"/>
                <a:ext cx="391" cy="271"/>
                <a:chOff x="4798" y="2365"/>
                <a:chExt cx="391" cy="271"/>
              </a:xfrm>
            </p:grpSpPr>
            <p:sp>
              <p:nvSpPr>
                <p:cNvPr id="279561" name="Rectangle 9"/>
                <p:cNvSpPr>
                  <a:spLocks noChangeArrowheads="1"/>
                </p:cNvSpPr>
                <p:nvPr/>
              </p:nvSpPr>
              <p:spPr bwMode="auto">
                <a:xfrm rot="15420000">
                  <a:off x="4858" y="2305"/>
                  <a:ext cx="271" cy="391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dist="35921" dir="13500000" algn="ctr" rotWithShape="0">
                    <a:schemeClr val="bg2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69850" tIns="33338" rIns="69850" bIns="33338">
                  <a:spAutoFit/>
                </a:bodyPr>
                <a:lstStyle>
                  <a:lvl1pPr defTabSz="46990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327025" defTabSz="46990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655638" defTabSz="4699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982663" defTabSz="4699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1309688" defTabSz="4699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1766888" defTabSz="4699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224088" defTabSz="4699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2681288" defTabSz="4699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138488" defTabSz="4699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r>
                    <a:rPr lang="en-US" altLang="en-US" sz="3600">
                      <a:solidFill>
                        <a:srgbClr val="3333FF"/>
                      </a:solidFill>
                      <a:latin typeface="Arial Rounded MT Bold" pitchFamily="34" charset="0"/>
                    </a:rPr>
                    <a:t>Y</a:t>
                  </a:r>
                </a:p>
              </p:txBody>
            </p:sp>
            <p:sp>
              <p:nvSpPr>
                <p:cNvPr id="279562" name="Freeform 10"/>
                <p:cNvSpPr>
                  <a:spLocks/>
                </p:cNvSpPr>
                <p:nvPr/>
              </p:nvSpPr>
              <p:spPr bwMode="auto">
                <a:xfrm>
                  <a:off x="5045" y="2391"/>
                  <a:ext cx="64" cy="79"/>
                </a:xfrm>
                <a:custGeom>
                  <a:avLst/>
                  <a:gdLst>
                    <a:gd name="T0" fmla="*/ 32 w 64"/>
                    <a:gd name="T1" fmla="*/ 78 h 79"/>
                    <a:gd name="T2" fmla="*/ 0 w 64"/>
                    <a:gd name="T3" fmla="*/ 30 h 79"/>
                    <a:gd name="T4" fmla="*/ 46 w 64"/>
                    <a:gd name="T5" fmla="*/ 0 h 79"/>
                    <a:gd name="T6" fmla="*/ 63 w 64"/>
                    <a:gd name="T7" fmla="*/ 30 h 79"/>
                    <a:gd name="T8" fmla="*/ 32 w 64"/>
                    <a:gd name="T9" fmla="*/ 47 h 79"/>
                    <a:gd name="T10" fmla="*/ 46 w 64"/>
                    <a:gd name="T11" fmla="*/ 61 h 79"/>
                    <a:gd name="T12" fmla="*/ 32 w 64"/>
                    <a:gd name="T13" fmla="*/ 78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4" h="79">
                      <a:moveTo>
                        <a:pt x="32" y="78"/>
                      </a:moveTo>
                      <a:lnTo>
                        <a:pt x="0" y="30"/>
                      </a:lnTo>
                      <a:lnTo>
                        <a:pt x="46" y="0"/>
                      </a:lnTo>
                      <a:lnTo>
                        <a:pt x="63" y="30"/>
                      </a:lnTo>
                      <a:lnTo>
                        <a:pt x="32" y="47"/>
                      </a:lnTo>
                      <a:lnTo>
                        <a:pt x="46" y="61"/>
                      </a:lnTo>
                      <a:lnTo>
                        <a:pt x="32" y="78"/>
                      </a:lnTo>
                    </a:path>
                  </a:pathLst>
                </a:custGeom>
                <a:solidFill>
                  <a:srgbClr val="FFFF00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dist="35921" dir="13500000" algn="ctr" rotWithShape="0">
                    <a:schemeClr val="bg2"/>
                  </a:outerShdw>
                </a:effectLst>
              </p:spPr>
              <p:txBody>
                <a:bodyPr/>
                <a:lstStyle/>
                <a:p>
                  <a:endParaRPr lang="en-US" sz="1100"/>
                </a:p>
              </p:txBody>
            </p:sp>
          </p:grpSp>
          <p:grpSp>
            <p:nvGrpSpPr>
              <p:cNvPr id="279563" name="Group 11"/>
              <p:cNvGrpSpPr>
                <a:grpSpLocks/>
              </p:cNvGrpSpPr>
              <p:nvPr/>
            </p:nvGrpSpPr>
            <p:grpSpPr bwMode="auto">
              <a:xfrm>
                <a:off x="4331" y="1778"/>
                <a:ext cx="759" cy="1560"/>
                <a:chOff x="4331" y="1778"/>
                <a:chExt cx="759" cy="1560"/>
              </a:xfrm>
            </p:grpSpPr>
            <p:grpSp>
              <p:nvGrpSpPr>
                <p:cNvPr id="279564" name="Group 12"/>
                <p:cNvGrpSpPr>
                  <a:grpSpLocks/>
                </p:cNvGrpSpPr>
                <p:nvPr/>
              </p:nvGrpSpPr>
              <p:grpSpPr bwMode="auto">
                <a:xfrm>
                  <a:off x="4810" y="1778"/>
                  <a:ext cx="280" cy="391"/>
                  <a:chOff x="4810" y="1778"/>
                  <a:chExt cx="280" cy="391"/>
                </a:xfrm>
              </p:grpSpPr>
              <p:sp>
                <p:nvSpPr>
                  <p:cNvPr id="279565" name="Rectangle 13"/>
                  <p:cNvSpPr>
                    <a:spLocks noChangeArrowheads="1"/>
                  </p:cNvSpPr>
                  <p:nvPr/>
                </p:nvSpPr>
                <p:spPr bwMode="auto">
                  <a:xfrm rot="19320000">
                    <a:off x="4810" y="1778"/>
                    <a:ext cx="271" cy="39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>
                    <a:outerShdw dist="35921" dir="13500000" algn="ctr" rotWithShape="0">
                      <a:schemeClr val="bg2"/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69850" tIns="33338" rIns="69850" bIns="33338">
                    <a:spAutoFit/>
                  </a:bodyPr>
                  <a:lstStyle>
                    <a:lvl1pPr defTabSz="4699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327025" defTabSz="4699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655638" defTabSz="4699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982663" defTabSz="4699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1309688" defTabSz="4699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1766888" defTabSz="4699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224088" defTabSz="4699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2681288" defTabSz="4699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138488" defTabSz="4699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r>
                      <a:rPr lang="en-US" altLang="en-US" sz="3600">
                        <a:solidFill>
                          <a:srgbClr val="3333FF"/>
                        </a:solidFill>
                        <a:latin typeface="Arial Rounded MT Bold" pitchFamily="34" charset="0"/>
                      </a:rPr>
                      <a:t>Y</a:t>
                    </a:r>
                  </a:p>
                </p:txBody>
              </p:sp>
              <p:sp>
                <p:nvSpPr>
                  <p:cNvPr id="279566" name="Freeform 14"/>
                  <p:cNvSpPr>
                    <a:spLocks/>
                  </p:cNvSpPr>
                  <p:nvPr/>
                </p:nvSpPr>
                <p:spPr bwMode="auto">
                  <a:xfrm>
                    <a:off x="5012" y="1986"/>
                    <a:ext cx="78" cy="58"/>
                  </a:xfrm>
                  <a:custGeom>
                    <a:avLst/>
                    <a:gdLst>
                      <a:gd name="T0" fmla="*/ 0 w 78"/>
                      <a:gd name="T1" fmla="*/ 49 h 58"/>
                      <a:gd name="T2" fmla="*/ 29 w 78"/>
                      <a:gd name="T3" fmla="*/ 0 h 58"/>
                      <a:gd name="T4" fmla="*/ 77 w 78"/>
                      <a:gd name="T5" fmla="*/ 29 h 58"/>
                      <a:gd name="T6" fmla="*/ 55 w 78"/>
                      <a:gd name="T7" fmla="*/ 57 h 58"/>
                      <a:gd name="T8" fmla="*/ 28 w 78"/>
                      <a:gd name="T9" fmla="*/ 35 h 58"/>
                      <a:gd name="T10" fmla="*/ 20 w 78"/>
                      <a:gd name="T11" fmla="*/ 55 h 58"/>
                      <a:gd name="T12" fmla="*/ 0 w 78"/>
                      <a:gd name="T13" fmla="*/ 49 h 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78" h="58">
                        <a:moveTo>
                          <a:pt x="0" y="49"/>
                        </a:moveTo>
                        <a:lnTo>
                          <a:pt x="29" y="0"/>
                        </a:lnTo>
                        <a:lnTo>
                          <a:pt x="77" y="29"/>
                        </a:lnTo>
                        <a:lnTo>
                          <a:pt x="55" y="57"/>
                        </a:lnTo>
                        <a:lnTo>
                          <a:pt x="28" y="35"/>
                        </a:lnTo>
                        <a:lnTo>
                          <a:pt x="20" y="55"/>
                        </a:lnTo>
                        <a:lnTo>
                          <a:pt x="0" y="49"/>
                        </a:lnTo>
                      </a:path>
                    </a:pathLst>
                  </a:custGeom>
                  <a:solidFill>
                    <a:srgbClr val="FFFF00"/>
                  </a:solidFill>
                  <a:ln w="12700" cap="rnd" cmpd="sng">
                    <a:solidFill>
                      <a:schemeClr val="tx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dist="35921" dir="13500000" algn="ctr" rotWithShape="0">
                      <a:schemeClr val="bg2"/>
                    </a:outerShdw>
                  </a:effectLst>
                </p:spPr>
                <p:txBody>
                  <a:bodyPr/>
                  <a:lstStyle/>
                  <a:p>
                    <a:endParaRPr lang="en-US" sz="1100"/>
                  </a:p>
                </p:txBody>
              </p:sp>
            </p:grpSp>
            <p:sp>
              <p:nvSpPr>
                <p:cNvPr id="279567" name="Rectangle 15"/>
                <p:cNvSpPr>
                  <a:spLocks noChangeArrowheads="1"/>
                </p:cNvSpPr>
                <p:nvPr/>
              </p:nvSpPr>
              <p:spPr bwMode="auto">
                <a:xfrm>
                  <a:off x="4331" y="2746"/>
                  <a:ext cx="611" cy="5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33350" tIns="65088" rIns="133350" bIns="65088">
                  <a:spAutoFit/>
                </a:bodyPr>
                <a:lstStyle>
                  <a:lvl1pPr defTabSz="1876425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655638" defTabSz="1876425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309688" defTabSz="1876425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965325" defTabSz="1876425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619375" defTabSz="1876425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3076575" defTabSz="1876425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3533775" defTabSz="1876425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990975" defTabSz="1876425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4448175" defTabSz="1876425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r>
                    <a:rPr lang="en-US" altLang="en-US" sz="1050" b="1"/>
                    <a:t>MAb</a:t>
                  </a:r>
                </a:p>
                <a:p>
                  <a:r>
                    <a:rPr lang="en-US" altLang="en-US" sz="1050" b="1"/>
                    <a:t>anti-</a:t>
                  </a:r>
                </a:p>
                <a:p>
                  <a:r>
                    <a:rPr lang="en-US" altLang="en-US" sz="1050" b="1"/>
                    <a:t>human IgG</a:t>
                  </a:r>
                </a:p>
                <a:p>
                  <a:r>
                    <a:rPr lang="en-US" altLang="en-US" sz="1050" b="1"/>
                    <a:t>alk phos</a:t>
                  </a:r>
                </a:p>
                <a:p>
                  <a:r>
                    <a:rPr lang="en-US" altLang="en-US" sz="1050" b="1"/>
                    <a:t>conjugate</a:t>
                  </a:r>
                </a:p>
              </p:txBody>
            </p:sp>
            <p:grpSp>
              <p:nvGrpSpPr>
                <p:cNvPr id="279568" name="Group 16"/>
                <p:cNvGrpSpPr>
                  <a:grpSpLocks/>
                </p:cNvGrpSpPr>
                <p:nvPr/>
              </p:nvGrpSpPr>
              <p:grpSpPr bwMode="auto">
                <a:xfrm>
                  <a:off x="4464" y="2065"/>
                  <a:ext cx="391" cy="271"/>
                  <a:chOff x="4464" y="2065"/>
                  <a:chExt cx="391" cy="271"/>
                </a:xfrm>
              </p:grpSpPr>
              <p:sp>
                <p:nvSpPr>
                  <p:cNvPr id="279569" name="Rectangle 17"/>
                  <p:cNvSpPr>
                    <a:spLocks noChangeArrowheads="1"/>
                  </p:cNvSpPr>
                  <p:nvPr/>
                </p:nvSpPr>
                <p:spPr bwMode="auto">
                  <a:xfrm rot="16980000">
                    <a:off x="4524" y="2005"/>
                    <a:ext cx="271" cy="39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>
                    <a:outerShdw dist="35921" dir="13500000" algn="ctr" rotWithShape="0">
                      <a:schemeClr val="bg2"/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69850" tIns="33338" rIns="69850" bIns="33338">
                    <a:spAutoFit/>
                  </a:bodyPr>
                  <a:lstStyle>
                    <a:lvl1pPr defTabSz="4699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327025" defTabSz="4699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655638" defTabSz="4699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982663" defTabSz="4699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1309688" defTabSz="4699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1766888" defTabSz="4699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224088" defTabSz="4699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2681288" defTabSz="4699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138488" defTabSz="4699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r>
                      <a:rPr lang="en-US" altLang="en-US" sz="3600">
                        <a:solidFill>
                          <a:srgbClr val="3333FF"/>
                        </a:solidFill>
                        <a:latin typeface="Arial Rounded MT Bold" pitchFamily="34" charset="0"/>
                      </a:rPr>
                      <a:t>Y</a:t>
                    </a:r>
                  </a:p>
                </p:txBody>
              </p:sp>
              <p:sp>
                <p:nvSpPr>
                  <p:cNvPr id="279570" name="Freeform 18"/>
                  <p:cNvSpPr>
                    <a:spLocks/>
                  </p:cNvSpPr>
                  <p:nvPr/>
                </p:nvSpPr>
                <p:spPr bwMode="auto">
                  <a:xfrm>
                    <a:off x="4739" y="2145"/>
                    <a:ext cx="58" cy="64"/>
                  </a:xfrm>
                  <a:custGeom>
                    <a:avLst/>
                    <a:gdLst>
                      <a:gd name="T0" fmla="*/ 8 w 58"/>
                      <a:gd name="T1" fmla="*/ 63 h 64"/>
                      <a:gd name="T2" fmla="*/ 0 w 58"/>
                      <a:gd name="T3" fmla="*/ 7 h 64"/>
                      <a:gd name="T4" fmla="*/ 56 w 58"/>
                      <a:gd name="T5" fmla="*/ 0 h 64"/>
                      <a:gd name="T6" fmla="*/ 57 w 58"/>
                      <a:gd name="T7" fmla="*/ 35 h 64"/>
                      <a:gd name="T8" fmla="*/ 22 w 58"/>
                      <a:gd name="T9" fmla="*/ 36 h 64"/>
                      <a:gd name="T10" fmla="*/ 29 w 58"/>
                      <a:gd name="T11" fmla="*/ 55 h 64"/>
                      <a:gd name="T12" fmla="*/ 8 w 58"/>
                      <a:gd name="T13" fmla="*/ 63 h 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58" h="64">
                        <a:moveTo>
                          <a:pt x="8" y="63"/>
                        </a:moveTo>
                        <a:lnTo>
                          <a:pt x="0" y="7"/>
                        </a:lnTo>
                        <a:lnTo>
                          <a:pt x="56" y="0"/>
                        </a:lnTo>
                        <a:lnTo>
                          <a:pt x="57" y="35"/>
                        </a:lnTo>
                        <a:lnTo>
                          <a:pt x="22" y="36"/>
                        </a:lnTo>
                        <a:lnTo>
                          <a:pt x="29" y="55"/>
                        </a:lnTo>
                        <a:lnTo>
                          <a:pt x="8" y="63"/>
                        </a:lnTo>
                      </a:path>
                    </a:pathLst>
                  </a:custGeom>
                  <a:solidFill>
                    <a:srgbClr val="FFFF00"/>
                  </a:solidFill>
                  <a:ln w="12700" cap="rnd" cmpd="sng">
                    <a:solidFill>
                      <a:schemeClr val="tx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dist="35921" dir="13500000" algn="ctr" rotWithShape="0">
                      <a:schemeClr val="bg2"/>
                    </a:outerShdw>
                  </a:effectLst>
                </p:spPr>
                <p:txBody>
                  <a:bodyPr/>
                  <a:lstStyle/>
                  <a:p>
                    <a:endParaRPr lang="en-US" sz="1100"/>
                  </a:p>
                </p:txBody>
              </p:sp>
            </p:grpSp>
            <p:grpSp>
              <p:nvGrpSpPr>
                <p:cNvPr id="279571" name="Group 19"/>
                <p:cNvGrpSpPr>
                  <a:grpSpLocks/>
                </p:cNvGrpSpPr>
                <p:nvPr/>
              </p:nvGrpSpPr>
              <p:grpSpPr bwMode="auto">
                <a:xfrm>
                  <a:off x="4378" y="2437"/>
                  <a:ext cx="391" cy="271"/>
                  <a:chOff x="4378" y="2437"/>
                  <a:chExt cx="391" cy="271"/>
                </a:xfrm>
              </p:grpSpPr>
              <p:sp>
                <p:nvSpPr>
                  <p:cNvPr id="279572" name="Rectangle 20"/>
                  <p:cNvSpPr>
                    <a:spLocks noChangeArrowheads="1"/>
                  </p:cNvSpPr>
                  <p:nvPr/>
                </p:nvSpPr>
                <p:spPr bwMode="auto">
                  <a:xfrm rot="15420000">
                    <a:off x="4438" y="2377"/>
                    <a:ext cx="271" cy="39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>
                    <a:outerShdw dist="35921" dir="13500000" algn="ctr" rotWithShape="0">
                      <a:schemeClr val="bg2"/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69850" tIns="33338" rIns="69850" bIns="33338">
                    <a:spAutoFit/>
                  </a:bodyPr>
                  <a:lstStyle>
                    <a:lvl1pPr defTabSz="4699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327025" defTabSz="4699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655638" defTabSz="4699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982663" defTabSz="4699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1309688" defTabSz="4699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1766888" defTabSz="4699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224088" defTabSz="4699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2681288" defTabSz="4699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138488" defTabSz="4699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r>
                      <a:rPr lang="en-US" altLang="en-US" sz="3600">
                        <a:solidFill>
                          <a:srgbClr val="3333FF"/>
                        </a:solidFill>
                        <a:latin typeface="Arial Rounded MT Bold" pitchFamily="34" charset="0"/>
                      </a:rPr>
                      <a:t>Y</a:t>
                    </a:r>
                  </a:p>
                </p:txBody>
              </p:sp>
              <p:sp>
                <p:nvSpPr>
                  <p:cNvPr id="279573" name="Freeform 21"/>
                  <p:cNvSpPr>
                    <a:spLocks/>
                  </p:cNvSpPr>
                  <p:nvPr/>
                </p:nvSpPr>
                <p:spPr bwMode="auto">
                  <a:xfrm>
                    <a:off x="4625" y="2463"/>
                    <a:ext cx="64" cy="79"/>
                  </a:xfrm>
                  <a:custGeom>
                    <a:avLst/>
                    <a:gdLst>
                      <a:gd name="T0" fmla="*/ 32 w 64"/>
                      <a:gd name="T1" fmla="*/ 78 h 79"/>
                      <a:gd name="T2" fmla="*/ 0 w 64"/>
                      <a:gd name="T3" fmla="*/ 30 h 79"/>
                      <a:gd name="T4" fmla="*/ 46 w 64"/>
                      <a:gd name="T5" fmla="*/ 0 h 79"/>
                      <a:gd name="T6" fmla="*/ 63 w 64"/>
                      <a:gd name="T7" fmla="*/ 30 h 79"/>
                      <a:gd name="T8" fmla="*/ 32 w 64"/>
                      <a:gd name="T9" fmla="*/ 47 h 79"/>
                      <a:gd name="T10" fmla="*/ 46 w 64"/>
                      <a:gd name="T11" fmla="*/ 61 h 79"/>
                      <a:gd name="T12" fmla="*/ 32 w 64"/>
                      <a:gd name="T13" fmla="*/ 78 h 7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4" h="79">
                        <a:moveTo>
                          <a:pt x="32" y="78"/>
                        </a:moveTo>
                        <a:lnTo>
                          <a:pt x="0" y="30"/>
                        </a:lnTo>
                        <a:lnTo>
                          <a:pt x="46" y="0"/>
                        </a:lnTo>
                        <a:lnTo>
                          <a:pt x="63" y="30"/>
                        </a:lnTo>
                        <a:lnTo>
                          <a:pt x="32" y="47"/>
                        </a:lnTo>
                        <a:lnTo>
                          <a:pt x="46" y="61"/>
                        </a:lnTo>
                        <a:lnTo>
                          <a:pt x="32" y="78"/>
                        </a:lnTo>
                      </a:path>
                    </a:pathLst>
                  </a:custGeom>
                  <a:solidFill>
                    <a:srgbClr val="FFFF00"/>
                  </a:solidFill>
                  <a:ln w="12700" cap="rnd" cmpd="sng">
                    <a:solidFill>
                      <a:schemeClr val="tx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dist="35921" dir="13500000" algn="ctr" rotWithShape="0">
                      <a:schemeClr val="bg2"/>
                    </a:outerShdw>
                  </a:effectLst>
                </p:spPr>
                <p:txBody>
                  <a:bodyPr/>
                  <a:lstStyle/>
                  <a:p>
                    <a:endParaRPr lang="en-US" sz="1100"/>
                  </a:p>
                </p:txBody>
              </p:sp>
            </p:grpSp>
          </p:grpSp>
        </p:grpSp>
        <p:sp>
          <p:nvSpPr>
            <p:cNvPr id="279574" name="Rectangle 22"/>
            <p:cNvSpPr>
              <a:spLocks noChangeArrowheads="1"/>
            </p:cNvSpPr>
            <p:nvPr/>
          </p:nvSpPr>
          <p:spPr bwMode="auto">
            <a:xfrm>
              <a:off x="288" y="2291"/>
              <a:ext cx="363" cy="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33350" tIns="65088" rIns="133350" bIns="65088">
              <a:spAutoFit/>
            </a:bodyPr>
            <a:lstStyle>
              <a:lvl1pPr defTabSz="1876425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655638" defTabSz="1876425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309688" defTabSz="1876425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965325" defTabSz="1876425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619375" defTabSz="1876425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3076575" defTabSz="18764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533775" defTabSz="18764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990975" defTabSz="18764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448175" defTabSz="18764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050" b="1"/>
                <a:t>PMP</a:t>
              </a:r>
            </a:p>
          </p:txBody>
        </p:sp>
        <p:sp>
          <p:nvSpPr>
            <p:cNvPr id="279575" name="Line 23"/>
            <p:cNvSpPr>
              <a:spLocks noChangeShapeType="1"/>
            </p:cNvSpPr>
            <p:nvPr/>
          </p:nvSpPr>
          <p:spPr bwMode="auto">
            <a:xfrm>
              <a:off x="1845" y="1949"/>
              <a:ext cx="0" cy="4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100"/>
            </a:p>
          </p:txBody>
        </p:sp>
        <p:sp>
          <p:nvSpPr>
            <p:cNvPr id="279576" name="Rectangle 24"/>
            <p:cNvSpPr>
              <a:spLocks noChangeArrowheads="1"/>
            </p:cNvSpPr>
            <p:nvPr/>
          </p:nvSpPr>
          <p:spPr bwMode="auto">
            <a:xfrm>
              <a:off x="931" y="2298"/>
              <a:ext cx="491" cy="2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33350" tIns="65088" rIns="133350" bIns="65088">
              <a:spAutoFit/>
            </a:bodyPr>
            <a:lstStyle>
              <a:lvl1pPr defTabSz="1876425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655638" defTabSz="1876425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309688" defTabSz="1876425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965325" defTabSz="1876425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619375" defTabSz="1876425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3076575" defTabSz="18764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533775" defTabSz="18764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990975" defTabSz="18764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448175" defTabSz="18764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050" b="1"/>
                <a:t>Rubella</a:t>
              </a:r>
            </a:p>
            <a:p>
              <a:r>
                <a:rPr lang="en-US" altLang="en-US" sz="1050" b="1"/>
                <a:t>virus</a:t>
              </a:r>
            </a:p>
          </p:txBody>
        </p:sp>
        <p:sp>
          <p:nvSpPr>
            <p:cNvPr id="279577" name="Rectangle 25"/>
            <p:cNvSpPr>
              <a:spLocks noChangeArrowheads="1"/>
            </p:cNvSpPr>
            <p:nvPr/>
          </p:nvSpPr>
          <p:spPr bwMode="auto">
            <a:xfrm>
              <a:off x="1597" y="2319"/>
              <a:ext cx="626" cy="5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33350" tIns="65088" rIns="133350" bIns="65088">
              <a:spAutoFit/>
            </a:bodyPr>
            <a:lstStyle>
              <a:lvl1pPr defTabSz="1876425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655638" defTabSz="1876425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309688" defTabSz="1876425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965325" defTabSz="1876425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619375" defTabSz="1876425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3076575" defTabSz="18764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533775" defTabSz="18764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990975" defTabSz="18764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448175" defTabSz="18764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050" b="1"/>
                <a:t>Sample</a:t>
              </a:r>
            </a:p>
            <a:p>
              <a:r>
                <a:rPr lang="en-US" altLang="en-US" sz="1050" b="1"/>
                <a:t>containing</a:t>
              </a:r>
            </a:p>
            <a:p>
              <a:r>
                <a:rPr lang="en-US" altLang="en-US" sz="1050" b="1"/>
                <a:t>IgG</a:t>
              </a:r>
            </a:p>
            <a:p>
              <a:r>
                <a:rPr lang="en-US" altLang="en-US" sz="1050" b="1"/>
                <a:t>anti-rubella</a:t>
              </a:r>
            </a:p>
            <a:p>
              <a:r>
                <a:rPr lang="en-US" altLang="en-US" sz="1050" b="1"/>
                <a:t>antibodies</a:t>
              </a:r>
            </a:p>
          </p:txBody>
        </p:sp>
        <p:sp>
          <p:nvSpPr>
            <p:cNvPr id="279578" name="Rectangle 26"/>
            <p:cNvSpPr>
              <a:spLocks noChangeArrowheads="1"/>
            </p:cNvSpPr>
            <p:nvPr/>
          </p:nvSpPr>
          <p:spPr bwMode="auto">
            <a:xfrm rot="4920000" flipH="1">
              <a:off x="1977" y="1755"/>
              <a:ext cx="271" cy="391"/>
            </a:xfrm>
            <a:prstGeom prst="rect">
              <a:avLst/>
            </a:prstGeom>
            <a:noFill/>
            <a:ln>
              <a:noFill/>
            </a:ln>
            <a:effectLst>
              <a:outerShdw dist="35921" dir="135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9850" tIns="33338" rIns="69850" bIns="33338">
              <a:spAutoFit/>
            </a:bodyPr>
            <a:lstStyle>
              <a:lvl1pPr defTabSz="4699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327025" defTabSz="4699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655638" defTabSz="4699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982663" defTabSz="4699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309688" defTabSz="4699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1766888" defTabSz="469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224088" defTabSz="469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2681288" defTabSz="469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138488" defTabSz="469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3600">
                  <a:solidFill>
                    <a:srgbClr val="990099"/>
                  </a:solidFill>
                  <a:latin typeface="Arial Rounded MT Bold" pitchFamily="34" charset="0"/>
                </a:rPr>
                <a:t>Y</a:t>
              </a:r>
            </a:p>
          </p:txBody>
        </p:sp>
        <p:sp>
          <p:nvSpPr>
            <p:cNvPr id="279579" name="Rectangle 27"/>
            <p:cNvSpPr>
              <a:spLocks noChangeArrowheads="1"/>
            </p:cNvSpPr>
            <p:nvPr/>
          </p:nvSpPr>
          <p:spPr bwMode="auto">
            <a:xfrm rot="2940000" flipH="1">
              <a:off x="1759" y="1490"/>
              <a:ext cx="271" cy="391"/>
            </a:xfrm>
            <a:prstGeom prst="rect">
              <a:avLst/>
            </a:prstGeom>
            <a:noFill/>
            <a:ln>
              <a:noFill/>
            </a:ln>
            <a:effectLst>
              <a:outerShdw dist="35921" dir="135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9850" tIns="33338" rIns="69850" bIns="33338">
              <a:spAutoFit/>
            </a:bodyPr>
            <a:lstStyle>
              <a:lvl1pPr defTabSz="4699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327025" defTabSz="4699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655638" defTabSz="4699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982663" defTabSz="4699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309688" defTabSz="4699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1766888" defTabSz="469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224088" defTabSz="469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2681288" defTabSz="469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138488" defTabSz="469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3600">
                  <a:solidFill>
                    <a:srgbClr val="990099"/>
                  </a:solidFill>
                  <a:latin typeface="Arial Rounded MT Bold" pitchFamily="34" charset="0"/>
                </a:rPr>
                <a:t>Y</a:t>
              </a:r>
            </a:p>
          </p:txBody>
        </p:sp>
        <p:sp>
          <p:nvSpPr>
            <p:cNvPr id="279580" name="Line 28"/>
            <p:cNvSpPr>
              <a:spLocks noChangeShapeType="1"/>
            </p:cNvSpPr>
            <p:nvPr/>
          </p:nvSpPr>
          <p:spPr bwMode="auto">
            <a:xfrm>
              <a:off x="2413" y="2557"/>
              <a:ext cx="236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100"/>
            </a:p>
          </p:txBody>
        </p:sp>
        <p:sp>
          <p:nvSpPr>
            <p:cNvPr id="279582" name="Oval 30"/>
            <p:cNvSpPr>
              <a:spLocks noChangeArrowheads="1"/>
            </p:cNvSpPr>
            <p:nvPr/>
          </p:nvSpPr>
          <p:spPr bwMode="auto">
            <a:xfrm>
              <a:off x="3065" y="2544"/>
              <a:ext cx="343" cy="343"/>
            </a:xfrm>
            <a:prstGeom prst="ellipse">
              <a:avLst/>
            </a:prstGeom>
            <a:solidFill>
              <a:srgbClr val="FFCC99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100"/>
            </a:p>
          </p:txBody>
        </p:sp>
        <p:sp>
          <p:nvSpPr>
            <p:cNvPr id="279583" name="Line 31"/>
            <p:cNvSpPr>
              <a:spLocks noChangeShapeType="1"/>
            </p:cNvSpPr>
            <p:nvPr/>
          </p:nvSpPr>
          <p:spPr bwMode="auto">
            <a:xfrm flipV="1">
              <a:off x="3228" y="2640"/>
              <a:ext cx="137" cy="7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100"/>
            </a:p>
          </p:txBody>
        </p:sp>
        <p:sp>
          <p:nvSpPr>
            <p:cNvPr id="279584" name="Line 32"/>
            <p:cNvSpPr>
              <a:spLocks noChangeShapeType="1"/>
            </p:cNvSpPr>
            <p:nvPr/>
          </p:nvSpPr>
          <p:spPr bwMode="auto">
            <a:xfrm>
              <a:off x="1021" y="2069"/>
              <a:ext cx="183" cy="2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100"/>
            </a:p>
          </p:txBody>
        </p:sp>
        <p:sp>
          <p:nvSpPr>
            <p:cNvPr id="279585" name="Rectangle 33"/>
            <p:cNvSpPr>
              <a:spLocks noChangeArrowheads="1"/>
            </p:cNvSpPr>
            <p:nvPr/>
          </p:nvSpPr>
          <p:spPr bwMode="auto">
            <a:xfrm>
              <a:off x="1320" y="2343"/>
              <a:ext cx="321" cy="3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33350" tIns="65088" rIns="133350" bIns="65088">
              <a:spAutoFit/>
            </a:bodyPr>
            <a:lstStyle>
              <a:lvl1pPr defTabSz="1876425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655638" defTabSz="1876425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309688" defTabSz="1876425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965325" defTabSz="1876425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619375" defTabSz="1876425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3076575" defTabSz="18764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533775" defTabSz="18764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990975" defTabSz="18764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448175" defTabSz="18764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3200"/>
                <a:t>+</a:t>
              </a:r>
            </a:p>
          </p:txBody>
        </p:sp>
        <p:sp>
          <p:nvSpPr>
            <p:cNvPr id="279586" name="Oval 34"/>
            <p:cNvSpPr>
              <a:spLocks noChangeArrowheads="1"/>
            </p:cNvSpPr>
            <p:nvPr/>
          </p:nvSpPr>
          <p:spPr bwMode="auto">
            <a:xfrm>
              <a:off x="430" y="1725"/>
              <a:ext cx="446" cy="447"/>
            </a:xfrm>
            <a:prstGeom prst="ellipse">
              <a:avLst/>
            </a:prstGeom>
            <a:gradFill rotWithShape="0">
              <a:gsLst>
                <a:gs pos="0">
                  <a:srgbClr val="33CC33">
                    <a:gamma/>
                    <a:tint val="89804"/>
                    <a:invGamma/>
                  </a:srgbClr>
                </a:gs>
                <a:gs pos="100000">
                  <a:srgbClr val="33CC33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33CC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100"/>
            </a:p>
          </p:txBody>
        </p:sp>
        <p:sp>
          <p:nvSpPr>
            <p:cNvPr id="279587" name="Oval 35"/>
            <p:cNvSpPr>
              <a:spLocks noChangeArrowheads="1"/>
            </p:cNvSpPr>
            <p:nvPr/>
          </p:nvSpPr>
          <p:spPr bwMode="auto">
            <a:xfrm>
              <a:off x="801" y="2053"/>
              <a:ext cx="168" cy="136"/>
            </a:xfrm>
            <a:prstGeom prst="ellipse">
              <a:avLst/>
            </a:prstGeom>
            <a:gradFill rotWithShape="0">
              <a:gsLst>
                <a:gs pos="0">
                  <a:srgbClr val="FF3300">
                    <a:gamma/>
                    <a:tint val="60000"/>
                    <a:invGamma/>
                  </a:srgbClr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100"/>
            </a:p>
          </p:txBody>
        </p:sp>
        <p:sp>
          <p:nvSpPr>
            <p:cNvPr id="279588" name="Oval 36"/>
            <p:cNvSpPr>
              <a:spLocks noChangeArrowheads="1"/>
            </p:cNvSpPr>
            <p:nvPr/>
          </p:nvSpPr>
          <p:spPr bwMode="auto">
            <a:xfrm>
              <a:off x="861" y="1873"/>
              <a:ext cx="168" cy="136"/>
            </a:xfrm>
            <a:prstGeom prst="ellipse">
              <a:avLst/>
            </a:prstGeom>
            <a:gradFill rotWithShape="0">
              <a:gsLst>
                <a:gs pos="0">
                  <a:srgbClr val="FF3300">
                    <a:gamma/>
                    <a:tint val="60000"/>
                    <a:invGamma/>
                  </a:srgbClr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100"/>
            </a:p>
          </p:txBody>
        </p:sp>
        <p:sp>
          <p:nvSpPr>
            <p:cNvPr id="279589" name="Oval 37"/>
            <p:cNvSpPr>
              <a:spLocks noChangeArrowheads="1"/>
            </p:cNvSpPr>
            <p:nvPr/>
          </p:nvSpPr>
          <p:spPr bwMode="auto">
            <a:xfrm>
              <a:off x="801" y="1693"/>
              <a:ext cx="168" cy="136"/>
            </a:xfrm>
            <a:prstGeom prst="ellipse">
              <a:avLst/>
            </a:prstGeom>
            <a:gradFill rotWithShape="0">
              <a:gsLst>
                <a:gs pos="0">
                  <a:srgbClr val="FF3300">
                    <a:gamma/>
                    <a:tint val="60000"/>
                    <a:invGamma/>
                  </a:srgbClr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100"/>
            </a:p>
          </p:txBody>
        </p:sp>
        <p:grpSp>
          <p:nvGrpSpPr>
            <p:cNvPr id="279590" name="Group 38"/>
            <p:cNvGrpSpPr>
              <a:grpSpLocks/>
            </p:cNvGrpSpPr>
            <p:nvPr/>
          </p:nvGrpSpPr>
          <p:grpSpPr bwMode="auto">
            <a:xfrm>
              <a:off x="2662" y="1769"/>
              <a:ext cx="920" cy="619"/>
              <a:chOff x="2809" y="2128"/>
              <a:chExt cx="920" cy="619"/>
            </a:xfrm>
          </p:grpSpPr>
          <p:sp>
            <p:nvSpPr>
              <p:cNvPr id="279591" name="Oval 39"/>
              <p:cNvSpPr>
                <a:spLocks noChangeArrowheads="1"/>
              </p:cNvSpPr>
              <p:nvPr/>
            </p:nvSpPr>
            <p:spPr bwMode="auto">
              <a:xfrm>
                <a:off x="2809" y="2204"/>
                <a:ext cx="446" cy="447"/>
              </a:xfrm>
              <a:prstGeom prst="ellipse">
                <a:avLst/>
              </a:prstGeom>
              <a:gradFill rotWithShape="0">
                <a:gsLst>
                  <a:gs pos="0">
                    <a:srgbClr val="33CC33">
                      <a:gamma/>
                      <a:tint val="89804"/>
                      <a:invGamma/>
                    </a:srgbClr>
                  </a:gs>
                  <a:gs pos="100000">
                    <a:srgbClr val="33CC33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rgbClr val="33CC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100"/>
              </a:p>
            </p:txBody>
          </p:sp>
          <p:sp>
            <p:nvSpPr>
              <p:cNvPr id="279592" name="Rectangle 40"/>
              <p:cNvSpPr>
                <a:spLocks noChangeArrowheads="1"/>
              </p:cNvSpPr>
              <p:nvPr/>
            </p:nvSpPr>
            <p:spPr bwMode="auto">
              <a:xfrm rot="15120000" flipH="1">
                <a:off x="3386" y="2068"/>
                <a:ext cx="271" cy="391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13500000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9850" tIns="33338" rIns="69850" bIns="33338">
                <a:spAutoFit/>
              </a:bodyPr>
              <a:lstStyle>
                <a:lvl1pPr defTabSz="46990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327025" defTabSz="46990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655638" defTabSz="4699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982663" defTabSz="4699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1309688" defTabSz="4699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1766888" defTabSz="469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224088" defTabSz="469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2681288" defTabSz="469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138488" defTabSz="469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 sz="3600">
                    <a:solidFill>
                      <a:srgbClr val="990099"/>
                    </a:solidFill>
                    <a:latin typeface="Arial Rounded MT Bold" pitchFamily="34" charset="0"/>
                  </a:rPr>
                  <a:t>Y</a:t>
                </a:r>
              </a:p>
            </p:txBody>
          </p:sp>
          <p:sp>
            <p:nvSpPr>
              <p:cNvPr id="279593" name="Oval 41"/>
              <p:cNvSpPr>
                <a:spLocks noChangeArrowheads="1"/>
              </p:cNvSpPr>
              <p:nvPr/>
            </p:nvSpPr>
            <p:spPr bwMode="auto">
              <a:xfrm>
                <a:off x="3180" y="2532"/>
                <a:ext cx="168" cy="136"/>
              </a:xfrm>
              <a:prstGeom prst="ellipse">
                <a:avLst/>
              </a:prstGeom>
              <a:gradFill rotWithShape="0">
                <a:gsLst>
                  <a:gs pos="0">
                    <a:srgbClr val="FF3300">
                      <a:gamma/>
                      <a:tint val="60000"/>
                      <a:invGamma/>
                    </a:srgbClr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100"/>
              </a:p>
            </p:txBody>
          </p:sp>
          <p:sp>
            <p:nvSpPr>
              <p:cNvPr id="279594" name="Oval 42"/>
              <p:cNvSpPr>
                <a:spLocks noChangeArrowheads="1"/>
              </p:cNvSpPr>
              <p:nvPr/>
            </p:nvSpPr>
            <p:spPr bwMode="auto">
              <a:xfrm>
                <a:off x="3240" y="2352"/>
                <a:ext cx="168" cy="136"/>
              </a:xfrm>
              <a:prstGeom prst="ellipse">
                <a:avLst/>
              </a:prstGeom>
              <a:gradFill rotWithShape="0">
                <a:gsLst>
                  <a:gs pos="0">
                    <a:srgbClr val="FF3300">
                      <a:gamma/>
                      <a:tint val="60000"/>
                      <a:invGamma/>
                    </a:srgbClr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100"/>
              </a:p>
            </p:txBody>
          </p:sp>
          <p:sp>
            <p:nvSpPr>
              <p:cNvPr id="279595" name="Oval 43"/>
              <p:cNvSpPr>
                <a:spLocks noChangeArrowheads="1"/>
              </p:cNvSpPr>
              <p:nvPr/>
            </p:nvSpPr>
            <p:spPr bwMode="auto">
              <a:xfrm>
                <a:off x="3180" y="2172"/>
                <a:ext cx="168" cy="136"/>
              </a:xfrm>
              <a:prstGeom prst="ellipse">
                <a:avLst/>
              </a:prstGeom>
              <a:gradFill rotWithShape="0">
                <a:gsLst>
                  <a:gs pos="0">
                    <a:srgbClr val="FF3300">
                      <a:gamma/>
                      <a:tint val="60000"/>
                      <a:invGamma/>
                    </a:srgbClr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100"/>
              </a:p>
            </p:txBody>
          </p:sp>
          <p:sp>
            <p:nvSpPr>
              <p:cNvPr id="279596" name="Rectangle 44"/>
              <p:cNvSpPr>
                <a:spLocks noChangeArrowheads="1"/>
              </p:cNvSpPr>
              <p:nvPr/>
            </p:nvSpPr>
            <p:spPr bwMode="auto">
              <a:xfrm rot="16980000" flipH="1">
                <a:off x="3398" y="2416"/>
                <a:ext cx="271" cy="391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13500000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9850" tIns="33338" rIns="69850" bIns="33338">
                <a:spAutoFit/>
              </a:bodyPr>
              <a:lstStyle>
                <a:lvl1pPr defTabSz="46990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327025" defTabSz="46990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655638" defTabSz="4699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982663" defTabSz="4699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1309688" defTabSz="4699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1766888" defTabSz="469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224088" defTabSz="469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2681288" defTabSz="469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138488" defTabSz="469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 sz="3600">
                    <a:solidFill>
                      <a:srgbClr val="990099"/>
                    </a:solidFill>
                    <a:latin typeface="Arial Rounded MT Bold" pitchFamily="34" charset="0"/>
                  </a:rPr>
                  <a:t>Y</a:t>
                </a:r>
              </a:p>
            </p:txBody>
          </p:sp>
        </p:grpSp>
        <p:sp>
          <p:nvSpPr>
            <p:cNvPr id="279597" name="Rectangle 45"/>
            <p:cNvSpPr>
              <a:spLocks noChangeArrowheads="1"/>
            </p:cNvSpPr>
            <p:nvPr/>
          </p:nvSpPr>
          <p:spPr bwMode="auto">
            <a:xfrm>
              <a:off x="2707" y="3114"/>
              <a:ext cx="663" cy="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33350" tIns="65088" rIns="133350" bIns="65088">
              <a:spAutoFit/>
            </a:bodyPr>
            <a:lstStyle>
              <a:lvl1pPr defTabSz="1876425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655638" defTabSz="1876425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309688" defTabSz="1876425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965325" defTabSz="1876425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619375" defTabSz="1876425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3076575" defTabSz="18764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533775" defTabSz="18764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990975" defTabSz="18764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448175" defTabSz="18764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050" b="1"/>
                <a:t>Wash steps</a:t>
              </a:r>
            </a:p>
          </p:txBody>
        </p:sp>
        <p:sp>
          <p:nvSpPr>
            <p:cNvPr id="279598" name="Oval 46"/>
            <p:cNvSpPr>
              <a:spLocks noChangeArrowheads="1"/>
            </p:cNvSpPr>
            <p:nvPr/>
          </p:nvSpPr>
          <p:spPr bwMode="auto">
            <a:xfrm>
              <a:off x="2826" y="2737"/>
              <a:ext cx="168" cy="167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100"/>
            </a:p>
          </p:txBody>
        </p:sp>
        <p:sp>
          <p:nvSpPr>
            <p:cNvPr id="279599" name="Oval 47"/>
            <p:cNvSpPr>
              <a:spLocks noChangeArrowheads="1"/>
            </p:cNvSpPr>
            <p:nvPr/>
          </p:nvSpPr>
          <p:spPr bwMode="auto">
            <a:xfrm>
              <a:off x="2869" y="2485"/>
              <a:ext cx="83" cy="83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100"/>
            </a:p>
          </p:txBody>
        </p:sp>
        <p:sp>
          <p:nvSpPr>
            <p:cNvPr id="279600" name="Rectangle 48"/>
            <p:cNvSpPr>
              <a:spLocks noChangeArrowheads="1"/>
            </p:cNvSpPr>
            <p:nvPr/>
          </p:nvSpPr>
          <p:spPr bwMode="auto">
            <a:xfrm>
              <a:off x="2869" y="2531"/>
              <a:ext cx="83" cy="25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100"/>
            </a:p>
          </p:txBody>
        </p:sp>
        <p:sp>
          <p:nvSpPr>
            <p:cNvPr id="279601" name="Oval 49"/>
            <p:cNvSpPr>
              <a:spLocks noChangeArrowheads="1"/>
            </p:cNvSpPr>
            <p:nvPr/>
          </p:nvSpPr>
          <p:spPr bwMode="auto">
            <a:xfrm>
              <a:off x="2839" y="2752"/>
              <a:ext cx="143" cy="142"/>
            </a:xfrm>
            <a:prstGeom prst="ellipse">
              <a:avLst/>
            </a:prstGeom>
            <a:solidFill>
              <a:srgbClr val="FF3300"/>
            </a:solidFill>
            <a:ln w="127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100"/>
            </a:p>
          </p:txBody>
        </p:sp>
        <p:sp>
          <p:nvSpPr>
            <p:cNvPr id="279602" name="Rectangle 50"/>
            <p:cNvSpPr>
              <a:spLocks noChangeArrowheads="1"/>
            </p:cNvSpPr>
            <p:nvPr/>
          </p:nvSpPr>
          <p:spPr bwMode="auto">
            <a:xfrm>
              <a:off x="2880" y="2640"/>
              <a:ext cx="60" cy="148"/>
            </a:xfrm>
            <a:prstGeom prst="rect">
              <a:avLst/>
            </a:prstGeom>
            <a:solidFill>
              <a:srgbClr val="FF3300"/>
            </a:solidFill>
            <a:ln w="127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100"/>
            </a:p>
          </p:txBody>
        </p:sp>
      </p:grpSp>
      <p:sp>
        <p:nvSpPr>
          <p:cNvPr id="279604" name="Rectangle 52"/>
          <p:cNvSpPr>
            <a:spLocks noChangeArrowheads="1"/>
          </p:cNvSpPr>
          <p:nvPr/>
        </p:nvSpPr>
        <p:spPr bwMode="auto">
          <a:xfrm>
            <a:off x="675481" y="304800"/>
            <a:ext cx="7793037" cy="54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4400">
                <a:solidFill>
                  <a:schemeClr val="tx2"/>
                </a:solidFill>
                <a:latin typeface="Tahoma" pitchFamily="34" charset="0"/>
              </a:defRPr>
            </a:lvl1pPr>
            <a:lvl2pPr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en-US" sz="3200" dirty="0" smtClean="0"/>
              <a:t>Indirect </a:t>
            </a:r>
            <a:r>
              <a:rPr lang="en-US" altLang="en-US" sz="3200" dirty="0"/>
              <a:t>Assay (viz. Rub IgG)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762000" y="3524483"/>
            <a:ext cx="7282876" cy="2800117"/>
            <a:chOff x="457200" y="1844677"/>
            <a:chExt cx="8213285" cy="3405186"/>
          </a:xfrm>
        </p:grpSpPr>
        <p:grpSp>
          <p:nvGrpSpPr>
            <p:cNvPr id="49" name="Group 6"/>
            <p:cNvGrpSpPr>
              <a:grpSpLocks/>
            </p:cNvGrpSpPr>
            <p:nvPr/>
          </p:nvGrpSpPr>
          <p:grpSpPr bwMode="auto">
            <a:xfrm>
              <a:off x="995364" y="1844677"/>
              <a:ext cx="566738" cy="931863"/>
              <a:chOff x="628" y="1260"/>
              <a:chExt cx="357" cy="587"/>
            </a:xfrm>
          </p:grpSpPr>
          <p:sp>
            <p:nvSpPr>
              <p:cNvPr id="103" name="Rectangle 7"/>
              <p:cNvSpPr>
                <a:spLocks noChangeArrowheads="1"/>
              </p:cNvSpPr>
              <p:nvPr/>
            </p:nvSpPr>
            <p:spPr bwMode="auto">
              <a:xfrm rot="19320000">
                <a:off x="628" y="1260"/>
                <a:ext cx="357" cy="587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13500000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9850" tIns="33338" rIns="69850" bIns="33338">
                <a:spAutoFit/>
              </a:bodyPr>
              <a:lstStyle>
                <a:lvl1pPr defTabSz="46990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327025" defTabSz="46990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655638" defTabSz="4699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982663" defTabSz="4699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1309688" defTabSz="4699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1766888" defTabSz="469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224088" defTabSz="469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2681288" defTabSz="469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138488" defTabSz="469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 sz="4000">
                    <a:solidFill>
                      <a:srgbClr val="3333FF"/>
                    </a:solidFill>
                    <a:latin typeface="Arial Rounded MT Bold" pitchFamily="34" charset="0"/>
                  </a:rPr>
                  <a:t>Y</a:t>
                </a:r>
              </a:p>
            </p:txBody>
          </p:sp>
          <p:sp>
            <p:nvSpPr>
              <p:cNvPr id="104" name="Freeform 8"/>
              <p:cNvSpPr>
                <a:spLocks/>
              </p:cNvSpPr>
              <p:nvPr/>
            </p:nvSpPr>
            <p:spPr bwMode="auto">
              <a:xfrm>
                <a:off x="872" y="1566"/>
                <a:ext cx="78" cy="58"/>
              </a:xfrm>
              <a:custGeom>
                <a:avLst/>
                <a:gdLst>
                  <a:gd name="T0" fmla="*/ 0 w 78"/>
                  <a:gd name="T1" fmla="*/ 49 h 58"/>
                  <a:gd name="T2" fmla="*/ 29 w 78"/>
                  <a:gd name="T3" fmla="*/ 0 h 58"/>
                  <a:gd name="T4" fmla="*/ 77 w 78"/>
                  <a:gd name="T5" fmla="*/ 29 h 58"/>
                  <a:gd name="T6" fmla="*/ 55 w 78"/>
                  <a:gd name="T7" fmla="*/ 57 h 58"/>
                  <a:gd name="T8" fmla="*/ 28 w 78"/>
                  <a:gd name="T9" fmla="*/ 35 h 58"/>
                  <a:gd name="T10" fmla="*/ 20 w 78"/>
                  <a:gd name="T11" fmla="*/ 55 h 58"/>
                  <a:gd name="T12" fmla="*/ 0 w 78"/>
                  <a:gd name="T13" fmla="*/ 49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58">
                    <a:moveTo>
                      <a:pt x="0" y="49"/>
                    </a:moveTo>
                    <a:lnTo>
                      <a:pt x="29" y="0"/>
                    </a:lnTo>
                    <a:lnTo>
                      <a:pt x="77" y="29"/>
                    </a:lnTo>
                    <a:lnTo>
                      <a:pt x="55" y="57"/>
                    </a:lnTo>
                    <a:lnTo>
                      <a:pt x="28" y="35"/>
                    </a:lnTo>
                    <a:lnTo>
                      <a:pt x="20" y="55"/>
                    </a:lnTo>
                    <a:lnTo>
                      <a:pt x="0" y="49"/>
                    </a:lnTo>
                  </a:path>
                </a:pathLst>
              </a:custGeom>
              <a:solidFill>
                <a:srgbClr val="FFFF0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35921" dir="13500000" algn="ctr" rotWithShape="0">
                  <a:schemeClr val="bg2"/>
                </a:outerShdw>
              </a:effectLst>
            </p:spPr>
            <p:txBody>
              <a:bodyPr/>
              <a:lstStyle/>
              <a:p>
                <a:endParaRPr lang="en-US" sz="1200"/>
              </a:p>
            </p:txBody>
          </p:sp>
        </p:grpSp>
        <p:grpSp>
          <p:nvGrpSpPr>
            <p:cNvPr id="50" name="Group 9"/>
            <p:cNvGrpSpPr>
              <a:grpSpLocks/>
            </p:cNvGrpSpPr>
            <p:nvPr/>
          </p:nvGrpSpPr>
          <p:grpSpPr bwMode="auto">
            <a:xfrm>
              <a:off x="1549399" y="2165352"/>
              <a:ext cx="838200" cy="630238"/>
              <a:chOff x="977" y="1462"/>
              <a:chExt cx="528" cy="397"/>
            </a:xfrm>
          </p:grpSpPr>
          <p:sp>
            <p:nvSpPr>
              <p:cNvPr id="101" name="Rectangle 10"/>
              <p:cNvSpPr>
                <a:spLocks noChangeArrowheads="1"/>
              </p:cNvSpPr>
              <p:nvPr/>
            </p:nvSpPr>
            <p:spPr bwMode="auto">
              <a:xfrm rot="16980000">
                <a:off x="1042" y="1397"/>
                <a:ext cx="397" cy="528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13500000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9850" tIns="33338" rIns="69850" bIns="33338">
                <a:spAutoFit/>
              </a:bodyPr>
              <a:lstStyle>
                <a:lvl1pPr defTabSz="46990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327025" defTabSz="46990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655638" defTabSz="4699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982663" defTabSz="4699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1309688" defTabSz="4699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1766888" defTabSz="469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224088" defTabSz="469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2681288" defTabSz="469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138488" defTabSz="469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 sz="4000">
                    <a:solidFill>
                      <a:srgbClr val="3333FF"/>
                    </a:solidFill>
                    <a:latin typeface="Arial Rounded MT Bold" pitchFamily="34" charset="0"/>
                  </a:rPr>
                  <a:t>Y</a:t>
                </a:r>
              </a:p>
            </p:txBody>
          </p:sp>
          <p:sp>
            <p:nvSpPr>
              <p:cNvPr id="102" name="Freeform 11"/>
              <p:cNvSpPr>
                <a:spLocks/>
              </p:cNvSpPr>
              <p:nvPr/>
            </p:nvSpPr>
            <p:spPr bwMode="auto">
              <a:xfrm>
                <a:off x="1319" y="1605"/>
                <a:ext cx="58" cy="64"/>
              </a:xfrm>
              <a:custGeom>
                <a:avLst/>
                <a:gdLst>
                  <a:gd name="T0" fmla="*/ 8 w 58"/>
                  <a:gd name="T1" fmla="*/ 63 h 64"/>
                  <a:gd name="T2" fmla="*/ 0 w 58"/>
                  <a:gd name="T3" fmla="*/ 7 h 64"/>
                  <a:gd name="T4" fmla="*/ 56 w 58"/>
                  <a:gd name="T5" fmla="*/ 0 h 64"/>
                  <a:gd name="T6" fmla="*/ 57 w 58"/>
                  <a:gd name="T7" fmla="*/ 35 h 64"/>
                  <a:gd name="T8" fmla="*/ 22 w 58"/>
                  <a:gd name="T9" fmla="*/ 36 h 64"/>
                  <a:gd name="T10" fmla="*/ 29 w 58"/>
                  <a:gd name="T11" fmla="*/ 55 h 64"/>
                  <a:gd name="T12" fmla="*/ 8 w 58"/>
                  <a:gd name="T13" fmla="*/ 6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8" h="64">
                    <a:moveTo>
                      <a:pt x="8" y="63"/>
                    </a:moveTo>
                    <a:lnTo>
                      <a:pt x="0" y="7"/>
                    </a:lnTo>
                    <a:lnTo>
                      <a:pt x="56" y="0"/>
                    </a:lnTo>
                    <a:lnTo>
                      <a:pt x="57" y="35"/>
                    </a:lnTo>
                    <a:lnTo>
                      <a:pt x="22" y="36"/>
                    </a:lnTo>
                    <a:lnTo>
                      <a:pt x="29" y="55"/>
                    </a:lnTo>
                    <a:lnTo>
                      <a:pt x="8" y="63"/>
                    </a:lnTo>
                  </a:path>
                </a:pathLst>
              </a:custGeom>
              <a:solidFill>
                <a:srgbClr val="FFFF0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35921" dir="13500000" algn="ctr" rotWithShape="0">
                  <a:schemeClr val="bg2"/>
                </a:outerShdw>
              </a:effectLst>
            </p:spPr>
            <p:txBody>
              <a:bodyPr/>
              <a:lstStyle/>
              <a:p>
                <a:endParaRPr lang="en-US" sz="1200"/>
              </a:p>
            </p:txBody>
          </p:sp>
        </p:grpSp>
        <p:grpSp>
          <p:nvGrpSpPr>
            <p:cNvPr id="51" name="Group 12"/>
            <p:cNvGrpSpPr>
              <a:grpSpLocks/>
            </p:cNvGrpSpPr>
            <p:nvPr/>
          </p:nvGrpSpPr>
          <p:grpSpPr bwMode="auto">
            <a:xfrm>
              <a:off x="803275" y="2413003"/>
              <a:ext cx="838200" cy="630238"/>
              <a:chOff x="507" y="1618"/>
              <a:chExt cx="528" cy="397"/>
            </a:xfrm>
          </p:grpSpPr>
          <p:sp>
            <p:nvSpPr>
              <p:cNvPr id="99" name="Rectangle 13"/>
              <p:cNvSpPr>
                <a:spLocks noChangeArrowheads="1"/>
              </p:cNvSpPr>
              <p:nvPr/>
            </p:nvSpPr>
            <p:spPr bwMode="auto">
              <a:xfrm rot="15420000">
                <a:off x="572" y="1553"/>
                <a:ext cx="397" cy="528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13500000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9850" tIns="33338" rIns="69850" bIns="33338">
                <a:spAutoFit/>
              </a:bodyPr>
              <a:lstStyle>
                <a:lvl1pPr defTabSz="46990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327025" defTabSz="46990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655638" defTabSz="4699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982663" defTabSz="4699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1309688" defTabSz="4699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1766888" defTabSz="469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224088" defTabSz="469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2681288" defTabSz="469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138488" defTabSz="469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 sz="4000">
                    <a:solidFill>
                      <a:srgbClr val="3333FF"/>
                    </a:solidFill>
                    <a:latin typeface="Arial Rounded MT Bold" pitchFamily="34" charset="0"/>
                  </a:rPr>
                  <a:t>Y</a:t>
                </a:r>
              </a:p>
            </p:txBody>
          </p:sp>
          <p:sp>
            <p:nvSpPr>
              <p:cNvPr id="100" name="Freeform 14"/>
              <p:cNvSpPr>
                <a:spLocks/>
              </p:cNvSpPr>
              <p:nvPr/>
            </p:nvSpPr>
            <p:spPr bwMode="auto">
              <a:xfrm>
                <a:off x="821" y="1707"/>
                <a:ext cx="64" cy="79"/>
              </a:xfrm>
              <a:custGeom>
                <a:avLst/>
                <a:gdLst>
                  <a:gd name="T0" fmla="*/ 32 w 64"/>
                  <a:gd name="T1" fmla="*/ 78 h 79"/>
                  <a:gd name="T2" fmla="*/ 0 w 64"/>
                  <a:gd name="T3" fmla="*/ 30 h 79"/>
                  <a:gd name="T4" fmla="*/ 46 w 64"/>
                  <a:gd name="T5" fmla="*/ 0 h 79"/>
                  <a:gd name="T6" fmla="*/ 63 w 64"/>
                  <a:gd name="T7" fmla="*/ 30 h 79"/>
                  <a:gd name="T8" fmla="*/ 32 w 64"/>
                  <a:gd name="T9" fmla="*/ 47 h 79"/>
                  <a:gd name="T10" fmla="*/ 46 w 64"/>
                  <a:gd name="T11" fmla="*/ 61 h 79"/>
                  <a:gd name="T12" fmla="*/ 32 w 64"/>
                  <a:gd name="T13" fmla="*/ 78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79">
                    <a:moveTo>
                      <a:pt x="32" y="78"/>
                    </a:moveTo>
                    <a:lnTo>
                      <a:pt x="0" y="30"/>
                    </a:lnTo>
                    <a:lnTo>
                      <a:pt x="46" y="0"/>
                    </a:lnTo>
                    <a:lnTo>
                      <a:pt x="63" y="30"/>
                    </a:lnTo>
                    <a:lnTo>
                      <a:pt x="32" y="47"/>
                    </a:lnTo>
                    <a:lnTo>
                      <a:pt x="46" y="61"/>
                    </a:lnTo>
                    <a:lnTo>
                      <a:pt x="32" y="78"/>
                    </a:lnTo>
                  </a:path>
                </a:pathLst>
              </a:custGeom>
              <a:solidFill>
                <a:srgbClr val="FFFF0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35921" dir="13500000" algn="ctr" rotWithShape="0">
                  <a:schemeClr val="bg2"/>
                </a:outerShdw>
              </a:effectLst>
            </p:spPr>
            <p:txBody>
              <a:bodyPr/>
              <a:lstStyle/>
              <a:p>
                <a:endParaRPr lang="en-US" sz="1200"/>
              </a:p>
            </p:txBody>
          </p:sp>
        </p:grpSp>
        <p:sp>
          <p:nvSpPr>
            <p:cNvPr id="52" name="Line 15"/>
            <p:cNvSpPr>
              <a:spLocks noChangeShapeType="1"/>
            </p:cNvSpPr>
            <p:nvPr/>
          </p:nvSpPr>
          <p:spPr bwMode="auto">
            <a:xfrm>
              <a:off x="2444750" y="3505200"/>
              <a:ext cx="37465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53" name="Oval 17"/>
            <p:cNvSpPr>
              <a:spLocks noChangeArrowheads="1"/>
            </p:cNvSpPr>
            <p:nvPr/>
          </p:nvSpPr>
          <p:spPr bwMode="auto">
            <a:xfrm>
              <a:off x="1135063" y="4705350"/>
              <a:ext cx="544512" cy="544513"/>
            </a:xfrm>
            <a:prstGeom prst="ellipse">
              <a:avLst/>
            </a:prstGeom>
            <a:solidFill>
              <a:srgbClr val="FFCC99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54" name="Line 18"/>
            <p:cNvSpPr>
              <a:spLocks noChangeShapeType="1"/>
            </p:cNvSpPr>
            <p:nvPr/>
          </p:nvSpPr>
          <p:spPr bwMode="auto">
            <a:xfrm>
              <a:off x="1425575" y="5018088"/>
              <a:ext cx="160338" cy="18573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55" name="Rectangle 19"/>
            <p:cNvSpPr>
              <a:spLocks noChangeArrowheads="1"/>
            </p:cNvSpPr>
            <p:nvPr/>
          </p:nvSpPr>
          <p:spPr bwMode="auto">
            <a:xfrm>
              <a:off x="1862137" y="4162424"/>
              <a:ext cx="1293114" cy="4103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33350" tIns="65088" rIns="133350" bIns="65088">
              <a:spAutoFit/>
            </a:bodyPr>
            <a:lstStyle>
              <a:lvl1pPr defTabSz="1876425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655638" defTabSz="1876425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309688" defTabSz="1876425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965325" defTabSz="1876425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619375" defTabSz="1876425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3076575" defTabSz="18764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533775" defTabSz="18764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990975" defTabSz="18764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448175" defTabSz="18764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100" b="1"/>
                <a:t>Wash steps</a:t>
              </a:r>
            </a:p>
          </p:txBody>
        </p:sp>
        <p:grpSp>
          <p:nvGrpSpPr>
            <p:cNvPr id="56" name="Group 20"/>
            <p:cNvGrpSpPr>
              <a:grpSpLocks/>
            </p:cNvGrpSpPr>
            <p:nvPr/>
          </p:nvGrpSpPr>
          <p:grpSpPr bwMode="auto">
            <a:xfrm>
              <a:off x="457200" y="2755901"/>
              <a:ext cx="1978025" cy="1473200"/>
              <a:chOff x="289" y="1834"/>
              <a:chExt cx="1246" cy="928"/>
            </a:xfrm>
          </p:grpSpPr>
          <p:grpSp>
            <p:nvGrpSpPr>
              <p:cNvPr id="86" name="Group 21"/>
              <p:cNvGrpSpPr>
                <a:grpSpLocks/>
              </p:cNvGrpSpPr>
              <p:nvPr/>
            </p:nvGrpSpPr>
            <p:grpSpPr bwMode="auto">
              <a:xfrm>
                <a:off x="1007" y="2244"/>
                <a:ext cx="528" cy="397"/>
                <a:chOff x="1007" y="2244"/>
                <a:chExt cx="528" cy="397"/>
              </a:xfrm>
            </p:grpSpPr>
            <p:sp>
              <p:nvSpPr>
                <p:cNvPr id="97" name="Rectangle 22"/>
                <p:cNvSpPr>
                  <a:spLocks noChangeArrowheads="1"/>
                </p:cNvSpPr>
                <p:nvPr/>
              </p:nvSpPr>
              <p:spPr bwMode="auto">
                <a:xfrm rot="15420000">
                  <a:off x="1072" y="2179"/>
                  <a:ext cx="397" cy="528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dist="35921" dir="13500000" algn="ctr" rotWithShape="0">
                    <a:schemeClr val="bg2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69850" tIns="33338" rIns="69850" bIns="33338">
                  <a:spAutoFit/>
                </a:bodyPr>
                <a:lstStyle>
                  <a:lvl1pPr defTabSz="46990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327025" defTabSz="46990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655638" defTabSz="4699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982663" defTabSz="4699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1309688" defTabSz="4699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1766888" defTabSz="4699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224088" defTabSz="4699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2681288" defTabSz="4699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138488" defTabSz="4699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r>
                    <a:rPr lang="en-US" altLang="en-US" sz="4000">
                      <a:solidFill>
                        <a:srgbClr val="3333FF"/>
                      </a:solidFill>
                      <a:latin typeface="Arial Rounded MT Bold" pitchFamily="34" charset="0"/>
                    </a:rPr>
                    <a:t>Y</a:t>
                  </a:r>
                </a:p>
              </p:txBody>
            </p:sp>
            <p:sp>
              <p:nvSpPr>
                <p:cNvPr id="98" name="Freeform 23"/>
                <p:cNvSpPr>
                  <a:spLocks/>
                </p:cNvSpPr>
                <p:nvPr/>
              </p:nvSpPr>
              <p:spPr bwMode="auto">
                <a:xfrm>
                  <a:off x="1289" y="2353"/>
                  <a:ext cx="64" cy="69"/>
                </a:xfrm>
                <a:custGeom>
                  <a:avLst/>
                  <a:gdLst>
                    <a:gd name="T0" fmla="*/ 32 w 64"/>
                    <a:gd name="T1" fmla="*/ 68 h 69"/>
                    <a:gd name="T2" fmla="*/ 0 w 64"/>
                    <a:gd name="T3" fmla="*/ 27 h 69"/>
                    <a:gd name="T4" fmla="*/ 46 w 64"/>
                    <a:gd name="T5" fmla="*/ 0 h 69"/>
                    <a:gd name="T6" fmla="*/ 63 w 64"/>
                    <a:gd name="T7" fmla="*/ 27 h 69"/>
                    <a:gd name="T8" fmla="*/ 32 w 64"/>
                    <a:gd name="T9" fmla="*/ 41 h 69"/>
                    <a:gd name="T10" fmla="*/ 46 w 64"/>
                    <a:gd name="T11" fmla="*/ 54 h 69"/>
                    <a:gd name="T12" fmla="*/ 32 w 64"/>
                    <a:gd name="T13" fmla="*/ 68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4" h="69">
                      <a:moveTo>
                        <a:pt x="32" y="68"/>
                      </a:moveTo>
                      <a:lnTo>
                        <a:pt x="0" y="27"/>
                      </a:lnTo>
                      <a:lnTo>
                        <a:pt x="46" y="0"/>
                      </a:lnTo>
                      <a:lnTo>
                        <a:pt x="63" y="27"/>
                      </a:lnTo>
                      <a:lnTo>
                        <a:pt x="32" y="41"/>
                      </a:lnTo>
                      <a:lnTo>
                        <a:pt x="46" y="54"/>
                      </a:lnTo>
                      <a:lnTo>
                        <a:pt x="32" y="68"/>
                      </a:lnTo>
                    </a:path>
                  </a:pathLst>
                </a:custGeom>
                <a:solidFill>
                  <a:srgbClr val="FFFF00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dist="35921" dir="13500000" algn="ctr" rotWithShape="0">
                    <a:schemeClr val="bg2"/>
                  </a:outerShdw>
                </a:effectLst>
              </p:spPr>
              <p:txBody>
                <a:bodyPr/>
                <a:lstStyle/>
                <a:p>
                  <a:endParaRPr lang="en-US" sz="1200"/>
                </a:p>
              </p:txBody>
            </p:sp>
          </p:grpSp>
          <p:grpSp>
            <p:nvGrpSpPr>
              <p:cNvPr id="87" name="Group 24"/>
              <p:cNvGrpSpPr>
                <a:grpSpLocks/>
              </p:cNvGrpSpPr>
              <p:nvPr/>
            </p:nvGrpSpPr>
            <p:grpSpPr bwMode="auto">
              <a:xfrm>
                <a:off x="289" y="2017"/>
                <a:ext cx="990" cy="745"/>
                <a:chOff x="289" y="2017"/>
                <a:chExt cx="990" cy="745"/>
              </a:xfrm>
            </p:grpSpPr>
            <p:sp>
              <p:nvSpPr>
                <p:cNvPr id="91" name="Oval 25"/>
                <p:cNvSpPr>
                  <a:spLocks noChangeArrowheads="1"/>
                </p:cNvSpPr>
                <p:nvPr/>
              </p:nvSpPr>
              <p:spPr bwMode="auto">
                <a:xfrm>
                  <a:off x="289" y="2156"/>
                  <a:ext cx="446" cy="447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33CC33">
                        <a:gamma/>
                        <a:tint val="89804"/>
                        <a:invGamma/>
                      </a:srgbClr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92" name="Rectangle 26"/>
                <p:cNvSpPr>
                  <a:spLocks noChangeArrowheads="1"/>
                </p:cNvSpPr>
                <p:nvPr/>
              </p:nvSpPr>
              <p:spPr bwMode="auto">
                <a:xfrm rot="15120000" flipH="1">
                  <a:off x="804" y="1952"/>
                  <a:ext cx="397" cy="528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dist="35921" dir="13500000" algn="ctr" rotWithShape="0">
                    <a:schemeClr val="bg2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69850" tIns="33338" rIns="69850" bIns="33338">
                  <a:spAutoFit/>
                </a:bodyPr>
                <a:lstStyle>
                  <a:lvl1pPr defTabSz="46990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327025" defTabSz="46990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655638" defTabSz="4699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982663" defTabSz="4699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1309688" defTabSz="4699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1766888" defTabSz="4699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224088" defTabSz="4699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2681288" defTabSz="4699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138488" defTabSz="4699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r>
                    <a:rPr lang="en-US" altLang="en-US" sz="4000">
                      <a:solidFill>
                        <a:srgbClr val="990099"/>
                      </a:solidFill>
                      <a:latin typeface="Arial Rounded MT Bold" pitchFamily="34" charset="0"/>
                    </a:rPr>
                    <a:t>Y</a:t>
                  </a:r>
                </a:p>
              </p:txBody>
            </p:sp>
            <p:sp>
              <p:nvSpPr>
                <p:cNvPr id="93" name="Oval 27"/>
                <p:cNvSpPr>
                  <a:spLocks noChangeArrowheads="1"/>
                </p:cNvSpPr>
                <p:nvPr/>
              </p:nvSpPr>
              <p:spPr bwMode="auto">
                <a:xfrm>
                  <a:off x="660" y="2484"/>
                  <a:ext cx="168" cy="13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3300">
                        <a:gamma/>
                        <a:tint val="60000"/>
                        <a:invGamma/>
                      </a:srgbClr>
                    </a:gs>
                    <a:gs pos="100000">
                      <a:srgbClr val="FF33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94" name="Oval 28"/>
                <p:cNvSpPr>
                  <a:spLocks noChangeArrowheads="1"/>
                </p:cNvSpPr>
                <p:nvPr/>
              </p:nvSpPr>
              <p:spPr bwMode="auto">
                <a:xfrm>
                  <a:off x="720" y="2304"/>
                  <a:ext cx="168" cy="13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3300">
                        <a:gamma/>
                        <a:tint val="60000"/>
                        <a:invGamma/>
                      </a:srgbClr>
                    </a:gs>
                    <a:gs pos="100000">
                      <a:srgbClr val="FF33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95" name="Oval 29"/>
                <p:cNvSpPr>
                  <a:spLocks noChangeArrowheads="1"/>
                </p:cNvSpPr>
                <p:nvPr/>
              </p:nvSpPr>
              <p:spPr bwMode="auto">
                <a:xfrm>
                  <a:off x="660" y="2124"/>
                  <a:ext cx="168" cy="13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3300">
                        <a:gamma/>
                        <a:tint val="60000"/>
                        <a:invGamma/>
                      </a:srgbClr>
                    </a:gs>
                    <a:gs pos="100000">
                      <a:srgbClr val="FF33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96" name="Rectangle 30"/>
                <p:cNvSpPr>
                  <a:spLocks noChangeArrowheads="1"/>
                </p:cNvSpPr>
                <p:nvPr/>
              </p:nvSpPr>
              <p:spPr bwMode="auto">
                <a:xfrm rot="16980000" flipH="1">
                  <a:off x="816" y="2300"/>
                  <a:ext cx="397" cy="528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dist="35921" dir="13500000" algn="ctr" rotWithShape="0">
                    <a:schemeClr val="bg2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69850" tIns="33338" rIns="69850" bIns="33338">
                  <a:spAutoFit/>
                </a:bodyPr>
                <a:lstStyle>
                  <a:lvl1pPr defTabSz="46990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327025" defTabSz="46990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655638" defTabSz="4699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982663" defTabSz="4699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1309688" defTabSz="4699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1766888" defTabSz="4699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224088" defTabSz="4699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2681288" defTabSz="4699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138488" defTabSz="4699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r>
                    <a:rPr lang="en-US" altLang="en-US" sz="4000">
                      <a:solidFill>
                        <a:srgbClr val="990099"/>
                      </a:solidFill>
                      <a:latin typeface="Arial Rounded MT Bold" pitchFamily="34" charset="0"/>
                    </a:rPr>
                    <a:t>Y</a:t>
                  </a:r>
                </a:p>
              </p:txBody>
            </p:sp>
          </p:grpSp>
          <p:grpSp>
            <p:nvGrpSpPr>
              <p:cNvPr id="88" name="Group 31"/>
              <p:cNvGrpSpPr>
                <a:grpSpLocks/>
              </p:cNvGrpSpPr>
              <p:nvPr/>
            </p:nvGrpSpPr>
            <p:grpSpPr bwMode="auto">
              <a:xfrm>
                <a:off x="903" y="1834"/>
                <a:ext cx="528" cy="397"/>
                <a:chOff x="903" y="1834"/>
                <a:chExt cx="528" cy="397"/>
              </a:xfrm>
            </p:grpSpPr>
            <p:sp>
              <p:nvSpPr>
                <p:cNvPr id="89" name="Rectangle 32"/>
                <p:cNvSpPr>
                  <a:spLocks noChangeArrowheads="1"/>
                </p:cNvSpPr>
                <p:nvPr/>
              </p:nvSpPr>
              <p:spPr bwMode="auto">
                <a:xfrm rot="15420000">
                  <a:off x="968" y="1769"/>
                  <a:ext cx="397" cy="528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dist="35921" dir="13500000" algn="ctr" rotWithShape="0">
                    <a:schemeClr val="bg2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69850" tIns="33338" rIns="69850" bIns="33338">
                  <a:spAutoFit/>
                </a:bodyPr>
                <a:lstStyle>
                  <a:lvl1pPr defTabSz="46990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327025" defTabSz="46990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655638" defTabSz="4699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982663" defTabSz="4699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1309688" defTabSz="4699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1766888" defTabSz="4699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224088" defTabSz="4699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2681288" defTabSz="4699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138488" defTabSz="4699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r>
                    <a:rPr lang="en-US" altLang="en-US" sz="4000">
                      <a:solidFill>
                        <a:srgbClr val="3333FF"/>
                      </a:solidFill>
                      <a:latin typeface="Arial Rounded MT Bold" pitchFamily="34" charset="0"/>
                    </a:rPr>
                    <a:t>Y</a:t>
                  </a:r>
                </a:p>
              </p:txBody>
            </p:sp>
            <p:sp>
              <p:nvSpPr>
                <p:cNvPr id="90" name="Freeform 33"/>
                <p:cNvSpPr>
                  <a:spLocks/>
                </p:cNvSpPr>
                <p:nvPr/>
              </p:nvSpPr>
              <p:spPr bwMode="auto">
                <a:xfrm>
                  <a:off x="1217" y="1923"/>
                  <a:ext cx="64" cy="79"/>
                </a:xfrm>
                <a:custGeom>
                  <a:avLst/>
                  <a:gdLst>
                    <a:gd name="T0" fmla="*/ 32 w 64"/>
                    <a:gd name="T1" fmla="*/ 78 h 79"/>
                    <a:gd name="T2" fmla="*/ 0 w 64"/>
                    <a:gd name="T3" fmla="*/ 30 h 79"/>
                    <a:gd name="T4" fmla="*/ 46 w 64"/>
                    <a:gd name="T5" fmla="*/ 0 h 79"/>
                    <a:gd name="T6" fmla="*/ 63 w 64"/>
                    <a:gd name="T7" fmla="*/ 30 h 79"/>
                    <a:gd name="T8" fmla="*/ 32 w 64"/>
                    <a:gd name="T9" fmla="*/ 47 h 79"/>
                    <a:gd name="T10" fmla="*/ 46 w 64"/>
                    <a:gd name="T11" fmla="*/ 61 h 79"/>
                    <a:gd name="T12" fmla="*/ 32 w 64"/>
                    <a:gd name="T13" fmla="*/ 78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4" h="79">
                      <a:moveTo>
                        <a:pt x="32" y="78"/>
                      </a:moveTo>
                      <a:lnTo>
                        <a:pt x="0" y="30"/>
                      </a:lnTo>
                      <a:lnTo>
                        <a:pt x="46" y="0"/>
                      </a:lnTo>
                      <a:lnTo>
                        <a:pt x="63" y="30"/>
                      </a:lnTo>
                      <a:lnTo>
                        <a:pt x="32" y="47"/>
                      </a:lnTo>
                      <a:lnTo>
                        <a:pt x="46" y="61"/>
                      </a:lnTo>
                      <a:lnTo>
                        <a:pt x="32" y="78"/>
                      </a:lnTo>
                    </a:path>
                  </a:pathLst>
                </a:custGeom>
                <a:solidFill>
                  <a:srgbClr val="FFFF00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dist="35921" dir="13500000" algn="ctr" rotWithShape="0">
                    <a:schemeClr val="bg2"/>
                  </a:outerShdw>
                </a:effectLst>
              </p:spPr>
              <p:txBody>
                <a:bodyPr/>
                <a:lstStyle/>
                <a:p>
                  <a:endParaRPr lang="en-US" sz="1200"/>
                </a:p>
              </p:txBody>
            </p:sp>
          </p:grpSp>
        </p:grpSp>
        <p:grpSp>
          <p:nvGrpSpPr>
            <p:cNvPr id="57" name="Group 34"/>
            <p:cNvGrpSpPr>
              <a:grpSpLocks/>
            </p:cNvGrpSpPr>
            <p:nvPr/>
          </p:nvGrpSpPr>
          <p:grpSpPr bwMode="auto">
            <a:xfrm>
              <a:off x="3105149" y="2627311"/>
              <a:ext cx="1978025" cy="1473200"/>
              <a:chOff x="1957" y="1930"/>
              <a:chExt cx="1246" cy="928"/>
            </a:xfrm>
          </p:grpSpPr>
          <p:grpSp>
            <p:nvGrpSpPr>
              <p:cNvPr id="73" name="Group 35"/>
              <p:cNvGrpSpPr>
                <a:grpSpLocks/>
              </p:cNvGrpSpPr>
              <p:nvPr/>
            </p:nvGrpSpPr>
            <p:grpSpPr bwMode="auto">
              <a:xfrm>
                <a:off x="2675" y="2339"/>
                <a:ext cx="528" cy="397"/>
                <a:chOff x="2675" y="2339"/>
                <a:chExt cx="528" cy="397"/>
              </a:xfrm>
            </p:grpSpPr>
            <p:sp>
              <p:nvSpPr>
                <p:cNvPr id="84" name="Rectangle 36"/>
                <p:cNvSpPr>
                  <a:spLocks noChangeArrowheads="1"/>
                </p:cNvSpPr>
                <p:nvPr/>
              </p:nvSpPr>
              <p:spPr bwMode="auto">
                <a:xfrm rot="15420000">
                  <a:off x="2740" y="2274"/>
                  <a:ext cx="397" cy="528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dist="35921" dir="13500000" algn="ctr" rotWithShape="0">
                    <a:schemeClr val="bg2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69850" tIns="33338" rIns="69850" bIns="33338">
                  <a:spAutoFit/>
                </a:bodyPr>
                <a:lstStyle>
                  <a:lvl1pPr defTabSz="46990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327025" defTabSz="46990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655638" defTabSz="4699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982663" defTabSz="4699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1309688" defTabSz="4699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1766888" defTabSz="4699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224088" defTabSz="4699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2681288" defTabSz="4699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138488" defTabSz="4699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r>
                    <a:rPr lang="en-US" altLang="en-US" sz="4000">
                      <a:solidFill>
                        <a:srgbClr val="3333FF"/>
                      </a:solidFill>
                      <a:latin typeface="Arial Rounded MT Bold" pitchFamily="34" charset="0"/>
                    </a:rPr>
                    <a:t>Y</a:t>
                  </a:r>
                </a:p>
              </p:txBody>
            </p:sp>
            <p:sp>
              <p:nvSpPr>
                <p:cNvPr id="85" name="Freeform 37"/>
                <p:cNvSpPr>
                  <a:spLocks/>
                </p:cNvSpPr>
                <p:nvPr/>
              </p:nvSpPr>
              <p:spPr bwMode="auto">
                <a:xfrm>
                  <a:off x="2957" y="2449"/>
                  <a:ext cx="64" cy="69"/>
                </a:xfrm>
                <a:custGeom>
                  <a:avLst/>
                  <a:gdLst>
                    <a:gd name="T0" fmla="*/ 32 w 64"/>
                    <a:gd name="T1" fmla="*/ 68 h 69"/>
                    <a:gd name="T2" fmla="*/ 0 w 64"/>
                    <a:gd name="T3" fmla="*/ 27 h 69"/>
                    <a:gd name="T4" fmla="*/ 46 w 64"/>
                    <a:gd name="T5" fmla="*/ 0 h 69"/>
                    <a:gd name="T6" fmla="*/ 63 w 64"/>
                    <a:gd name="T7" fmla="*/ 27 h 69"/>
                    <a:gd name="T8" fmla="*/ 32 w 64"/>
                    <a:gd name="T9" fmla="*/ 41 h 69"/>
                    <a:gd name="T10" fmla="*/ 46 w 64"/>
                    <a:gd name="T11" fmla="*/ 54 h 69"/>
                    <a:gd name="T12" fmla="*/ 32 w 64"/>
                    <a:gd name="T13" fmla="*/ 68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4" h="69">
                      <a:moveTo>
                        <a:pt x="32" y="68"/>
                      </a:moveTo>
                      <a:lnTo>
                        <a:pt x="0" y="27"/>
                      </a:lnTo>
                      <a:lnTo>
                        <a:pt x="46" y="0"/>
                      </a:lnTo>
                      <a:lnTo>
                        <a:pt x="63" y="27"/>
                      </a:lnTo>
                      <a:lnTo>
                        <a:pt x="32" y="41"/>
                      </a:lnTo>
                      <a:lnTo>
                        <a:pt x="46" y="54"/>
                      </a:lnTo>
                      <a:lnTo>
                        <a:pt x="32" y="68"/>
                      </a:lnTo>
                    </a:path>
                  </a:pathLst>
                </a:custGeom>
                <a:solidFill>
                  <a:srgbClr val="FFFF00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dist="35921" dir="13500000" algn="ctr" rotWithShape="0">
                    <a:schemeClr val="bg2"/>
                  </a:outerShdw>
                </a:effectLst>
              </p:spPr>
              <p:txBody>
                <a:bodyPr/>
                <a:lstStyle/>
                <a:p>
                  <a:endParaRPr lang="en-US" sz="1200"/>
                </a:p>
              </p:txBody>
            </p:sp>
          </p:grpSp>
          <p:grpSp>
            <p:nvGrpSpPr>
              <p:cNvPr id="74" name="Group 38"/>
              <p:cNvGrpSpPr>
                <a:grpSpLocks/>
              </p:cNvGrpSpPr>
              <p:nvPr/>
            </p:nvGrpSpPr>
            <p:grpSpPr bwMode="auto">
              <a:xfrm>
                <a:off x="1957" y="2113"/>
                <a:ext cx="990" cy="745"/>
                <a:chOff x="1957" y="2113"/>
                <a:chExt cx="990" cy="745"/>
              </a:xfrm>
            </p:grpSpPr>
            <p:sp>
              <p:nvSpPr>
                <p:cNvPr id="78" name="Oval 39"/>
                <p:cNvSpPr>
                  <a:spLocks noChangeArrowheads="1"/>
                </p:cNvSpPr>
                <p:nvPr/>
              </p:nvSpPr>
              <p:spPr bwMode="auto">
                <a:xfrm>
                  <a:off x="1957" y="2252"/>
                  <a:ext cx="446" cy="447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33CC33">
                        <a:gamma/>
                        <a:tint val="89804"/>
                        <a:invGamma/>
                      </a:srgbClr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79" name="Rectangle 40"/>
                <p:cNvSpPr>
                  <a:spLocks noChangeArrowheads="1"/>
                </p:cNvSpPr>
                <p:nvPr/>
              </p:nvSpPr>
              <p:spPr bwMode="auto">
                <a:xfrm rot="15120000" flipH="1">
                  <a:off x="2472" y="2048"/>
                  <a:ext cx="397" cy="528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dist="35921" dir="13500000" algn="ctr" rotWithShape="0">
                    <a:schemeClr val="bg2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69850" tIns="33338" rIns="69850" bIns="33338">
                  <a:spAutoFit/>
                </a:bodyPr>
                <a:lstStyle>
                  <a:lvl1pPr defTabSz="46990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327025" defTabSz="46990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655638" defTabSz="4699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982663" defTabSz="4699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1309688" defTabSz="4699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1766888" defTabSz="4699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224088" defTabSz="4699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2681288" defTabSz="4699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138488" defTabSz="4699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r>
                    <a:rPr lang="en-US" altLang="en-US" sz="4000">
                      <a:solidFill>
                        <a:srgbClr val="990099"/>
                      </a:solidFill>
                      <a:latin typeface="Arial Rounded MT Bold" pitchFamily="34" charset="0"/>
                    </a:rPr>
                    <a:t>Y</a:t>
                  </a:r>
                </a:p>
              </p:txBody>
            </p:sp>
            <p:sp>
              <p:nvSpPr>
                <p:cNvPr id="80" name="Oval 41"/>
                <p:cNvSpPr>
                  <a:spLocks noChangeArrowheads="1"/>
                </p:cNvSpPr>
                <p:nvPr/>
              </p:nvSpPr>
              <p:spPr bwMode="auto">
                <a:xfrm>
                  <a:off x="2328" y="2580"/>
                  <a:ext cx="168" cy="13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3300">
                        <a:gamma/>
                        <a:tint val="60000"/>
                        <a:invGamma/>
                      </a:srgbClr>
                    </a:gs>
                    <a:gs pos="100000">
                      <a:srgbClr val="FF33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81" name="Oval 42"/>
                <p:cNvSpPr>
                  <a:spLocks noChangeArrowheads="1"/>
                </p:cNvSpPr>
                <p:nvPr/>
              </p:nvSpPr>
              <p:spPr bwMode="auto">
                <a:xfrm>
                  <a:off x="2388" y="2400"/>
                  <a:ext cx="168" cy="13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3300">
                        <a:gamma/>
                        <a:tint val="60000"/>
                        <a:invGamma/>
                      </a:srgbClr>
                    </a:gs>
                    <a:gs pos="100000">
                      <a:srgbClr val="FF33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82" name="Oval 43"/>
                <p:cNvSpPr>
                  <a:spLocks noChangeArrowheads="1"/>
                </p:cNvSpPr>
                <p:nvPr/>
              </p:nvSpPr>
              <p:spPr bwMode="auto">
                <a:xfrm>
                  <a:off x="2328" y="2220"/>
                  <a:ext cx="168" cy="13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3300">
                        <a:gamma/>
                        <a:tint val="60000"/>
                        <a:invGamma/>
                      </a:srgbClr>
                    </a:gs>
                    <a:gs pos="100000">
                      <a:srgbClr val="FF33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83" name="Rectangle 44"/>
                <p:cNvSpPr>
                  <a:spLocks noChangeArrowheads="1"/>
                </p:cNvSpPr>
                <p:nvPr/>
              </p:nvSpPr>
              <p:spPr bwMode="auto">
                <a:xfrm rot="16980000" flipH="1">
                  <a:off x="2484" y="2396"/>
                  <a:ext cx="397" cy="528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dist="35921" dir="13500000" algn="ctr" rotWithShape="0">
                    <a:schemeClr val="bg2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69850" tIns="33338" rIns="69850" bIns="33338">
                  <a:spAutoFit/>
                </a:bodyPr>
                <a:lstStyle>
                  <a:lvl1pPr defTabSz="46990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327025" defTabSz="46990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655638" defTabSz="4699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982663" defTabSz="4699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1309688" defTabSz="4699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1766888" defTabSz="4699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224088" defTabSz="4699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2681288" defTabSz="4699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138488" defTabSz="4699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r>
                    <a:rPr lang="en-US" altLang="en-US" sz="4000">
                      <a:solidFill>
                        <a:srgbClr val="990099"/>
                      </a:solidFill>
                      <a:latin typeface="Arial Rounded MT Bold" pitchFamily="34" charset="0"/>
                    </a:rPr>
                    <a:t>Y</a:t>
                  </a:r>
                </a:p>
              </p:txBody>
            </p:sp>
          </p:grpSp>
          <p:grpSp>
            <p:nvGrpSpPr>
              <p:cNvPr id="75" name="Group 45"/>
              <p:cNvGrpSpPr>
                <a:grpSpLocks/>
              </p:cNvGrpSpPr>
              <p:nvPr/>
            </p:nvGrpSpPr>
            <p:grpSpPr bwMode="auto">
              <a:xfrm>
                <a:off x="2571" y="1930"/>
                <a:ext cx="528" cy="397"/>
                <a:chOff x="2571" y="1930"/>
                <a:chExt cx="528" cy="397"/>
              </a:xfrm>
            </p:grpSpPr>
            <p:sp>
              <p:nvSpPr>
                <p:cNvPr id="76" name="Rectangle 46"/>
                <p:cNvSpPr>
                  <a:spLocks noChangeArrowheads="1"/>
                </p:cNvSpPr>
                <p:nvPr/>
              </p:nvSpPr>
              <p:spPr bwMode="auto">
                <a:xfrm rot="15420000">
                  <a:off x="2636" y="1865"/>
                  <a:ext cx="397" cy="528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dist="35921" dir="13500000" algn="ctr" rotWithShape="0">
                    <a:schemeClr val="bg2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69850" tIns="33338" rIns="69850" bIns="33338">
                  <a:spAutoFit/>
                </a:bodyPr>
                <a:lstStyle>
                  <a:lvl1pPr defTabSz="46990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327025" defTabSz="46990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655638" defTabSz="4699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982663" defTabSz="4699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1309688" defTabSz="4699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1766888" defTabSz="4699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224088" defTabSz="4699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2681288" defTabSz="4699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138488" defTabSz="4699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r>
                    <a:rPr lang="en-US" altLang="en-US" sz="4000">
                      <a:solidFill>
                        <a:srgbClr val="3333FF"/>
                      </a:solidFill>
                      <a:latin typeface="Arial Rounded MT Bold" pitchFamily="34" charset="0"/>
                    </a:rPr>
                    <a:t>Y</a:t>
                  </a:r>
                </a:p>
              </p:txBody>
            </p:sp>
            <p:sp>
              <p:nvSpPr>
                <p:cNvPr id="77" name="Freeform 47"/>
                <p:cNvSpPr>
                  <a:spLocks/>
                </p:cNvSpPr>
                <p:nvPr/>
              </p:nvSpPr>
              <p:spPr bwMode="auto">
                <a:xfrm>
                  <a:off x="2885" y="2019"/>
                  <a:ext cx="64" cy="79"/>
                </a:xfrm>
                <a:custGeom>
                  <a:avLst/>
                  <a:gdLst>
                    <a:gd name="T0" fmla="*/ 32 w 64"/>
                    <a:gd name="T1" fmla="*/ 78 h 79"/>
                    <a:gd name="T2" fmla="*/ 0 w 64"/>
                    <a:gd name="T3" fmla="*/ 30 h 79"/>
                    <a:gd name="T4" fmla="*/ 46 w 64"/>
                    <a:gd name="T5" fmla="*/ 0 h 79"/>
                    <a:gd name="T6" fmla="*/ 63 w 64"/>
                    <a:gd name="T7" fmla="*/ 30 h 79"/>
                    <a:gd name="T8" fmla="*/ 32 w 64"/>
                    <a:gd name="T9" fmla="*/ 47 h 79"/>
                    <a:gd name="T10" fmla="*/ 46 w 64"/>
                    <a:gd name="T11" fmla="*/ 61 h 79"/>
                    <a:gd name="T12" fmla="*/ 32 w 64"/>
                    <a:gd name="T13" fmla="*/ 78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4" h="79">
                      <a:moveTo>
                        <a:pt x="32" y="78"/>
                      </a:moveTo>
                      <a:lnTo>
                        <a:pt x="0" y="30"/>
                      </a:lnTo>
                      <a:lnTo>
                        <a:pt x="46" y="0"/>
                      </a:lnTo>
                      <a:lnTo>
                        <a:pt x="63" y="30"/>
                      </a:lnTo>
                      <a:lnTo>
                        <a:pt x="32" y="47"/>
                      </a:lnTo>
                      <a:lnTo>
                        <a:pt x="46" y="61"/>
                      </a:lnTo>
                      <a:lnTo>
                        <a:pt x="32" y="78"/>
                      </a:lnTo>
                    </a:path>
                  </a:pathLst>
                </a:custGeom>
                <a:solidFill>
                  <a:srgbClr val="FFFF00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dist="35921" dir="13500000" algn="ctr" rotWithShape="0">
                    <a:schemeClr val="bg2"/>
                  </a:outerShdw>
                </a:effectLst>
              </p:spPr>
              <p:txBody>
                <a:bodyPr/>
                <a:lstStyle/>
                <a:p>
                  <a:endParaRPr lang="en-US" sz="1200"/>
                </a:p>
              </p:txBody>
            </p:sp>
          </p:grpSp>
        </p:grpSp>
        <p:sp>
          <p:nvSpPr>
            <p:cNvPr id="58" name="Oval 54"/>
            <p:cNvSpPr>
              <a:spLocks noChangeArrowheads="1"/>
            </p:cNvSpPr>
            <p:nvPr/>
          </p:nvSpPr>
          <p:spPr bwMode="auto">
            <a:xfrm>
              <a:off x="6354763" y="4667250"/>
              <a:ext cx="544512" cy="544513"/>
            </a:xfrm>
            <a:prstGeom prst="ellipse">
              <a:avLst/>
            </a:prstGeom>
            <a:solidFill>
              <a:srgbClr val="FFCC99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59" name="Line 55"/>
            <p:cNvSpPr>
              <a:spLocks noChangeShapeType="1"/>
            </p:cNvSpPr>
            <p:nvPr/>
          </p:nvSpPr>
          <p:spPr bwMode="auto">
            <a:xfrm flipH="1">
              <a:off x="6546850" y="4965700"/>
              <a:ext cx="61913" cy="2555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60" name="Oval 56"/>
            <p:cNvSpPr>
              <a:spLocks noChangeArrowheads="1"/>
            </p:cNvSpPr>
            <p:nvPr/>
          </p:nvSpPr>
          <p:spPr bwMode="auto">
            <a:xfrm>
              <a:off x="5997575" y="4949825"/>
              <a:ext cx="266700" cy="265113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61" name="Oval 57"/>
            <p:cNvSpPr>
              <a:spLocks noChangeArrowheads="1"/>
            </p:cNvSpPr>
            <p:nvPr/>
          </p:nvSpPr>
          <p:spPr bwMode="auto">
            <a:xfrm>
              <a:off x="6065838" y="4549775"/>
              <a:ext cx="131762" cy="131763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62" name="Rectangle 58"/>
            <p:cNvSpPr>
              <a:spLocks noChangeArrowheads="1"/>
            </p:cNvSpPr>
            <p:nvPr/>
          </p:nvSpPr>
          <p:spPr bwMode="auto">
            <a:xfrm>
              <a:off x="6065838" y="4622800"/>
              <a:ext cx="131762" cy="398463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63" name="Oval 59"/>
            <p:cNvSpPr>
              <a:spLocks noChangeArrowheads="1"/>
            </p:cNvSpPr>
            <p:nvPr/>
          </p:nvSpPr>
          <p:spPr bwMode="auto">
            <a:xfrm>
              <a:off x="6018213" y="4973638"/>
              <a:ext cx="227012" cy="225425"/>
            </a:xfrm>
            <a:prstGeom prst="ellipse">
              <a:avLst/>
            </a:prstGeom>
            <a:solidFill>
              <a:srgbClr val="FF3300"/>
            </a:solidFill>
            <a:ln w="127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64" name="Rectangle 60"/>
            <p:cNvSpPr>
              <a:spLocks noChangeArrowheads="1"/>
            </p:cNvSpPr>
            <p:nvPr/>
          </p:nvSpPr>
          <p:spPr bwMode="auto">
            <a:xfrm>
              <a:off x="6083300" y="4795838"/>
              <a:ext cx="95250" cy="234950"/>
            </a:xfrm>
            <a:prstGeom prst="rect">
              <a:avLst/>
            </a:prstGeom>
            <a:solidFill>
              <a:srgbClr val="FF3300"/>
            </a:solidFill>
            <a:ln w="127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65" name="Oval 61"/>
            <p:cNvSpPr>
              <a:spLocks noChangeArrowheads="1"/>
            </p:cNvSpPr>
            <p:nvPr/>
          </p:nvSpPr>
          <p:spPr bwMode="auto">
            <a:xfrm>
              <a:off x="750888" y="4975225"/>
              <a:ext cx="266700" cy="265113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66" name="Oval 62"/>
            <p:cNvSpPr>
              <a:spLocks noChangeArrowheads="1"/>
            </p:cNvSpPr>
            <p:nvPr/>
          </p:nvSpPr>
          <p:spPr bwMode="auto">
            <a:xfrm>
              <a:off x="819150" y="4575175"/>
              <a:ext cx="131763" cy="131763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67" name="Rectangle 63"/>
            <p:cNvSpPr>
              <a:spLocks noChangeArrowheads="1"/>
            </p:cNvSpPr>
            <p:nvPr/>
          </p:nvSpPr>
          <p:spPr bwMode="auto">
            <a:xfrm>
              <a:off x="819150" y="4648200"/>
              <a:ext cx="131763" cy="398463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68" name="Oval 64"/>
            <p:cNvSpPr>
              <a:spLocks noChangeArrowheads="1"/>
            </p:cNvSpPr>
            <p:nvPr/>
          </p:nvSpPr>
          <p:spPr bwMode="auto">
            <a:xfrm>
              <a:off x="771525" y="4999038"/>
              <a:ext cx="227013" cy="225425"/>
            </a:xfrm>
            <a:prstGeom prst="ellipse">
              <a:avLst/>
            </a:prstGeom>
            <a:solidFill>
              <a:srgbClr val="FF3300"/>
            </a:solidFill>
            <a:ln w="127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69" name="Rectangle 65"/>
            <p:cNvSpPr>
              <a:spLocks noChangeArrowheads="1"/>
            </p:cNvSpPr>
            <p:nvPr/>
          </p:nvSpPr>
          <p:spPr bwMode="auto">
            <a:xfrm>
              <a:off x="836613" y="4821238"/>
              <a:ext cx="95250" cy="234950"/>
            </a:xfrm>
            <a:prstGeom prst="rect">
              <a:avLst/>
            </a:prstGeom>
            <a:solidFill>
              <a:srgbClr val="FF3300"/>
            </a:solidFill>
            <a:ln w="127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70" name="Line 67"/>
            <p:cNvSpPr>
              <a:spLocks noChangeShapeType="1"/>
            </p:cNvSpPr>
            <p:nvPr/>
          </p:nvSpPr>
          <p:spPr bwMode="auto">
            <a:xfrm>
              <a:off x="5900297" y="3190218"/>
              <a:ext cx="1965325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71" name="Arc 68"/>
            <p:cNvSpPr>
              <a:spLocks/>
            </p:cNvSpPr>
            <p:nvPr/>
          </p:nvSpPr>
          <p:spPr bwMode="auto">
            <a:xfrm rot="8700000">
              <a:off x="6340035" y="3075918"/>
              <a:ext cx="1095375" cy="995363"/>
            </a:xfrm>
            <a:custGeom>
              <a:avLst/>
              <a:gdLst>
                <a:gd name="G0" fmla="+- 21600 0 0"/>
                <a:gd name="G1" fmla="+- 174 0 0"/>
                <a:gd name="G2" fmla="+- 21600 0 0"/>
                <a:gd name="T0" fmla="*/ 21443 w 21600"/>
                <a:gd name="T1" fmla="*/ 21773 h 21773"/>
                <a:gd name="T2" fmla="*/ 1 w 21600"/>
                <a:gd name="T3" fmla="*/ 0 h 21773"/>
                <a:gd name="T4" fmla="*/ 21600 w 21600"/>
                <a:gd name="T5" fmla="*/ 174 h 21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773" fill="none" extrusionOk="0">
                  <a:moveTo>
                    <a:pt x="21442" y="21773"/>
                  </a:moveTo>
                  <a:cubicBezTo>
                    <a:pt x="9575" y="21687"/>
                    <a:pt x="0" y="12042"/>
                    <a:pt x="0" y="174"/>
                  </a:cubicBezTo>
                  <a:cubicBezTo>
                    <a:pt x="-1" y="115"/>
                    <a:pt x="0" y="57"/>
                    <a:pt x="0" y="-1"/>
                  </a:cubicBezTo>
                </a:path>
                <a:path w="21600" h="21773" stroke="0" extrusionOk="0">
                  <a:moveTo>
                    <a:pt x="21442" y="21773"/>
                  </a:moveTo>
                  <a:cubicBezTo>
                    <a:pt x="9575" y="21687"/>
                    <a:pt x="0" y="12042"/>
                    <a:pt x="0" y="174"/>
                  </a:cubicBezTo>
                  <a:cubicBezTo>
                    <a:pt x="-1" y="115"/>
                    <a:pt x="0" y="57"/>
                    <a:pt x="0" y="-1"/>
                  </a:cubicBezTo>
                  <a:lnTo>
                    <a:pt x="21600" y="174"/>
                  </a:lnTo>
                  <a:close/>
                </a:path>
              </a:pathLst>
            </a:custGeom>
            <a:noFill/>
            <a:ln w="50800" cap="rnd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72" name="AutoShape 69"/>
            <p:cNvSpPr>
              <a:spLocks noChangeArrowheads="1"/>
            </p:cNvSpPr>
            <p:nvPr/>
          </p:nvSpPr>
          <p:spPr bwMode="auto">
            <a:xfrm>
              <a:off x="7957697" y="2847318"/>
              <a:ext cx="712788" cy="658813"/>
            </a:xfrm>
            <a:prstGeom prst="star16">
              <a:avLst>
                <a:gd name="adj" fmla="val 37500"/>
              </a:avLst>
            </a:prstGeom>
            <a:gradFill rotWithShape="0">
              <a:gsLst>
                <a:gs pos="0">
                  <a:srgbClr val="FFFF66">
                    <a:gamma/>
                    <a:tint val="89804"/>
                    <a:invGamma/>
                  </a:srgbClr>
                </a:gs>
                <a:gs pos="100000">
                  <a:srgbClr val="FFFF6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/>
            </a:p>
          </p:txBody>
        </p:sp>
      </p:grpSp>
    </p:spTree>
    <p:extLst>
      <p:ext uri="{BB962C8B-B14F-4D97-AF65-F5344CB8AC3E}">
        <p14:creationId xmlns:p14="http://schemas.microsoft.com/office/powerpoint/2010/main" val="2950562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1681" name="Group 81"/>
          <p:cNvGrpSpPr>
            <a:grpSpLocks/>
          </p:cNvGrpSpPr>
          <p:nvPr/>
        </p:nvGrpSpPr>
        <p:grpSpPr bwMode="auto">
          <a:xfrm>
            <a:off x="1147327" y="1009587"/>
            <a:ext cx="7221403" cy="2856981"/>
            <a:chOff x="0" y="1271"/>
            <a:chExt cx="5592" cy="2311"/>
          </a:xfrm>
        </p:grpSpPr>
        <p:sp>
          <p:nvSpPr>
            <p:cNvPr id="281606" name="Rectangle 6"/>
            <p:cNvSpPr>
              <a:spLocks noChangeArrowheads="1"/>
            </p:cNvSpPr>
            <p:nvPr/>
          </p:nvSpPr>
          <p:spPr bwMode="auto">
            <a:xfrm>
              <a:off x="0" y="2652"/>
              <a:ext cx="446" cy="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33350" tIns="65088" rIns="133350" bIns="65088">
              <a:spAutoFit/>
            </a:bodyPr>
            <a:lstStyle>
              <a:lvl1pPr defTabSz="1876425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655638" defTabSz="1876425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309688" defTabSz="1876425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965325" defTabSz="1876425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619375" defTabSz="1876425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3076575" defTabSz="18764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533775" defTabSz="18764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990975" defTabSz="18764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448175" defTabSz="18764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050" b="1"/>
                <a:t>PMP</a:t>
              </a:r>
            </a:p>
          </p:txBody>
        </p:sp>
        <p:sp>
          <p:nvSpPr>
            <p:cNvPr id="281608" name="Rectangle 8"/>
            <p:cNvSpPr>
              <a:spLocks noChangeArrowheads="1"/>
            </p:cNvSpPr>
            <p:nvPr/>
          </p:nvSpPr>
          <p:spPr bwMode="auto">
            <a:xfrm>
              <a:off x="480" y="2688"/>
              <a:ext cx="645" cy="5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33350" tIns="65088" rIns="133350" bIns="65088">
              <a:spAutoFit/>
            </a:bodyPr>
            <a:lstStyle>
              <a:lvl1pPr defTabSz="1876425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655638" defTabSz="1876425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309688" defTabSz="1876425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965325" defTabSz="1876425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619375" defTabSz="1876425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3076575" defTabSz="18764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533775" defTabSz="18764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990975" defTabSz="18764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448175" defTabSz="18764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050" b="1"/>
                <a:t>anti-</a:t>
              </a:r>
            </a:p>
            <a:p>
              <a:r>
                <a:rPr lang="en-US" altLang="en-US" sz="1050" b="1"/>
                <a:t>human</a:t>
              </a:r>
            </a:p>
            <a:p>
              <a:r>
                <a:rPr lang="en-US" altLang="en-US" sz="1050" b="1"/>
                <a:t>IgM PAb</a:t>
              </a:r>
            </a:p>
          </p:txBody>
        </p:sp>
        <p:sp>
          <p:nvSpPr>
            <p:cNvPr id="281609" name="Rectangle 9"/>
            <p:cNvSpPr>
              <a:spLocks noChangeArrowheads="1"/>
            </p:cNvSpPr>
            <p:nvPr/>
          </p:nvSpPr>
          <p:spPr bwMode="auto">
            <a:xfrm>
              <a:off x="1488" y="2640"/>
              <a:ext cx="852" cy="6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33350" tIns="65088" rIns="133350" bIns="65088">
              <a:spAutoFit/>
            </a:bodyPr>
            <a:lstStyle>
              <a:lvl1pPr defTabSz="1876425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655638" defTabSz="1876425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309688" defTabSz="1876425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965325" defTabSz="1876425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619375" defTabSz="1876425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3076575" defTabSz="18764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533775" defTabSz="18764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990975" defTabSz="18764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448175" defTabSz="18764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050" b="1"/>
                <a:t>Sample</a:t>
              </a:r>
            </a:p>
            <a:p>
              <a:r>
                <a:rPr lang="en-US" altLang="en-US" sz="1050" b="1"/>
                <a:t>containing </a:t>
              </a:r>
            </a:p>
            <a:p>
              <a:r>
                <a:rPr lang="en-US" altLang="en-US" sz="1050" b="1"/>
                <a:t>Anti-Rubella</a:t>
              </a:r>
            </a:p>
            <a:p>
              <a:r>
                <a:rPr lang="en-US" altLang="en-US" sz="1050" b="1"/>
                <a:t>IgM</a:t>
              </a:r>
            </a:p>
          </p:txBody>
        </p:sp>
        <p:sp>
          <p:nvSpPr>
            <p:cNvPr id="281610" name="Rectangle 10"/>
            <p:cNvSpPr>
              <a:spLocks noChangeArrowheads="1"/>
            </p:cNvSpPr>
            <p:nvPr/>
          </p:nvSpPr>
          <p:spPr bwMode="auto">
            <a:xfrm>
              <a:off x="1152" y="2640"/>
              <a:ext cx="395" cy="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33350" tIns="65088" rIns="133350" bIns="65088">
              <a:spAutoFit/>
            </a:bodyPr>
            <a:lstStyle>
              <a:lvl1pPr defTabSz="1876425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655638" defTabSz="1876425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309688" defTabSz="1876425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965325" defTabSz="1876425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619375" defTabSz="1876425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3076575" defTabSz="18764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533775" defTabSz="18764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990975" defTabSz="18764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448175" defTabSz="18764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3200"/>
                <a:t>+</a:t>
              </a:r>
            </a:p>
          </p:txBody>
        </p:sp>
        <p:sp>
          <p:nvSpPr>
            <p:cNvPr id="281612" name="Line 12"/>
            <p:cNvSpPr>
              <a:spLocks noChangeShapeType="1"/>
            </p:cNvSpPr>
            <p:nvPr/>
          </p:nvSpPr>
          <p:spPr bwMode="auto">
            <a:xfrm>
              <a:off x="2544" y="2592"/>
              <a:ext cx="236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100"/>
            </a:p>
          </p:txBody>
        </p:sp>
        <p:sp>
          <p:nvSpPr>
            <p:cNvPr id="281614" name="Oval 14"/>
            <p:cNvSpPr>
              <a:spLocks noChangeArrowheads="1"/>
            </p:cNvSpPr>
            <p:nvPr/>
          </p:nvSpPr>
          <p:spPr bwMode="auto">
            <a:xfrm>
              <a:off x="2496" y="2940"/>
              <a:ext cx="168" cy="167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100"/>
            </a:p>
          </p:txBody>
        </p:sp>
        <p:sp>
          <p:nvSpPr>
            <p:cNvPr id="281615" name="Oval 15"/>
            <p:cNvSpPr>
              <a:spLocks noChangeArrowheads="1"/>
            </p:cNvSpPr>
            <p:nvPr/>
          </p:nvSpPr>
          <p:spPr bwMode="auto">
            <a:xfrm>
              <a:off x="2539" y="2688"/>
              <a:ext cx="83" cy="83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100"/>
            </a:p>
          </p:txBody>
        </p:sp>
        <p:sp>
          <p:nvSpPr>
            <p:cNvPr id="281616" name="Rectangle 16"/>
            <p:cNvSpPr>
              <a:spLocks noChangeArrowheads="1"/>
            </p:cNvSpPr>
            <p:nvPr/>
          </p:nvSpPr>
          <p:spPr bwMode="auto">
            <a:xfrm>
              <a:off x="2539" y="2734"/>
              <a:ext cx="83" cy="25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100"/>
            </a:p>
          </p:txBody>
        </p:sp>
        <p:sp>
          <p:nvSpPr>
            <p:cNvPr id="281617" name="Oval 17"/>
            <p:cNvSpPr>
              <a:spLocks noChangeArrowheads="1"/>
            </p:cNvSpPr>
            <p:nvPr/>
          </p:nvSpPr>
          <p:spPr bwMode="auto">
            <a:xfrm>
              <a:off x="2509" y="2955"/>
              <a:ext cx="143" cy="142"/>
            </a:xfrm>
            <a:prstGeom prst="ellipse">
              <a:avLst/>
            </a:prstGeom>
            <a:solidFill>
              <a:srgbClr val="FF3300"/>
            </a:solidFill>
            <a:ln w="127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100"/>
            </a:p>
          </p:txBody>
        </p:sp>
        <p:sp>
          <p:nvSpPr>
            <p:cNvPr id="281618" name="Rectangle 18"/>
            <p:cNvSpPr>
              <a:spLocks noChangeArrowheads="1"/>
            </p:cNvSpPr>
            <p:nvPr/>
          </p:nvSpPr>
          <p:spPr bwMode="auto">
            <a:xfrm>
              <a:off x="2550" y="2843"/>
              <a:ext cx="60" cy="148"/>
            </a:xfrm>
            <a:prstGeom prst="rect">
              <a:avLst/>
            </a:prstGeom>
            <a:solidFill>
              <a:srgbClr val="FF3300"/>
            </a:solidFill>
            <a:ln w="127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100"/>
            </a:p>
          </p:txBody>
        </p:sp>
        <p:grpSp>
          <p:nvGrpSpPr>
            <p:cNvPr id="281620" name="Group 20"/>
            <p:cNvGrpSpPr>
              <a:grpSpLocks/>
            </p:cNvGrpSpPr>
            <p:nvPr/>
          </p:nvGrpSpPr>
          <p:grpSpPr bwMode="auto">
            <a:xfrm>
              <a:off x="2705" y="2752"/>
              <a:ext cx="343" cy="343"/>
              <a:chOff x="4868" y="3119"/>
              <a:chExt cx="343" cy="343"/>
            </a:xfrm>
          </p:grpSpPr>
          <p:sp>
            <p:nvSpPr>
              <p:cNvPr id="281621" name="Oval 21"/>
              <p:cNvSpPr>
                <a:spLocks noChangeArrowheads="1"/>
              </p:cNvSpPr>
              <p:nvPr/>
            </p:nvSpPr>
            <p:spPr bwMode="auto">
              <a:xfrm>
                <a:off x="4868" y="3119"/>
                <a:ext cx="343" cy="343"/>
              </a:xfrm>
              <a:prstGeom prst="ellipse">
                <a:avLst/>
              </a:prstGeom>
              <a:solidFill>
                <a:srgbClr val="FFCC99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100"/>
              </a:p>
            </p:txBody>
          </p:sp>
          <p:sp>
            <p:nvSpPr>
              <p:cNvPr id="281622" name="Line 22"/>
              <p:cNvSpPr>
                <a:spLocks noChangeShapeType="1"/>
              </p:cNvSpPr>
              <p:nvPr/>
            </p:nvSpPr>
            <p:spPr bwMode="auto">
              <a:xfrm flipV="1">
                <a:off x="5040" y="3138"/>
                <a:ext cx="0" cy="15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100"/>
              </a:p>
            </p:txBody>
          </p:sp>
        </p:grpSp>
        <p:grpSp>
          <p:nvGrpSpPr>
            <p:cNvPr id="281623" name="Group 23"/>
            <p:cNvGrpSpPr>
              <a:grpSpLocks/>
            </p:cNvGrpSpPr>
            <p:nvPr/>
          </p:nvGrpSpPr>
          <p:grpSpPr bwMode="auto">
            <a:xfrm>
              <a:off x="142" y="1826"/>
              <a:ext cx="849" cy="827"/>
              <a:chOff x="142" y="1586"/>
              <a:chExt cx="849" cy="827"/>
            </a:xfrm>
          </p:grpSpPr>
          <p:grpSp>
            <p:nvGrpSpPr>
              <p:cNvPr id="281624" name="Group 24"/>
              <p:cNvGrpSpPr>
                <a:grpSpLocks/>
              </p:cNvGrpSpPr>
              <p:nvPr/>
            </p:nvGrpSpPr>
            <p:grpSpPr bwMode="auto">
              <a:xfrm>
                <a:off x="142" y="1846"/>
                <a:ext cx="446" cy="567"/>
                <a:chOff x="229" y="2132"/>
                <a:chExt cx="446" cy="567"/>
              </a:xfrm>
            </p:grpSpPr>
            <p:sp>
              <p:nvSpPr>
                <p:cNvPr id="281625" name="Oval 25"/>
                <p:cNvSpPr>
                  <a:spLocks noChangeArrowheads="1"/>
                </p:cNvSpPr>
                <p:nvPr/>
              </p:nvSpPr>
              <p:spPr bwMode="auto">
                <a:xfrm>
                  <a:off x="229" y="2132"/>
                  <a:ext cx="446" cy="447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33CC33">
                        <a:gamma/>
                        <a:tint val="89804"/>
                        <a:invGamma/>
                      </a:srgbClr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100"/>
                </a:p>
              </p:txBody>
            </p:sp>
            <p:sp>
              <p:nvSpPr>
                <p:cNvPr id="281626" name="Rectangle 26"/>
                <p:cNvSpPr>
                  <a:spLocks noChangeArrowheads="1"/>
                </p:cNvSpPr>
                <p:nvPr/>
              </p:nvSpPr>
              <p:spPr bwMode="auto">
                <a:xfrm rot="4080000">
                  <a:off x="289" y="2392"/>
                  <a:ext cx="562" cy="52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dist="35921" dir="13500000" algn="ctr" rotWithShape="0">
                    <a:schemeClr val="folHlink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10800000" vert="eaVert" wrap="none" lIns="69850" tIns="33338" rIns="69850" bIns="33338">
                  <a:spAutoFit/>
                </a:bodyPr>
                <a:lstStyle>
                  <a:lvl1pPr defTabSz="46990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327025" defTabSz="46990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655638" defTabSz="4699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982663" defTabSz="4699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1309688" defTabSz="4699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1766888" defTabSz="4699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224088" defTabSz="4699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2681288" defTabSz="4699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138488" defTabSz="4699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en-US" altLang="en-US" sz="3600">
                    <a:solidFill>
                      <a:srgbClr val="990099"/>
                    </a:solidFill>
                    <a:latin typeface="Arial Rounded MT Bold" pitchFamily="34" charset="0"/>
                  </a:endParaRPr>
                </a:p>
              </p:txBody>
            </p:sp>
          </p:grpSp>
          <p:sp>
            <p:nvSpPr>
              <p:cNvPr id="281627" name="Rectangle 27"/>
              <p:cNvSpPr>
                <a:spLocks noChangeArrowheads="1"/>
              </p:cNvSpPr>
              <p:nvPr/>
            </p:nvSpPr>
            <p:spPr bwMode="auto">
              <a:xfrm rot="4920000" flipH="1">
                <a:off x="577" y="1853"/>
                <a:ext cx="348" cy="481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13500000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9850" tIns="33338" rIns="69850" bIns="33338">
                <a:spAutoFit/>
              </a:bodyPr>
              <a:lstStyle>
                <a:lvl1pPr defTabSz="46990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327025" defTabSz="46990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655638" defTabSz="4699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982663" defTabSz="4699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1309688" defTabSz="4699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1766888" defTabSz="469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224088" defTabSz="469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2681288" defTabSz="469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138488" defTabSz="469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 sz="3600">
                    <a:solidFill>
                      <a:srgbClr val="0066FF"/>
                    </a:solidFill>
                    <a:latin typeface="Arial Rounded MT Bold" pitchFamily="34" charset="0"/>
                  </a:rPr>
                  <a:t>Y</a:t>
                </a:r>
              </a:p>
            </p:txBody>
          </p:sp>
          <p:sp>
            <p:nvSpPr>
              <p:cNvPr id="281628" name="Rectangle 28"/>
              <p:cNvSpPr>
                <a:spLocks noChangeArrowheads="1"/>
              </p:cNvSpPr>
              <p:nvPr/>
            </p:nvSpPr>
            <p:spPr bwMode="auto">
              <a:xfrm rot="2940000" flipH="1">
                <a:off x="380" y="1519"/>
                <a:ext cx="348" cy="481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13500000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9850" tIns="33338" rIns="69850" bIns="33338">
                <a:spAutoFit/>
              </a:bodyPr>
              <a:lstStyle>
                <a:lvl1pPr defTabSz="46990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327025" defTabSz="46990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655638" defTabSz="4699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982663" defTabSz="4699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1309688" defTabSz="4699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1766888" defTabSz="469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224088" defTabSz="469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2681288" defTabSz="469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138488" defTabSz="469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 sz="3600">
                    <a:solidFill>
                      <a:srgbClr val="0066FF"/>
                    </a:solidFill>
                    <a:latin typeface="Arial Rounded MT Bold" pitchFamily="34" charset="0"/>
                  </a:rPr>
                  <a:t>Y</a:t>
                </a:r>
              </a:p>
            </p:txBody>
          </p:sp>
        </p:grpSp>
        <p:grpSp>
          <p:nvGrpSpPr>
            <p:cNvPr id="281629" name="Group 29"/>
            <p:cNvGrpSpPr>
              <a:grpSpLocks/>
            </p:cNvGrpSpPr>
            <p:nvPr/>
          </p:nvGrpSpPr>
          <p:grpSpPr bwMode="auto">
            <a:xfrm>
              <a:off x="1711" y="1271"/>
              <a:ext cx="773" cy="789"/>
              <a:chOff x="1807" y="1415"/>
              <a:chExt cx="773" cy="789"/>
            </a:xfrm>
          </p:grpSpPr>
          <p:sp>
            <p:nvSpPr>
              <p:cNvPr id="281630" name="Rectangle 30"/>
              <p:cNvSpPr>
                <a:spLocks noChangeArrowheads="1"/>
              </p:cNvSpPr>
              <p:nvPr/>
            </p:nvSpPr>
            <p:spPr bwMode="auto">
              <a:xfrm rot="2940000" flipH="1">
                <a:off x="2108" y="1471"/>
                <a:ext cx="348" cy="481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13500000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9850" tIns="33338" rIns="69850" bIns="33338">
                <a:spAutoFit/>
              </a:bodyPr>
              <a:lstStyle>
                <a:lvl1pPr defTabSz="46990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327025" defTabSz="46990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655638" defTabSz="4699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982663" defTabSz="4699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1309688" defTabSz="4699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1766888" defTabSz="469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224088" defTabSz="469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2681288" defTabSz="469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138488" defTabSz="469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 sz="3600">
                    <a:solidFill>
                      <a:srgbClr val="0066FF"/>
                    </a:solidFill>
                    <a:latin typeface="Arial Rounded MT Bold" pitchFamily="34" charset="0"/>
                  </a:rPr>
                  <a:t>Y</a:t>
                </a:r>
              </a:p>
            </p:txBody>
          </p:sp>
          <p:sp>
            <p:nvSpPr>
              <p:cNvPr id="281631" name="Rectangle 31"/>
              <p:cNvSpPr>
                <a:spLocks noChangeArrowheads="1"/>
              </p:cNvSpPr>
              <p:nvPr/>
            </p:nvSpPr>
            <p:spPr bwMode="auto">
              <a:xfrm rot="11627247" flipH="1">
                <a:off x="1991" y="1701"/>
                <a:ext cx="333" cy="503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13500000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9850" tIns="33338" rIns="69850" bIns="33338">
                <a:spAutoFit/>
              </a:bodyPr>
              <a:lstStyle>
                <a:lvl1pPr defTabSz="46990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327025" defTabSz="46990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655638" defTabSz="4699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982663" defTabSz="4699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1309688" defTabSz="4699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1766888" defTabSz="469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224088" defTabSz="469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2681288" defTabSz="469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138488" defTabSz="469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 sz="3600">
                    <a:solidFill>
                      <a:srgbClr val="0066FF"/>
                    </a:solidFill>
                    <a:latin typeface="Arial Rounded MT Bold" pitchFamily="34" charset="0"/>
                  </a:rPr>
                  <a:t>Y</a:t>
                </a:r>
              </a:p>
            </p:txBody>
          </p:sp>
          <p:sp>
            <p:nvSpPr>
              <p:cNvPr id="281632" name="Rectangle 32"/>
              <p:cNvSpPr>
                <a:spLocks noChangeArrowheads="1"/>
              </p:cNvSpPr>
              <p:nvPr/>
            </p:nvSpPr>
            <p:spPr bwMode="auto">
              <a:xfrm rot="7650812" flipH="1">
                <a:off x="2166" y="1663"/>
                <a:ext cx="348" cy="481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13500000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9850" tIns="33338" rIns="69850" bIns="33338">
                <a:spAutoFit/>
              </a:bodyPr>
              <a:lstStyle>
                <a:lvl1pPr defTabSz="46990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327025" defTabSz="46990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655638" defTabSz="4699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982663" defTabSz="4699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1309688" defTabSz="4699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1766888" defTabSz="469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224088" defTabSz="469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2681288" defTabSz="469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138488" defTabSz="469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 sz="3600">
                    <a:solidFill>
                      <a:srgbClr val="0066FF"/>
                    </a:solidFill>
                    <a:latin typeface="Arial Rounded MT Bold" pitchFamily="34" charset="0"/>
                  </a:rPr>
                  <a:t>Y</a:t>
                </a:r>
              </a:p>
            </p:txBody>
          </p:sp>
          <p:sp>
            <p:nvSpPr>
              <p:cNvPr id="281633" name="Rectangle 33"/>
              <p:cNvSpPr>
                <a:spLocks noChangeArrowheads="1"/>
              </p:cNvSpPr>
              <p:nvPr/>
            </p:nvSpPr>
            <p:spPr bwMode="auto">
              <a:xfrm rot="15460792" flipH="1">
                <a:off x="1874" y="1583"/>
                <a:ext cx="348" cy="481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13500000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9850" tIns="33338" rIns="69850" bIns="33338">
                <a:spAutoFit/>
              </a:bodyPr>
              <a:lstStyle>
                <a:lvl1pPr defTabSz="46990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327025" defTabSz="46990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655638" defTabSz="4699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982663" defTabSz="4699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1309688" defTabSz="4699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1766888" defTabSz="469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224088" defTabSz="469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2681288" defTabSz="469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138488" defTabSz="469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 sz="3600">
                    <a:solidFill>
                      <a:srgbClr val="0066FF"/>
                    </a:solidFill>
                    <a:latin typeface="Arial Rounded MT Bold" pitchFamily="34" charset="0"/>
                  </a:rPr>
                  <a:t>Y</a:t>
                </a:r>
              </a:p>
            </p:txBody>
          </p:sp>
          <p:sp>
            <p:nvSpPr>
              <p:cNvPr id="281634" name="Rectangle 34"/>
              <p:cNvSpPr>
                <a:spLocks noChangeArrowheads="1"/>
              </p:cNvSpPr>
              <p:nvPr/>
            </p:nvSpPr>
            <p:spPr bwMode="auto">
              <a:xfrm rot="19848341" flipH="1">
                <a:off x="1928" y="1415"/>
                <a:ext cx="333" cy="503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13500000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9850" tIns="33338" rIns="69850" bIns="33338">
                <a:spAutoFit/>
              </a:bodyPr>
              <a:lstStyle>
                <a:lvl1pPr defTabSz="46990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327025" defTabSz="46990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655638" defTabSz="4699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982663" defTabSz="4699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1309688" defTabSz="4699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1766888" defTabSz="469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224088" defTabSz="469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2681288" defTabSz="469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138488" defTabSz="469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 sz="3600" dirty="0">
                    <a:solidFill>
                      <a:srgbClr val="0066FF"/>
                    </a:solidFill>
                    <a:latin typeface="Arial Rounded MT Bold" pitchFamily="34" charset="0"/>
                  </a:rPr>
                  <a:t>Y</a:t>
                </a:r>
              </a:p>
            </p:txBody>
          </p:sp>
        </p:grpSp>
        <p:grpSp>
          <p:nvGrpSpPr>
            <p:cNvPr id="281635" name="Group 35"/>
            <p:cNvGrpSpPr>
              <a:grpSpLocks/>
            </p:cNvGrpSpPr>
            <p:nvPr/>
          </p:nvGrpSpPr>
          <p:grpSpPr bwMode="auto">
            <a:xfrm>
              <a:off x="1327" y="1847"/>
              <a:ext cx="773" cy="789"/>
              <a:chOff x="1807" y="1415"/>
              <a:chExt cx="773" cy="789"/>
            </a:xfrm>
          </p:grpSpPr>
          <p:sp>
            <p:nvSpPr>
              <p:cNvPr id="281636" name="Rectangle 36"/>
              <p:cNvSpPr>
                <a:spLocks noChangeArrowheads="1"/>
              </p:cNvSpPr>
              <p:nvPr/>
            </p:nvSpPr>
            <p:spPr bwMode="auto">
              <a:xfrm rot="2940000" flipH="1">
                <a:off x="2108" y="1471"/>
                <a:ext cx="348" cy="481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13500000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9850" tIns="33338" rIns="69850" bIns="33338">
                <a:spAutoFit/>
              </a:bodyPr>
              <a:lstStyle>
                <a:lvl1pPr defTabSz="46990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327025" defTabSz="46990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655638" defTabSz="4699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982663" defTabSz="4699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1309688" defTabSz="4699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1766888" defTabSz="469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224088" defTabSz="469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2681288" defTabSz="469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138488" defTabSz="469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 sz="3600">
                    <a:solidFill>
                      <a:srgbClr val="0066FF"/>
                    </a:solidFill>
                    <a:latin typeface="Arial Rounded MT Bold" pitchFamily="34" charset="0"/>
                  </a:rPr>
                  <a:t>Y</a:t>
                </a:r>
              </a:p>
            </p:txBody>
          </p:sp>
          <p:sp>
            <p:nvSpPr>
              <p:cNvPr id="281637" name="Rectangle 37"/>
              <p:cNvSpPr>
                <a:spLocks noChangeArrowheads="1"/>
              </p:cNvSpPr>
              <p:nvPr/>
            </p:nvSpPr>
            <p:spPr bwMode="auto">
              <a:xfrm rot="11627247" flipH="1">
                <a:off x="1991" y="1701"/>
                <a:ext cx="333" cy="503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13500000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9850" tIns="33338" rIns="69850" bIns="33338">
                <a:spAutoFit/>
              </a:bodyPr>
              <a:lstStyle>
                <a:lvl1pPr defTabSz="46990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327025" defTabSz="46990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655638" defTabSz="4699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982663" defTabSz="4699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1309688" defTabSz="4699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1766888" defTabSz="469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224088" defTabSz="469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2681288" defTabSz="469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138488" defTabSz="469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 sz="3600">
                    <a:solidFill>
                      <a:srgbClr val="0066FF"/>
                    </a:solidFill>
                    <a:latin typeface="Arial Rounded MT Bold" pitchFamily="34" charset="0"/>
                  </a:rPr>
                  <a:t>Y</a:t>
                </a:r>
              </a:p>
            </p:txBody>
          </p:sp>
          <p:sp>
            <p:nvSpPr>
              <p:cNvPr id="281638" name="Rectangle 38"/>
              <p:cNvSpPr>
                <a:spLocks noChangeArrowheads="1"/>
              </p:cNvSpPr>
              <p:nvPr/>
            </p:nvSpPr>
            <p:spPr bwMode="auto">
              <a:xfrm rot="7650812" flipH="1">
                <a:off x="2166" y="1662"/>
                <a:ext cx="348" cy="481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13500000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9850" tIns="33338" rIns="69850" bIns="33338">
                <a:spAutoFit/>
              </a:bodyPr>
              <a:lstStyle>
                <a:lvl1pPr defTabSz="46990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327025" defTabSz="46990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655638" defTabSz="4699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982663" defTabSz="4699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1309688" defTabSz="4699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1766888" defTabSz="469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224088" defTabSz="469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2681288" defTabSz="469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138488" defTabSz="469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 sz="3600">
                    <a:solidFill>
                      <a:srgbClr val="0066FF"/>
                    </a:solidFill>
                    <a:latin typeface="Arial Rounded MT Bold" pitchFamily="34" charset="0"/>
                  </a:rPr>
                  <a:t>Y</a:t>
                </a:r>
              </a:p>
            </p:txBody>
          </p:sp>
          <p:sp>
            <p:nvSpPr>
              <p:cNvPr id="281639" name="Rectangle 39"/>
              <p:cNvSpPr>
                <a:spLocks noChangeArrowheads="1"/>
              </p:cNvSpPr>
              <p:nvPr/>
            </p:nvSpPr>
            <p:spPr bwMode="auto">
              <a:xfrm rot="15460792" flipH="1">
                <a:off x="1874" y="1583"/>
                <a:ext cx="348" cy="481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13500000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9850" tIns="33338" rIns="69850" bIns="33338">
                <a:spAutoFit/>
              </a:bodyPr>
              <a:lstStyle>
                <a:lvl1pPr defTabSz="46990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327025" defTabSz="46990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655638" defTabSz="4699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982663" defTabSz="4699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1309688" defTabSz="4699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1766888" defTabSz="469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224088" defTabSz="469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2681288" defTabSz="469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138488" defTabSz="469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 sz="3600">
                    <a:solidFill>
                      <a:srgbClr val="0066FF"/>
                    </a:solidFill>
                    <a:latin typeface="Arial Rounded MT Bold" pitchFamily="34" charset="0"/>
                  </a:rPr>
                  <a:t>Y</a:t>
                </a:r>
              </a:p>
            </p:txBody>
          </p:sp>
          <p:sp>
            <p:nvSpPr>
              <p:cNvPr id="281640" name="Rectangle 40"/>
              <p:cNvSpPr>
                <a:spLocks noChangeArrowheads="1"/>
              </p:cNvSpPr>
              <p:nvPr/>
            </p:nvSpPr>
            <p:spPr bwMode="auto">
              <a:xfrm rot="19848341" flipH="1">
                <a:off x="1928" y="1415"/>
                <a:ext cx="333" cy="503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13500000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9850" tIns="33338" rIns="69850" bIns="33338">
                <a:spAutoFit/>
              </a:bodyPr>
              <a:lstStyle>
                <a:lvl1pPr defTabSz="46990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327025" defTabSz="46990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655638" defTabSz="4699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982663" defTabSz="4699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1309688" defTabSz="4699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1766888" defTabSz="469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224088" defTabSz="469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2681288" defTabSz="469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138488" defTabSz="469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 sz="3600">
                    <a:solidFill>
                      <a:srgbClr val="0066FF"/>
                    </a:solidFill>
                    <a:latin typeface="Arial Rounded MT Bold" pitchFamily="34" charset="0"/>
                  </a:rPr>
                  <a:t>Y</a:t>
                </a:r>
              </a:p>
            </p:txBody>
          </p:sp>
        </p:grpSp>
        <p:grpSp>
          <p:nvGrpSpPr>
            <p:cNvPr id="281641" name="Group 41"/>
            <p:cNvGrpSpPr>
              <a:grpSpLocks/>
            </p:cNvGrpSpPr>
            <p:nvPr/>
          </p:nvGrpSpPr>
          <p:grpSpPr bwMode="auto">
            <a:xfrm>
              <a:off x="2784" y="1321"/>
              <a:ext cx="1136" cy="1332"/>
              <a:chOff x="4128" y="1369"/>
              <a:chExt cx="1136" cy="1332"/>
            </a:xfrm>
          </p:grpSpPr>
          <p:grpSp>
            <p:nvGrpSpPr>
              <p:cNvPr id="281642" name="Group 42"/>
              <p:cNvGrpSpPr>
                <a:grpSpLocks/>
              </p:cNvGrpSpPr>
              <p:nvPr/>
            </p:nvGrpSpPr>
            <p:grpSpPr bwMode="auto">
              <a:xfrm>
                <a:off x="4128" y="1874"/>
                <a:ext cx="849" cy="827"/>
                <a:chOff x="142" y="1586"/>
                <a:chExt cx="849" cy="827"/>
              </a:xfrm>
            </p:grpSpPr>
            <p:grpSp>
              <p:nvGrpSpPr>
                <p:cNvPr id="281643" name="Group 43"/>
                <p:cNvGrpSpPr>
                  <a:grpSpLocks/>
                </p:cNvGrpSpPr>
                <p:nvPr/>
              </p:nvGrpSpPr>
              <p:grpSpPr bwMode="auto">
                <a:xfrm>
                  <a:off x="142" y="1846"/>
                  <a:ext cx="446" cy="567"/>
                  <a:chOff x="229" y="2132"/>
                  <a:chExt cx="446" cy="567"/>
                </a:xfrm>
              </p:grpSpPr>
              <p:sp>
                <p:nvSpPr>
                  <p:cNvPr id="281644" name="Oval 44"/>
                  <p:cNvSpPr>
                    <a:spLocks noChangeArrowheads="1"/>
                  </p:cNvSpPr>
                  <p:nvPr/>
                </p:nvSpPr>
                <p:spPr bwMode="auto">
                  <a:xfrm>
                    <a:off x="229" y="2132"/>
                    <a:ext cx="446" cy="447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33CC33">
                          <a:gamma/>
                          <a:tint val="89804"/>
                          <a:invGamma/>
                        </a:srgbClr>
                      </a:gs>
                      <a:gs pos="100000">
                        <a:srgbClr val="33CC33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33CC33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1100"/>
                  </a:p>
                </p:txBody>
              </p:sp>
              <p:sp>
                <p:nvSpPr>
                  <p:cNvPr id="281645" name="Rectangle 45"/>
                  <p:cNvSpPr>
                    <a:spLocks noChangeArrowheads="1"/>
                  </p:cNvSpPr>
                  <p:nvPr/>
                </p:nvSpPr>
                <p:spPr bwMode="auto">
                  <a:xfrm rot="4080000">
                    <a:off x="289" y="2392"/>
                    <a:ext cx="562" cy="5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>
                    <a:outerShdw dist="35921" dir="13500000" algn="ctr" rotWithShape="0">
                      <a:schemeClr val="folHlink"/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10800000" vert="eaVert" wrap="none" lIns="69850" tIns="33338" rIns="69850" bIns="33338">
                    <a:spAutoFit/>
                  </a:bodyPr>
                  <a:lstStyle>
                    <a:lvl1pPr defTabSz="4699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327025" defTabSz="4699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655638" defTabSz="4699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982663" defTabSz="4699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1309688" defTabSz="4699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1766888" defTabSz="4699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224088" defTabSz="4699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2681288" defTabSz="4699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138488" defTabSz="4699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en-US" altLang="en-US" sz="3600">
                      <a:solidFill>
                        <a:srgbClr val="990099"/>
                      </a:solidFill>
                      <a:latin typeface="Arial Rounded MT Bold" pitchFamily="34" charset="0"/>
                    </a:endParaRPr>
                  </a:p>
                </p:txBody>
              </p:sp>
            </p:grpSp>
            <p:sp>
              <p:nvSpPr>
                <p:cNvPr id="281646" name="Rectangle 46"/>
                <p:cNvSpPr>
                  <a:spLocks noChangeArrowheads="1"/>
                </p:cNvSpPr>
                <p:nvPr/>
              </p:nvSpPr>
              <p:spPr bwMode="auto">
                <a:xfrm rot="4920000" flipH="1">
                  <a:off x="577" y="1852"/>
                  <a:ext cx="348" cy="481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dist="35921" dir="13500000" algn="ctr" rotWithShape="0">
                    <a:schemeClr val="bg2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69850" tIns="33338" rIns="69850" bIns="33338">
                  <a:spAutoFit/>
                </a:bodyPr>
                <a:lstStyle>
                  <a:lvl1pPr defTabSz="46990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327025" defTabSz="46990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655638" defTabSz="4699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982663" defTabSz="4699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1309688" defTabSz="4699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1766888" defTabSz="4699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224088" defTabSz="4699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2681288" defTabSz="4699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138488" defTabSz="4699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r>
                    <a:rPr lang="en-US" altLang="en-US" sz="3600">
                      <a:solidFill>
                        <a:srgbClr val="0066FF"/>
                      </a:solidFill>
                      <a:latin typeface="Arial Rounded MT Bold" pitchFamily="34" charset="0"/>
                    </a:rPr>
                    <a:t>Y</a:t>
                  </a:r>
                </a:p>
              </p:txBody>
            </p:sp>
            <p:sp>
              <p:nvSpPr>
                <p:cNvPr id="281647" name="Rectangle 47"/>
                <p:cNvSpPr>
                  <a:spLocks noChangeArrowheads="1"/>
                </p:cNvSpPr>
                <p:nvPr/>
              </p:nvSpPr>
              <p:spPr bwMode="auto">
                <a:xfrm rot="2940000" flipH="1">
                  <a:off x="378" y="1519"/>
                  <a:ext cx="348" cy="481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dist="35921" dir="13500000" algn="ctr" rotWithShape="0">
                    <a:schemeClr val="bg2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69850" tIns="33338" rIns="69850" bIns="33338">
                  <a:spAutoFit/>
                </a:bodyPr>
                <a:lstStyle>
                  <a:lvl1pPr defTabSz="46990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327025" defTabSz="46990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655638" defTabSz="4699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982663" defTabSz="4699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1309688" defTabSz="4699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1766888" defTabSz="4699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224088" defTabSz="4699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2681288" defTabSz="4699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138488" defTabSz="4699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r>
                    <a:rPr lang="en-US" altLang="en-US" sz="3600">
                      <a:solidFill>
                        <a:srgbClr val="0066FF"/>
                      </a:solidFill>
                      <a:latin typeface="Arial Rounded MT Bold" pitchFamily="34" charset="0"/>
                    </a:rPr>
                    <a:t>Y</a:t>
                  </a:r>
                </a:p>
              </p:txBody>
            </p:sp>
          </p:grpSp>
          <p:grpSp>
            <p:nvGrpSpPr>
              <p:cNvPr id="281648" name="Group 48"/>
              <p:cNvGrpSpPr>
                <a:grpSpLocks/>
              </p:cNvGrpSpPr>
              <p:nvPr/>
            </p:nvGrpSpPr>
            <p:grpSpPr bwMode="auto">
              <a:xfrm rot="1923150">
                <a:off x="4493" y="1369"/>
                <a:ext cx="771" cy="787"/>
                <a:chOff x="1807" y="1416"/>
                <a:chExt cx="771" cy="787"/>
              </a:xfrm>
            </p:grpSpPr>
            <p:sp>
              <p:nvSpPr>
                <p:cNvPr id="281649" name="Rectangle 49"/>
                <p:cNvSpPr>
                  <a:spLocks noChangeArrowheads="1"/>
                </p:cNvSpPr>
                <p:nvPr/>
              </p:nvSpPr>
              <p:spPr bwMode="auto">
                <a:xfrm rot="2940000" flipH="1">
                  <a:off x="2104" y="1470"/>
                  <a:ext cx="348" cy="481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dist="35921" dir="13500000" algn="ctr" rotWithShape="0">
                    <a:schemeClr val="bg2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69850" tIns="33338" rIns="69850" bIns="33338">
                  <a:spAutoFit/>
                </a:bodyPr>
                <a:lstStyle>
                  <a:lvl1pPr defTabSz="46990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327025" defTabSz="46990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655638" defTabSz="4699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982663" defTabSz="4699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1309688" defTabSz="4699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1766888" defTabSz="4699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224088" defTabSz="4699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2681288" defTabSz="4699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138488" defTabSz="4699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r>
                    <a:rPr lang="en-US" altLang="en-US" sz="3600">
                      <a:solidFill>
                        <a:srgbClr val="0066FF"/>
                      </a:solidFill>
                      <a:latin typeface="Arial Rounded MT Bold" pitchFamily="34" charset="0"/>
                    </a:rPr>
                    <a:t>Y</a:t>
                  </a:r>
                </a:p>
              </p:txBody>
            </p:sp>
            <p:sp>
              <p:nvSpPr>
                <p:cNvPr id="281650" name="Rectangle 50"/>
                <p:cNvSpPr>
                  <a:spLocks noChangeArrowheads="1"/>
                </p:cNvSpPr>
                <p:nvPr/>
              </p:nvSpPr>
              <p:spPr bwMode="auto">
                <a:xfrm rot="11627247" flipH="1">
                  <a:off x="1992" y="1700"/>
                  <a:ext cx="333" cy="503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dist="35921" dir="13500000" algn="ctr" rotWithShape="0">
                    <a:schemeClr val="bg2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69850" tIns="33338" rIns="69850" bIns="33338">
                  <a:spAutoFit/>
                </a:bodyPr>
                <a:lstStyle>
                  <a:lvl1pPr defTabSz="46990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327025" defTabSz="46990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655638" defTabSz="4699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982663" defTabSz="4699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1309688" defTabSz="4699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1766888" defTabSz="4699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224088" defTabSz="4699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2681288" defTabSz="4699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138488" defTabSz="4699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r>
                    <a:rPr lang="en-US" altLang="en-US" sz="3600">
                      <a:solidFill>
                        <a:srgbClr val="0066FF"/>
                      </a:solidFill>
                      <a:latin typeface="Arial Rounded MT Bold" pitchFamily="34" charset="0"/>
                    </a:rPr>
                    <a:t>Y</a:t>
                  </a:r>
                </a:p>
              </p:txBody>
            </p:sp>
            <p:sp>
              <p:nvSpPr>
                <p:cNvPr id="281651" name="Rectangle 51"/>
                <p:cNvSpPr>
                  <a:spLocks noChangeArrowheads="1"/>
                </p:cNvSpPr>
                <p:nvPr/>
              </p:nvSpPr>
              <p:spPr bwMode="auto">
                <a:xfrm rot="7650812" flipH="1">
                  <a:off x="2164" y="1664"/>
                  <a:ext cx="348" cy="481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dist="35921" dir="13500000" algn="ctr" rotWithShape="0">
                    <a:schemeClr val="bg2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69850" tIns="33338" rIns="69850" bIns="33338">
                  <a:spAutoFit/>
                </a:bodyPr>
                <a:lstStyle>
                  <a:lvl1pPr defTabSz="46990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327025" defTabSz="46990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655638" defTabSz="4699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982663" defTabSz="4699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1309688" defTabSz="4699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1766888" defTabSz="4699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224088" defTabSz="4699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2681288" defTabSz="4699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138488" defTabSz="4699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r>
                    <a:rPr lang="en-US" altLang="en-US" sz="3600">
                      <a:solidFill>
                        <a:srgbClr val="0066FF"/>
                      </a:solidFill>
                      <a:latin typeface="Arial Rounded MT Bold" pitchFamily="34" charset="0"/>
                    </a:rPr>
                    <a:t>Y</a:t>
                  </a:r>
                </a:p>
              </p:txBody>
            </p:sp>
            <p:sp>
              <p:nvSpPr>
                <p:cNvPr id="281652" name="Rectangle 52"/>
                <p:cNvSpPr>
                  <a:spLocks noChangeArrowheads="1"/>
                </p:cNvSpPr>
                <p:nvPr/>
              </p:nvSpPr>
              <p:spPr bwMode="auto">
                <a:xfrm rot="15460792" flipH="1">
                  <a:off x="1874" y="1582"/>
                  <a:ext cx="348" cy="481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dist="35921" dir="13500000" algn="ctr" rotWithShape="0">
                    <a:schemeClr val="bg2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69850" tIns="33338" rIns="69850" bIns="33338">
                  <a:spAutoFit/>
                </a:bodyPr>
                <a:lstStyle>
                  <a:lvl1pPr defTabSz="46990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327025" defTabSz="46990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655638" defTabSz="4699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982663" defTabSz="4699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1309688" defTabSz="4699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1766888" defTabSz="4699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224088" defTabSz="4699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2681288" defTabSz="4699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138488" defTabSz="4699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r>
                    <a:rPr lang="en-US" altLang="en-US" sz="3600">
                      <a:solidFill>
                        <a:srgbClr val="0066FF"/>
                      </a:solidFill>
                      <a:latin typeface="Arial Rounded MT Bold" pitchFamily="34" charset="0"/>
                    </a:rPr>
                    <a:t>Y</a:t>
                  </a:r>
                </a:p>
              </p:txBody>
            </p:sp>
            <p:sp>
              <p:nvSpPr>
                <p:cNvPr id="281653" name="Rectangle 53"/>
                <p:cNvSpPr>
                  <a:spLocks noChangeArrowheads="1"/>
                </p:cNvSpPr>
                <p:nvPr/>
              </p:nvSpPr>
              <p:spPr bwMode="auto">
                <a:xfrm rot="19848341" flipH="1">
                  <a:off x="1927" y="1416"/>
                  <a:ext cx="333" cy="503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dist="35921" dir="13500000" algn="ctr" rotWithShape="0">
                    <a:schemeClr val="bg2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69850" tIns="33338" rIns="69850" bIns="33338">
                  <a:spAutoFit/>
                </a:bodyPr>
                <a:lstStyle>
                  <a:lvl1pPr defTabSz="46990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327025" defTabSz="46990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655638" defTabSz="4699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982663" defTabSz="4699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1309688" defTabSz="4699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1766888" defTabSz="4699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224088" defTabSz="4699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2681288" defTabSz="4699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138488" defTabSz="4699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r>
                    <a:rPr lang="en-US" altLang="en-US" sz="3600">
                      <a:solidFill>
                        <a:srgbClr val="0066FF"/>
                      </a:solidFill>
                      <a:latin typeface="Arial Rounded MT Bold" pitchFamily="34" charset="0"/>
                    </a:rPr>
                    <a:t>Y</a:t>
                  </a:r>
                </a:p>
              </p:txBody>
            </p:sp>
          </p:grpSp>
        </p:grpSp>
        <p:grpSp>
          <p:nvGrpSpPr>
            <p:cNvPr id="281654" name="Group 54"/>
            <p:cNvGrpSpPr>
              <a:grpSpLocks/>
            </p:cNvGrpSpPr>
            <p:nvPr/>
          </p:nvGrpSpPr>
          <p:grpSpPr bwMode="auto">
            <a:xfrm>
              <a:off x="3456" y="2592"/>
              <a:ext cx="530" cy="476"/>
              <a:chOff x="0" y="2352"/>
              <a:chExt cx="530" cy="476"/>
            </a:xfrm>
          </p:grpSpPr>
          <p:sp>
            <p:nvSpPr>
              <p:cNvPr id="281655" name="Line 55"/>
              <p:cNvSpPr>
                <a:spLocks noChangeShapeType="1"/>
              </p:cNvSpPr>
              <p:nvPr/>
            </p:nvSpPr>
            <p:spPr bwMode="auto">
              <a:xfrm>
                <a:off x="144" y="2352"/>
                <a:ext cx="236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 type="none" w="sm" len="sm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100"/>
              </a:p>
            </p:txBody>
          </p:sp>
          <p:sp>
            <p:nvSpPr>
              <p:cNvPr id="281656" name="Rectangle 56"/>
              <p:cNvSpPr>
                <a:spLocks noChangeArrowheads="1"/>
              </p:cNvSpPr>
              <p:nvPr/>
            </p:nvSpPr>
            <p:spPr bwMode="auto">
              <a:xfrm>
                <a:off x="0" y="2448"/>
                <a:ext cx="530" cy="3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33350" tIns="65088" rIns="133350" bIns="65088">
                <a:spAutoFit/>
              </a:bodyPr>
              <a:lstStyle>
                <a:lvl1pPr defTabSz="1876425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655638" defTabSz="1876425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309688" defTabSz="1876425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965325" defTabSz="1876425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619375" defTabSz="1876425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3076575" defTabSz="18764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3533775" defTabSz="18764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990975" defTabSz="18764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4448175" defTabSz="18764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 sz="1050" b="1"/>
                  <a:t>Wash </a:t>
                </a:r>
              </a:p>
              <a:p>
                <a:r>
                  <a:rPr lang="en-US" altLang="en-US" sz="1050" b="1"/>
                  <a:t>steps</a:t>
                </a:r>
              </a:p>
            </p:txBody>
          </p:sp>
        </p:grpSp>
        <p:grpSp>
          <p:nvGrpSpPr>
            <p:cNvPr id="281657" name="Group 57"/>
            <p:cNvGrpSpPr>
              <a:grpSpLocks/>
            </p:cNvGrpSpPr>
            <p:nvPr/>
          </p:nvGrpSpPr>
          <p:grpSpPr bwMode="auto">
            <a:xfrm>
              <a:off x="4176" y="1790"/>
              <a:ext cx="574" cy="354"/>
              <a:chOff x="3926" y="1070"/>
              <a:chExt cx="574" cy="354"/>
            </a:xfrm>
          </p:grpSpPr>
          <p:sp>
            <p:nvSpPr>
              <p:cNvPr id="281658" name="AutoShape 58"/>
              <p:cNvSpPr>
                <a:spLocks noChangeArrowheads="1"/>
              </p:cNvSpPr>
              <p:nvPr/>
            </p:nvSpPr>
            <p:spPr bwMode="auto">
              <a:xfrm rot="3120000">
                <a:off x="3978" y="1174"/>
                <a:ext cx="198" cy="302"/>
              </a:xfrm>
              <a:prstGeom prst="diamond">
                <a:avLst/>
              </a:prstGeom>
              <a:gradFill rotWithShape="0">
                <a:gsLst>
                  <a:gs pos="0">
                    <a:srgbClr val="FF3300">
                      <a:gamma/>
                      <a:tint val="89804"/>
                      <a:invGamma/>
                    </a:srgbClr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rgbClr val="FF33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100"/>
              </a:p>
            </p:txBody>
          </p:sp>
          <p:grpSp>
            <p:nvGrpSpPr>
              <p:cNvPr id="281659" name="Group 59"/>
              <p:cNvGrpSpPr>
                <a:grpSpLocks/>
              </p:cNvGrpSpPr>
              <p:nvPr/>
            </p:nvGrpSpPr>
            <p:grpSpPr bwMode="auto">
              <a:xfrm>
                <a:off x="4019" y="1070"/>
                <a:ext cx="481" cy="348"/>
                <a:chOff x="3015" y="1408"/>
                <a:chExt cx="481" cy="348"/>
              </a:xfrm>
            </p:grpSpPr>
            <p:sp>
              <p:nvSpPr>
                <p:cNvPr id="281660" name="Rectangle 60"/>
                <p:cNvSpPr>
                  <a:spLocks noChangeArrowheads="1"/>
                </p:cNvSpPr>
                <p:nvPr/>
              </p:nvSpPr>
              <p:spPr bwMode="auto">
                <a:xfrm rot="14280000">
                  <a:off x="3082" y="1341"/>
                  <a:ext cx="348" cy="481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dist="35921" dir="13500000" algn="ctr" rotWithShape="0">
                    <a:schemeClr val="bg2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69850" tIns="33338" rIns="69850" bIns="33338">
                  <a:spAutoFit/>
                </a:bodyPr>
                <a:lstStyle>
                  <a:lvl1pPr defTabSz="46990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327025" defTabSz="46990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655638" defTabSz="4699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982663" defTabSz="4699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1309688" defTabSz="4699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1766888" defTabSz="4699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224088" defTabSz="4699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2681288" defTabSz="4699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138488" defTabSz="4699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r>
                    <a:rPr lang="en-US" altLang="en-US" sz="3600">
                      <a:solidFill>
                        <a:srgbClr val="33CC33"/>
                      </a:solidFill>
                      <a:latin typeface="Arial Rounded MT Bold" pitchFamily="34" charset="0"/>
                    </a:rPr>
                    <a:t>Y</a:t>
                  </a:r>
                </a:p>
              </p:txBody>
            </p:sp>
            <p:sp>
              <p:nvSpPr>
                <p:cNvPr id="281661" name="Freeform 61"/>
                <p:cNvSpPr>
                  <a:spLocks/>
                </p:cNvSpPr>
                <p:nvPr/>
              </p:nvSpPr>
              <p:spPr bwMode="auto">
                <a:xfrm>
                  <a:off x="3282" y="1433"/>
                  <a:ext cx="62" cy="79"/>
                </a:xfrm>
                <a:custGeom>
                  <a:avLst/>
                  <a:gdLst>
                    <a:gd name="T0" fmla="*/ 31 w 62"/>
                    <a:gd name="T1" fmla="*/ 78 h 79"/>
                    <a:gd name="T2" fmla="*/ 0 w 62"/>
                    <a:gd name="T3" fmla="*/ 30 h 79"/>
                    <a:gd name="T4" fmla="*/ 46 w 62"/>
                    <a:gd name="T5" fmla="*/ 0 h 79"/>
                    <a:gd name="T6" fmla="*/ 61 w 62"/>
                    <a:gd name="T7" fmla="*/ 30 h 79"/>
                    <a:gd name="T8" fmla="*/ 31 w 62"/>
                    <a:gd name="T9" fmla="*/ 47 h 79"/>
                    <a:gd name="T10" fmla="*/ 46 w 62"/>
                    <a:gd name="T11" fmla="*/ 61 h 79"/>
                    <a:gd name="T12" fmla="*/ 31 w 62"/>
                    <a:gd name="T13" fmla="*/ 78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" h="79">
                      <a:moveTo>
                        <a:pt x="31" y="78"/>
                      </a:moveTo>
                      <a:lnTo>
                        <a:pt x="0" y="30"/>
                      </a:lnTo>
                      <a:lnTo>
                        <a:pt x="46" y="0"/>
                      </a:lnTo>
                      <a:lnTo>
                        <a:pt x="61" y="30"/>
                      </a:lnTo>
                      <a:lnTo>
                        <a:pt x="31" y="47"/>
                      </a:lnTo>
                      <a:lnTo>
                        <a:pt x="46" y="61"/>
                      </a:lnTo>
                      <a:lnTo>
                        <a:pt x="31" y="78"/>
                      </a:lnTo>
                    </a:path>
                  </a:pathLst>
                </a:custGeom>
                <a:solidFill>
                  <a:srgbClr val="FFFF00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dist="35921" dir="13500000" algn="ctr" rotWithShape="0">
                    <a:schemeClr val="bg2"/>
                  </a:outerShdw>
                </a:effectLst>
              </p:spPr>
              <p:txBody>
                <a:bodyPr/>
                <a:lstStyle/>
                <a:p>
                  <a:endParaRPr lang="en-US" sz="1100"/>
                </a:p>
              </p:txBody>
            </p:sp>
          </p:grpSp>
        </p:grpSp>
        <p:sp>
          <p:nvSpPr>
            <p:cNvPr id="281662" name="Rectangle 62"/>
            <p:cNvSpPr>
              <a:spLocks noChangeArrowheads="1"/>
            </p:cNvSpPr>
            <p:nvPr/>
          </p:nvSpPr>
          <p:spPr bwMode="auto">
            <a:xfrm>
              <a:off x="3936" y="2928"/>
              <a:ext cx="924" cy="6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33350" tIns="65088" rIns="133350" bIns="65088">
              <a:spAutoFit/>
            </a:bodyPr>
            <a:lstStyle>
              <a:lvl1pPr defTabSz="1876425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655638" defTabSz="1876425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309688" defTabSz="1876425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965325" defTabSz="1876425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619375" defTabSz="1876425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3076575" defTabSz="18764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533775" defTabSz="18764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990975" defTabSz="18764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448175" defTabSz="18764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050" b="1"/>
                <a:t>Rubella Ag-</a:t>
              </a:r>
            </a:p>
            <a:p>
              <a:r>
                <a:rPr lang="en-US" altLang="en-US" sz="1050" b="1"/>
                <a:t>Anti-Rubella</a:t>
              </a:r>
            </a:p>
            <a:p>
              <a:r>
                <a:rPr lang="en-US" altLang="en-US" sz="1050" b="1"/>
                <a:t>MAb Alkaline </a:t>
              </a:r>
            </a:p>
            <a:p>
              <a:r>
                <a:rPr lang="en-US" altLang="en-US" sz="1050" b="1"/>
                <a:t>Phosphatase</a:t>
              </a:r>
            </a:p>
          </p:txBody>
        </p:sp>
        <p:grpSp>
          <p:nvGrpSpPr>
            <p:cNvPr id="281663" name="Group 63"/>
            <p:cNvGrpSpPr>
              <a:grpSpLocks/>
            </p:cNvGrpSpPr>
            <p:nvPr/>
          </p:nvGrpSpPr>
          <p:grpSpPr bwMode="auto">
            <a:xfrm>
              <a:off x="4128" y="1358"/>
              <a:ext cx="574" cy="354"/>
              <a:chOff x="3926" y="1070"/>
              <a:chExt cx="574" cy="354"/>
            </a:xfrm>
          </p:grpSpPr>
          <p:sp>
            <p:nvSpPr>
              <p:cNvPr id="281664" name="AutoShape 64"/>
              <p:cNvSpPr>
                <a:spLocks noChangeArrowheads="1"/>
              </p:cNvSpPr>
              <p:nvPr/>
            </p:nvSpPr>
            <p:spPr bwMode="auto">
              <a:xfrm rot="3120000">
                <a:off x="3978" y="1174"/>
                <a:ext cx="198" cy="302"/>
              </a:xfrm>
              <a:prstGeom prst="diamond">
                <a:avLst/>
              </a:prstGeom>
              <a:gradFill rotWithShape="0">
                <a:gsLst>
                  <a:gs pos="0">
                    <a:srgbClr val="FF3300">
                      <a:gamma/>
                      <a:tint val="89804"/>
                      <a:invGamma/>
                    </a:srgbClr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rgbClr val="FF33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100"/>
              </a:p>
            </p:txBody>
          </p:sp>
          <p:grpSp>
            <p:nvGrpSpPr>
              <p:cNvPr id="281665" name="Group 65"/>
              <p:cNvGrpSpPr>
                <a:grpSpLocks/>
              </p:cNvGrpSpPr>
              <p:nvPr/>
            </p:nvGrpSpPr>
            <p:grpSpPr bwMode="auto">
              <a:xfrm>
                <a:off x="4019" y="1070"/>
                <a:ext cx="481" cy="348"/>
                <a:chOff x="3015" y="1408"/>
                <a:chExt cx="481" cy="348"/>
              </a:xfrm>
            </p:grpSpPr>
            <p:sp>
              <p:nvSpPr>
                <p:cNvPr id="281666" name="Rectangle 66"/>
                <p:cNvSpPr>
                  <a:spLocks noChangeArrowheads="1"/>
                </p:cNvSpPr>
                <p:nvPr/>
              </p:nvSpPr>
              <p:spPr bwMode="auto">
                <a:xfrm rot="14280000">
                  <a:off x="3082" y="1341"/>
                  <a:ext cx="348" cy="481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dist="35921" dir="13500000" algn="ctr" rotWithShape="0">
                    <a:schemeClr val="bg2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69850" tIns="33338" rIns="69850" bIns="33338">
                  <a:spAutoFit/>
                </a:bodyPr>
                <a:lstStyle>
                  <a:lvl1pPr defTabSz="46990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327025" defTabSz="46990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655638" defTabSz="4699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982663" defTabSz="4699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1309688" defTabSz="4699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1766888" defTabSz="4699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224088" defTabSz="4699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2681288" defTabSz="4699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138488" defTabSz="4699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r>
                    <a:rPr lang="en-US" altLang="en-US" sz="3600">
                      <a:solidFill>
                        <a:srgbClr val="33CC33"/>
                      </a:solidFill>
                      <a:latin typeface="Arial Rounded MT Bold" pitchFamily="34" charset="0"/>
                    </a:rPr>
                    <a:t>Y</a:t>
                  </a:r>
                </a:p>
              </p:txBody>
            </p:sp>
            <p:sp>
              <p:nvSpPr>
                <p:cNvPr id="281667" name="Freeform 67"/>
                <p:cNvSpPr>
                  <a:spLocks/>
                </p:cNvSpPr>
                <p:nvPr/>
              </p:nvSpPr>
              <p:spPr bwMode="auto">
                <a:xfrm>
                  <a:off x="3282" y="1433"/>
                  <a:ext cx="62" cy="79"/>
                </a:xfrm>
                <a:custGeom>
                  <a:avLst/>
                  <a:gdLst>
                    <a:gd name="T0" fmla="*/ 31 w 62"/>
                    <a:gd name="T1" fmla="*/ 78 h 79"/>
                    <a:gd name="T2" fmla="*/ 0 w 62"/>
                    <a:gd name="T3" fmla="*/ 30 h 79"/>
                    <a:gd name="T4" fmla="*/ 46 w 62"/>
                    <a:gd name="T5" fmla="*/ 0 h 79"/>
                    <a:gd name="T6" fmla="*/ 61 w 62"/>
                    <a:gd name="T7" fmla="*/ 30 h 79"/>
                    <a:gd name="T8" fmla="*/ 31 w 62"/>
                    <a:gd name="T9" fmla="*/ 47 h 79"/>
                    <a:gd name="T10" fmla="*/ 46 w 62"/>
                    <a:gd name="T11" fmla="*/ 61 h 79"/>
                    <a:gd name="T12" fmla="*/ 31 w 62"/>
                    <a:gd name="T13" fmla="*/ 78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" h="79">
                      <a:moveTo>
                        <a:pt x="31" y="78"/>
                      </a:moveTo>
                      <a:lnTo>
                        <a:pt x="0" y="30"/>
                      </a:lnTo>
                      <a:lnTo>
                        <a:pt x="46" y="0"/>
                      </a:lnTo>
                      <a:lnTo>
                        <a:pt x="61" y="30"/>
                      </a:lnTo>
                      <a:lnTo>
                        <a:pt x="31" y="47"/>
                      </a:lnTo>
                      <a:lnTo>
                        <a:pt x="46" y="61"/>
                      </a:lnTo>
                      <a:lnTo>
                        <a:pt x="31" y="78"/>
                      </a:lnTo>
                    </a:path>
                  </a:pathLst>
                </a:custGeom>
                <a:solidFill>
                  <a:srgbClr val="FFFF00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dist="35921" dir="13500000" algn="ctr" rotWithShape="0">
                    <a:schemeClr val="bg2"/>
                  </a:outerShdw>
                </a:effectLst>
              </p:spPr>
              <p:txBody>
                <a:bodyPr/>
                <a:lstStyle/>
                <a:p>
                  <a:endParaRPr lang="en-US" sz="1100"/>
                </a:p>
              </p:txBody>
            </p:sp>
          </p:grpSp>
        </p:grpSp>
        <p:sp>
          <p:nvSpPr>
            <p:cNvPr id="281668" name="Rectangle 68"/>
            <p:cNvSpPr>
              <a:spLocks noChangeArrowheads="1"/>
            </p:cNvSpPr>
            <p:nvPr/>
          </p:nvSpPr>
          <p:spPr bwMode="auto">
            <a:xfrm>
              <a:off x="4176" y="2448"/>
              <a:ext cx="395" cy="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33350" tIns="65088" rIns="133350" bIns="65088">
              <a:spAutoFit/>
            </a:bodyPr>
            <a:lstStyle>
              <a:lvl1pPr defTabSz="1876425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655638" defTabSz="1876425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309688" defTabSz="1876425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965325" defTabSz="1876425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619375" defTabSz="1876425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3076575" defTabSz="18764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533775" defTabSz="18764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990975" defTabSz="18764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448175" defTabSz="18764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3200"/>
                <a:t>+</a:t>
              </a:r>
            </a:p>
          </p:txBody>
        </p:sp>
        <p:sp>
          <p:nvSpPr>
            <p:cNvPr id="281670" name="Line 70"/>
            <p:cNvSpPr>
              <a:spLocks noChangeShapeType="1"/>
            </p:cNvSpPr>
            <p:nvPr/>
          </p:nvSpPr>
          <p:spPr bwMode="auto">
            <a:xfrm>
              <a:off x="5088" y="2544"/>
              <a:ext cx="236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100"/>
            </a:p>
          </p:txBody>
        </p:sp>
        <p:sp>
          <p:nvSpPr>
            <p:cNvPr id="281672" name="Oval 72"/>
            <p:cNvSpPr>
              <a:spLocks noChangeArrowheads="1"/>
            </p:cNvSpPr>
            <p:nvPr/>
          </p:nvSpPr>
          <p:spPr bwMode="auto">
            <a:xfrm>
              <a:off x="5040" y="2892"/>
              <a:ext cx="168" cy="167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100"/>
            </a:p>
          </p:txBody>
        </p:sp>
        <p:sp>
          <p:nvSpPr>
            <p:cNvPr id="281673" name="Oval 73"/>
            <p:cNvSpPr>
              <a:spLocks noChangeArrowheads="1"/>
            </p:cNvSpPr>
            <p:nvPr/>
          </p:nvSpPr>
          <p:spPr bwMode="auto">
            <a:xfrm>
              <a:off x="5083" y="2640"/>
              <a:ext cx="83" cy="83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100"/>
            </a:p>
          </p:txBody>
        </p:sp>
        <p:sp>
          <p:nvSpPr>
            <p:cNvPr id="281674" name="Rectangle 74"/>
            <p:cNvSpPr>
              <a:spLocks noChangeArrowheads="1"/>
            </p:cNvSpPr>
            <p:nvPr/>
          </p:nvSpPr>
          <p:spPr bwMode="auto">
            <a:xfrm>
              <a:off x="5083" y="2686"/>
              <a:ext cx="83" cy="25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100"/>
            </a:p>
          </p:txBody>
        </p:sp>
        <p:sp>
          <p:nvSpPr>
            <p:cNvPr id="281675" name="Oval 75"/>
            <p:cNvSpPr>
              <a:spLocks noChangeArrowheads="1"/>
            </p:cNvSpPr>
            <p:nvPr/>
          </p:nvSpPr>
          <p:spPr bwMode="auto">
            <a:xfrm>
              <a:off x="5053" y="2907"/>
              <a:ext cx="143" cy="142"/>
            </a:xfrm>
            <a:prstGeom prst="ellipse">
              <a:avLst/>
            </a:prstGeom>
            <a:solidFill>
              <a:srgbClr val="FF3300"/>
            </a:solidFill>
            <a:ln w="127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100"/>
            </a:p>
          </p:txBody>
        </p:sp>
        <p:sp>
          <p:nvSpPr>
            <p:cNvPr id="281676" name="Rectangle 76"/>
            <p:cNvSpPr>
              <a:spLocks noChangeArrowheads="1"/>
            </p:cNvSpPr>
            <p:nvPr/>
          </p:nvSpPr>
          <p:spPr bwMode="auto">
            <a:xfrm>
              <a:off x="5094" y="2795"/>
              <a:ext cx="60" cy="148"/>
            </a:xfrm>
            <a:prstGeom prst="rect">
              <a:avLst/>
            </a:prstGeom>
            <a:solidFill>
              <a:srgbClr val="FF3300"/>
            </a:solidFill>
            <a:ln w="127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100"/>
            </a:p>
          </p:txBody>
        </p:sp>
        <p:grpSp>
          <p:nvGrpSpPr>
            <p:cNvPr id="281678" name="Group 78"/>
            <p:cNvGrpSpPr>
              <a:grpSpLocks/>
            </p:cNvGrpSpPr>
            <p:nvPr/>
          </p:nvGrpSpPr>
          <p:grpSpPr bwMode="auto">
            <a:xfrm>
              <a:off x="5249" y="2704"/>
              <a:ext cx="343" cy="343"/>
              <a:chOff x="4868" y="3119"/>
              <a:chExt cx="343" cy="343"/>
            </a:xfrm>
          </p:grpSpPr>
          <p:sp>
            <p:nvSpPr>
              <p:cNvPr id="281679" name="Oval 79"/>
              <p:cNvSpPr>
                <a:spLocks noChangeArrowheads="1"/>
              </p:cNvSpPr>
              <p:nvPr/>
            </p:nvSpPr>
            <p:spPr bwMode="auto">
              <a:xfrm>
                <a:off x="4868" y="3119"/>
                <a:ext cx="343" cy="343"/>
              </a:xfrm>
              <a:prstGeom prst="ellipse">
                <a:avLst/>
              </a:prstGeom>
              <a:solidFill>
                <a:srgbClr val="FFCC99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100"/>
              </a:p>
            </p:txBody>
          </p:sp>
          <p:sp>
            <p:nvSpPr>
              <p:cNvPr id="281680" name="Line 80"/>
              <p:cNvSpPr>
                <a:spLocks noChangeShapeType="1"/>
              </p:cNvSpPr>
              <p:nvPr/>
            </p:nvSpPr>
            <p:spPr bwMode="auto">
              <a:xfrm flipV="1">
                <a:off x="5040" y="3138"/>
                <a:ext cx="0" cy="15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100"/>
              </a:p>
            </p:txBody>
          </p:sp>
        </p:grpSp>
      </p:grpSp>
      <p:sp>
        <p:nvSpPr>
          <p:cNvPr id="281682" name="Rectangle 82"/>
          <p:cNvSpPr>
            <a:spLocks noChangeArrowheads="1"/>
          </p:cNvSpPr>
          <p:nvPr/>
        </p:nvSpPr>
        <p:spPr bwMode="auto">
          <a:xfrm>
            <a:off x="1150938" y="214313"/>
            <a:ext cx="7793037" cy="62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4400">
                <a:solidFill>
                  <a:schemeClr val="tx2"/>
                </a:solidFill>
                <a:latin typeface="Tahoma" pitchFamily="34" charset="0"/>
              </a:defRPr>
            </a:lvl1pPr>
            <a:lvl2pPr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en-US" sz="2800" dirty="0"/>
              <a:t>Two-Step Immuno-capture Assay (viz. Rub IgM)</a:t>
            </a:r>
          </a:p>
        </p:txBody>
      </p:sp>
      <p:grpSp>
        <p:nvGrpSpPr>
          <p:cNvPr id="73" name="Group 72"/>
          <p:cNvGrpSpPr/>
          <p:nvPr/>
        </p:nvGrpSpPr>
        <p:grpSpPr>
          <a:xfrm>
            <a:off x="1204416" y="3715089"/>
            <a:ext cx="6629400" cy="2884784"/>
            <a:chOff x="457200" y="1851025"/>
            <a:chExt cx="8197799" cy="3922713"/>
          </a:xfrm>
        </p:grpSpPr>
        <p:grpSp>
          <p:nvGrpSpPr>
            <p:cNvPr id="74" name="Group 6"/>
            <p:cNvGrpSpPr>
              <a:grpSpLocks/>
            </p:cNvGrpSpPr>
            <p:nvPr/>
          </p:nvGrpSpPr>
          <p:grpSpPr bwMode="auto">
            <a:xfrm rot="1372214">
              <a:off x="5100638" y="2538413"/>
              <a:ext cx="955675" cy="560387"/>
              <a:chOff x="3926" y="1071"/>
              <a:chExt cx="602" cy="353"/>
            </a:xfrm>
          </p:grpSpPr>
          <p:sp>
            <p:nvSpPr>
              <p:cNvPr id="125" name="AutoShape 7"/>
              <p:cNvSpPr>
                <a:spLocks noChangeArrowheads="1"/>
              </p:cNvSpPr>
              <p:nvPr/>
            </p:nvSpPr>
            <p:spPr bwMode="auto">
              <a:xfrm rot="3120000">
                <a:off x="3978" y="1174"/>
                <a:ext cx="198" cy="302"/>
              </a:xfrm>
              <a:prstGeom prst="diamond">
                <a:avLst/>
              </a:prstGeom>
              <a:gradFill rotWithShape="0">
                <a:gsLst>
                  <a:gs pos="0">
                    <a:srgbClr val="FF3300">
                      <a:gamma/>
                      <a:tint val="89804"/>
                      <a:invGamma/>
                    </a:srgbClr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rgbClr val="FF33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26" name="Group 8"/>
              <p:cNvGrpSpPr>
                <a:grpSpLocks/>
              </p:cNvGrpSpPr>
              <p:nvPr/>
            </p:nvGrpSpPr>
            <p:grpSpPr bwMode="auto">
              <a:xfrm>
                <a:off x="3987" y="1071"/>
                <a:ext cx="541" cy="348"/>
                <a:chOff x="2983" y="1409"/>
                <a:chExt cx="541" cy="348"/>
              </a:xfrm>
            </p:grpSpPr>
            <p:sp>
              <p:nvSpPr>
                <p:cNvPr id="127" name="Rectangle 9"/>
                <p:cNvSpPr>
                  <a:spLocks noChangeArrowheads="1"/>
                </p:cNvSpPr>
                <p:nvPr/>
              </p:nvSpPr>
              <p:spPr bwMode="auto">
                <a:xfrm rot="14280000">
                  <a:off x="3080" y="1312"/>
                  <a:ext cx="348" cy="541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dist="35921" dir="13500000" algn="ctr" rotWithShape="0">
                    <a:schemeClr val="bg2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69850" tIns="33338" rIns="69850" bIns="33338">
                  <a:spAutoFit/>
                </a:bodyPr>
                <a:lstStyle>
                  <a:lvl1pPr defTabSz="46990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327025" defTabSz="46990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655638" defTabSz="4699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982663" defTabSz="4699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1309688" defTabSz="4699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1766888" defTabSz="4699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224088" defTabSz="4699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2681288" defTabSz="4699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138488" defTabSz="4699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r>
                    <a:rPr lang="en-US" altLang="en-US" sz="5200">
                      <a:solidFill>
                        <a:srgbClr val="33CC33"/>
                      </a:solidFill>
                      <a:latin typeface="Arial Rounded MT Bold" pitchFamily="34" charset="0"/>
                    </a:rPr>
                    <a:t>Y</a:t>
                  </a:r>
                </a:p>
              </p:txBody>
            </p:sp>
            <p:sp>
              <p:nvSpPr>
                <p:cNvPr id="128" name="Freeform 10"/>
                <p:cNvSpPr>
                  <a:spLocks/>
                </p:cNvSpPr>
                <p:nvPr/>
              </p:nvSpPr>
              <p:spPr bwMode="auto">
                <a:xfrm>
                  <a:off x="3282" y="1433"/>
                  <a:ext cx="62" cy="79"/>
                </a:xfrm>
                <a:custGeom>
                  <a:avLst/>
                  <a:gdLst>
                    <a:gd name="T0" fmla="*/ 31 w 62"/>
                    <a:gd name="T1" fmla="*/ 78 h 79"/>
                    <a:gd name="T2" fmla="*/ 0 w 62"/>
                    <a:gd name="T3" fmla="*/ 30 h 79"/>
                    <a:gd name="T4" fmla="*/ 46 w 62"/>
                    <a:gd name="T5" fmla="*/ 0 h 79"/>
                    <a:gd name="T6" fmla="*/ 61 w 62"/>
                    <a:gd name="T7" fmla="*/ 30 h 79"/>
                    <a:gd name="T8" fmla="*/ 31 w 62"/>
                    <a:gd name="T9" fmla="*/ 47 h 79"/>
                    <a:gd name="T10" fmla="*/ 46 w 62"/>
                    <a:gd name="T11" fmla="*/ 61 h 79"/>
                    <a:gd name="T12" fmla="*/ 31 w 62"/>
                    <a:gd name="T13" fmla="*/ 78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" h="79">
                      <a:moveTo>
                        <a:pt x="31" y="78"/>
                      </a:moveTo>
                      <a:lnTo>
                        <a:pt x="0" y="30"/>
                      </a:lnTo>
                      <a:lnTo>
                        <a:pt x="46" y="0"/>
                      </a:lnTo>
                      <a:lnTo>
                        <a:pt x="61" y="30"/>
                      </a:lnTo>
                      <a:lnTo>
                        <a:pt x="31" y="47"/>
                      </a:lnTo>
                      <a:lnTo>
                        <a:pt x="46" y="61"/>
                      </a:lnTo>
                      <a:lnTo>
                        <a:pt x="31" y="78"/>
                      </a:lnTo>
                    </a:path>
                  </a:pathLst>
                </a:custGeom>
                <a:solidFill>
                  <a:srgbClr val="FFFF00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dist="35921" dir="13500000" algn="ctr" rotWithShape="0">
                    <a:schemeClr val="bg2"/>
                  </a:outerShdw>
                </a:effec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75" name="Oval 18"/>
            <p:cNvSpPr>
              <a:spLocks noChangeArrowheads="1"/>
            </p:cNvSpPr>
            <p:nvPr/>
          </p:nvSpPr>
          <p:spPr bwMode="auto">
            <a:xfrm>
              <a:off x="6661150" y="5218113"/>
              <a:ext cx="544513" cy="544512"/>
            </a:xfrm>
            <a:prstGeom prst="ellipse">
              <a:avLst/>
            </a:prstGeom>
            <a:solidFill>
              <a:srgbClr val="FFCC99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Line 19"/>
            <p:cNvSpPr>
              <a:spLocks noChangeShapeType="1"/>
            </p:cNvSpPr>
            <p:nvPr/>
          </p:nvSpPr>
          <p:spPr bwMode="auto">
            <a:xfrm flipH="1">
              <a:off x="6704013" y="5505450"/>
              <a:ext cx="26828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Oval 20"/>
            <p:cNvSpPr>
              <a:spLocks noChangeArrowheads="1"/>
            </p:cNvSpPr>
            <p:nvPr/>
          </p:nvSpPr>
          <p:spPr bwMode="auto">
            <a:xfrm>
              <a:off x="6332538" y="5508625"/>
              <a:ext cx="266700" cy="265113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Oval 21"/>
            <p:cNvSpPr>
              <a:spLocks noChangeArrowheads="1"/>
            </p:cNvSpPr>
            <p:nvPr/>
          </p:nvSpPr>
          <p:spPr bwMode="auto">
            <a:xfrm>
              <a:off x="6400800" y="5108575"/>
              <a:ext cx="131763" cy="131763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Rectangle 22"/>
            <p:cNvSpPr>
              <a:spLocks noChangeArrowheads="1"/>
            </p:cNvSpPr>
            <p:nvPr/>
          </p:nvSpPr>
          <p:spPr bwMode="auto">
            <a:xfrm>
              <a:off x="6400800" y="5181600"/>
              <a:ext cx="131763" cy="398463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Oval 23"/>
            <p:cNvSpPr>
              <a:spLocks noChangeArrowheads="1"/>
            </p:cNvSpPr>
            <p:nvPr/>
          </p:nvSpPr>
          <p:spPr bwMode="auto">
            <a:xfrm>
              <a:off x="6353175" y="5532438"/>
              <a:ext cx="227013" cy="225425"/>
            </a:xfrm>
            <a:prstGeom prst="ellipse">
              <a:avLst/>
            </a:prstGeom>
            <a:solidFill>
              <a:srgbClr val="FF3300"/>
            </a:solidFill>
            <a:ln w="127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Rectangle 24"/>
            <p:cNvSpPr>
              <a:spLocks noChangeArrowheads="1"/>
            </p:cNvSpPr>
            <p:nvPr/>
          </p:nvSpPr>
          <p:spPr bwMode="auto">
            <a:xfrm>
              <a:off x="6418263" y="5354638"/>
              <a:ext cx="95250" cy="234950"/>
            </a:xfrm>
            <a:prstGeom prst="rect">
              <a:avLst/>
            </a:prstGeom>
            <a:solidFill>
              <a:srgbClr val="FF3300"/>
            </a:solidFill>
            <a:ln w="127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2" name="Group 25"/>
            <p:cNvGrpSpPr>
              <a:grpSpLocks/>
            </p:cNvGrpSpPr>
            <p:nvPr/>
          </p:nvGrpSpPr>
          <p:grpSpPr bwMode="auto">
            <a:xfrm rot="1543089">
              <a:off x="2051050" y="2690813"/>
              <a:ext cx="957263" cy="560387"/>
              <a:chOff x="3926" y="1071"/>
              <a:chExt cx="603" cy="353"/>
            </a:xfrm>
          </p:grpSpPr>
          <p:sp>
            <p:nvSpPr>
              <p:cNvPr id="121" name="AutoShape 26"/>
              <p:cNvSpPr>
                <a:spLocks noChangeArrowheads="1"/>
              </p:cNvSpPr>
              <p:nvPr/>
            </p:nvSpPr>
            <p:spPr bwMode="auto">
              <a:xfrm rot="3120000">
                <a:off x="3978" y="1174"/>
                <a:ext cx="198" cy="302"/>
              </a:xfrm>
              <a:prstGeom prst="diamond">
                <a:avLst/>
              </a:prstGeom>
              <a:gradFill rotWithShape="0">
                <a:gsLst>
                  <a:gs pos="0">
                    <a:srgbClr val="FF3300">
                      <a:gamma/>
                      <a:tint val="89804"/>
                      <a:invGamma/>
                    </a:srgbClr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rgbClr val="FF33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22" name="Group 27"/>
              <p:cNvGrpSpPr>
                <a:grpSpLocks/>
              </p:cNvGrpSpPr>
              <p:nvPr/>
            </p:nvGrpSpPr>
            <p:grpSpPr bwMode="auto">
              <a:xfrm>
                <a:off x="3988" y="1071"/>
                <a:ext cx="541" cy="348"/>
                <a:chOff x="2984" y="1409"/>
                <a:chExt cx="541" cy="348"/>
              </a:xfrm>
            </p:grpSpPr>
            <p:sp>
              <p:nvSpPr>
                <p:cNvPr id="123" name="Rectangle 28"/>
                <p:cNvSpPr>
                  <a:spLocks noChangeArrowheads="1"/>
                </p:cNvSpPr>
                <p:nvPr/>
              </p:nvSpPr>
              <p:spPr bwMode="auto">
                <a:xfrm rot="14280000">
                  <a:off x="3081" y="1312"/>
                  <a:ext cx="348" cy="541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dist="35921" dir="13500000" algn="ctr" rotWithShape="0">
                    <a:schemeClr val="bg2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69850" tIns="33338" rIns="69850" bIns="33338">
                  <a:spAutoFit/>
                </a:bodyPr>
                <a:lstStyle>
                  <a:lvl1pPr defTabSz="46990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327025" defTabSz="46990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655638" defTabSz="4699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982663" defTabSz="4699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1309688" defTabSz="4699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1766888" defTabSz="4699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224088" defTabSz="4699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2681288" defTabSz="4699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138488" defTabSz="4699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r>
                    <a:rPr lang="en-US" altLang="en-US" sz="5200">
                      <a:solidFill>
                        <a:srgbClr val="33CC33"/>
                      </a:solidFill>
                      <a:latin typeface="Arial Rounded MT Bold" pitchFamily="34" charset="0"/>
                    </a:rPr>
                    <a:t>Y</a:t>
                  </a:r>
                </a:p>
              </p:txBody>
            </p:sp>
            <p:sp>
              <p:nvSpPr>
                <p:cNvPr id="124" name="Freeform 29"/>
                <p:cNvSpPr>
                  <a:spLocks/>
                </p:cNvSpPr>
                <p:nvPr/>
              </p:nvSpPr>
              <p:spPr bwMode="auto">
                <a:xfrm>
                  <a:off x="3282" y="1433"/>
                  <a:ext cx="62" cy="79"/>
                </a:xfrm>
                <a:custGeom>
                  <a:avLst/>
                  <a:gdLst>
                    <a:gd name="T0" fmla="*/ 31 w 62"/>
                    <a:gd name="T1" fmla="*/ 78 h 79"/>
                    <a:gd name="T2" fmla="*/ 0 w 62"/>
                    <a:gd name="T3" fmla="*/ 30 h 79"/>
                    <a:gd name="T4" fmla="*/ 46 w 62"/>
                    <a:gd name="T5" fmla="*/ 0 h 79"/>
                    <a:gd name="T6" fmla="*/ 61 w 62"/>
                    <a:gd name="T7" fmla="*/ 30 h 79"/>
                    <a:gd name="T8" fmla="*/ 31 w 62"/>
                    <a:gd name="T9" fmla="*/ 47 h 79"/>
                    <a:gd name="T10" fmla="*/ 46 w 62"/>
                    <a:gd name="T11" fmla="*/ 61 h 79"/>
                    <a:gd name="T12" fmla="*/ 31 w 62"/>
                    <a:gd name="T13" fmla="*/ 78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" h="79">
                      <a:moveTo>
                        <a:pt x="31" y="78"/>
                      </a:moveTo>
                      <a:lnTo>
                        <a:pt x="0" y="30"/>
                      </a:lnTo>
                      <a:lnTo>
                        <a:pt x="46" y="0"/>
                      </a:lnTo>
                      <a:lnTo>
                        <a:pt x="61" y="30"/>
                      </a:lnTo>
                      <a:lnTo>
                        <a:pt x="31" y="47"/>
                      </a:lnTo>
                      <a:lnTo>
                        <a:pt x="46" y="61"/>
                      </a:lnTo>
                      <a:lnTo>
                        <a:pt x="31" y="78"/>
                      </a:lnTo>
                    </a:path>
                  </a:pathLst>
                </a:custGeom>
                <a:solidFill>
                  <a:srgbClr val="FFFF00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dist="35921" dir="13500000" algn="ctr" rotWithShape="0">
                    <a:schemeClr val="bg2"/>
                  </a:outerShdw>
                </a:effec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83" name="Group 30"/>
            <p:cNvGrpSpPr>
              <a:grpSpLocks/>
            </p:cNvGrpSpPr>
            <p:nvPr/>
          </p:nvGrpSpPr>
          <p:grpSpPr bwMode="auto">
            <a:xfrm>
              <a:off x="609600" y="2446338"/>
              <a:ext cx="1852613" cy="2171700"/>
              <a:chOff x="4128" y="1349"/>
              <a:chExt cx="1167" cy="1368"/>
            </a:xfrm>
          </p:grpSpPr>
          <p:grpSp>
            <p:nvGrpSpPr>
              <p:cNvPr id="109" name="Group 31"/>
              <p:cNvGrpSpPr>
                <a:grpSpLocks/>
              </p:cNvGrpSpPr>
              <p:nvPr/>
            </p:nvGrpSpPr>
            <p:grpSpPr bwMode="auto">
              <a:xfrm>
                <a:off x="4128" y="1874"/>
                <a:ext cx="879" cy="843"/>
                <a:chOff x="142" y="1586"/>
                <a:chExt cx="879" cy="843"/>
              </a:xfrm>
            </p:grpSpPr>
            <p:grpSp>
              <p:nvGrpSpPr>
                <p:cNvPr id="116" name="Group 32"/>
                <p:cNvGrpSpPr>
                  <a:grpSpLocks/>
                </p:cNvGrpSpPr>
                <p:nvPr/>
              </p:nvGrpSpPr>
              <p:grpSpPr bwMode="auto">
                <a:xfrm>
                  <a:off x="142" y="1842"/>
                  <a:ext cx="446" cy="587"/>
                  <a:chOff x="229" y="2128"/>
                  <a:chExt cx="446" cy="587"/>
                </a:xfrm>
              </p:grpSpPr>
              <p:sp>
                <p:nvSpPr>
                  <p:cNvPr id="119" name="Oval 33"/>
                  <p:cNvSpPr>
                    <a:spLocks noChangeArrowheads="1"/>
                  </p:cNvSpPr>
                  <p:nvPr/>
                </p:nvSpPr>
                <p:spPr bwMode="auto">
                  <a:xfrm>
                    <a:off x="229" y="2132"/>
                    <a:ext cx="446" cy="447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33CC33">
                          <a:gamma/>
                          <a:tint val="89804"/>
                          <a:invGamma/>
                        </a:srgbClr>
                      </a:gs>
                      <a:gs pos="100000">
                        <a:srgbClr val="33CC33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33CC33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0" name="Rectangle 34"/>
                  <p:cNvSpPr>
                    <a:spLocks noChangeArrowheads="1"/>
                  </p:cNvSpPr>
                  <p:nvPr/>
                </p:nvSpPr>
                <p:spPr bwMode="auto">
                  <a:xfrm rot="4080000">
                    <a:off x="272" y="2401"/>
                    <a:ext cx="587" cy="4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>
                    <a:outerShdw dist="35921" dir="13500000" algn="ctr" rotWithShape="0">
                      <a:schemeClr val="folHlink"/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10800000" vert="eaVert" wrap="none" lIns="69850" tIns="33338" rIns="69850" bIns="33338">
                    <a:spAutoFit/>
                  </a:bodyPr>
                  <a:lstStyle>
                    <a:lvl1pPr defTabSz="4699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327025" defTabSz="4699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655638" defTabSz="4699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982663" defTabSz="4699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1309688" defTabSz="4699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1766888" defTabSz="4699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224088" defTabSz="4699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2681288" defTabSz="4699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138488" defTabSz="4699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en-US" altLang="en-US" sz="5200">
                      <a:solidFill>
                        <a:srgbClr val="990099"/>
                      </a:solidFill>
                      <a:latin typeface="Arial Rounded MT Bold" pitchFamily="34" charset="0"/>
                    </a:endParaRPr>
                  </a:p>
                </p:txBody>
              </p:sp>
            </p:grpSp>
            <p:sp>
              <p:nvSpPr>
                <p:cNvPr id="117" name="Rectangle 35"/>
                <p:cNvSpPr>
                  <a:spLocks noChangeArrowheads="1"/>
                </p:cNvSpPr>
                <p:nvPr/>
              </p:nvSpPr>
              <p:spPr bwMode="auto">
                <a:xfrm rot="4920000" flipH="1">
                  <a:off x="577" y="1823"/>
                  <a:ext cx="348" cy="541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dist="35921" dir="13500000" algn="ctr" rotWithShape="0">
                    <a:schemeClr val="bg2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69850" tIns="33338" rIns="69850" bIns="33338">
                  <a:spAutoFit/>
                </a:bodyPr>
                <a:lstStyle>
                  <a:lvl1pPr defTabSz="46990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327025" defTabSz="46990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655638" defTabSz="4699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982663" defTabSz="4699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1309688" defTabSz="4699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1766888" defTabSz="4699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224088" defTabSz="4699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2681288" defTabSz="4699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138488" defTabSz="4699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r>
                    <a:rPr lang="en-US" altLang="en-US" sz="5200">
                      <a:solidFill>
                        <a:srgbClr val="0066FF"/>
                      </a:solidFill>
                      <a:latin typeface="Arial Rounded MT Bold" pitchFamily="34" charset="0"/>
                    </a:rPr>
                    <a:t>Y</a:t>
                  </a:r>
                </a:p>
              </p:txBody>
            </p:sp>
            <p:sp>
              <p:nvSpPr>
                <p:cNvPr id="118" name="Rectangle 36"/>
                <p:cNvSpPr>
                  <a:spLocks noChangeArrowheads="1"/>
                </p:cNvSpPr>
                <p:nvPr/>
              </p:nvSpPr>
              <p:spPr bwMode="auto">
                <a:xfrm rot="2940000" flipH="1">
                  <a:off x="380" y="1489"/>
                  <a:ext cx="348" cy="541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dist="35921" dir="13500000" algn="ctr" rotWithShape="0">
                    <a:schemeClr val="bg2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69850" tIns="33338" rIns="69850" bIns="33338">
                  <a:spAutoFit/>
                </a:bodyPr>
                <a:lstStyle>
                  <a:lvl1pPr defTabSz="46990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327025" defTabSz="46990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655638" defTabSz="4699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982663" defTabSz="4699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1309688" defTabSz="4699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1766888" defTabSz="4699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224088" defTabSz="4699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2681288" defTabSz="4699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138488" defTabSz="4699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r>
                    <a:rPr lang="en-US" altLang="en-US" sz="5200">
                      <a:solidFill>
                        <a:srgbClr val="0066FF"/>
                      </a:solidFill>
                      <a:latin typeface="Arial Rounded MT Bold" pitchFamily="34" charset="0"/>
                    </a:rPr>
                    <a:t>Y</a:t>
                  </a:r>
                </a:p>
              </p:txBody>
            </p:sp>
          </p:grpSp>
          <p:grpSp>
            <p:nvGrpSpPr>
              <p:cNvPr id="110" name="Group 37"/>
              <p:cNvGrpSpPr>
                <a:grpSpLocks/>
              </p:cNvGrpSpPr>
              <p:nvPr/>
            </p:nvGrpSpPr>
            <p:grpSpPr bwMode="auto">
              <a:xfrm rot="1923150">
                <a:off x="4464" y="1349"/>
                <a:ext cx="831" cy="825"/>
                <a:chOff x="1777" y="1396"/>
                <a:chExt cx="831" cy="825"/>
              </a:xfrm>
            </p:grpSpPr>
            <p:sp>
              <p:nvSpPr>
                <p:cNvPr id="111" name="Rectangle 38"/>
                <p:cNvSpPr>
                  <a:spLocks noChangeArrowheads="1"/>
                </p:cNvSpPr>
                <p:nvPr/>
              </p:nvSpPr>
              <p:spPr bwMode="auto">
                <a:xfrm rot="2940000" flipH="1">
                  <a:off x="2107" y="1440"/>
                  <a:ext cx="348" cy="541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dist="35921" dir="13500000" algn="ctr" rotWithShape="0">
                    <a:schemeClr val="bg2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69850" tIns="33338" rIns="69850" bIns="33338">
                  <a:spAutoFit/>
                </a:bodyPr>
                <a:lstStyle>
                  <a:lvl1pPr defTabSz="46990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327025" defTabSz="46990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655638" defTabSz="4699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982663" defTabSz="4699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1309688" defTabSz="4699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1766888" defTabSz="4699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224088" defTabSz="4699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2681288" defTabSz="4699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138488" defTabSz="4699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r>
                    <a:rPr lang="en-US" altLang="en-US" sz="5200">
                      <a:solidFill>
                        <a:srgbClr val="0066FF"/>
                      </a:solidFill>
                      <a:latin typeface="Arial Rounded MT Bold" pitchFamily="34" charset="0"/>
                    </a:rPr>
                    <a:t>Y</a:t>
                  </a:r>
                </a:p>
              </p:txBody>
            </p:sp>
            <p:sp>
              <p:nvSpPr>
                <p:cNvPr id="112" name="Rectangle 39"/>
                <p:cNvSpPr>
                  <a:spLocks noChangeArrowheads="1"/>
                </p:cNvSpPr>
                <p:nvPr/>
              </p:nvSpPr>
              <p:spPr bwMode="auto">
                <a:xfrm rot="11627247" flipH="1">
                  <a:off x="1986" y="1680"/>
                  <a:ext cx="348" cy="541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dist="35921" dir="13500000" algn="ctr" rotWithShape="0">
                    <a:schemeClr val="bg2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69850" tIns="33338" rIns="69850" bIns="33338">
                  <a:spAutoFit/>
                </a:bodyPr>
                <a:lstStyle>
                  <a:lvl1pPr defTabSz="46990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327025" defTabSz="46990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655638" defTabSz="4699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982663" defTabSz="4699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1309688" defTabSz="4699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1766888" defTabSz="4699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224088" defTabSz="4699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2681288" defTabSz="4699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138488" defTabSz="4699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r>
                    <a:rPr lang="en-US" altLang="en-US" sz="5200">
                      <a:solidFill>
                        <a:srgbClr val="0066FF"/>
                      </a:solidFill>
                      <a:latin typeface="Arial Rounded MT Bold" pitchFamily="34" charset="0"/>
                    </a:rPr>
                    <a:t>Y</a:t>
                  </a:r>
                </a:p>
              </p:txBody>
            </p:sp>
            <p:sp>
              <p:nvSpPr>
                <p:cNvPr id="113" name="Rectangle 40"/>
                <p:cNvSpPr>
                  <a:spLocks noChangeArrowheads="1"/>
                </p:cNvSpPr>
                <p:nvPr/>
              </p:nvSpPr>
              <p:spPr bwMode="auto">
                <a:xfrm rot="7650812" flipH="1">
                  <a:off x="2164" y="1634"/>
                  <a:ext cx="348" cy="541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dist="35921" dir="13500000" algn="ctr" rotWithShape="0">
                    <a:schemeClr val="bg2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69850" tIns="33338" rIns="69850" bIns="33338">
                  <a:spAutoFit/>
                </a:bodyPr>
                <a:lstStyle>
                  <a:lvl1pPr defTabSz="46990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327025" defTabSz="46990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655638" defTabSz="4699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982663" defTabSz="4699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1309688" defTabSz="4699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1766888" defTabSz="4699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224088" defTabSz="4699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2681288" defTabSz="4699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138488" defTabSz="4699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r>
                    <a:rPr lang="en-US" altLang="en-US" sz="5200" dirty="0">
                      <a:solidFill>
                        <a:srgbClr val="0066FF"/>
                      </a:solidFill>
                      <a:latin typeface="Arial Rounded MT Bold" pitchFamily="34" charset="0"/>
                    </a:rPr>
                    <a:t>Y</a:t>
                  </a:r>
                </a:p>
              </p:txBody>
            </p:sp>
            <p:sp>
              <p:nvSpPr>
                <p:cNvPr id="114" name="Rectangle 41"/>
                <p:cNvSpPr>
                  <a:spLocks noChangeArrowheads="1"/>
                </p:cNvSpPr>
                <p:nvPr/>
              </p:nvSpPr>
              <p:spPr bwMode="auto">
                <a:xfrm rot="15460792" flipH="1">
                  <a:off x="1874" y="1552"/>
                  <a:ext cx="348" cy="541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dist="35921" dir="13500000" algn="ctr" rotWithShape="0">
                    <a:schemeClr val="bg2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69850" tIns="33338" rIns="69850" bIns="33338">
                  <a:spAutoFit/>
                </a:bodyPr>
                <a:lstStyle>
                  <a:lvl1pPr defTabSz="46990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327025" defTabSz="46990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655638" defTabSz="4699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982663" defTabSz="4699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1309688" defTabSz="4699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1766888" defTabSz="4699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224088" defTabSz="4699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2681288" defTabSz="4699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138488" defTabSz="4699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r>
                    <a:rPr lang="en-US" altLang="en-US" sz="5200">
                      <a:solidFill>
                        <a:srgbClr val="0066FF"/>
                      </a:solidFill>
                      <a:latin typeface="Arial Rounded MT Bold" pitchFamily="34" charset="0"/>
                    </a:rPr>
                    <a:t>Y</a:t>
                  </a:r>
                </a:p>
              </p:txBody>
            </p:sp>
            <p:sp>
              <p:nvSpPr>
                <p:cNvPr id="115" name="Rectangle 42"/>
                <p:cNvSpPr>
                  <a:spLocks noChangeArrowheads="1"/>
                </p:cNvSpPr>
                <p:nvPr/>
              </p:nvSpPr>
              <p:spPr bwMode="auto">
                <a:xfrm rot="19848341" flipH="1">
                  <a:off x="1921" y="1396"/>
                  <a:ext cx="348" cy="541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dist="35921" dir="13500000" algn="ctr" rotWithShape="0">
                    <a:schemeClr val="bg2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69850" tIns="33338" rIns="69850" bIns="33338">
                  <a:spAutoFit/>
                </a:bodyPr>
                <a:lstStyle>
                  <a:lvl1pPr defTabSz="46990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327025" defTabSz="46990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655638" defTabSz="4699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982663" defTabSz="4699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1309688" defTabSz="4699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1766888" defTabSz="4699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224088" defTabSz="4699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2681288" defTabSz="4699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138488" defTabSz="4699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r>
                    <a:rPr lang="en-US" altLang="en-US" sz="5200" dirty="0">
                      <a:solidFill>
                        <a:srgbClr val="0066FF"/>
                      </a:solidFill>
                      <a:latin typeface="Arial Rounded MT Bold" pitchFamily="34" charset="0"/>
                    </a:rPr>
                    <a:t>Y</a:t>
                  </a:r>
                </a:p>
              </p:txBody>
            </p:sp>
          </p:grpSp>
        </p:grpSp>
        <p:sp>
          <p:nvSpPr>
            <p:cNvPr id="84" name="Rectangle 43"/>
            <p:cNvSpPr>
              <a:spLocks noChangeArrowheads="1"/>
            </p:cNvSpPr>
            <p:nvPr/>
          </p:nvSpPr>
          <p:spPr bwMode="auto">
            <a:xfrm>
              <a:off x="457200" y="4572000"/>
              <a:ext cx="1349375" cy="374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33350" tIns="65088" rIns="133350" bIns="65088">
              <a:spAutoFit/>
            </a:bodyPr>
            <a:lstStyle>
              <a:lvl1pPr defTabSz="1876425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655638" defTabSz="1876425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309688" defTabSz="1876425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965325" defTabSz="1876425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619375" defTabSz="1876425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3076575" defTabSz="18764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533775" defTabSz="18764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990975" defTabSz="18764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448175" defTabSz="18764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600" b="1"/>
                <a:t>Complexes</a:t>
              </a:r>
            </a:p>
          </p:txBody>
        </p:sp>
        <p:grpSp>
          <p:nvGrpSpPr>
            <p:cNvPr id="85" name="Group 44"/>
            <p:cNvGrpSpPr>
              <a:grpSpLocks/>
            </p:cNvGrpSpPr>
            <p:nvPr/>
          </p:nvGrpSpPr>
          <p:grpSpPr bwMode="auto">
            <a:xfrm>
              <a:off x="3657600" y="2293938"/>
              <a:ext cx="1852613" cy="2166937"/>
              <a:chOff x="4128" y="1349"/>
              <a:chExt cx="1167" cy="1365"/>
            </a:xfrm>
          </p:grpSpPr>
          <p:grpSp>
            <p:nvGrpSpPr>
              <p:cNvPr id="97" name="Group 45"/>
              <p:cNvGrpSpPr>
                <a:grpSpLocks/>
              </p:cNvGrpSpPr>
              <p:nvPr/>
            </p:nvGrpSpPr>
            <p:grpSpPr bwMode="auto">
              <a:xfrm>
                <a:off x="4128" y="1873"/>
                <a:ext cx="879" cy="841"/>
                <a:chOff x="142" y="1585"/>
                <a:chExt cx="879" cy="841"/>
              </a:xfrm>
            </p:grpSpPr>
            <p:grpSp>
              <p:nvGrpSpPr>
                <p:cNvPr id="104" name="Group 46"/>
                <p:cNvGrpSpPr>
                  <a:grpSpLocks/>
                </p:cNvGrpSpPr>
                <p:nvPr/>
              </p:nvGrpSpPr>
              <p:grpSpPr bwMode="auto">
                <a:xfrm>
                  <a:off x="142" y="1839"/>
                  <a:ext cx="446" cy="587"/>
                  <a:chOff x="229" y="2125"/>
                  <a:chExt cx="446" cy="587"/>
                </a:xfrm>
              </p:grpSpPr>
              <p:sp>
                <p:nvSpPr>
                  <p:cNvPr id="107" name="Oval 47"/>
                  <p:cNvSpPr>
                    <a:spLocks noChangeArrowheads="1"/>
                  </p:cNvSpPr>
                  <p:nvPr/>
                </p:nvSpPr>
                <p:spPr bwMode="auto">
                  <a:xfrm>
                    <a:off x="229" y="2132"/>
                    <a:ext cx="446" cy="447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33CC33">
                          <a:gamma/>
                          <a:tint val="89804"/>
                          <a:invGamma/>
                        </a:srgbClr>
                      </a:gs>
                      <a:gs pos="100000">
                        <a:srgbClr val="33CC33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33CC33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8" name="Rectangle 48"/>
                  <p:cNvSpPr>
                    <a:spLocks noChangeArrowheads="1"/>
                  </p:cNvSpPr>
                  <p:nvPr/>
                </p:nvSpPr>
                <p:spPr bwMode="auto">
                  <a:xfrm rot="4080000">
                    <a:off x="275" y="2398"/>
                    <a:ext cx="587" cy="4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>
                    <a:outerShdw dist="35921" dir="13500000" algn="ctr" rotWithShape="0">
                      <a:schemeClr val="folHlink"/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10800000" vert="eaVert" wrap="none" lIns="69850" tIns="33338" rIns="69850" bIns="33338">
                    <a:spAutoFit/>
                  </a:bodyPr>
                  <a:lstStyle>
                    <a:lvl1pPr defTabSz="4699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327025" defTabSz="4699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655638" defTabSz="4699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982663" defTabSz="4699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1309688" defTabSz="4699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1766888" defTabSz="4699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224088" defTabSz="4699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2681288" defTabSz="4699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138488" defTabSz="4699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en-US" altLang="en-US" sz="5200">
                      <a:solidFill>
                        <a:srgbClr val="990099"/>
                      </a:solidFill>
                      <a:latin typeface="Arial Rounded MT Bold" pitchFamily="34" charset="0"/>
                    </a:endParaRPr>
                  </a:p>
                </p:txBody>
              </p:sp>
            </p:grpSp>
            <p:sp>
              <p:nvSpPr>
                <p:cNvPr id="105" name="Rectangle 49"/>
                <p:cNvSpPr>
                  <a:spLocks noChangeArrowheads="1"/>
                </p:cNvSpPr>
                <p:nvPr/>
              </p:nvSpPr>
              <p:spPr bwMode="auto">
                <a:xfrm rot="4920000" flipH="1">
                  <a:off x="577" y="1822"/>
                  <a:ext cx="348" cy="541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dist="35921" dir="13500000" algn="ctr" rotWithShape="0">
                    <a:schemeClr val="bg2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69850" tIns="33338" rIns="69850" bIns="33338">
                  <a:spAutoFit/>
                </a:bodyPr>
                <a:lstStyle>
                  <a:lvl1pPr defTabSz="46990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327025" defTabSz="46990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655638" defTabSz="4699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982663" defTabSz="4699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1309688" defTabSz="4699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1766888" defTabSz="4699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224088" defTabSz="4699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2681288" defTabSz="4699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138488" defTabSz="4699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r>
                    <a:rPr lang="en-US" altLang="en-US" sz="5200">
                      <a:solidFill>
                        <a:srgbClr val="0066FF"/>
                      </a:solidFill>
                      <a:latin typeface="Arial Rounded MT Bold" pitchFamily="34" charset="0"/>
                    </a:rPr>
                    <a:t>Y</a:t>
                  </a:r>
                </a:p>
              </p:txBody>
            </p:sp>
            <p:sp>
              <p:nvSpPr>
                <p:cNvPr id="106" name="Rectangle 50"/>
                <p:cNvSpPr>
                  <a:spLocks noChangeArrowheads="1"/>
                </p:cNvSpPr>
                <p:nvPr/>
              </p:nvSpPr>
              <p:spPr bwMode="auto">
                <a:xfrm rot="2940000" flipH="1">
                  <a:off x="379" y="1488"/>
                  <a:ext cx="348" cy="541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dist="35921" dir="13500000" algn="ctr" rotWithShape="0">
                    <a:schemeClr val="bg2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69850" tIns="33338" rIns="69850" bIns="33338">
                  <a:spAutoFit/>
                </a:bodyPr>
                <a:lstStyle>
                  <a:lvl1pPr defTabSz="46990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327025" defTabSz="46990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655638" defTabSz="4699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982663" defTabSz="4699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1309688" defTabSz="4699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1766888" defTabSz="4699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224088" defTabSz="4699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2681288" defTabSz="4699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138488" defTabSz="4699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r>
                    <a:rPr lang="en-US" altLang="en-US" sz="5200" dirty="0">
                      <a:solidFill>
                        <a:srgbClr val="0066FF"/>
                      </a:solidFill>
                      <a:latin typeface="Arial Rounded MT Bold" pitchFamily="34" charset="0"/>
                    </a:rPr>
                    <a:t>Y</a:t>
                  </a:r>
                </a:p>
              </p:txBody>
            </p:sp>
          </p:grpSp>
          <p:grpSp>
            <p:nvGrpSpPr>
              <p:cNvPr id="98" name="Group 51"/>
              <p:cNvGrpSpPr>
                <a:grpSpLocks/>
              </p:cNvGrpSpPr>
              <p:nvPr/>
            </p:nvGrpSpPr>
            <p:grpSpPr bwMode="auto">
              <a:xfrm rot="1923150">
                <a:off x="4464" y="1349"/>
                <a:ext cx="831" cy="825"/>
                <a:chOff x="1777" y="1396"/>
                <a:chExt cx="831" cy="825"/>
              </a:xfrm>
            </p:grpSpPr>
            <p:sp>
              <p:nvSpPr>
                <p:cNvPr id="99" name="Rectangle 52"/>
                <p:cNvSpPr>
                  <a:spLocks noChangeArrowheads="1"/>
                </p:cNvSpPr>
                <p:nvPr/>
              </p:nvSpPr>
              <p:spPr bwMode="auto">
                <a:xfrm rot="2940000" flipH="1">
                  <a:off x="2104" y="1440"/>
                  <a:ext cx="348" cy="541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dist="35921" dir="13500000" algn="ctr" rotWithShape="0">
                    <a:schemeClr val="bg2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69850" tIns="33338" rIns="69850" bIns="33338">
                  <a:spAutoFit/>
                </a:bodyPr>
                <a:lstStyle>
                  <a:lvl1pPr defTabSz="46990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327025" defTabSz="46990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655638" defTabSz="4699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982663" defTabSz="4699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1309688" defTabSz="4699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1766888" defTabSz="4699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224088" defTabSz="4699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2681288" defTabSz="4699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138488" defTabSz="4699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r>
                    <a:rPr lang="en-US" altLang="en-US" sz="5200">
                      <a:solidFill>
                        <a:srgbClr val="0066FF"/>
                      </a:solidFill>
                      <a:latin typeface="Arial Rounded MT Bold" pitchFamily="34" charset="0"/>
                    </a:rPr>
                    <a:t>Y</a:t>
                  </a:r>
                </a:p>
              </p:txBody>
            </p:sp>
            <p:sp>
              <p:nvSpPr>
                <p:cNvPr id="100" name="Rectangle 53"/>
                <p:cNvSpPr>
                  <a:spLocks noChangeArrowheads="1"/>
                </p:cNvSpPr>
                <p:nvPr/>
              </p:nvSpPr>
              <p:spPr bwMode="auto">
                <a:xfrm rot="11627247" flipH="1">
                  <a:off x="1986" y="1680"/>
                  <a:ext cx="348" cy="541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dist="35921" dir="13500000" algn="ctr" rotWithShape="0">
                    <a:schemeClr val="bg2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69850" tIns="33338" rIns="69850" bIns="33338">
                  <a:spAutoFit/>
                </a:bodyPr>
                <a:lstStyle>
                  <a:lvl1pPr defTabSz="46990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327025" defTabSz="46990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655638" defTabSz="4699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982663" defTabSz="4699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1309688" defTabSz="4699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1766888" defTabSz="4699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224088" defTabSz="4699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2681288" defTabSz="4699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138488" defTabSz="4699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r>
                    <a:rPr lang="en-US" altLang="en-US" sz="5200">
                      <a:solidFill>
                        <a:srgbClr val="0066FF"/>
                      </a:solidFill>
                      <a:latin typeface="Arial Rounded MT Bold" pitchFamily="34" charset="0"/>
                    </a:rPr>
                    <a:t>Y</a:t>
                  </a:r>
                </a:p>
              </p:txBody>
            </p:sp>
            <p:sp>
              <p:nvSpPr>
                <p:cNvPr id="101" name="Rectangle 54"/>
                <p:cNvSpPr>
                  <a:spLocks noChangeArrowheads="1"/>
                </p:cNvSpPr>
                <p:nvPr/>
              </p:nvSpPr>
              <p:spPr bwMode="auto">
                <a:xfrm rot="7650812" flipH="1">
                  <a:off x="2164" y="1634"/>
                  <a:ext cx="348" cy="541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dist="35921" dir="13500000" algn="ctr" rotWithShape="0">
                    <a:schemeClr val="bg2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69850" tIns="33338" rIns="69850" bIns="33338">
                  <a:spAutoFit/>
                </a:bodyPr>
                <a:lstStyle>
                  <a:lvl1pPr defTabSz="46990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327025" defTabSz="46990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655638" defTabSz="4699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982663" defTabSz="4699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1309688" defTabSz="4699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1766888" defTabSz="4699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224088" defTabSz="4699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2681288" defTabSz="4699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138488" defTabSz="4699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r>
                    <a:rPr lang="en-US" altLang="en-US" sz="5200">
                      <a:solidFill>
                        <a:srgbClr val="0066FF"/>
                      </a:solidFill>
                      <a:latin typeface="Arial Rounded MT Bold" pitchFamily="34" charset="0"/>
                    </a:rPr>
                    <a:t>Y</a:t>
                  </a:r>
                </a:p>
              </p:txBody>
            </p:sp>
            <p:sp>
              <p:nvSpPr>
                <p:cNvPr id="102" name="Rectangle 55"/>
                <p:cNvSpPr>
                  <a:spLocks noChangeArrowheads="1"/>
                </p:cNvSpPr>
                <p:nvPr/>
              </p:nvSpPr>
              <p:spPr bwMode="auto">
                <a:xfrm rot="15460792" flipH="1">
                  <a:off x="1874" y="1552"/>
                  <a:ext cx="348" cy="541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dist="35921" dir="13500000" algn="ctr" rotWithShape="0">
                    <a:schemeClr val="bg2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69850" tIns="33338" rIns="69850" bIns="33338">
                  <a:spAutoFit/>
                </a:bodyPr>
                <a:lstStyle>
                  <a:lvl1pPr defTabSz="46990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327025" defTabSz="46990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655638" defTabSz="4699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982663" defTabSz="4699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1309688" defTabSz="4699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1766888" defTabSz="4699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224088" defTabSz="4699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2681288" defTabSz="4699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138488" defTabSz="4699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r>
                    <a:rPr lang="en-US" altLang="en-US" sz="5200" dirty="0">
                      <a:solidFill>
                        <a:srgbClr val="0066FF"/>
                      </a:solidFill>
                      <a:latin typeface="Arial Rounded MT Bold" pitchFamily="34" charset="0"/>
                    </a:rPr>
                    <a:t>Y</a:t>
                  </a:r>
                </a:p>
              </p:txBody>
            </p:sp>
            <p:sp>
              <p:nvSpPr>
                <p:cNvPr id="103" name="Rectangle 56"/>
                <p:cNvSpPr>
                  <a:spLocks noChangeArrowheads="1"/>
                </p:cNvSpPr>
                <p:nvPr/>
              </p:nvSpPr>
              <p:spPr bwMode="auto">
                <a:xfrm rot="19848341" flipH="1">
                  <a:off x="1921" y="1396"/>
                  <a:ext cx="348" cy="541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dist="35921" dir="13500000" algn="ctr" rotWithShape="0">
                    <a:schemeClr val="bg2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69850" tIns="33338" rIns="69850" bIns="33338">
                  <a:spAutoFit/>
                </a:bodyPr>
                <a:lstStyle>
                  <a:lvl1pPr defTabSz="46990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327025" defTabSz="46990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655638" defTabSz="4699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982663" defTabSz="4699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1309688" defTabSz="4699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1766888" defTabSz="4699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224088" defTabSz="4699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2681288" defTabSz="4699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138488" defTabSz="4699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r>
                    <a:rPr lang="en-US" altLang="en-US" sz="5200">
                      <a:solidFill>
                        <a:srgbClr val="0066FF"/>
                      </a:solidFill>
                      <a:latin typeface="Arial Rounded MT Bold" pitchFamily="34" charset="0"/>
                    </a:rPr>
                    <a:t>Y</a:t>
                  </a:r>
                </a:p>
              </p:txBody>
            </p:sp>
          </p:grpSp>
        </p:grpSp>
        <p:grpSp>
          <p:nvGrpSpPr>
            <p:cNvPr id="86" name="Group 57"/>
            <p:cNvGrpSpPr>
              <a:grpSpLocks/>
            </p:cNvGrpSpPr>
            <p:nvPr/>
          </p:nvGrpSpPr>
          <p:grpSpPr bwMode="auto">
            <a:xfrm>
              <a:off x="2590800" y="4191000"/>
              <a:ext cx="865188" cy="771525"/>
              <a:chOff x="0" y="2352"/>
              <a:chExt cx="545" cy="486"/>
            </a:xfrm>
          </p:grpSpPr>
          <p:sp>
            <p:nvSpPr>
              <p:cNvPr id="95" name="Line 58"/>
              <p:cNvSpPr>
                <a:spLocks noChangeShapeType="1"/>
              </p:cNvSpPr>
              <p:nvPr/>
            </p:nvSpPr>
            <p:spPr bwMode="auto">
              <a:xfrm>
                <a:off x="144" y="2352"/>
                <a:ext cx="236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 type="none" w="sm" len="sm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" name="Rectangle 59"/>
              <p:cNvSpPr>
                <a:spLocks noChangeArrowheads="1"/>
              </p:cNvSpPr>
              <p:nvPr/>
            </p:nvSpPr>
            <p:spPr bwMode="auto">
              <a:xfrm>
                <a:off x="0" y="2448"/>
                <a:ext cx="545" cy="3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33350" tIns="65088" rIns="133350" bIns="65088">
                <a:spAutoFit/>
              </a:bodyPr>
              <a:lstStyle>
                <a:lvl1pPr defTabSz="1876425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655638" defTabSz="1876425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309688" defTabSz="1876425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965325" defTabSz="1876425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619375" defTabSz="1876425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3076575" defTabSz="18764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3533775" defTabSz="18764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990975" defTabSz="18764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4448175" defTabSz="18764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 sz="1600" b="1"/>
                  <a:t>Wash </a:t>
                </a:r>
              </a:p>
              <a:p>
                <a:r>
                  <a:rPr lang="en-US" altLang="en-US" sz="1600" b="1"/>
                  <a:t>steps</a:t>
                </a:r>
              </a:p>
            </p:txBody>
          </p:sp>
        </p:grpSp>
        <p:grpSp>
          <p:nvGrpSpPr>
            <p:cNvPr id="87" name="Group 60"/>
            <p:cNvGrpSpPr>
              <a:grpSpLocks/>
            </p:cNvGrpSpPr>
            <p:nvPr/>
          </p:nvGrpSpPr>
          <p:grpSpPr bwMode="auto">
            <a:xfrm>
              <a:off x="2133600" y="1851025"/>
              <a:ext cx="958850" cy="561975"/>
              <a:chOff x="3926" y="1070"/>
              <a:chExt cx="604" cy="354"/>
            </a:xfrm>
          </p:grpSpPr>
          <p:sp>
            <p:nvSpPr>
              <p:cNvPr id="91" name="AutoShape 61"/>
              <p:cNvSpPr>
                <a:spLocks noChangeArrowheads="1"/>
              </p:cNvSpPr>
              <p:nvPr/>
            </p:nvSpPr>
            <p:spPr bwMode="auto">
              <a:xfrm rot="3120000">
                <a:off x="3978" y="1174"/>
                <a:ext cx="198" cy="302"/>
              </a:xfrm>
              <a:prstGeom prst="diamond">
                <a:avLst/>
              </a:prstGeom>
              <a:gradFill rotWithShape="0">
                <a:gsLst>
                  <a:gs pos="0">
                    <a:srgbClr val="FF3300">
                      <a:gamma/>
                      <a:tint val="89804"/>
                      <a:invGamma/>
                    </a:srgbClr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rgbClr val="FF33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92" name="Group 62"/>
              <p:cNvGrpSpPr>
                <a:grpSpLocks/>
              </p:cNvGrpSpPr>
              <p:nvPr/>
            </p:nvGrpSpPr>
            <p:grpSpPr bwMode="auto">
              <a:xfrm>
                <a:off x="3989" y="1070"/>
                <a:ext cx="541" cy="348"/>
                <a:chOff x="2985" y="1408"/>
                <a:chExt cx="541" cy="348"/>
              </a:xfrm>
            </p:grpSpPr>
            <p:sp>
              <p:nvSpPr>
                <p:cNvPr id="93" name="Rectangle 63"/>
                <p:cNvSpPr>
                  <a:spLocks noChangeArrowheads="1"/>
                </p:cNvSpPr>
                <p:nvPr/>
              </p:nvSpPr>
              <p:spPr bwMode="auto">
                <a:xfrm rot="14280000">
                  <a:off x="3082" y="1311"/>
                  <a:ext cx="348" cy="541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dist="35921" dir="13500000" algn="ctr" rotWithShape="0">
                    <a:schemeClr val="bg2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69850" tIns="33338" rIns="69850" bIns="33338">
                  <a:spAutoFit/>
                </a:bodyPr>
                <a:lstStyle>
                  <a:lvl1pPr defTabSz="46990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327025" defTabSz="46990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655638" defTabSz="4699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982663" defTabSz="4699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1309688" defTabSz="4699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1766888" defTabSz="4699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224088" defTabSz="4699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2681288" defTabSz="4699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138488" defTabSz="4699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r>
                    <a:rPr lang="en-US" altLang="en-US" sz="5200">
                      <a:solidFill>
                        <a:srgbClr val="33CC33"/>
                      </a:solidFill>
                      <a:latin typeface="Arial Rounded MT Bold" pitchFamily="34" charset="0"/>
                    </a:rPr>
                    <a:t>Y</a:t>
                  </a:r>
                </a:p>
              </p:txBody>
            </p:sp>
            <p:sp>
              <p:nvSpPr>
                <p:cNvPr id="94" name="Freeform 64"/>
                <p:cNvSpPr>
                  <a:spLocks/>
                </p:cNvSpPr>
                <p:nvPr/>
              </p:nvSpPr>
              <p:spPr bwMode="auto">
                <a:xfrm>
                  <a:off x="3282" y="1433"/>
                  <a:ext cx="62" cy="79"/>
                </a:xfrm>
                <a:custGeom>
                  <a:avLst/>
                  <a:gdLst>
                    <a:gd name="T0" fmla="*/ 31 w 62"/>
                    <a:gd name="T1" fmla="*/ 78 h 79"/>
                    <a:gd name="T2" fmla="*/ 0 w 62"/>
                    <a:gd name="T3" fmla="*/ 30 h 79"/>
                    <a:gd name="T4" fmla="*/ 46 w 62"/>
                    <a:gd name="T5" fmla="*/ 0 h 79"/>
                    <a:gd name="T6" fmla="*/ 61 w 62"/>
                    <a:gd name="T7" fmla="*/ 30 h 79"/>
                    <a:gd name="T8" fmla="*/ 31 w 62"/>
                    <a:gd name="T9" fmla="*/ 47 h 79"/>
                    <a:gd name="T10" fmla="*/ 46 w 62"/>
                    <a:gd name="T11" fmla="*/ 61 h 79"/>
                    <a:gd name="T12" fmla="*/ 31 w 62"/>
                    <a:gd name="T13" fmla="*/ 78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" h="79">
                      <a:moveTo>
                        <a:pt x="31" y="78"/>
                      </a:moveTo>
                      <a:lnTo>
                        <a:pt x="0" y="30"/>
                      </a:lnTo>
                      <a:lnTo>
                        <a:pt x="46" y="0"/>
                      </a:lnTo>
                      <a:lnTo>
                        <a:pt x="61" y="30"/>
                      </a:lnTo>
                      <a:lnTo>
                        <a:pt x="31" y="47"/>
                      </a:lnTo>
                      <a:lnTo>
                        <a:pt x="46" y="61"/>
                      </a:lnTo>
                      <a:lnTo>
                        <a:pt x="31" y="78"/>
                      </a:lnTo>
                    </a:path>
                  </a:pathLst>
                </a:custGeom>
                <a:solidFill>
                  <a:srgbClr val="FFFF00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dist="35921" dir="13500000" algn="ctr" rotWithShape="0">
                    <a:schemeClr val="bg2"/>
                  </a:outerShdw>
                </a:effec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88" name="Line 67"/>
            <p:cNvSpPr>
              <a:spLocks noChangeShapeType="1"/>
            </p:cNvSpPr>
            <p:nvPr/>
          </p:nvSpPr>
          <p:spPr bwMode="auto">
            <a:xfrm>
              <a:off x="5884811" y="3116515"/>
              <a:ext cx="1965325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Arc 68"/>
            <p:cNvSpPr>
              <a:spLocks/>
            </p:cNvSpPr>
            <p:nvPr/>
          </p:nvSpPr>
          <p:spPr bwMode="auto">
            <a:xfrm rot="8700000">
              <a:off x="6324549" y="3002215"/>
              <a:ext cx="1095375" cy="995363"/>
            </a:xfrm>
            <a:custGeom>
              <a:avLst/>
              <a:gdLst>
                <a:gd name="G0" fmla="+- 21600 0 0"/>
                <a:gd name="G1" fmla="+- 174 0 0"/>
                <a:gd name="G2" fmla="+- 21600 0 0"/>
                <a:gd name="T0" fmla="*/ 21443 w 21600"/>
                <a:gd name="T1" fmla="*/ 21773 h 21773"/>
                <a:gd name="T2" fmla="*/ 1 w 21600"/>
                <a:gd name="T3" fmla="*/ 0 h 21773"/>
                <a:gd name="T4" fmla="*/ 21600 w 21600"/>
                <a:gd name="T5" fmla="*/ 174 h 21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773" fill="none" extrusionOk="0">
                  <a:moveTo>
                    <a:pt x="21442" y="21773"/>
                  </a:moveTo>
                  <a:cubicBezTo>
                    <a:pt x="9575" y="21687"/>
                    <a:pt x="0" y="12042"/>
                    <a:pt x="0" y="174"/>
                  </a:cubicBezTo>
                  <a:cubicBezTo>
                    <a:pt x="-1" y="115"/>
                    <a:pt x="0" y="57"/>
                    <a:pt x="0" y="-1"/>
                  </a:cubicBezTo>
                </a:path>
                <a:path w="21600" h="21773" stroke="0" extrusionOk="0">
                  <a:moveTo>
                    <a:pt x="21442" y="21773"/>
                  </a:moveTo>
                  <a:cubicBezTo>
                    <a:pt x="9575" y="21687"/>
                    <a:pt x="0" y="12042"/>
                    <a:pt x="0" y="174"/>
                  </a:cubicBezTo>
                  <a:cubicBezTo>
                    <a:pt x="-1" y="115"/>
                    <a:pt x="0" y="57"/>
                    <a:pt x="0" y="-1"/>
                  </a:cubicBezTo>
                  <a:lnTo>
                    <a:pt x="21600" y="174"/>
                  </a:lnTo>
                  <a:close/>
                </a:path>
              </a:pathLst>
            </a:custGeom>
            <a:noFill/>
            <a:ln w="50800" cap="rnd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AutoShape 69"/>
            <p:cNvSpPr>
              <a:spLocks noChangeArrowheads="1"/>
            </p:cNvSpPr>
            <p:nvPr/>
          </p:nvSpPr>
          <p:spPr bwMode="auto">
            <a:xfrm>
              <a:off x="7942211" y="2773615"/>
              <a:ext cx="712788" cy="658813"/>
            </a:xfrm>
            <a:prstGeom prst="star16">
              <a:avLst>
                <a:gd name="adj" fmla="val 37500"/>
              </a:avLst>
            </a:prstGeom>
            <a:gradFill rotWithShape="0">
              <a:gsLst>
                <a:gs pos="0">
                  <a:srgbClr val="FFFF66">
                    <a:gamma/>
                    <a:tint val="89804"/>
                    <a:invGamma/>
                  </a:srgbClr>
                </a:gs>
                <a:gs pos="100000">
                  <a:srgbClr val="FFFF6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54253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3653" name="Group 5"/>
          <p:cNvGrpSpPr>
            <a:grpSpLocks/>
          </p:cNvGrpSpPr>
          <p:nvPr/>
        </p:nvGrpSpPr>
        <p:grpSpPr bwMode="auto">
          <a:xfrm>
            <a:off x="727119" y="2247900"/>
            <a:ext cx="454025" cy="1890713"/>
            <a:chOff x="363" y="2404"/>
            <a:chExt cx="286" cy="1191"/>
          </a:xfrm>
        </p:grpSpPr>
        <p:grpSp>
          <p:nvGrpSpPr>
            <p:cNvPr id="283654" name="Group 6"/>
            <p:cNvGrpSpPr>
              <a:grpSpLocks/>
            </p:cNvGrpSpPr>
            <p:nvPr/>
          </p:nvGrpSpPr>
          <p:grpSpPr bwMode="auto">
            <a:xfrm>
              <a:off x="363" y="2404"/>
              <a:ext cx="150" cy="1191"/>
              <a:chOff x="363" y="2404"/>
              <a:chExt cx="150" cy="1191"/>
            </a:xfrm>
          </p:grpSpPr>
          <p:sp>
            <p:nvSpPr>
              <p:cNvPr id="283655" name="Arc 7"/>
              <p:cNvSpPr>
                <a:spLocks/>
              </p:cNvSpPr>
              <p:nvPr/>
            </p:nvSpPr>
            <p:spPr bwMode="auto">
              <a:xfrm>
                <a:off x="363" y="3435"/>
                <a:ext cx="150" cy="160"/>
              </a:xfrm>
              <a:custGeom>
                <a:avLst/>
                <a:gdLst>
                  <a:gd name="G0" fmla="+- 21600 0 0"/>
                  <a:gd name="G1" fmla="+- 135 0 0"/>
                  <a:gd name="G2" fmla="+- 21600 0 0"/>
                  <a:gd name="T0" fmla="*/ 21455 w 21600"/>
                  <a:gd name="T1" fmla="*/ 21735 h 21735"/>
                  <a:gd name="T2" fmla="*/ 0 w 21600"/>
                  <a:gd name="T3" fmla="*/ 0 h 21735"/>
                  <a:gd name="T4" fmla="*/ 21600 w 21600"/>
                  <a:gd name="T5" fmla="*/ 135 h 217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735" fill="none" extrusionOk="0">
                    <a:moveTo>
                      <a:pt x="21455" y="21734"/>
                    </a:moveTo>
                    <a:cubicBezTo>
                      <a:pt x="9582" y="21654"/>
                      <a:pt x="0" y="12007"/>
                      <a:pt x="0" y="135"/>
                    </a:cubicBezTo>
                    <a:cubicBezTo>
                      <a:pt x="-1" y="90"/>
                      <a:pt x="0" y="45"/>
                      <a:pt x="0" y="0"/>
                    </a:cubicBezTo>
                  </a:path>
                  <a:path w="21600" h="21735" stroke="0" extrusionOk="0">
                    <a:moveTo>
                      <a:pt x="21455" y="21734"/>
                    </a:moveTo>
                    <a:cubicBezTo>
                      <a:pt x="9582" y="21654"/>
                      <a:pt x="0" y="12007"/>
                      <a:pt x="0" y="135"/>
                    </a:cubicBezTo>
                    <a:cubicBezTo>
                      <a:pt x="-1" y="90"/>
                      <a:pt x="0" y="45"/>
                      <a:pt x="0" y="0"/>
                    </a:cubicBezTo>
                    <a:lnTo>
                      <a:pt x="21600" y="135"/>
                    </a:lnTo>
                    <a:close/>
                  </a:path>
                </a:pathLst>
              </a:custGeom>
              <a:solidFill>
                <a:srgbClr val="FFFF99"/>
              </a:solidFill>
              <a:ln w="25400" cap="rnd">
                <a:solidFill>
                  <a:schemeClr val="folHlink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88383" tIns="44193" rIns="88383" bIns="44193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83656" name="Line 8"/>
              <p:cNvSpPr>
                <a:spLocks noChangeShapeType="1"/>
              </p:cNvSpPr>
              <p:nvPr/>
            </p:nvSpPr>
            <p:spPr bwMode="auto">
              <a:xfrm flipV="1">
                <a:off x="363" y="2404"/>
                <a:ext cx="0" cy="1032"/>
              </a:xfrm>
              <a:prstGeom prst="line">
                <a:avLst/>
              </a:prstGeom>
              <a:noFill/>
              <a:ln w="25400">
                <a:solidFill>
                  <a:schemeClr val="folHlink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88383" tIns="44193" rIns="88383" bIns="44193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283657" name="Group 9"/>
            <p:cNvGrpSpPr>
              <a:grpSpLocks/>
            </p:cNvGrpSpPr>
            <p:nvPr/>
          </p:nvGrpSpPr>
          <p:grpSpPr bwMode="auto">
            <a:xfrm>
              <a:off x="498" y="2404"/>
              <a:ext cx="151" cy="1191"/>
              <a:chOff x="498" y="2404"/>
              <a:chExt cx="151" cy="1191"/>
            </a:xfrm>
          </p:grpSpPr>
          <p:sp>
            <p:nvSpPr>
              <p:cNvPr id="283658" name="Arc 10"/>
              <p:cNvSpPr>
                <a:spLocks/>
              </p:cNvSpPr>
              <p:nvPr/>
            </p:nvSpPr>
            <p:spPr bwMode="auto">
              <a:xfrm>
                <a:off x="498" y="3434"/>
                <a:ext cx="151" cy="161"/>
              </a:xfrm>
              <a:custGeom>
                <a:avLst/>
                <a:gdLst>
                  <a:gd name="G0" fmla="+- 145 0 0"/>
                  <a:gd name="G1" fmla="+- 136 0 0"/>
                  <a:gd name="G2" fmla="+- 21600 0 0"/>
                  <a:gd name="T0" fmla="*/ 21745 w 21745"/>
                  <a:gd name="T1" fmla="*/ 0 h 21736"/>
                  <a:gd name="T2" fmla="*/ 0 w 21745"/>
                  <a:gd name="T3" fmla="*/ 21736 h 21736"/>
                  <a:gd name="T4" fmla="*/ 145 w 21745"/>
                  <a:gd name="T5" fmla="*/ 136 h 21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745" h="21736" fill="none" extrusionOk="0">
                    <a:moveTo>
                      <a:pt x="21744" y="0"/>
                    </a:moveTo>
                    <a:cubicBezTo>
                      <a:pt x="21744" y="45"/>
                      <a:pt x="21745" y="90"/>
                      <a:pt x="21745" y="136"/>
                    </a:cubicBezTo>
                    <a:cubicBezTo>
                      <a:pt x="21745" y="12065"/>
                      <a:pt x="12074" y="21736"/>
                      <a:pt x="145" y="21736"/>
                    </a:cubicBezTo>
                    <a:cubicBezTo>
                      <a:pt x="96" y="21736"/>
                      <a:pt x="48" y="21735"/>
                      <a:pt x="0" y="21735"/>
                    </a:cubicBezTo>
                  </a:path>
                  <a:path w="21745" h="21736" stroke="0" extrusionOk="0">
                    <a:moveTo>
                      <a:pt x="21744" y="0"/>
                    </a:moveTo>
                    <a:cubicBezTo>
                      <a:pt x="21744" y="45"/>
                      <a:pt x="21745" y="90"/>
                      <a:pt x="21745" y="136"/>
                    </a:cubicBezTo>
                    <a:cubicBezTo>
                      <a:pt x="21745" y="12065"/>
                      <a:pt x="12074" y="21736"/>
                      <a:pt x="145" y="21736"/>
                    </a:cubicBezTo>
                    <a:cubicBezTo>
                      <a:pt x="96" y="21736"/>
                      <a:pt x="48" y="21735"/>
                      <a:pt x="0" y="21735"/>
                    </a:cubicBezTo>
                    <a:lnTo>
                      <a:pt x="145" y="136"/>
                    </a:lnTo>
                    <a:close/>
                  </a:path>
                </a:pathLst>
              </a:custGeom>
              <a:solidFill>
                <a:srgbClr val="FFFF99"/>
              </a:solidFill>
              <a:ln w="25400" cap="rnd">
                <a:solidFill>
                  <a:schemeClr val="folHlink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88383" tIns="44193" rIns="88383" bIns="44193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83659" name="Line 11"/>
              <p:cNvSpPr>
                <a:spLocks noChangeShapeType="1"/>
              </p:cNvSpPr>
              <p:nvPr/>
            </p:nvSpPr>
            <p:spPr bwMode="auto">
              <a:xfrm flipV="1">
                <a:off x="646" y="2404"/>
                <a:ext cx="0" cy="1032"/>
              </a:xfrm>
              <a:prstGeom prst="line">
                <a:avLst/>
              </a:prstGeom>
              <a:noFill/>
              <a:ln w="25400">
                <a:solidFill>
                  <a:schemeClr val="folHlink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88383" tIns="44193" rIns="88383" bIns="44193"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283660" name="Rectangle 12"/>
          <p:cNvSpPr>
            <a:spLocks noChangeArrowheads="1"/>
          </p:cNvSpPr>
          <p:nvPr/>
        </p:nvSpPr>
        <p:spPr bwMode="auto">
          <a:xfrm>
            <a:off x="427082" y="1273175"/>
            <a:ext cx="954087" cy="603250"/>
          </a:xfrm>
          <a:prstGeom prst="rect">
            <a:avLst/>
          </a:prstGeom>
          <a:solidFill>
            <a:srgbClr val="FFFF99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8383" tIns="44193" rIns="88383" bIns="44193">
            <a:spAutoFit/>
          </a:bodyPr>
          <a:lstStyle>
            <a:lvl1pPr defTabSz="877888">
              <a:defRPr>
                <a:solidFill>
                  <a:schemeClr val="tx1"/>
                </a:solidFill>
                <a:latin typeface="Arial" charset="0"/>
              </a:defRPr>
            </a:lvl1pPr>
            <a:lvl2pPr marL="438150" defTabSz="877888">
              <a:defRPr>
                <a:solidFill>
                  <a:schemeClr val="tx1"/>
                </a:solidFill>
                <a:latin typeface="Arial" charset="0"/>
              </a:defRPr>
            </a:lvl2pPr>
            <a:lvl3pPr marL="877888" defTabSz="877888">
              <a:defRPr>
                <a:solidFill>
                  <a:schemeClr val="tx1"/>
                </a:solidFill>
                <a:latin typeface="Arial" charset="0"/>
              </a:defRPr>
            </a:lvl3pPr>
            <a:lvl4pPr marL="1316038" defTabSz="877888">
              <a:defRPr>
                <a:solidFill>
                  <a:schemeClr val="tx1"/>
                </a:solidFill>
                <a:latin typeface="Arial" charset="0"/>
              </a:defRPr>
            </a:lvl4pPr>
            <a:lvl5pPr marL="1755775" defTabSz="877888">
              <a:defRPr>
                <a:solidFill>
                  <a:schemeClr val="tx1"/>
                </a:solidFill>
                <a:latin typeface="Arial" charset="0"/>
              </a:defRPr>
            </a:lvl5pPr>
            <a:lvl6pPr marL="2212975" defTabSz="8778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670175" defTabSz="8778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127375" defTabSz="8778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584575" defTabSz="8778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100" b="1">
                <a:solidFill>
                  <a:srgbClr val="FF6600"/>
                </a:solidFill>
              </a:rPr>
              <a:t>Pipetting of</a:t>
            </a:r>
          </a:p>
          <a:p>
            <a:pPr algn="ctr"/>
            <a:r>
              <a:rPr lang="en-US" altLang="en-US" sz="1100" b="1">
                <a:solidFill>
                  <a:srgbClr val="FF6600"/>
                </a:solidFill>
              </a:rPr>
              <a:t>Sample,</a:t>
            </a:r>
          </a:p>
          <a:p>
            <a:pPr algn="ctr"/>
            <a:r>
              <a:rPr lang="en-US" altLang="en-US" sz="1100" b="1">
                <a:solidFill>
                  <a:srgbClr val="FF6600"/>
                </a:solidFill>
              </a:rPr>
              <a:t>Reagents</a:t>
            </a:r>
          </a:p>
        </p:txBody>
      </p:sp>
      <p:sp>
        <p:nvSpPr>
          <p:cNvPr id="283661" name="Line 13"/>
          <p:cNvSpPr>
            <a:spLocks noChangeShapeType="1"/>
          </p:cNvSpPr>
          <p:nvPr/>
        </p:nvSpPr>
        <p:spPr bwMode="auto">
          <a:xfrm>
            <a:off x="943019" y="2125663"/>
            <a:ext cx="0" cy="1006475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8383" tIns="44193" rIns="88383" bIns="44193">
            <a:spAutoFit/>
          </a:bodyPr>
          <a:lstStyle/>
          <a:p>
            <a:endParaRPr lang="en-US"/>
          </a:p>
        </p:txBody>
      </p:sp>
      <p:grpSp>
        <p:nvGrpSpPr>
          <p:cNvPr id="283662" name="Group 14"/>
          <p:cNvGrpSpPr>
            <a:grpSpLocks/>
          </p:cNvGrpSpPr>
          <p:nvPr/>
        </p:nvGrpSpPr>
        <p:grpSpPr bwMode="auto">
          <a:xfrm>
            <a:off x="865232" y="3216275"/>
            <a:ext cx="149225" cy="423863"/>
            <a:chOff x="450" y="3014"/>
            <a:chExt cx="94" cy="267"/>
          </a:xfrm>
        </p:grpSpPr>
        <p:sp>
          <p:nvSpPr>
            <p:cNvPr id="283663" name="Freeform 15"/>
            <p:cNvSpPr>
              <a:spLocks/>
            </p:cNvSpPr>
            <p:nvPr/>
          </p:nvSpPr>
          <p:spPr bwMode="auto">
            <a:xfrm>
              <a:off x="450" y="3014"/>
              <a:ext cx="44" cy="267"/>
            </a:xfrm>
            <a:custGeom>
              <a:avLst/>
              <a:gdLst>
                <a:gd name="T0" fmla="*/ 43 w 44"/>
                <a:gd name="T1" fmla="*/ 0 h 267"/>
                <a:gd name="T2" fmla="*/ 36 w 44"/>
                <a:gd name="T3" fmla="*/ 84 h 267"/>
                <a:gd name="T4" fmla="*/ 12 w 44"/>
                <a:gd name="T5" fmla="*/ 139 h 267"/>
                <a:gd name="T6" fmla="*/ 0 w 44"/>
                <a:gd name="T7" fmla="*/ 201 h 267"/>
                <a:gd name="T8" fmla="*/ 10 w 44"/>
                <a:gd name="T9" fmla="*/ 242 h 267"/>
                <a:gd name="T10" fmla="*/ 43 w 44"/>
                <a:gd name="T11" fmla="*/ 266 h 267"/>
                <a:gd name="T12" fmla="*/ 43 w 44"/>
                <a:gd name="T13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267">
                  <a:moveTo>
                    <a:pt x="43" y="0"/>
                  </a:moveTo>
                  <a:lnTo>
                    <a:pt x="36" y="84"/>
                  </a:lnTo>
                  <a:lnTo>
                    <a:pt x="12" y="139"/>
                  </a:lnTo>
                  <a:lnTo>
                    <a:pt x="0" y="201"/>
                  </a:lnTo>
                  <a:lnTo>
                    <a:pt x="10" y="242"/>
                  </a:lnTo>
                  <a:lnTo>
                    <a:pt x="43" y="266"/>
                  </a:lnTo>
                  <a:lnTo>
                    <a:pt x="43" y="0"/>
                  </a:lnTo>
                </a:path>
              </a:pathLst>
            </a:custGeom>
            <a:solidFill>
              <a:srgbClr val="FFFF99"/>
            </a:solidFill>
            <a:ln w="12700" cap="rnd" cmpd="sng">
              <a:solidFill>
                <a:schemeClr val="folHlink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8383" tIns="44193" rIns="88383" bIns="44193">
              <a:spAutoFit/>
            </a:bodyPr>
            <a:lstStyle/>
            <a:p>
              <a:endParaRPr lang="en-US"/>
            </a:p>
          </p:txBody>
        </p:sp>
        <p:sp>
          <p:nvSpPr>
            <p:cNvPr id="283664" name="Freeform 16"/>
            <p:cNvSpPr>
              <a:spLocks/>
            </p:cNvSpPr>
            <p:nvPr/>
          </p:nvSpPr>
          <p:spPr bwMode="auto">
            <a:xfrm>
              <a:off x="500" y="3014"/>
              <a:ext cx="44" cy="267"/>
            </a:xfrm>
            <a:custGeom>
              <a:avLst/>
              <a:gdLst>
                <a:gd name="T0" fmla="*/ 0 w 44"/>
                <a:gd name="T1" fmla="*/ 0 h 267"/>
                <a:gd name="T2" fmla="*/ 7 w 44"/>
                <a:gd name="T3" fmla="*/ 84 h 267"/>
                <a:gd name="T4" fmla="*/ 31 w 44"/>
                <a:gd name="T5" fmla="*/ 139 h 267"/>
                <a:gd name="T6" fmla="*/ 43 w 44"/>
                <a:gd name="T7" fmla="*/ 201 h 267"/>
                <a:gd name="T8" fmla="*/ 33 w 44"/>
                <a:gd name="T9" fmla="*/ 242 h 267"/>
                <a:gd name="T10" fmla="*/ 0 w 44"/>
                <a:gd name="T11" fmla="*/ 266 h 267"/>
                <a:gd name="T12" fmla="*/ 0 w 44"/>
                <a:gd name="T13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267">
                  <a:moveTo>
                    <a:pt x="0" y="0"/>
                  </a:moveTo>
                  <a:lnTo>
                    <a:pt x="7" y="84"/>
                  </a:lnTo>
                  <a:lnTo>
                    <a:pt x="31" y="139"/>
                  </a:lnTo>
                  <a:lnTo>
                    <a:pt x="43" y="201"/>
                  </a:lnTo>
                  <a:lnTo>
                    <a:pt x="33" y="242"/>
                  </a:lnTo>
                  <a:lnTo>
                    <a:pt x="0" y="266"/>
                  </a:lnTo>
                  <a:lnTo>
                    <a:pt x="0" y="0"/>
                  </a:lnTo>
                </a:path>
              </a:pathLst>
            </a:custGeom>
            <a:solidFill>
              <a:srgbClr val="FFFF99"/>
            </a:solidFill>
            <a:ln w="12700" cap="rnd" cmpd="sng">
              <a:solidFill>
                <a:schemeClr val="folHlink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8383" tIns="44193" rIns="88383" bIns="44193">
              <a:spAutoFit/>
            </a:bodyPr>
            <a:lstStyle/>
            <a:p>
              <a:endParaRPr lang="en-US"/>
            </a:p>
          </p:txBody>
        </p:sp>
      </p:grpSp>
      <p:sp>
        <p:nvSpPr>
          <p:cNvPr id="283665" name="Oval 17"/>
          <p:cNvSpPr>
            <a:spLocks noChangeArrowheads="1"/>
          </p:cNvSpPr>
          <p:nvPr/>
        </p:nvSpPr>
        <p:spPr bwMode="auto">
          <a:xfrm>
            <a:off x="871582" y="3433763"/>
            <a:ext cx="57150" cy="5715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8383" tIns="44193" rIns="88383" bIns="44193">
            <a:spAutoFit/>
          </a:bodyPr>
          <a:lstStyle/>
          <a:p>
            <a:endParaRPr lang="en-US"/>
          </a:p>
        </p:txBody>
      </p:sp>
      <p:sp>
        <p:nvSpPr>
          <p:cNvPr id="283666" name="Oval 18"/>
          <p:cNvSpPr>
            <a:spLocks noChangeArrowheads="1"/>
          </p:cNvSpPr>
          <p:nvPr/>
        </p:nvSpPr>
        <p:spPr bwMode="auto">
          <a:xfrm>
            <a:off x="908094" y="3554413"/>
            <a:ext cx="57150" cy="5715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8383" tIns="44193" rIns="88383" bIns="44193">
            <a:spAutoFit/>
          </a:bodyPr>
          <a:lstStyle/>
          <a:p>
            <a:endParaRPr lang="en-US"/>
          </a:p>
        </p:txBody>
      </p:sp>
      <p:sp>
        <p:nvSpPr>
          <p:cNvPr id="283667" name="Oval 19"/>
          <p:cNvSpPr>
            <a:spLocks noChangeArrowheads="1"/>
          </p:cNvSpPr>
          <p:nvPr/>
        </p:nvSpPr>
        <p:spPr bwMode="auto">
          <a:xfrm>
            <a:off x="955719" y="3382963"/>
            <a:ext cx="57150" cy="5715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8383" tIns="44193" rIns="88383" bIns="44193">
            <a:spAutoFit/>
          </a:bodyPr>
          <a:lstStyle/>
          <a:p>
            <a:endParaRPr lang="en-US"/>
          </a:p>
        </p:txBody>
      </p:sp>
      <p:sp>
        <p:nvSpPr>
          <p:cNvPr id="283670" name="Freeform 22"/>
          <p:cNvSpPr>
            <a:spLocks/>
          </p:cNvSpPr>
          <p:nvPr/>
        </p:nvSpPr>
        <p:spPr bwMode="auto">
          <a:xfrm>
            <a:off x="2178094" y="3486150"/>
            <a:ext cx="450850" cy="668338"/>
          </a:xfrm>
          <a:custGeom>
            <a:avLst/>
            <a:gdLst>
              <a:gd name="T0" fmla="*/ 0 w 284"/>
              <a:gd name="T1" fmla="*/ 0 h 419"/>
              <a:gd name="T2" fmla="*/ 0 w 284"/>
              <a:gd name="T3" fmla="*/ 271 h 419"/>
              <a:gd name="T4" fmla="*/ 10 w 284"/>
              <a:gd name="T5" fmla="*/ 322 h 419"/>
              <a:gd name="T6" fmla="*/ 31 w 284"/>
              <a:gd name="T7" fmla="*/ 353 h 419"/>
              <a:gd name="T8" fmla="*/ 79 w 284"/>
              <a:gd name="T9" fmla="*/ 396 h 419"/>
              <a:gd name="T10" fmla="*/ 130 w 284"/>
              <a:gd name="T11" fmla="*/ 418 h 419"/>
              <a:gd name="T12" fmla="*/ 187 w 284"/>
              <a:gd name="T13" fmla="*/ 410 h 419"/>
              <a:gd name="T14" fmla="*/ 226 w 284"/>
              <a:gd name="T15" fmla="*/ 386 h 419"/>
              <a:gd name="T16" fmla="*/ 267 w 284"/>
              <a:gd name="T17" fmla="*/ 331 h 419"/>
              <a:gd name="T18" fmla="*/ 281 w 284"/>
              <a:gd name="T19" fmla="*/ 264 h 419"/>
              <a:gd name="T20" fmla="*/ 283 w 284"/>
              <a:gd name="T21" fmla="*/ 0 h 419"/>
              <a:gd name="T22" fmla="*/ 0 w 284"/>
              <a:gd name="T23" fmla="*/ 0 h 4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84" h="419">
                <a:moveTo>
                  <a:pt x="0" y="0"/>
                </a:moveTo>
                <a:lnTo>
                  <a:pt x="0" y="271"/>
                </a:lnTo>
                <a:lnTo>
                  <a:pt x="10" y="322"/>
                </a:lnTo>
                <a:lnTo>
                  <a:pt x="31" y="353"/>
                </a:lnTo>
                <a:lnTo>
                  <a:pt x="79" y="396"/>
                </a:lnTo>
                <a:lnTo>
                  <a:pt x="130" y="418"/>
                </a:lnTo>
                <a:lnTo>
                  <a:pt x="187" y="410"/>
                </a:lnTo>
                <a:lnTo>
                  <a:pt x="226" y="386"/>
                </a:lnTo>
                <a:lnTo>
                  <a:pt x="267" y="331"/>
                </a:lnTo>
                <a:lnTo>
                  <a:pt x="281" y="264"/>
                </a:lnTo>
                <a:lnTo>
                  <a:pt x="283" y="0"/>
                </a:lnTo>
                <a:lnTo>
                  <a:pt x="0" y="0"/>
                </a:lnTo>
              </a:path>
            </a:pathLst>
          </a:custGeom>
          <a:solidFill>
            <a:srgbClr val="FFFF99"/>
          </a:solidFill>
          <a:ln w="9525" cap="rnd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383" tIns="44193" rIns="88383" bIns="44193">
            <a:spAutoFit/>
          </a:bodyPr>
          <a:lstStyle/>
          <a:p>
            <a:endParaRPr lang="en-US"/>
          </a:p>
        </p:txBody>
      </p:sp>
      <p:grpSp>
        <p:nvGrpSpPr>
          <p:cNvPr id="283671" name="Group 23"/>
          <p:cNvGrpSpPr>
            <a:grpSpLocks/>
          </p:cNvGrpSpPr>
          <p:nvPr/>
        </p:nvGrpSpPr>
        <p:grpSpPr bwMode="auto">
          <a:xfrm>
            <a:off x="2178094" y="2252663"/>
            <a:ext cx="454025" cy="1900237"/>
            <a:chOff x="1270" y="2404"/>
            <a:chExt cx="286" cy="1191"/>
          </a:xfrm>
        </p:grpSpPr>
        <p:grpSp>
          <p:nvGrpSpPr>
            <p:cNvPr id="283672" name="Group 24"/>
            <p:cNvGrpSpPr>
              <a:grpSpLocks/>
            </p:cNvGrpSpPr>
            <p:nvPr/>
          </p:nvGrpSpPr>
          <p:grpSpPr bwMode="auto">
            <a:xfrm>
              <a:off x="1270" y="2404"/>
              <a:ext cx="150" cy="1191"/>
              <a:chOff x="1270" y="2404"/>
              <a:chExt cx="150" cy="1191"/>
            </a:xfrm>
          </p:grpSpPr>
          <p:sp>
            <p:nvSpPr>
              <p:cNvPr id="283673" name="Arc 25"/>
              <p:cNvSpPr>
                <a:spLocks/>
              </p:cNvSpPr>
              <p:nvPr/>
            </p:nvSpPr>
            <p:spPr bwMode="auto">
              <a:xfrm>
                <a:off x="1270" y="3435"/>
                <a:ext cx="150" cy="160"/>
              </a:xfrm>
              <a:custGeom>
                <a:avLst/>
                <a:gdLst>
                  <a:gd name="G0" fmla="+- 21600 0 0"/>
                  <a:gd name="G1" fmla="+- 135 0 0"/>
                  <a:gd name="G2" fmla="+- 21600 0 0"/>
                  <a:gd name="T0" fmla="*/ 21455 w 21600"/>
                  <a:gd name="T1" fmla="*/ 21735 h 21735"/>
                  <a:gd name="T2" fmla="*/ 0 w 21600"/>
                  <a:gd name="T3" fmla="*/ 0 h 21735"/>
                  <a:gd name="T4" fmla="*/ 21600 w 21600"/>
                  <a:gd name="T5" fmla="*/ 135 h 217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735" fill="none" extrusionOk="0">
                    <a:moveTo>
                      <a:pt x="21455" y="21734"/>
                    </a:moveTo>
                    <a:cubicBezTo>
                      <a:pt x="9582" y="21654"/>
                      <a:pt x="0" y="12007"/>
                      <a:pt x="0" y="135"/>
                    </a:cubicBezTo>
                    <a:cubicBezTo>
                      <a:pt x="-1" y="90"/>
                      <a:pt x="0" y="45"/>
                      <a:pt x="0" y="0"/>
                    </a:cubicBezTo>
                  </a:path>
                  <a:path w="21600" h="21735" stroke="0" extrusionOk="0">
                    <a:moveTo>
                      <a:pt x="21455" y="21734"/>
                    </a:moveTo>
                    <a:cubicBezTo>
                      <a:pt x="9582" y="21654"/>
                      <a:pt x="0" y="12007"/>
                      <a:pt x="0" y="135"/>
                    </a:cubicBezTo>
                    <a:cubicBezTo>
                      <a:pt x="-1" y="90"/>
                      <a:pt x="0" y="45"/>
                      <a:pt x="0" y="0"/>
                    </a:cubicBezTo>
                    <a:lnTo>
                      <a:pt x="21600" y="135"/>
                    </a:lnTo>
                    <a:close/>
                  </a:path>
                </a:pathLst>
              </a:custGeom>
              <a:solidFill>
                <a:srgbClr val="FFFF99"/>
              </a:solidFill>
              <a:ln w="25400" cap="rnd">
                <a:solidFill>
                  <a:schemeClr val="folHlink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88383" tIns="44193" rIns="88383" bIns="44193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83674" name="Line 26"/>
              <p:cNvSpPr>
                <a:spLocks noChangeShapeType="1"/>
              </p:cNvSpPr>
              <p:nvPr/>
            </p:nvSpPr>
            <p:spPr bwMode="auto">
              <a:xfrm flipV="1">
                <a:off x="1270" y="2404"/>
                <a:ext cx="0" cy="1032"/>
              </a:xfrm>
              <a:prstGeom prst="line">
                <a:avLst/>
              </a:prstGeom>
              <a:noFill/>
              <a:ln w="25400">
                <a:solidFill>
                  <a:schemeClr val="folHlink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88383" tIns="44193" rIns="88383" bIns="44193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283675" name="Group 27"/>
            <p:cNvGrpSpPr>
              <a:grpSpLocks/>
            </p:cNvGrpSpPr>
            <p:nvPr/>
          </p:nvGrpSpPr>
          <p:grpSpPr bwMode="auto">
            <a:xfrm>
              <a:off x="1405" y="2404"/>
              <a:ext cx="151" cy="1191"/>
              <a:chOff x="1405" y="2404"/>
              <a:chExt cx="151" cy="1191"/>
            </a:xfrm>
          </p:grpSpPr>
          <p:sp>
            <p:nvSpPr>
              <p:cNvPr id="283676" name="Arc 28"/>
              <p:cNvSpPr>
                <a:spLocks/>
              </p:cNvSpPr>
              <p:nvPr/>
            </p:nvSpPr>
            <p:spPr bwMode="auto">
              <a:xfrm>
                <a:off x="1405" y="3434"/>
                <a:ext cx="151" cy="161"/>
              </a:xfrm>
              <a:custGeom>
                <a:avLst/>
                <a:gdLst>
                  <a:gd name="G0" fmla="+- 145 0 0"/>
                  <a:gd name="G1" fmla="+- 136 0 0"/>
                  <a:gd name="G2" fmla="+- 21600 0 0"/>
                  <a:gd name="T0" fmla="*/ 21745 w 21745"/>
                  <a:gd name="T1" fmla="*/ 0 h 21736"/>
                  <a:gd name="T2" fmla="*/ 0 w 21745"/>
                  <a:gd name="T3" fmla="*/ 21736 h 21736"/>
                  <a:gd name="T4" fmla="*/ 145 w 21745"/>
                  <a:gd name="T5" fmla="*/ 136 h 21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745" h="21736" fill="none" extrusionOk="0">
                    <a:moveTo>
                      <a:pt x="21744" y="0"/>
                    </a:moveTo>
                    <a:cubicBezTo>
                      <a:pt x="21744" y="45"/>
                      <a:pt x="21745" y="90"/>
                      <a:pt x="21745" y="136"/>
                    </a:cubicBezTo>
                    <a:cubicBezTo>
                      <a:pt x="21745" y="12065"/>
                      <a:pt x="12074" y="21736"/>
                      <a:pt x="145" y="21736"/>
                    </a:cubicBezTo>
                    <a:cubicBezTo>
                      <a:pt x="96" y="21736"/>
                      <a:pt x="48" y="21735"/>
                      <a:pt x="0" y="21735"/>
                    </a:cubicBezTo>
                  </a:path>
                  <a:path w="21745" h="21736" stroke="0" extrusionOk="0">
                    <a:moveTo>
                      <a:pt x="21744" y="0"/>
                    </a:moveTo>
                    <a:cubicBezTo>
                      <a:pt x="21744" y="45"/>
                      <a:pt x="21745" y="90"/>
                      <a:pt x="21745" y="136"/>
                    </a:cubicBezTo>
                    <a:cubicBezTo>
                      <a:pt x="21745" y="12065"/>
                      <a:pt x="12074" y="21736"/>
                      <a:pt x="145" y="21736"/>
                    </a:cubicBezTo>
                    <a:cubicBezTo>
                      <a:pt x="96" y="21736"/>
                      <a:pt x="48" y="21735"/>
                      <a:pt x="0" y="21735"/>
                    </a:cubicBezTo>
                    <a:lnTo>
                      <a:pt x="145" y="136"/>
                    </a:lnTo>
                    <a:close/>
                  </a:path>
                </a:pathLst>
              </a:custGeom>
              <a:solidFill>
                <a:srgbClr val="FFFF99"/>
              </a:solidFill>
              <a:ln w="25400" cap="rnd">
                <a:solidFill>
                  <a:schemeClr val="folHlink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88383" tIns="44193" rIns="88383" bIns="44193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83677" name="Line 29"/>
              <p:cNvSpPr>
                <a:spLocks noChangeShapeType="1"/>
              </p:cNvSpPr>
              <p:nvPr/>
            </p:nvSpPr>
            <p:spPr bwMode="auto">
              <a:xfrm flipV="1">
                <a:off x="1553" y="2404"/>
                <a:ext cx="0" cy="1032"/>
              </a:xfrm>
              <a:prstGeom prst="line">
                <a:avLst/>
              </a:prstGeom>
              <a:noFill/>
              <a:ln w="25400">
                <a:solidFill>
                  <a:schemeClr val="folHlink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88383" tIns="44193" rIns="88383" bIns="44193">
                <a:sp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83678" name="Group 30"/>
          <p:cNvGrpSpPr>
            <a:grpSpLocks/>
          </p:cNvGrpSpPr>
          <p:nvPr/>
        </p:nvGrpSpPr>
        <p:grpSpPr bwMode="auto">
          <a:xfrm>
            <a:off x="2201907" y="4265613"/>
            <a:ext cx="452437" cy="347662"/>
            <a:chOff x="1285" y="3666"/>
            <a:chExt cx="285" cy="218"/>
          </a:xfrm>
        </p:grpSpPr>
        <p:sp>
          <p:nvSpPr>
            <p:cNvPr id="283679" name="Freeform 31"/>
            <p:cNvSpPr>
              <a:spLocks/>
            </p:cNvSpPr>
            <p:nvPr/>
          </p:nvSpPr>
          <p:spPr bwMode="auto">
            <a:xfrm>
              <a:off x="1285" y="3666"/>
              <a:ext cx="85" cy="218"/>
            </a:xfrm>
            <a:custGeom>
              <a:avLst/>
              <a:gdLst>
                <a:gd name="T0" fmla="*/ 32 w 85"/>
                <a:gd name="T1" fmla="*/ 0 h 218"/>
                <a:gd name="T2" fmla="*/ 0 w 85"/>
                <a:gd name="T3" fmla="*/ 25 h 218"/>
                <a:gd name="T4" fmla="*/ 0 w 85"/>
                <a:gd name="T5" fmla="*/ 63 h 218"/>
                <a:gd name="T6" fmla="*/ 32 w 85"/>
                <a:gd name="T7" fmla="*/ 84 h 218"/>
                <a:gd name="T8" fmla="*/ 72 w 85"/>
                <a:gd name="T9" fmla="*/ 107 h 218"/>
                <a:gd name="T10" fmla="*/ 84 w 85"/>
                <a:gd name="T11" fmla="*/ 148 h 218"/>
                <a:gd name="T12" fmla="*/ 68 w 85"/>
                <a:gd name="T13" fmla="*/ 182 h 218"/>
                <a:gd name="T14" fmla="*/ 44 w 85"/>
                <a:gd name="T15" fmla="*/ 206 h 218"/>
                <a:gd name="T16" fmla="*/ 15 w 85"/>
                <a:gd name="T17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218">
                  <a:moveTo>
                    <a:pt x="32" y="0"/>
                  </a:moveTo>
                  <a:lnTo>
                    <a:pt x="0" y="25"/>
                  </a:lnTo>
                  <a:lnTo>
                    <a:pt x="0" y="63"/>
                  </a:lnTo>
                  <a:lnTo>
                    <a:pt x="32" y="84"/>
                  </a:lnTo>
                  <a:lnTo>
                    <a:pt x="72" y="107"/>
                  </a:lnTo>
                  <a:lnTo>
                    <a:pt x="84" y="148"/>
                  </a:lnTo>
                  <a:lnTo>
                    <a:pt x="68" y="182"/>
                  </a:lnTo>
                  <a:lnTo>
                    <a:pt x="44" y="206"/>
                  </a:lnTo>
                  <a:lnTo>
                    <a:pt x="15" y="217"/>
                  </a:lnTo>
                </a:path>
              </a:pathLst>
            </a:custGeom>
            <a:solidFill>
              <a:srgbClr val="FFFF99"/>
            </a:solidFill>
            <a:ln w="25400" cap="rnd" cmpd="sng">
              <a:solidFill>
                <a:schemeClr val="folHlink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8383" tIns="44193" rIns="88383" bIns="44193">
              <a:spAutoFit/>
            </a:bodyPr>
            <a:lstStyle/>
            <a:p>
              <a:endParaRPr lang="en-US"/>
            </a:p>
          </p:txBody>
        </p:sp>
        <p:sp>
          <p:nvSpPr>
            <p:cNvPr id="283680" name="Freeform 32"/>
            <p:cNvSpPr>
              <a:spLocks/>
            </p:cNvSpPr>
            <p:nvPr/>
          </p:nvSpPr>
          <p:spPr bwMode="auto">
            <a:xfrm>
              <a:off x="1384" y="3666"/>
              <a:ext cx="85" cy="218"/>
            </a:xfrm>
            <a:custGeom>
              <a:avLst/>
              <a:gdLst>
                <a:gd name="T0" fmla="*/ 32 w 85"/>
                <a:gd name="T1" fmla="*/ 0 h 218"/>
                <a:gd name="T2" fmla="*/ 0 w 85"/>
                <a:gd name="T3" fmla="*/ 25 h 218"/>
                <a:gd name="T4" fmla="*/ 0 w 85"/>
                <a:gd name="T5" fmla="*/ 63 h 218"/>
                <a:gd name="T6" fmla="*/ 32 w 85"/>
                <a:gd name="T7" fmla="*/ 84 h 218"/>
                <a:gd name="T8" fmla="*/ 72 w 85"/>
                <a:gd name="T9" fmla="*/ 107 h 218"/>
                <a:gd name="T10" fmla="*/ 84 w 85"/>
                <a:gd name="T11" fmla="*/ 148 h 218"/>
                <a:gd name="T12" fmla="*/ 68 w 85"/>
                <a:gd name="T13" fmla="*/ 182 h 218"/>
                <a:gd name="T14" fmla="*/ 44 w 85"/>
                <a:gd name="T15" fmla="*/ 206 h 218"/>
                <a:gd name="T16" fmla="*/ 15 w 85"/>
                <a:gd name="T17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218">
                  <a:moveTo>
                    <a:pt x="32" y="0"/>
                  </a:moveTo>
                  <a:lnTo>
                    <a:pt x="0" y="25"/>
                  </a:lnTo>
                  <a:lnTo>
                    <a:pt x="0" y="63"/>
                  </a:lnTo>
                  <a:lnTo>
                    <a:pt x="32" y="84"/>
                  </a:lnTo>
                  <a:lnTo>
                    <a:pt x="72" y="107"/>
                  </a:lnTo>
                  <a:lnTo>
                    <a:pt x="84" y="148"/>
                  </a:lnTo>
                  <a:lnTo>
                    <a:pt x="68" y="182"/>
                  </a:lnTo>
                  <a:lnTo>
                    <a:pt x="44" y="206"/>
                  </a:lnTo>
                  <a:lnTo>
                    <a:pt x="15" y="217"/>
                  </a:lnTo>
                </a:path>
              </a:pathLst>
            </a:custGeom>
            <a:solidFill>
              <a:srgbClr val="FFFF99"/>
            </a:solidFill>
            <a:ln w="25400" cap="rnd" cmpd="sng">
              <a:solidFill>
                <a:schemeClr val="folHlink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8383" tIns="44193" rIns="88383" bIns="44193">
              <a:spAutoFit/>
            </a:bodyPr>
            <a:lstStyle/>
            <a:p>
              <a:endParaRPr lang="en-US"/>
            </a:p>
          </p:txBody>
        </p:sp>
        <p:sp>
          <p:nvSpPr>
            <p:cNvPr id="283681" name="Freeform 33"/>
            <p:cNvSpPr>
              <a:spLocks/>
            </p:cNvSpPr>
            <p:nvPr/>
          </p:nvSpPr>
          <p:spPr bwMode="auto">
            <a:xfrm>
              <a:off x="1485" y="3666"/>
              <a:ext cx="85" cy="218"/>
            </a:xfrm>
            <a:custGeom>
              <a:avLst/>
              <a:gdLst>
                <a:gd name="T0" fmla="*/ 32 w 85"/>
                <a:gd name="T1" fmla="*/ 0 h 218"/>
                <a:gd name="T2" fmla="*/ 0 w 85"/>
                <a:gd name="T3" fmla="*/ 25 h 218"/>
                <a:gd name="T4" fmla="*/ 0 w 85"/>
                <a:gd name="T5" fmla="*/ 63 h 218"/>
                <a:gd name="T6" fmla="*/ 32 w 85"/>
                <a:gd name="T7" fmla="*/ 84 h 218"/>
                <a:gd name="T8" fmla="*/ 72 w 85"/>
                <a:gd name="T9" fmla="*/ 107 h 218"/>
                <a:gd name="T10" fmla="*/ 84 w 85"/>
                <a:gd name="T11" fmla="*/ 148 h 218"/>
                <a:gd name="T12" fmla="*/ 68 w 85"/>
                <a:gd name="T13" fmla="*/ 182 h 218"/>
                <a:gd name="T14" fmla="*/ 44 w 85"/>
                <a:gd name="T15" fmla="*/ 206 h 218"/>
                <a:gd name="T16" fmla="*/ 15 w 85"/>
                <a:gd name="T17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218">
                  <a:moveTo>
                    <a:pt x="32" y="0"/>
                  </a:moveTo>
                  <a:lnTo>
                    <a:pt x="0" y="25"/>
                  </a:lnTo>
                  <a:lnTo>
                    <a:pt x="0" y="63"/>
                  </a:lnTo>
                  <a:lnTo>
                    <a:pt x="32" y="84"/>
                  </a:lnTo>
                  <a:lnTo>
                    <a:pt x="72" y="107"/>
                  </a:lnTo>
                  <a:lnTo>
                    <a:pt x="84" y="148"/>
                  </a:lnTo>
                  <a:lnTo>
                    <a:pt x="68" y="182"/>
                  </a:lnTo>
                  <a:lnTo>
                    <a:pt x="44" y="206"/>
                  </a:lnTo>
                  <a:lnTo>
                    <a:pt x="15" y="217"/>
                  </a:lnTo>
                </a:path>
              </a:pathLst>
            </a:custGeom>
            <a:solidFill>
              <a:srgbClr val="FFFF99"/>
            </a:solidFill>
            <a:ln w="25400" cap="rnd" cmpd="sng">
              <a:solidFill>
                <a:schemeClr val="folHlink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8383" tIns="44193" rIns="88383" bIns="44193">
              <a:spAutoFit/>
            </a:bodyPr>
            <a:lstStyle/>
            <a:p>
              <a:endParaRPr lang="en-US"/>
            </a:p>
          </p:txBody>
        </p:sp>
      </p:grpSp>
      <p:sp>
        <p:nvSpPr>
          <p:cNvPr id="283682" name="Rectangle 34"/>
          <p:cNvSpPr>
            <a:spLocks noChangeArrowheads="1"/>
          </p:cNvSpPr>
          <p:nvPr/>
        </p:nvSpPr>
        <p:spPr bwMode="auto">
          <a:xfrm>
            <a:off x="1838369" y="1182688"/>
            <a:ext cx="1143000" cy="693737"/>
          </a:xfrm>
          <a:prstGeom prst="rect">
            <a:avLst/>
          </a:prstGeom>
          <a:solidFill>
            <a:srgbClr val="FFFF99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383" tIns="44193" rIns="88383" bIns="44193">
            <a:spAutoFit/>
          </a:bodyPr>
          <a:lstStyle>
            <a:lvl1pPr defTabSz="877888">
              <a:defRPr>
                <a:solidFill>
                  <a:schemeClr val="tx1"/>
                </a:solidFill>
                <a:latin typeface="Arial" charset="0"/>
              </a:defRPr>
            </a:lvl1pPr>
            <a:lvl2pPr marL="438150" defTabSz="877888">
              <a:defRPr>
                <a:solidFill>
                  <a:schemeClr val="tx1"/>
                </a:solidFill>
                <a:latin typeface="Arial" charset="0"/>
              </a:defRPr>
            </a:lvl2pPr>
            <a:lvl3pPr marL="877888" defTabSz="877888">
              <a:defRPr>
                <a:solidFill>
                  <a:schemeClr val="tx1"/>
                </a:solidFill>
                <a:latin typeface="Arial" charset="0"/>
              </a:defRPr>
            </a:lvl3pPr>
            <a:lvl4pPr marL="1316038" defTabSz="877888">
              <a:defRPr>
                <a:solidFill>
                  <a:schemeClr val="tx1"/>
                </a:solidFill>
                <a:latin typeface="Arial" charset="0"/>
              </a:defRPr>
            </a:lvl4pPr>
            <a:lvl5pPr marL="1755775" defTabSz="877888">
              <a:defRPr>
                <a:solidFill>
                  <a:schemeClr val="tx1"/>
                </a:solidFill>
                <a:latin typeface="Arial" charset="0"/>
              </a:defRPr>
            </a:lvl5pPr>
            <a:lvl6pPr marL="2212975" defTabSz="8778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670175" defTabSz="8778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127375" defTabSz="8778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584575" defTabSz="8778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300" b="1">
                <a:solidFill>
                  <a:srgbClr val="FF6600"/>
                </a:solidFill>
              </a:rPr>
              <a:t>Promote binding -Incubation</a:t>
            </a:r>
            <a:r>
              <a:rPr lang="en-US" altLang="en-US" sz="1300" b="1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283683" name="Oval 35"/>
          <p:cNvSpPr>
            <a:spLocks noChangeArrowheads="1"/>
          </p:cNvSpPr>
          <p:nvPr/>
        </p:nvSpPr>
        <p:spPr bwMode="auto">
          <a:xfrm>
            <a:off x="2254294" y="3581400"/>
            <a:ext cx="57150" cy="5715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383" tIns="44193" rIns="88383" bIns="44193">
            <a:spAutoFit/>
          </a:bodyPr>
          <a:lstStyle/>
          <a:p>
            <a:endParaRPr lang="en-US"/>
          </a:p>
        </p:txBody>
      </p:sp>
      <p:sp>
        <p:nvSpPr>
          <p:cNvPr id="283684" name="Oval 36"/>
          <p:cNvSpPr>
            <a:spLocks noChangeArrowheads="1"/>
          </p:cNvSpPr>
          <p:nvPr/>
        </p:nvSpPr>
        <p:spPr bwMode="auto">
          <a:xfrm>
            <a:off x="2254294" y="3751263"/>
            <a:ext cx="57150" cy="5715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383" tIns="44193" rIns="88383" bIns="44193">
            <a:spAutoFit/>
          </a:bodyPr>
          <a:lstStyle/>
          <a:p>
            <a:endParaRPr lang="en-US"/>
          </a:p>
        </p:txBody>
      </p:sp>
      <p:sp>
        <p:nvSpPr>
          <p:cNvPr id="283685" name="Oval 37"/>
          <p:cNvSpPr>
            <a:spLocks noChangeArrowheads="1"/>
          </p:cNvSpPr>
          <p:nvPr/>
        </p:nvSpPr>
        <p:spPr bwMode="auto">
          <a:xfrm>
            <a:off x="2428919" y="3668713"/>
            <a:ext cx="57150" cy="5715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383" tIns="44193" rIns="88383" bIns="44193">
            <a:spAutoFit/>
          </a:bodyPr>
          <a:lstStyle/>
          <a:p>
            <a:endParaRPr lang="en-US"/>
          </a:p>
        </p:txBody>
      </p:sp>
      <p:sp>
        <p:nvSpPr>
          <p:cNvPr id="283686" name="Oval 38"/>
          <p:cNvSpPr>
            <a:spLocks noChangeArrowheads="1"/>
          </p:cNvSpPr>
          <p:nvPr/>
        </p:nvSpPr>
        <p:spPr bwMode="auto">
          <a:xfrm>
            <a:off x="2440032" y="3876675"/>
            <a:ext cx="57150" cy="5715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383" tIns="44193" rIns="88383" bIns="44193">
            <a:spAutoFit/>
          </a:bodyPr>
          <a:lstStyle/>
          <a:p>
            <a:endParaRPr lang="en-US"/>
          </a:p>
        </p:txBody>
      </p:sp>
      <p:sp>
        <p:nvSpPr>
          <p:cNvPr id="283687" name="Oval 39"/>
          <p:cNvSpPr>
            <a:spLocks noChangeArrowheads="1"/>
          </p:cNvSpPr>
          <p:nvPr/>
        </p:nvSpPr>
        <p:spPr bwMode="auto">
          <a:xfrm>
            <a:off x="2520994" y="3781425"/>
            <a:ext cx="57150" cy="5715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383" tIns="44193" rIns="88383" bIns="44193">
            <a:spAutoFit/>
          </a:bodyPr>
          <a:lstStyle/>
          <a:p>
            <a:endParaRPr lang="en-US"/>
          </a:p>
        </p:txBody>
      </p:sp>
      <p:sp>
        <p:nvSpPr>
          <p:cNvPr id="283688" name="Oval 40"/>
          <p:cNvSpPr>
            <a:spLocks noChangeArrowheads="1"/>
          </p:cNvSpPr>
          <p:nvPr/>
        </p:nvSpPr>
        <p:spPr bwMode="auto">
          <a:xfrm>
            <a:off x="2273344" y="3937000"/>
            <a:ext cx="57150" cy="5715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383" tIns="44193" rIns="88383" bIns="44193">
            <a:spAutoFit/>
          </a:bodyPr>
          <a:lstStyle/>
          <a:p>
            <a:endParaRPr lang="en-US"/>
          </a:p>
        </p:txBody>
      </p:sp>
      <p:sp>
        <p:nvSpPr>
          <p:cNvPr id="283689" name="AutoShape 41"/>
          <p:cNvSpPr>
            <a:spLocks noChangeArrowheads="1"/>
          </p:cNvSpPr>
          <p:nvPr/>
        </p:nvSpPr>
        <p:spPr bwMode="auto">
          <a:xfrm>
            <a:off x="1541507" y="2941638"/>
            <a:ext cx="217487" cy="309562"/>
          </a:xfrm>
          <a:prstGeom prst="rightArrow">
            <a:avLst>
              <a:gd name="adj1" fmla="val 50000"/>
              <a:gd name="adj2" fmla="val 50005"/>
            </a:avLst>
          </a:prstGeom>
          <a:solidFill>
            <a:srgbClr val="FFFF99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383" tIns="44193" rIns="88383" bIns="44193">
            <a:spAutoFit/>
          </a:bodyPr>
          <a:lstStyle/>
          <a:p>
            <a:endParaRPr lang="en-US"/>
          </a:p>
        </p:txBody>
      </p:sp>
      <p:sp>
        <p:nvSpPr>
          <p:cNvPr id="283692" name="Rectangle 44"/>
          <p:cNvSpPr>
            <a:spLocks noChangeArrowheads="1"/>
          </p:cNvSpPr>
          <p:nvPr/>
        </p:nvSpPr>
        <p:spPr bwMode="auto">
          <a:xfrm>
            <a:off x="3133769" y="990600"/>
            <a:ext cx="1354138" cy="892175"/>
          </a:xfrm>
          <a:prstGeom prst="rect">
            <a:avLst/>
          </a:prstGeom>
          <a:solidFill>
            <a:srgbClr val="FFFF99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383" tIns="44193" rIns="88383" bIns="44193">
            <a:spAutoFit/>
          </a:bodyPr>
          <a:lstStyle>
            <a:lvl1pPr defTabSz="877888">
              <a:defRPr>
                <a:solidFill>
                  <a:schemeClr val="tx1"/>
                </a:solidFill>
                <a:latin typeface="Arial" charset="0"/>
              </a:defRPr>
            </a:lvl1pPr>
            <a:lvl2pPr marL="438150" defTabSz="877888">
              <a:defRPr>
                <a:solidFill>
                  <a:schemeClr val="tx1"/>
                </a:solidFill>
                <a:latin typeface="Arial" charset="0"/>
              </a:defRPr>
            </a:lvl2pPr>
            <a:lvl3pPr marL="877888" defTabSz="877888">
              <a:defRPr>
                <a:solidFill>
                  <a:schemeClr val="tx1"/>
                </a:solidFill>
                <a:latin typeface="Arial" charset="0"/>
              </a:defRPr>
            </a:lvl3pPr>
            <a:lvl4pPr marL="1316038" defTabSz="877888">
              <a:defRPr>
                <a:solidFill>
                  <a:schemeClr val="tx1"/>
                </a:solidFill>
                <a:latin typeface="Arial" charset="0"/>
              </a:defRPr>
            </a:lvl4pPr>
            <a:lvl5pPr marL="1755775" defTabSz="877888">
              <a:defRPr>
                <a:solidFill>
                  <a:schemeClr val="tx1"/>
                </a:solidFill>
                <a:latin typeface="Arial" charset="0"/>
              </a:defRPr>
            </a:lvl5pPr>
            <a:lvl6pPr marL="2212975" defTabSz="8778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670175" defTabSz="8778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127375" defTabSz="8778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584575" defTabSz="8778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300" b="1" dirty="0">
                <a:solidFill>
                  <a:srgbClr val="FF6600"/>
                </a:solidFill>
              </a:rPr>
              <a:t>Washing to remove unbound materials</a:t>
            </a:r>
          </a:p>
        </p:txBody>
      </p:sp>
      <p:sp>
        <p:nvSpPr>
          <p:cNvPr id="283693" name="Line 45"/>
          <p:cNvSpPr>
            <a:spLocks noChangeShapeType="1"/>
          </p:cNvSpPr>
          <p:nvPr/>
        </p:nvSpPr>
        <p:spPr bwMode="auto">
          <a:xfrm>
            <a:off x="3833857" y="2152650"/>
            <a:ext cx="0" cy="1006475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383" tIns="44193" rIns="88383" bIns="44193">
            <a:spAutoFit/>
          </a:bodyPr>
          <a:lstStyle/>
          <a:p>
            <a:endParaRPr lang="en-US"/>
          </a:p>
        </p:txBody>
      </p:sp>
      <p:sp>
        <p:nvSpPr>
          <p:cNvPr id="283694" name="Line 46"/>
          <p:cNvSpPr>
            <a:spLocks noChangeShapeType="1"/>
          </p:cNvSpPr>
          <p:nvPr/>
        </p:nvSpPr>
        <p:spPr bwMode="auto">
          <a:xfrm flipH="1">
            <a:off x="3646532" y="3205163"/>
            <a:ext cx="147637" cy="280987"/>
          </a:xfrm>
          <a:prstGeom prst="line">
            <a:avLst/>
          </a:prstGeom>
          <a:noFill/>
          <a:ln w="25400">
            <a:solidFill>
              <a:schemeClr val="folHlink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383" tIns="44193" rIns="88383" bIns="44193">
            <a:spAutoFit/>
          </a:bodyPr>
          <a:lstStyle/>
          <a:p>
            <a:endParaRPr lang="en-US"/>
          </a:p>
        </p:txBody>
      </p:sp>
      <p:sp>
        <p:nvSpPr>
          <p:cNvPr id="283695" name="Line 47"/>
          <p:cNvSpPr>
            <a:spLocks noChangeShapeType="1"/>
          </p:cNvSpPr>
          <p:nvPr/>
        </p:nvSpPr>
        <p:spPr bwMode="auto">
          <a:xfrm flipH="1">
            <a:off x="3671932" y="3230563"/>
            <a:ext cx="141287" cy="674687"/>
          </a:xfrm>
          <a:prstGeom prst="line">
            <a:avLst/>
          </a:prstGeom>
          <a:noFill/>
          <a:ln w="25400">
            <a:solidFill>
              <a:schemeClr val="folHlink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383" tIns="44193" rIns="88383" bIns="44193">
            <a:spAutoFit/>
          </a:bodyPr>
          <a:lstStyle/>
          <a:p>
            <a:endParaRPr lang="en-US"/>
          </a:p>
        </p:txBody>
      </p:sp>
      <p:sp>
        <p:nvSpPr>
          <p:cNvPr id="283696" name="Line 48"/>
          <p:cNvSpPr>
            <a:spLocks noChangeShapeType="1"/>
          </p:cNvSpPr>
          <p:nvPr/>
        </p:nvSpPr>
        <p:spPr bwMode="auto">
          <a:xfrm>
            <a:off x="3830682" y="3287713"/>
            <a:ext cx="0" cy="827087"/>
          </a:xfrm>
          <a:prstGeom prst="line">
            <a:avLst/>
          </a:prstGeom>
          <a:noFill/>
          <a:ln w="25400">
            <a:solidFill>
              <a:schemeClr val="folHlink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383" tIns="44193" rIns="88383" bIns="44193">
            <a:spAutoFit/>
          </a:bodyPr>
          <a:lstStyle/>
          <a:p>
            <a:endParaRPr lang="en-US"/>
          </a:p>
        </p:txBody>
      </p:sp>
      <p:sp>
        <p:nvSpPr>
          <p:cNvPr id="283697" name="Line 49"/>
          <p:cNvSpPr>
            <a:spLocks noChangeShapeType="1"/>
          </p:cNvSpPr>
          <p:nvPr/>
        </p:nvSpPr>
        <p:spPr bwMode="auto">
          <a:xfrm>
            <a:off x="3857669" y="3230563"/>
            <a:ext cx="160338" cy="671512"/>
          </a:xfrm>
          <a:prstGeom prst="line">
            <a:avLst/>
          </a:prstGeom>
          <a:noFill/>
          <a:ln w="25400">
            <a:solidFill>
              <a:schemeClr val="folHlink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383" tIns="44193" rIns="88383" bIns="44193">
            <a:spAutoFit/>
          </a:bodyPr>
          <a:lstStyle/>
          <a:p>
            <a:endParaRPr lang="en-US"/>
          </a:p>
        </p:txBody>
      </p:sp>
      <p:sp>
        <p:nvSpPr>
          <p:cNvPr id="283698" name="Line 50"/>
          <p:cNvSpPr>
            <a:spLocks noChangeShapeType="1"/>
          </p:cNvSpPr>
          <p:nvPr/>
        </p:nvSpPr>
        <p:spPr bwMode="auto">
          <a:xfrm>
            <a:off x="3876719" y="3208338"/>
            <a:ext cx="149225" cy="258762"/>
          </a:xfrm>
          <a:prstGeom prst="line">
            <a:avLst/>
          </a:prstGeom>
          <a:noFill/>
          <a:ln w="25400">
            <a:solidFill>
              <a:schemeClr val="folHlink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383" tIns="44193" rIns="88383" bIns="44193">
            <a:spAutoFit/>
          </a:bodyPr>
          <a:lstStyle/>
          <a:p>
            <a:endParaRPr lang="en-US"/>
          </a:p>
        </p:txBody>
      </p:sp>
      <p:sp>
        <p:nvSpPr>
          <p:cNvPr id="283699" name="Rectangle 51"/>
          <p:cNvSpPr>
            <a:spLocks noChangeArrowheads="1"/>
          </p:cNvSpPr>
          <p:nvPr/>
        </p:nvSpPr>
        <p:spPr bwMode="auto">
          <a:xfrm>
            <a:off x="3325857" y="3270250"/>
            <a:ext cx="196850" cy="609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383" tIns="44193" rIns="88383" bIns="44193">
            <a:spAutoFit/>
          </a:bodyPr>
          <a:lstStyle/>
          <a:p>
            <a:endParaRPr lang="en-US"/>
          </a:p>
        </p:txBody>
      </p:sp>
      <p:sp>
        <p:nvSpPr>
          <p:cNvPr id="283700" name="Oval 52"/>
          <p:cNvSpPr>
            <a:spLocks noChangeArrowheads="1"/>
          </p:cNvSpPr>
          <p:nvPr/>
        </p:nvSpPr>
        <p:spPr bwMode="auto">
          <a:xfrm>
            <a:off x="3608432" y="3559175"/>
            <a:ext cx="57150" cy="5715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383" tIns="44193" rIns="88383" bIns="44193">
            <a:spAutoFit/>
          </a:bodyPr>
          <a:lstStyle/>
          <a:p>
            <a:endParaRPr lang="en-US"/>
          </a:p>
        </p:txBody>
      </p:sp>
      <p:sp>
        <p:nvSpPr>
          <p:cNvPr id="283701" name="Oval 53"/>
          <p:cNvSpPr>
            <a:spLocks noChangeArrowheads="1"/>
          </p:cNvSpPr>
          <p:nvPr/>
        </p:nvSpPr>
        <p:spPr bwMode="auto">
          <a:xfrm>
            <a:off x="3613194" y="3635375"/>
            <a:ext cx="57150" cy="5715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383" tIns="44193" rIns="88383" bIns="44193">
            <a:spAutoFit/>
          </a:bodyPr>
          <a:lstStyle/>
          <a:p>
            <a:endParaRPr lang="en-US"/>
          </a:p>
        </p:txBody>
      </p:sp>
      <p:sp>
        <p:nvSpPr>
          <p:cNvPr id="283702" name="Oval 54"/>
          <p:cNvSpPr>
            <a:spLocks noChangeArrowheads="1"/>
          </p:cNvSpPr>
          <p:nvPr/>
        </p:nvSpPr>
        <p:spPr bwMode="auto">
          <a:xfrm>
            <a:off x="3610019" y="3486150"/>
            <a:ext cx="57150" cy="5715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383" tIns="44193" rIns="88383" bIns="44193">
            <a:spAutoFit/>
          </a:bodyPr>
          <a:lstStyle/>
          <a:p>
            <a:endParaRPr lang="en-US"/>
          </a:p>
        </p:txBody>
      </p:sp>
      <p:sp>
        <p:nvSpPr>
          <p:cNvPr id="283703" name="Oval 55"/>
          <p:cNvSpPr>
            <a:spLocks noChangeArrowheads="1"/>
          </p:cNvSpPr>
          <p:nvPr/>
        </p:nvSpPr>
        <p:spPr bwMode="auto">
          <a:xfrm>
            <a:off x="3656057" y="3597275"/>
            <a:ext cx="57150" cy="5715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383" tIns="44193" rIns="88383" bIns="44193">
            <a:spAutoFit/>
          </a:bodyPr>
          <a:lstStyle/>
          <a:p>
            <a:endParaRPr lang="en-US"/>
          </a:p>
        </p:txBody>
      </p:sp>
      <p:sp>
        <p:nvSpPr>
          <p:cNvPr id="283704" name="Oval 56"/>
          <p:cNvSpPr>
            <a:spLocks noChangeArrowheads="1"/>
          </p:cNvSpPr>
          <p:nvPr/>
        </p:nvSpPr>
        <p:spPr bwMode="auto">
          <a:xfrm>
            <a:off x="3670344" y="3525838"/>
            <a:ext cx="57150" cy="5715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383" tIns="44193" rIns="88383" bIns="44193">
            <a:spAutoFit/>
          </a:bodyPr>
          <a:lstStyle/>
          <a:p>
            <a:endParaRPr lang="en-US"/>
          </a:p>
        </p:txBody>
      </p:sp>
      <p:grpSp>
        <p:nvGrpSpPr>
          <p:cNvPr id="283705" name="Group 57"/>
          <p:cNvGrpSpPr>
            <a:grpSpLocks/>
          </p:cNvGrpSpPr>
          <p:nvPr/>
        </p:nvGrpSpPr>
        <p:grpSpPr bwMode="auto">
          <a:xfrm>
            <a:off x="3606844" y="2263775"/>
            <a:ext cx="452438" cy="1890713"/>
            <a:chOff x="2170" y="2404"/>
            <a:chExt cx="286" cy="1191"/>
          </a:xfrm>
        </p:grpSpPr>
        <p:grpSp>
          <p:nvGrpSpPr>
            <p:cNvPr id="283706" name="Group 58"/>
            <p:cNvGrpSpPr>
              <a:grpSpLocks/>
            </p:cNvGrpSpPr>
            <p:nvPr/>
          </p:nvGrpSpPr>
          <p:grpSpPr bwMode="auto">
            <a:xfrm>
              <a:off x="2170" y="2404"/>
              <a:ext cx="150" cy="1191"/>
              <a:chOff x="2170" y="2404"/>
              <a:chExt cx="150" cy="1191"/>
            </a:xfrm>
          </p:grpSpPr>
          <p:sp>
            <p:nvSpPr>
              <p:cNvPr id="283707" name="Arc 59"/>
              <p:cNvSpPr>
                <a:spLocks/>
              </p:cNvSpPr>
              <p:nvPr/>
            </p:nvSpPr>
            <p:spPr bwMode="auto">
              <a:xfrm>
                <a:off x="2170" y="3435"/>
                <a:ext cx="150" cy="160"/>
              </a:xfrm>
              <a:custGeom>
                <a:avLst/>
                <a:gdLst>
                  <a:gd name="G0" fmla="+- 21600 0 0"/>
                  <a:gd name="G1" fmla="+- 135 0 0"/>
                  <a:gd name="G2" fmla="+- 21600 0 0"/>
                  <a:gd name="T0" fmla="*/ 21455 w 21600"/>
                  <a:gd name="T1" fmla="*/ 21735 h 21735"/>
                  <a:gd name="T2" fmla="*/ 0 w 21600"/>
                  <a:gd name="T3" fmla="*/ 0 h 21735"/>
                  <a:gd name="T4" fmla="*/ 21600 w 21600"/>
                  <a:gd name="T5" fmla="*/ 135 h 217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735" fill="none" extrusionOk="0">
                    <a:moveTo>
                      <a:pt x="21455" y="21734"/>
                    </a:moveTo>
                    <a:cubicBezTo>
                      <a:pt x="9582" y="21654"/>
                      <a:pt x="0" y="12007"/>
                      <a:pt x="0" y="135"/>
                    </a:cubicBezTo>
                    <a:cubicBezTo>
                      <a:pt x="-1" y="90"/>
                      <a:pt x="0" y="45"/>
                      <a:pt x="0" y="0"/>
                    </a:cubicBezTo>
                  </a:path>
                  <a:path w="21600" h="21735" stroke="0" extrusionOk="0">
                    <a:moveTo>
                      <a:pt x="21455" y="21734"/>
                    </a:moveTo>
                    <a:cubicBezTo>
                      <a:pt x="9582" y="21654"/>
                      <a:pt x="0" y="12007"/>
                      <a:pt x="0" y="135"/>
                    </a:cubicBezTo>
                    <a:cubicBezTo>
                      <a:pt x="-1" y="90"/>
                      <a:pt x="0" y="45"/>
                      <a:pt x="0" y="0"/>
                    </a:cubicBezTo>
                    <a:lnTo>
                      <a:pt x="21600" y="135"/>
                    </a:lnTo>
                    <a:close/>
                  </a:path>
                </a:pathLst>
              </a:custGeom>
              <a:solidFill>
                <a:srgbClr val="FFFF99"/>
              </a:solidFill>
              <a:ln w="25400" cap="rnd">
                <a:solidFill>
                  <a:schemeClr val="folHlink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88383" tIns="44193" rIns="88383" bIns="44193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83708" name="Line 60"/>
              <p:cNvSpPr>
                <a:spLocks noChangeShapeType="1"/>
              </p:cNvSpPr>
              <p:nvPr/>
            </p:nvSpPr>
            <p:spPr bwMode="auto">
              <a:xfrm flipV="1">
                <a:off x="2170" y="2404"/>
                <a:ext cx="0" cy="1032"/>
              </a:xfrm>
              <a:prstGeom prst="line">
                <a:avLst/>
              </a:prstGeom>
              <a:noFill/>
              <a:ln w="25400">
                <a:solidFill>
                  <a:schemeClr val="folHlink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88383" tIns="44193" rIns="88383" bIns="44193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283709" name="Group 61"/>
            <p:cNvGrpSpPr>
              <a:grpSpLocks/>
            </p:cNvGrpSpPr>
            <p:nvPr/>
          </p:nvGrpSpPr>
          <p:grpSpPr bwMode="auto">
            <a:xfrm>
              <a:off x="2305" y="2404"/>
              <a:ext cx="151" cy="1191"/>
              <a:chOff x="2305" y="2404"/>
              <a:chExt cx="151" cy="1191"/>
            </a:xfrm>
          </p:grpSpPr>
          <p:sp>
            <p:nvSpPr>
              <p:cNvPr id="283710" name="Arc 62"/>
              <p:cNvSpPr>
                <a:spLocks/>
              </p:cNvSpPr>
              <p:nvPr/>
            </p:nvSpPr>
            <p:spPr bwMode="auto">
              <a:xfrm>
                <a:off x="2305" y="3434"/>
                <a:ext cx="151" cy="161"/>
              </a:xfrm>
              <a:custGeom>
                <a:avLst/>
                <a:gdLst>
                  <a:gd name="G0" fmla="+- 145 0 0"/>
                  <a:gd name="G1" fmla="+- 136 0 0"/>
                  <a:gd name="G2" fmla="+- 21600 0 0"/>
                  <a:gd name="T0" fmla="*/ 21745 w 21745"/>
                  <a:gd name="T1" fmla="*/ 0 h 21736"/>
                  <a:gd name="T2" fmla="*/ 0 w 21745"/>
                  <a:gd name="T3" fmla="*/ 21736 h 21736"/>
                  <a:gd name="T4" fmla="*/ 145 w 21745"/>
                  <a:gd name="T5" fmla="*/ 136 h 21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745" h="21736" fill="none" extrusionOk="0">
                    <a:moveTo>
                      <a:pt x="21744" y="0"/>
                    </a:moveTo>
                    <a:cubicBezTo>
                      <a:pt x="21744" y="45"/>
                      <a:pt x="21745" y="90"/>
                      <a:pt x="21745" y="136"/>
                    </a:cubicBezTo>
                    <a:cubicBezTo>
                      <a:pt x="21745" y="12065"/>
                      <a:pt x="12074" y="21736"/>
                      <a:pt x="145" y="21736"/>
                    </a:cubicBezTo>
                    <a:cubicBezTo>
                      <a:pt x="96" y="21736"/>
                      <a:pt x="48" y="21735"/>
                      <a:pt x="0" y="21735"/>
                    </a:cubicBezTo>
                  </a:path>
                  <a:path w="21745" h="21736" stroke="0" extrusionOk="0">
                    <a:moveTo>
                      <a:pt x="21744" y="0"/>
                    </a:moveTo>
                    <a:cubicBezTo>
                      <a:pt x="21744" y="45"/>
                      <a:pt x="21745" y="90"/>
                      <a:pt x="21745" y="136"/>
                    </a:cubicBezTo>
                    <a:cubicBezTo>
                      <a:pt x="21745" y="12065"/>
                      <a:pt x="12074" y="21736"/>
                      <a:pt x="145" y="21736"/>
                    </a:cubicBezTo>
                    <a:cubicBezTo>
                      <a:pt x="96" y="21736"/>
                      <a:pt x="48" y="21735"/>
                      <a:pt x="0" y="21735"/>
                    </a:cubicBezTo>
                    <a:lnTo>
                      <a:pt x="145" y="136"/>
                    </a:lnTo>
                    <a:close/>
                  </a:path>
                </a:pathLst>
              </a:custGeom>
              <a:solidFill>
                <a:srgbClr val="FFFF99"/>
              </a:solidFill>
              <a:ln w="25400" cap="rnd">
                <a:solidFill>
                  <a:schemeClr val="folHlink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88383" tIns="44193" rIns="88383" bIns="44193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83711" name="Line 63"/>
              <p:cNvSpPr>
                <a:spLocks noChangeShapeType="1"/>
              </p:cNvSpPr>
              <p:nvPr/>
            </p:nvSpPr>
            <p:spPr bwMode="auto">
              <a:xfrm flipV="1">
                <a:off x="2453" y="2404"/>
                <a:ext cx="0" cy="1032"/>
              </a:xfrm>
              <a:prstGeom prst="line">
                <a:avLst/>
              </a:prstGeom>
              <a:noFill/>
              <a:ln w="25400">
                <a:solidFill>
                  <a:schemeClr val="folHlink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88383" tIns="44193" rIns="88383" bIns="44193"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283712" name="AutoShape 64"/>
          <p:cNvSpPr>
            <a:spLocks noChangeArrowheads="1"/>
          </p:cNvSpPr>
          <p:nvPr/>
        </p:nvSpPr>
        <p:spPr bwMode="auto">
          <a:xfrm>
            <a:off x="2970257" y="2941638"/>
            <a:ext cx="217487" cy="309562"/>
          </a:xfrm>
          <a:prstGeom prst="rightArrow">
            <a:avLst>
              <a:gd name="adj1" fmla="val 50000"/>
              <a:gd name="adj2" fmla="val 50005"/>
            </a:avLst>
          </a:prstGeom>
          <a:solidFill>
            <a:srgbClr val="FFFF99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383" tIns="44193" rIns="88383" bIns="44193">
            <a:spAutoFit/>
          </a:bodyPr>
          <a:lstStyle/>
          <a:p>
            <a:endParaRPr lang="en-US"/>
          </a:p>
        </p:txBody>
      </p:sp>
      <p:grpSp>
        <p:nvGrpSpPr>
          <p:cNvPr id="283715" name="Group 67"/>
          <p:cNvGrpSpPr>
            <a:grpSpLocks/>
          </p:cNvGrpSpPr>
          <p:nvPr/>
        </p:nvGrpSpPr>
        <p:grpSpPr bwMode="auto">
          <a:xfrm>
            <a:off x="5070519" y="2263775"/>
            <a:ext cx="452438" cy="1890713"/>
            <a:chOff x="3091" y="2404"/>
            <a:chExt cx="286" cy="1191"/>
          </a:xfrm>
        </p:grpSpPr>
        <p:grpSp>
          <p:nvGrpSpPr>
            <p:cNvPr id="283716" name="Group 68"/>
            <p:cNvGrpSpPr>
              <a:grpSpLocks/>
            </p:cNvGrpSpPr>
            <p:nvPr/>
          </p:nvGrpSpPr>
          <p:grpSpPr bwMode="auto">
            <a:xfrm>
              <a:off x="3091" y="2404"/>
              <a:ext cx="150" cy="1191"/>
              <a:chOff x="3091" y="2404"/>
              <a:chExt cx="150" cy="1191"/>
            </a:xfrm>
          </p:grpSpPr>
          <p:sp>
            <p:nvSpPr>
              <p:cNvPr id="283717" name="Arc 69"/>
              <p:cNvSpPr>
                <a:spLocks/>
              </p:cNvSpPr>
              <p:nvPr/>
            </p:nvSpPr>
            <p:spPr bwMode="auto">
              <a:xfrm>
                <a:off x="3091" y="3435"/>
                <a:ext cx="150" cy="160"/>
              </a:xfrm>
              <a:custGeom>
                <a:avLst/>
                <a:gdLst>
                  <a:gd name="G0" fmla="+- 21600 0 0"/>
                  <a:gd name="G1" fmla="+- 135 0 0"/>
                  <a:gd name="G2" fmla="+- 21600 0 0"/>
                  <a:gd name="T0" fmla="*/ 21455 w 21600"/>
                  <a:gd name="T1" fmla="*/ 21735 h 21735"/>
                  <a:gd name="T2" fmla="*/ 0 w 21600"/>
                  <a:gd name="T3" fmla="*/ 0 h 21735"/>
                  <a:gd name="T4" fmla="*/ 21600 w 21600"/>
                  <a:gd name="T5" fmla="*/ 135 h 217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735" fill="none" extrusionOk="0">
                    <a:moveTo>
                      <a:pt x="21455" y="21734"/>
                    </a:moveTo>
                    <a:cubicBezTo>
                      <a:pt x="9582" y="21654"/>
                      <a:pt x="0" y="12007"/>
                      <a:pt x="0" y="135"/>
                    </a:cubicBezTo>
                    <a:cubicBezTo>
                      <a:pt x="-1" y="90"/>
                      <a:pt x="0" y="45"/>
                      <a:pt x="0" y="0"/>
                    </a:cubicBezTo>
                  </a:path>
                  <a:path w="21600" h="21735" stroke="0" extrusionOk="0">
                    <a:moveTo>
                      <a:pt x="21455" y="21734"/>
                    </a:moveTo>
                    <a:cubicBezTo>
                      <a:pt x="9582" y="21654"/>
                      <a:pt x="0" y="12007"/>
                      <a:pt x="0" y="135"/>
                    </a:cubicBezTo>
                    <a:cubicBezTo>
                      <a:pt x="-1" y="90"/>
                      <a:pt x="0" y="45"/>
                      <a:pt x="0" y="0"/>
                    </a:cubicBezTo>
                    <a:lnTo>
                      <a:pt x="21600" y="135"/>
                    </a:lnTo>
                    <a:close/>
                  </a:path>
                </a:pathLst>
              </a:custGeom>
              <a:solidFill>
                <a:srgbClr val="FFFF99"/>
              </a:solidFill>
              <a:ln w="25400" cap="rnd">
                <a:solidFill>
                  <a:schemeClr val="folHlink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88383" tIns="44193" rIns="88383" bIns="44193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83718" name="Line 70"/>
              <p:cNvSpPr>
                <a:spLocks noChangeShapeType="1"/>
              </p:cNvSpPr>
              <p:nvPr/>
            </p:nvSpPr>
            <p:spPr bwMode="auto">
              <a:xfrm flipV="1">
                <a:off x="3091" y="2404"/>
                <a:ext cx="0" cy="1032"/>
              </a:xfrm>
              <a:prstGeom prst="line">
                <a:avLst/>
              </a:prstGeom>
              <a:noFill/>
              <a:ln w="25400">
                <a:solidFill>
                  <a:schemeClr val="folHlink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88383" tIns="44193" rIns="88383" bIns="44193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283719" name="Group 71"/>
            <p:cNvGrpSpPr>
              <a:grpSpLocks/>
            </p:cNvGrpSpPr>
            <p:nvPr/>
          </p:nvGrpSpPr>
          <p:grpSpPr bwMode="auto">
            <a:xfrm>
              <a:off x="3226" y="2404"/>
              <a:ext cx="151" cy="1191"/>
              <a:chOff x="3226" y="2404"/>
              <a:chExt cx="151" cy="1191"/>
            </a:xfrm>
          </p:grpSpPr>
          <p:sp>
            <p:nvSpPr>
              <p:cNvPr id="283720" name="Arc 72"/>
              <p:cNvSpPr>
                <a:spLocks/>
              </p:cNvSpPr>
              <p:nvPr/>
            </p:nvSpPr>
            <p:spPr bwMode="auto">
              <a:xfrm>
                <a:off x="3226" y="3434"/>
                <a:ext cx="151" cy="161"/>
              </a:xfrm>
              <a:custGeom>
                <a:avLst/>
                <a:gdLst>
                  <a:gd name="G0" fmla="+- 145 0 0"/>
                  <a:gd name="G1" fmla="+- 136 0 0"/>
                  <a:gd name="G2" fmla="+- 21600 0 0"/>
                  <a:gd name="T0" fmla="*/ 21745 w 21745"/>
                  <a:gd name="T1" fmla="*/ 0 h 21736"/>
                  <a:gd name="T2" fmla="*/ 0 w 21745"/>
                  <a:gd name="T3" fmla="*/ 21736 h 21736"/>
                  <a:gd name="T4" fmla="*/ 145 w 21745"/>
                  <a:gd name="T5" fmla="*/ 136 h 21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745" h="21736" fill="none" extrusionOk="0">
                    <a:moveTo>
                      <a:pt x="21744" y="0"/>
                    </a:moveTo>
                    <a:cubicBezTo>
                      <a:pt x="21744" y="45"/>
                      <a:pt x="21745" y="90"/>
                      <a:pt x="21745" y="136"/>
                    </a:cubicBezTo>
                    <a:cubicBezTo>
                      <a:pt x="21745" y="12065"/>
                      <a:pt x="12074" y="21736"/>
                      <a:pt x="145" y="21736"/>
                    </a:cubicBezTo>
                    <a:cubicBezTo>
                      <a:pt x="96" y="21736"/>
                      <a:pt x="48" y="21735"/>
                      <a:pt x="0" y="21735"/>
                    </a:cubicBezTo>
                  </a:path>
                  <a:path w="21745" h="21736" stroke="0" extrusionOk="0">
                    <a:moveTo>
                      <a:pt x="21744" y="0"/>
                    </a:moveTo>
                    <a:cubicBezTo>
                      <a:pt x="21744" y="45"/>
                      <a:pt x="21745" y="90"/>
                      <a:pt x="21745" y="136"/>
                    </a:cubicBezTo>
                    <a:cubicBezTo>
                      <a:pt x="21745" y="12065"/>
                      <a:pt x="12074" y="21736"/>
                      <a:pt x="145" y="21736"/>
                    </a:cubicBezTo>
                    <a:cubicBezTo>
                      <a:pt x="96" y="21736"/>
                      <a:pt x="48" y="21735"/>
                      <a:pt x="0" y="21735"/>
                    </a:cubicBezTo>
                    <a:lnTo>
                      <a:pt x="145" y="136"/>
                    </a:lnTo>
                    <a:close/>
                  </a:path>
                </a:pathLst>
              </a:custGeom>
              <a:solidFill>
                <a:srgbClr val="FFFF99"/>
              </a:solidFill>
              <a:ln w="25400" cap="rnd">
                <a:solidFill>
                  <a:schemeClr val="folHlink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88383" tIns="44193" rIns="88383" bIns="44193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83721" name="Line 73"/>
              <p:cNvSpPr>
                <a:spLocks noChangeShapeType="1"/>
              </p:cNvSpPr>
              <p:nvPr/>
            </p:nvSpPr>
            <p:spPr bwMode="auto">
              <a:xfrm flipV="1">
                <a:off x="3374" y="2404"/>
                <a:ext cx="0" cy="1032"/>
              </a:xfrm>
              <a:prstGeom prst="line">
                <a:avLst/>
              </a:prstGeom>
              <a:noFill/>
              <a:ln w="25400">
                <a:solidFill>
                  <a:schemeClr val="folHlink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88383" tIns="44193" rIns="88383" bIns="44193"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283722" name="Rectangle 74"/>
          <p:cNvSpPr>
            <a:spLocks noChangeArrowheads="1"/>
          </p:cNvSpPr>
          <p:nvPr/>
        </p:nvSpPr>
        <p:spPr bwMode="auto">
          <a:xfrm>
            <a:off x="4605382" y="1182688"/>
            <a:ext cx="1354137" cy="693737"/>
          </a:xfrm>
          <a:prstGeom prst="rect">
            <a:avLst/>
          </a:prstGeom>
          <a:solidFill>
            <a:srgbClr val="FFFF99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383" tIns="44193" rIns="88383" bIns="44193">
            <a:spAutoFit/>
          </a:bodyPr>
          <a:lstStyle>
            <a:lvl1pPr defTabSz="877888">
              <a:defRPr>
                <a:solidFill>
                  <a:schemeClr val="tx1"/>
                </a:solidFill>
                <a:latin typeface="Arial" charset="0"/>
              </a:defRPr>
            </a:lvl1pPr>
            <a:lvl2pPr marL="438150" defTabSz="877888">
              <a:defRPr>
                <a:solidFill>
                  <a:schemeClr val="tx1"/>
                </a:solidFill>
                <a:latin typeface="Arial" charset="0"/>
              </a:defRPr>
            </a:lvl2pPr>
            <a:lvl3pPr marL="877888" defTabSz="877888">
              <a:defRPr>
                <a:solidFill>
                  <a:schemeClr val="tx1"/>
                </a:solidFill>
                <a:latin typeface="Arial" charset="0"/>
              </a:defRPr>
            </a:lvl3pPr>
            <a:lvl4pPr marL="1316038" defTabSz="877888">
              <a:defRPr>
                <a:solidFill>
                  <a:schemeClr val="tx1"/>
                </a:solidFill>
                <a:latin typeface="Arial" charset="0"/>
              </a:defRPr>
            </a:lvl4pPr>
            <a:lvl5pPr marL="1755775" defTabSz="877888">
              <a:defRPr>
                <a:solidFill>
                  <a:schemeClr val="tx1"/>
                </a:solidFill>
                <a:latin typeface="Arial" charset="0"/>
              </a:defRPr>
            </a:lvl5pPr>
            <a:lvl6pPr marL="2212975" defTabSz="8778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670175" defTabSz="8778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127375" defTabSz="8778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584575" defTabSz="8778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300" b="1">
                <a:solidFill>
                  <a:srgbClr val="FF6600"/>
                </a:solidFill>
              </a:rPr>
              <a:t>Addition of reagent to create signal</a:t>
            </a:r>
          </a:p>
        </p:txBody>
      </p:sp>
      <p:sp>
        <p:nvSpPr>
          <p:cNvPr id="283723" name="Line 75"/>
          <p:cNvSpPr>
            <a:spLocks noChangeShapeType="1"/>
          </p:cNvSpPr>
          <p:nvPr/>
        </p:nvSpPr>
        <p:spPr bwMode="auto">
          <a:xfrm>
            <a:off x="5297532" y="2152650"/>
            <a:ext cx="0" cy="1006475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383" tIns="44193" rIns="88383" bIns="44193">
            <a:spAutoFit/>
          </a:bodyPr>
          <a:lstStyle/>
          <a:p>
            <a:endParaRPr lang="en-US"/>
          </a:p>
        </p:txBody>
      </p:sp>
      <p:grpSp>
        <p:nvGrpSpPr>
          <p:cNvPr id="283724" name="Group 76"/>
          <p:cNvGrpSpPr>
            <a:grpSpLocks/>
          </p:cNvGrpSpPr>
          <p:nvPr/>
        </p:nvGrpSpPr>
        <p:grpSpPr bwMode="auto">
          <a:xfrm>
            <a:off x="5221332" y="3243263"/>
            <a:ext cx="147637" cy="423862"/>
            <a:chOff x="3186" y="3021"/>
            <a:chExt cx="94" cy="267"/>
          </a:xfrm>
        </p:grpSpPr>
        <p:sp>
          <p:nvSpPr>
            <p:cNvPr id="283725" name="Freeform 77"/>
            <p:cNvSpPr>
              <a:spLocks/>
            </p:cNvSpPr>
            <p:nvPr/>
          </p:nvSpPr>
          <p:spPr bwMode="auto">
            <a:xfrm>
              <a:off x="3186" y="3021"/>
              <a:ext cx="44" cy="267"/>
            </a:xfrm>
            <a:custGeom>
              <a:avLst/>
              <a:gdLst>
                <a:gd name="T0" fmla="*/ 43 w 44"/>
                <a:gd name="T1" fmla="*/ 0 h 267"/>
                <a:gd name="T2" fmla="*/ 36 w 44"/>
                <a:gd name="T3" fmla="*/ 84 h 267"/>
                <a:gd name="T4" fmla="*/ 12 w 44"/>
                <a:gd name="T5" fmla="*/ 139 h 267"/>
                <a:gd name="T6" fmla="*/ 0 w 44"/>
                <a:gd name="T7" fmla="*/ 201 h 267"/>
                <a:gd name="T8" fmla="*/ 10 w 44"/>
                <a:gd name="T9" fmla="*/ 242 h 267"/>
                <a:gd name="T10" fmla="*/ 43 w 44"/>
                <a:gd name="T11" fmla="*/ 266 h 267"/>
                <a:gd name="T12" fmla="*/ 43 w 44"/>
                <a:gd name="T13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267">
                  <a:moveTo>
                    <a:pt x="43" y="0"/>
                  </a:moveTo>
                  <a:lnTo>
                    <a:pt x="36" y="84"/>
                  </a:lnTo>
                  <a:lnTo>
                    <a:pt x="12" y="139"/>
                  </a:lnTo>
                  <a:lnTo>
                    <a:pt x="0" y="201"/>
                  </a:lnTo>
                  <a:lnTo>
                    <a:pt x="10" y="242"/>
                  </a:lnTo>
                  <a:lnTo>
                    <a:pt x="43" y="266"/>
                  </a:lnTo>
                  <a:lnTo>
                    <a:pt x="43" y="0"/>
                  </a:lnTo>
                </a:path>
              </a:pathLst>
            </a:custGeom>
            <a:solidFill>
              <a:srgbClr val="FFFF99"/>
            </a:solidFill>
            <a:ln w="12700" cap="rnd" cmpd="sng">
              <a:solidFill>
                <a:schemeClr val="folHlink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8383" tIns="44193" rIns="88383" bIns="44193">
              <a:spAutoFit/>
            </a:bodyPr>
            <a:lstStyle/>
            <a:p>
              <a:endParaRPr lang="en-US"/>
            </a:p>
          </p:txBody>
        </p:sp>
        <p:sp>
          <p:nvSpPr>
            <p:cNvPr id="283726" name="Freeform 78"/>
            <p:cNvSpPr>
              <a:spLocks/>
            </p:cNvSpPr>
            <p:nvPr/>
          </p:nvSpPr>
          <p:spPr bwMode="auto">
            <a:xfrm>
              <a:off x="3236" y="3021"/>
              <a:ext cx="44" cy="267"/>
            </a:xfrm>
            <a:custGeom>
              <a:avLst/>
              <a:gdLst>
                <a:gd name="T0" fmla="*/ 0 w 44"/>
                <a:gd name="T1" fmla="*/ 0 h 267"/>
                <a:gd name="T2" fmla="*/ 7 w 44"/>
                <a:gd name="T3" fmla="*/ 84 h 267"/>
                <a:gd name="T4" fmla="*/ 31 w 44"/>
                <a:gd name="T5" fmla="*/ 139 h 267"/>
                <a:gd name="T6" fmla="*/ 43 w 44"/>
                <a:gd name="T7" fmla="*/ 201 h 267"/>
                <a:gd name="T8" fmla="*/ 33 w 44"/>
                <a:gd name="T9" fmla="*/ 242 h 267"/>
                <a:gd name="T10" fmla="*/ 0 w 44"/>
                <a:gd name="T11" fmla="*/ 266 h 267"/>
                <a:gd name="T12" fmla="*/ 0 w 44"/>
                <a:gd name="T13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267">
                  <a:moveTo>
                    <a:pt x="0" y="0"/>
                  </a:moveTo>
                  <a:lnTo>
                    <a:pt x="7" y="84"/>
                  </a:lnTo>
                  <a:lnTo>
                    <a:pt x="31" y="139"/>
                  </a:lnTo>
                  <a:lnTo>
                    <a:pt x="43" y="201"/>
                  </a:lnTo>
                  <a:lnTo>
                    <a:pt x="33" y="242"/>
                  </a:lnTo>
                  <a:lnTo>
                    <a:pt x="0" y="266"/>
                  </a:lnTo>
                  <a:lnTo>
                    <a:pt x="0" y="0"/>
                  </a:lnTo>
                </a:path>
              </a:pathLst>
            </a:custGeom>
            <a:solidFill>
              <a:srgbClr val="FFFF99"/>
            </a:solidFill>
            <a:ln w="12700" cap="rnd" cmpd="sng">
              <a:solidFill>
                <a:schemeClr val="folHlink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8383" tIns="44193" rIns="88383" bIns="44193">
              <a:spAutoFit/>
            </a:bodyPr>
            <a:lstStyle/>
            <a:p>
              <a:endParaRPr lang="en-US"/>
            </a:p>
          </p:txBody>
        </p:sp>
      </p:grpSp>
      <p:sp>
        <p:nvSpPr>
          <p:cNvPr id="283727" name="Oval 79"/>
          <p:cNvSpPr>
            <a:spLocks noChangeArrowheads="1"/>
          </p:cNvSpPr>
          <p:nvPr/>
        </p:nvSpPr>
        <p:spPr bwMode="auto">
          <a:xfrm>
            <a:off x="5213394" y="4010025"/>
            <a:ext cx="57150" cy="5715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383" tIns="44193" rIns="88383" bIns="44193">
            <a:spAutoFit/>
          </a:bodyPr>
          <a:lstStyle/>
          <a:p>
            <a:endParaRPr lang="en-US"/>
          </a:p>
        </p:txBody>
      </p:sp>
      <p:sp>
        <p:nvSpPr>
          <p:cNvPr id="283728" name="Oval 80"/>
          <p:cNvSpPr>
            <a:spLocks noChangeArrowheads="1"/>
          </p:cNvSpPr>
          <p:nvPr/>
        </p:nvSpPr>
        <p:spPr bwMode="auto">
          <a:xfrm>
            <a:off x="5318169" y="3983038"/>
            <a:ext cx="57150" cy="5715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383" tIns="44193" rIns="88383" bIns="44193">
            <a:spAutoFit/>
          </a:bodyPr>
          <a:lstStyle/>
          <a:p>
            <a:endParaRPr lang="en-US"/>
          </a:p>
        </p:txBody>
      </p:sp>
      <p:sp>
        <p:nvSpPr>
          <p:cNvPr id="283729" name="Oval 81"/>
          <p:cNvSpPr>
            <a:spLocks noChangeArrowheads="1"/>
          </p:cNvSpPr>
          <p:nvPr/>
        </p:nvSpPr>
        <p:spPr bwMode="auto">
          <a:xfrm>
            <a:off x="5156244" y="3883025"/>
            <a:ext cx="57150" cy="5715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383" tIns="44193" rIns="88383" bIns="44193">
            <a:spAutoFit/>
          </a:bodyPr>
          <a:lstStyle/>
          <a:p>
            <a:endParaRPr lang="en-US"/>
          </a:p>
        </p:txBody>
      </p:sp>
      <p:sp>
        <p:nvSpPr>
          <p:cNvPr id="283730" name="Oval 82"/>
          <p:cNvSpPr>
            <a:spLocks noChangeArrowheads="1"/>
          </p:cNvSpPr>
          <p:nvPr/>
        </p:nvSpPr>
        <p:spPr bwMode="auto">
          <a:xfrm>
            <a:off x="5127669" y="3971925"/>
            <a:ext cx="57150" cy="5715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383" tIns="44193" rIns="88383" bIns="44193">
            <a:spAutoFit/>
          </a:bodyPr>
          <a:lstStyle/>
          <a:p>
            <a:endParaRPr lang="en-US"/>
          </a:p>
        </p:txBody>
      </p:sp>
      <p:sp>
        <p:nvSpPr>
          <p:cNvPr id="283731" name="Oval 83"/>
          <p:cNvSpPr>
            <a:spLocks noChangeArrowheads="1"/>
          </p:cNvSpPr>
          <p:nvPr/>
        </p:nvSpPr>
        <p:spPr bwMode="auto">
          <a:xfrm>
            <a:off x="5413419" y="3948113"/>
            <a:ext cx="57150" cy="5715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383" tIns="44193" rIns="88383" bIns="44193">
            <a:spAutoFit/>
          </a:bodyPr>
          <a:lstStyle/>
          <a:p>
            <a:endParaRPr lang="en-US"/>
          </a:p>
        </p:txBody>
      </p:sp>
      <p:sp>
        <p:nvSpPr>
          <p:cNvPr id="283732" name="AutoShape 84"/>
          <p:cNvSpPr>
            <a:spLocks noChangeArrowheads="1"/>
          </p:cNvSpPr>
          <p:nvPr/>
        </p:nvSpPr>
        <p:spPr bwMode="auto">
          <a:xfrm>
            <a:off x="4424407" y="2941638"/>
            <a:ext cx="217487" cy="309562"/>
          </a:xfrm>
          <a:prstGeom prst="rightArrow">
            <a:avLst>
              <a:gd name="adj1" fmla="val 50000"/>
              <a:gd name="adj2" fmla="val 50005"/>
            </a:avLst>
          </a:prstGeom>
          <a:solidFill>
            <a:srgbClr val="FFFF99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383" tIns="44193" rIns="88383" bIns="44193">
            <a:spAutoFit/>
          </a:bodyPr>
          <a:lstStyle/>
          <a:p>
            <a:endParaRPr lang="en-US"/>
          </a:p>
        </p:txBody>
      </p:sp>
      <p:sp>
        <p:nvSpPr>
          <p:cNvPr id="283734" name="Freeform 86"/>
          <p:cNvSpPr>
            <a:spLocks/>
          </p:cNvSpPr>
          <p:nvPr/>
        </p:nvSpPr>
        <p:spPr bwMode="auto">
          <a:xfrm>
            <a:off x="6523082" y="3490913"/>
            <a:ext cx="452437" cy="665162"/>
          </a:xfrm>
          <a:custGeom>
            <a:avLst/>
            <a:gdLst>
              <a:gd name="T0" fmla="*/ 0 w 284"/>
              <a:gd name="T1" fmla="*/ 0 h 419"/>
              <a:gd name="T2" fmla="*/ 0 w 284"/>
              <a:gd name="T3" fmla="*/ 271 h 419"/>
              <a:gd name="T4" fmla="*/ 10 w 284"/>
              <a:gd name="T5" fmla="*/ 322 h 419"/>
              <a:gd name="T6" fmla="*/ 31 w 284"/>
              <a:gd name="T7" fmla="*/ 353 h 419"/>
              <a:gd name="T8" fmla="*/ 79 w 284"/>
              <a:gd name="T9" fmla="*/ 396 h 419"/>
              <a:gd name="T10" fmla="*/ 130 w 284"/>
              <a:gd name="T11" fmla="*/ 418 h 419"/>
              <a:gd name="T12" fmla="*/ 187 w 284"/>
              <a:gd name="T13" fmla="*/ 410 h 419"/>
              <a:gd name="T14" fmla="*/ 226 w 284"/>
              <a:gd name="T15" fmla="*/ 386 h 419"/>
              <a:gd name="T16" fmla="*/ 267 w 284"/>
              <a:gd name="T17" fmla="*/ 331 h 419"/>
              <a:gd name="T18" fmla="*/ 281 w 284"/>
              <a:gd name="T19" fmla="*/ 264 h 419"/>
              <a:gd name="T20" fmla="*/ 283 w 284"/>
              <a:gd name="T21" fmla="*/ 0 h 419"/>
              <a:gd name="T22" fmla="*/ 0 w 284"/>
              <a:gd name="T23" fmla="*/ 0 h 4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84" h="419">
                <a:moveTo>
                  <a:pt x="0" y="0"/>
                </a:moveTo>
                <a:lnTo>
                  <a:pt x="0" y="271"/>
                </a:lnTo>
                <a:lnTo>
                  <a:pt x="10" y="322"/>
                </a:lnTo>
                <a:lnTo>
                  <a:pt x="31" y="353"/>
                </a:lnTo>
                <a:lnTo>
                  <a:pt x="79" y="396"/>
                </a:lnTo>
                <a:lnTo>
                  <a:pt x="130" y="418"/>
                </a:lnTo>
                <a:lnTo>
                  <a:pt x="187" y="410"/>
                </a:lnTo>
                <a:lnTo>
                  <a:pt x="226" y="386"/>
                </a:lnTo>
                <a:lnTo>
                  <a:pt x="267" y="331"/>
                </a:lnTo>
                <a:lnTo>
                  <a:pt x="281" y="264"/>
                </a:lnTo>
                <a:lnTo>
                  <a:pt x="283" y="0"/>
                </a:lnTo>
                <a:lnTo>
                  <a:pt x="0" y="0"/>
                </a:lnTo>
              </a:path>
            </a:pathLst>
          </a:custGeom>
          <a:solidFill>
            <a:srgbClr val="FFFF99"/>
          </a:solidFill>
          <a:ln w="9525" cap="rnd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383" tIns="44193" rIns="88383" bIns="44193">
            <a:spAutoFit/>
          </a:bodyPr>
          <a:lstStyle/>
          <a:p>
            <a:endParaRPr lang="en-US"/>
          </a:p>
        </p:txBody>
      </p:sp>
      <p:grpSp>
        <p:nvGrpSpPr>
          <p:cNvPr id="283736" name="Group 88"/>
          <p:cNvGrpSpPr>
            <a:grpSpLocks/>
          </p:cNvGrpSpPr>
          <p:nvPr/>
        </p:nvGrpSpPr>
        <p:grpSpPr bwMode="auto">
          <a:xfrm>
            <a:off x="6523082" y="2263775"/>
            <a:ext cx="239712" cy="1890713"/>
            <a:chOff x="4007" y="2404"/>
            <a:chExt cx="150" cy="1191"/>
          </a:xfrm>
        </p:grpSpPr>
        <p:sp>
          <p:nvSpPr>
            <p:cNvPr id="283737" name="Arc 89"/>
            <p:cNvSpPr>
              <a:spLocks/>
            </p:cNvSpPr>
            <p:nvPr/>
          </p:nvSpPr>
          <p:spPr bwMode="auto">
            <a:xfrm>
              <a:off x="4007" y="3435"/>
              <a:ext cx="150" cy="160"/>
            </a:xfrm>
            <a:custGeom>
              <a:avLst/>
              <a:gdLst>
                <a:gd name="G0" fmla="+- 21600 0 0"/>
                <a:gd name="G1" fmla="+- 135 0 0"/>
                <a:gd name="G2" fmla="+- 21600 0 0"/>
                <a:gd name="T0" fmla="*/ 21455 w 21600"/>
                <a:gd name="T1" fmla="*/ 21735 h 21735"/>
                <a:gd name="T2" fmla="*/ 0 w 21600"/>
                <a:gd name="T3" fmla="*/ 0 h 21735"/>
                <a:gd name="T4" fmla="*/ 21600 w 21600"/>
                <a:gd name="T5" fmla="*/ 135 h 217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735" fill="none" extrusionOk="0">
                  <a:moveTo>
                    <a:pt x="21455" y="21734"/>
                  </a:moveTo>
                  <a:cubicBezTo>
                    <a:pt x="9582" y="21654"/>
                    <a:pt x="0" y="12007"/>
                    <a:pt x="0" y="135"/>
                  </a:cubicBezTo>
                  <a:cubicBezTo>
                    <a:pt x="-1" y="90"/>
                    <a:pt x="0" y="45"/>
                    <a:pt x="0" y="0"/>
                  </a:cubicBezTo>
                </a:path>
                <a:path w="21600" h="21735" stroke="0" extrusionOk="0">
                  <a:moveTo>
                    <a:pt x="21455" y="21734"/>
                  </a:moveTo>
                  <a:cubicBezTo>
                    <a:pt x="9582" y="21654"/>
                    <a:pt x="0" y="12007"/>
                    <a:pt x="0" y="135"/>
                  </a:cubicBezTo>
                  <a:cubicBezTo>
                    <a:pt x="-1" y="90"/>
                    <a:pt x="0" y="45"/>
                    <a:pt x="0" y="0"/>
                  </a:cubicBezTo>
                  <a:lnTo>
                    <a:pt x="21600" y="135"/>
                  </a:lnTo>
                  <a:close/>
                </a:path>
              </a:pathLst>
            </a:custGeom>
            <a:solidFill>
              <a:srgbClr val="FFFF99"/>
            </a:solidFill>
            <a:ln w="254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8383" tIns="44193" rIns="88383" bIns="44193">
              <a:spAutoFit/>
            </a:bodyPr>
            <a:lstStyle/>
            <a:p>
              <a:endParaRPr lang="en-US"/>
            </a:p>
          </p:txBody>
        </p:sp>
        <p:sp>
          <p:nvSpPr>
            <p:cNvPr id="283738" name="Line 90"/>
            <p:cNvSpPr>
              <a:spLocks noChangeShapeType="1"/>
            </p:cNvSpPr>
            <p:nvPr/>
          </p:nvSpPr>
          <p:spPr bwMode="auto">
            <a:xfrm flipV="1">
              <a:off x="4007" y="2404"/>
              <a:ext cx="0" cy="1032"/>
            </a:xfrm>
            <a:prstGeom prst="line">
              <a:avLst/>
            </a:prstGeom>
            <a:noFill/>
            <a:ln w="254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8383" tIns="44193" rIns="88383" bIns="44193">
              <a:spAutoFit/>
            </a:bodyPr>
            <a:lstStyle/>
            <a:p>
              <a:endParaRPr lang="en-US"/>
            </a:p>
          </p:txBody>
        </p:sp>
      </p:grpSp>
      <p:grpSp>
        <p:nvGrpSpPr>
          <p:cNvPr id="283739" name="Group 91"/>
          <p:cNvGrpSpPr>
            <a:grpSpLocks/>
          </p:cNvGrpSpPr>
          <p:nvPr/>
        </p:nvGrpSpPr>
        <p:grpSpPr bwMode="auto">
          <a:xfrm>
            <a:off x="6737394" y="2263775"/>
            <a:ext cx="241300" cy="1890713"/>
            <a:chOff x="4142" y="2404"/>
            <a:chExt cx="151" cy="1191"/>
          </a:xfrm>
        </p:grpSpPr>
        <p:sp>
          <p:nvSpPr>
            <p:cNvPr id="283740" name="Arc 92"/>
            <p:cNvSpPr>
              <a:spLocks/>
            </p:cNvSpPr>
            <p:nvPr/>
          </p:nvSpPr>
          <p:spPr bwMode="auto">
            <a:xfrm>
              <a:off x="4142" y="3434"/>
              <a:ext cx="151" cy="161"/>
            </a:xfrm>
            <a:custGeom>
              <a:avLst/>
              <a:gdLst>
                <a:gd name="G0" fmla="+- 145 0 0"/>
                <a:gd name="G1" fmla="+- 136 0 0"/>
                <a:gd name="G2" fmla="+- 21600 0 0"/>
                <a:gd name="T0" fmla="*/ 21745 w 21745"/>
                <a:gd name="T1" fmla="*/ 0 h 21736"/>
                <a:gd name="T2" fmla="*/ 0 w 21745"/>
                <a:gd name="T3" fmla="*/ 21736 h 21736"/>
                <a:gd name="T4" fmla="*/ 145 w 21745"/>
                <a:gd name="T5" fmla="*/ 136 h 21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745" h="21736" fill="none" extrusionOk="0">
                  <a:moveTo>
                    <a:pt x="21744" y="0"/>
                  </a:moveTo>
                  <a:cubicBezTo>
                    <a:pt x="21744" y="45"/>
                    <a:pt x="21745" y="90"/>
                    <a:pt x="21745" y="136"/>
                  </a:cubicBezTo>
                  <a:cubicBezTo>
                    <a:pt x="21745" y="12065"/>
                    <a:pt x="12074" y="21736"/>
                    <a:pt x="145" y="21736"/>
                  </a:cubicBezTo>
                  <a:cubicBezTo>
                    <a:pt x="96" y="21736"/>
                    <a:pt x="48" y="21735"/>
                    <a:pt x="0" y="21735"/>
                  </a:cubicBezTo>
                </a:path>
                <a:path w="21745" h="21736" stroke="0" extrusionOk="0">
                  <a:moveTo>
                    <a:pt x="21744" y="0"/>
                  </a:moveTo>
                  <a:cubicBezTo>
                    <a:pt x="21744" y="45"/>
                    <a:pt x="21745" y="90"/>
                    <a:pt x="21745" y="136"/>
                  </a:cubicBezTo>
                  <a:cubicBezTo>
                    <a:pt x="21745" y="12065"/>
                    <a:pt x="12074" y="21736"/>
                    <a:pt x="145" y="21736"/>
                  </a:cubicBezTo>
                  <a:cubicBezTo>
                    <a:pt x="96" y="21736"/>
                    <a:pt x="48" y="21735"/>
                    <a:pt x="0" y="21735"/>
                  </a:cubicBezTo>
                  <a:lnTo>
                    <a:pt x="145" y="136"/>
                  </a:lnTo>
                  <a:close/>
                </a:path>
              </a:pathLst>
            </a:custGeom>
            <a:solidFill>
              <a:srgbClr val="FFFF99"/>
            </a:solidFill>
            <a:ln w="254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8383" tIns="44193" rIns="88383" bIns="44193">
              <a:spAutoFit/>
            </a:bodyPr>
            <a:lstStyle/>
            <a:p>
              <a:endParaRPr lang="en-US"/>
            </a:p>
          </p:txBody>
        </p:sp>
        <p:sp>
          <p:nvSpPr>
            <p:cNvPr id="283741" name="Line 93"/>
            <p:cNvSpPr>
              <a:spLocks noChangeShapeType="1"/>
            </p:cNvSpPr>
            <p:nvPr/>
          </p:nvSpPr>
          <p:spPr bwMode="auto">
            <a:xfrm flipV="1">
              <a:off x="4290" y="2404"/>
              <a:ext cx="0" cy="1032"/>
            </a:xfrm>
            <a:prstGeom prst="line">
              <a:avLst/>
            </a:prstGeom>
            <a:noFill/>
            <a:ln w="254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8383" tIns="44193" rIns="88383" bIns="44193">
              <a:spAutoFit/>
            </a:bodyPr>
            <a:lstStyle/>
            <a:p>
              <a:endParaRPr lang="en-US"/>
            </a:p>
          </p:txBody>
        </p:sp>
      </p:grpSp>
      <p:sp>
        <p:nvSpPr>
          <p:cNvPr id="283743" name="Freeform 95"/>
          <p:cNvSpPr>
            <a:spLocks/>
          </p:cNvSpPr>
          <p:nvPr/>
        </p:nvSpPr>
        <p:spPr bwMode="auto">
          <a:xfrm>
            <a:off x="6546894" y="4267200"/>
            <a:ext cx="134938" cy="346075"/>
          </a:xfrm>
          <a:custGeom>
            <a:avLst/>
            <a:gdLst>
              <a:gd name="T0" fmla="*/ 32 w 85"/>
              <a:gd name="T1" fmla="*/ 0 h 218"/>
              <a:gd name="T2" fmla="*/ 0 w 85"/>
              <a:gd name="T3" fmla="*/ 25 h 218"/>
              <a:gd name="T4" fmla="*/ 0 w 85"/>
              <a:gd name="T5" fmla="*/ 63 h 218"/>
              <a:gd name="T6" fmla="*/ 32 w 85"/>
              <a:gd name="T7" fmla="*/ 84 h 218"/>
              <a:gd name="T8" fmla="*/ 72 w 85"/>
              <a:gd name="T9" fmla="*/ 107 h 218"/>
              <a:gd name="T10" fmla="*/ 84 w 85"/>
              <a:gd name="T11" fmla="*/ 148 h 218"/>
              <a:gd name="T12" fmla="*/ 68 w 85"/>
              <a:gd name="T13" fmla="*/ 182 h 218"/>
              <a:gd name="T14" fmla="*/ 44 w 85"/>
              <a:gd name="T15" fmla="*/ 206 h 218"/>
              <a:gd name="T16" fmla="*/ 15 w 85"/>
              <a:gd name="T17" fmla="*/ 217 h 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5" h="218">
                <a:moveTo>
                  <a:pt x="32" y="0"/>
                </a:moveTo>
                <a:lnTo>
                  <a:pt x="0" y="25"/>
                </a:lnTo>
                <a:lnTo>
                  <a:pt x="0" y="63"/>
                </a:lnTo>
                <a:lnTo>
                  <a:pt x="32" y="84"/>
                </a:lnTo>
                <a:lnTo>
                  <a:pt x="72" y="107"/>
                </a:lnTo>
                <a:lnTo>
                  <a:pt x="84" y="148"/>
                </a:lnTo>
                <a:lnTo>
                  <a:pt x="68" y="182"/>
                </a:lnTo>
                <a:lnTo>
                  <a:pt x="44" y="206"/>
                </a:lnTo>
                <a:lnTo>
                  <a:pt x="15" y="217"/>
                </a:lnTo>
              </a:path>
            </a:pathLst>
          </a:custGeom>
          <a:solidFill>
            <a:srgbClr val="FFFF99"/>
          </a:solidFill>
          <a:ln w="25400" cap="rnd" cmpd="sng">
            <a:solidFill>
              <a:schemeClr val="folHlink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383" tIns="44193" rIns="88383" bIns="44193">
            <a:spAutoFit/>
          </a:bodyPr>
          <a:lstStyle/>
          <a:p>
            <a:endParaRPr lang="en-US"/>
          </a:p>
        </p:txBody>
      </p:sp>
      <p:sp>
        <p:nvSpPr>
          <p:cNvPr id="283744" name="Freeform 96"/>
          <p:cNvSpPr>
            <a:spLocks/>
          </p:cNvSpPr>
          <p:nvPr/>
        </p:nvSpPr>
        <p:spPr bwMode="auto">
          <a:xfrm>
            <a:off x="6704057" y="4267200"/>
            <a:ext cx="136525" cy="346075"/>
          </a:xfrm>
          <a:custGeom>
            <a:avLst/>
            <a:gdLst>
              <a:gd name="T0" fmla="*/ 32 w 85"/>
              <a:gd name="T1" fmla="*/ 0 h 218"/>
              <a:gd name="T2" fmla="*/ 0 w 85"/>
              <a:gd name="T3" fmla="*/ 25 h 218"/>
              <a:gd name="T4" fmla="*/ 0 w 85"/>
              <a:gd name="T5" fmla="*/ 63 h 218"/>
              <a:gd name="T6" fmla="*/ 32 w 85"/>
              <a:gd name="T7" fmla="*/ 84 h 218"/>
              <a:gd name="T8" fmla="*/ 72 w 85"/>
              <a:gd name="T9" fmla="*/ 107 h 218"/>
              <a:gd name="T10" fmla="*/ 84 w 85"/>
              <a:gd name="T11" fmla="*/ 148 h 218"/>
              <a:gd name="T12" fmla="*/ 68 w 85"/>
              <a:gd name="T13" fmla="*/ 182 h 218"/>
              <a:gd name="T14" fmla="*/ 44 w 85"/>
              <a:gd name="T15" fmla="*/ 206 h 218"/>
              <a:gd name="T16" fmla="*/ 15 w 85"/>
              <a:gd name="T17" fmla="*/ 217 h 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5" h="218">
                <a:moveTo>
                  <a:pt x="32" y="0"/>
                </a:moveTo>
                <a:lnTo>
                  <a:pt x="0" y="25"/>
                </a:lnTo>
                <a:lnTo>
                  <a:pt x="0" y="63"/>
                </a:lnTo>
                <a:lnTo>
                  <a:pt x="32" y="84"/>
                </a:lnTo>
                <a:lnTo>
                  <a:pt x="72" y="107"/>
                </a:lnTo>
                <a:lnTo>
                  <a:pt x="84" y="148"/>
                </a:lnTo>
                <a:lnTo>
                  <a:pt x="68" y="182"/>
                </a:lnTo>
                <a:lnTo>
                  <a:pt x="44" y="206"/>
                </a:lnTo>
                <a:lnTo>
                  <a:pt x="15" y="217"/>
                </a:lnTo>
              </a:path>
            </a:pathLst>
          </a:custGeom>
          <a:solidFill>
            <a:srgbClr val="FFFF99"/>
          </a:solidFill>
          <a:ln w="25400" cap="rnd" cmpd="sng">
            <a:solidFill>
              <a:schemeClr val="folHlink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383" tIns="44193" rIns="88383" bIns="44193">
            <a:spAutoFit/>
          </a:bodyPr>
          <a:lstStyle/>
          <a:p>
            <a:endParaRPr lang="en-US"/>
          </a:p>
        </p:txBody>
      </p:sp>
      <p:sp>
        <p:nvSpPr>
          <p:cNvPr id="283745" name="Freeform 97"/>
          <p:cNvSpPr>
            <a:spLocks/>
          </p:cNvSpPr>
          <p:nvPr/>
        </p:nvSpPr>
        <p:spPr bwMode="auto">
          <a:xfrm>
            <a:off x="6865982" y="4267200"/>
            <a:ext cx="134937" cy="346075"/>
          </a:xfrm>
          <a:custGeom>
            <a:avLst/>
            <a:gdLst>
              <a:gd name="T0" fmla="*/ 32 w 85"/>
              <a:gd name="T1" fmla="*/ 0 h 218"/>
              <a:gd name="T2" fmla="*/ 0 w 85"/>
              <a:gd name="T3" fmla="*/ 25 h 218"/>
              <a:gd name="T4" fmla="*/ 0 w 85"/>
              <a:gd name="T5" fmla="*/ 63 h 218"/>
              <a:gd name="T6" fmla="*/ 32 w 85"/>
              <a:gd name="T7" fmla="*/ 84 h 218"/>
              <a:gd name="T8" fmla="*/ 72 w 85"/>
              <a:gd name="T9" fmla="*/ 107 h 218"/>
              <a:gd name="T10" fmla="*/ 84 w 85"/>
              <a:gd name="T11" fmla="*/ 148 h 218"/>
              <a:gd name="T12" fmla="*/ 68 w 85"/>
              <a:gd name="T13" fmla="*/ 182 h 218"/>
              <a:gd name="T14" fmla="*/ 44 w 85"/>
              <a:gd name="T15" fmla="*/ 206 h 218"/>
              <a:gd name="T16" fmla="*/ 15 w 85"/>
              <a:gd name="T17" fmla="*/ 217 h 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5" h="218">
                <a:moveTo>
                  <a:pt x="32" y="0"/>
                </a:moveTo>
                <a:lnTo>
                  <a:pt x="0" y="25"/>
                </a:lnTo>
                <a:lnTo>
                  <a:pt x="0" y="63"/>
                </a:lnTo>
                <a:lnTo>
                  <a:pt x="32" y="84"/>
                </a:lnTo>
                <a:lnTo>
                  <a:pt x="72" y="107"/>
                </a:lnTo>
                <a:lnTo>
                  <a:pt x="84" y="148"/>
                </a:lnTo>
                <a:lnTo>
                  <a:pt x="68" y="182"/>
                </a:lnTo>
                <a:lnTo>
                  <a:pt x="44" y="206"/>
                </a:lnTo>
                <a:lnTo>
                  <a:pt x="15" y="217"/>
                </a:lnTo>
              </a:path>
            </a:pathLst>
          </a:custGeom>
          <a:solidFill>
            <a:srgbClr val="FFFF99"/>
          </a:solidFill>
          <a:ln w="25400" cap="rnd" cmpd="sng">
            <a:solidFill>
              <a:schemeClr val="folHlink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383" tIns="44193" rIns="88383" bIns="44193">
            <a:spAutoFit/>
          </a:bodyPr>
          <a:lstStyle/>
          <a:p>
            <a:endParaRPr lang="en-US"/>
          </a:p>
        </p:txBody>
      </p:sp>
      <p:sp>
        <p:nvSpPr>
          <p:cNvPr id="283746" name="Rectangle 98"/>
          <p:cNvSpPr>
            <a:spLocks noChangeArrowheads="1"/>
          </p:cNvSpPr>
          <p:nvPr/>
        </p:nvSpPr>
        <p:spPr bwMode="auto">
          <a:xfrm>
            <a:off x="6029369" y="1266825"/>
            <a:ext cx="1295400" cy="603250"/>
          </a:xfrm>
          <a:prstGeom prst="rect">
            <a:avLst/>
          </a:prstGeom>
          <a:solidFill>
            <a:srgbClr val="FFFF99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383" tIns="44193" rIns="88383" bIns="44193">
            <a:spAutoFit/>
          </a:bodyPr>
          <a:lstStyle>
            <a:lvl1pPr defTabSz="877888">
              <a:defRPr>
                <a:solidFill>
                  <a:schemeClr val="tx1"/>
                </a:solidFill>
                <a:latin typeface="Arial" charset="0"/>
              </a:defRPr>
            </a:lvl1pPr>
            <a:lvl2pPr marL="438150" defTabSz="877888">
              <a:defRPr>
                <a:solidFill>
                  <a:schemeClr val="tx1"/>
                </a:solidFill>
                <a:latin typeface="Arial" charset="0"/>
              </a:defRPr>
            </a:lvl2pPr>
            <a:lvl3pPr marL="877888" defTabSz="877888">
              <a:defRPr>
                <a:solidFill>
                  <a:schemeClr val="tx1"/>
                </a:solidFill>
                <a:latin typeface="Arial" charset="0"/>
              </a:defRPr>
            </a:lvl3pPr>
            <a:lvl4pPr marL="1316038" defTabSz="877888">
              <a:defRPr>
                <a:solidFill>
                  <a:schemeClr val="tx1"/>
                </a:solidFill>
                <a:latin typeface="Arial" charset="0"/>
              </a:defRPr>
            </a:lvl4pPr>
            <a:lvl5pPr marL="1755775" defTabSz="877888">
              <a:defRPr>
                <a:solidFill>
                  <a:schemeClr val="tx1"/>
                </a:solidFill>
                <a:latin typeface="Arial" charset="0"/>
              </a:defRPr>
            </a:lvl5pPr>
            <a:lvl6pPr marL="2212975" defTabSz="8778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670175" defTabSz="8778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127375" defTabSz="8778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584575" defTabSz="8778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Clr>
                <a:srgbClr val="FF6600"/>
              </a:buClr>
            </a:pPr>
            <a:r>
              <a:rPr lang="en-US" altLang="en-US" sz="1100" b="1">
                <a:solidFill>
                  <a:srgbClr val="FF6600"/>
                </a:solidFill>
              </a:rPr>
              <a:t>Incubation to promote signal generation</a:t>
            </a:r>
          </a:p>
        </p:txBody>
      </p:sp>
      <p:sp>
        <p:nvSpPr>
          <p:cNvPr id="283747" name="Oval 99"/>
          <p:cNvSpPr>
            <a:spLocks noChangeArrowheads="1"/>
          </p:cNvSpPr>
          <p:nvPr/>
        </p:nvSpPr>
        <p:spPr bwMode="auto">
          <a:xfrm>
            <a:off x="6651669" y="4043363"/>
            <a:ext cx="57150" cy="5715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383" tIns="44193" rIns="88383" bIns="44193">
            <a:spAutoFit/>
          </a:bodyPr>
          <a:lstStyle/>
          <a:p>
            <a:endParaRPr lang="en-US"/>
          </a:p>
        </p:txBody>
      </p:sp>
      <p:sp>
        <p:nvSpPr>
          <p:cNvPr id="283748" name="Oval 100"/>
          <p:cNvSpPr>
            <a:spLocks noChangeArrowheads="1"/>
          </p:cNvSpPr>
          <p:nvPr/>
        </p:nvSpPr>
        <p:spPr bwMode="auto">
          <a:xfrm>
            <a:off x="6654844" y="3754438"/>
            <a:ext cx="57150" cy="5715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383" tIns="44193" rIns="88383" bIns="44193">
            <a:spAutoFit/>
          </a:bodyPr>
          <a:lstStyle/>
          <a:p>
            <a:endParaRPr lang="en-US"/>
          </a:p>
        </p:txBody>
      </p:sp>
      <p:sp>
        <p:nvSpPr>
          <p:cNvPr id="283749" name="Oval 101"/>
          <p:cNvSpPr>
            <a:spLocks noChangeArrowheads="1"/>
          </p:cNvSpPr>
          <p:nvPr/>
        </p:nvSpPr>
        <p:spPr bwMode="auto">
          <a:xfrm>
            <a:off x="6756444" y="3689350"/>
            <a:ext cx="57150" cy="5715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383" tIns="44193" rIns="88383" bIns="44193">
            <a:spAutoFit/>
          </a:bodyPr>
          <a:lstStyle/>
          <a:p>
            <a:endParaRPr lang="en-US"/>
          </a:p>
        </p:txBody>
      </p:sp>
      <p:sp>
        <p:nvSpPr>
          <p:cNvPr id="283750" name="Oval 102"/>
          <p:cNvSpPr>
            <a:spLocks noChangeArrowheads="1"/>
          </p:cNvSpPr>
          <p:nvPr/>
        </p:nvSpPr>
        <p:spPr bwMode="auto">
          <a:xfrm>
            <a:off x="6824707" y="3940175"/>
            <a:ext cx="57150" cy="5715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383" tIns="44193" rIns="88383" bIns="44193">
            <a:spAutoFit/>
          </a:bodyPr>
          <a:lstStyle/>
          <a:p>
            <a:endParaRPr lang="en-US"/>
          </a:p>
        </p:txBody>
      </p:sp>
      <p:sp>
        <p:nvSpPr>
          <p:cNvPr id="283751" name="Oval 103"/>
          <p:cNvSpPr>
            <a:spLocks noChangeArrowheads="1"/>
          </p:cNvSpPr>
          <p:nvPr/>
        </p:nvSpPr>
        <p:spPr bwMode="auto">
          <a:xfrm>
            <a:off x="6594519" y="3562350"/>
            <a:ext cx="57150" cy="5715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383" tIns="44193" rIns="88383" bIns="44193">
            <a:spAutoFit/>
          </a:bodyPr>
          <a:lstStyle/>
          <a:p>
            <a:endParaRPr lang="en-US"/>
          </a:p>
        </p:txBody>
      </p:sp>
      <p:sp>
        <p:nvSpPr>
          <p:cNvPr id="283752" name="Oval 104"/>
          <p:cNvSpPr>
            <a:spLocks noChangeArrowheads="1"/>
          </p:cNvSpPr>
          <p:nvPr/>
        </p:nvSpPr>
        <p:spPr bwMode="auto">
          <a:xfrm>
            <a:off x="6581819" y="3895725"/>
            <a:ext cx="57150" cy="5715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383" tIns="44193" rIns="88383" bIns="44193">
            <a:spAutoFit/>
          </a:bodyPr>
          <a:lstStyle/>
          <a:p>
            <a:endParaRPr lang="en-US"/>
          </a:p>
        </p:txBody>
      </p:sp>
      <p:sp>
        <p:nvSpPr>
          <p:cNvPr id="283753" name="AutoShape 105"/>
          <p:cNvSpPr>
            <a:spLocks noChangeArrowheads="1"/>
          </p:cNvSpPr>
          <p:nvPr/>
        </p:nvSpPr>
        <p:spPr bwMode="auto">
          <a:xfrm>
            <a:off x="5897607" y="2941638"/>
            <a:ext cx="217487" cy="309562"/>
          </a:xfrm>
          <a:prstGeom prst="rightArrow">
            <a:avLst>
              <a:gd name="adj1" fmla="val 50000"/>
              <a:gd name="adj2" fmla="val 50005"/>
            </a:avLst>
          </a:prstGeom>
          <a:solidFill>
            <a:srgbClr val="FFFF99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383" tIns="44193" rIns="88383" bIns="44193">
            <a:spAutoFit/>
          </a:bodyPr>
          <a:lstStyle/>
          <a:p>
            <a:endParaRPr lang="en-US"/>
          </a:p>
        </p:txBody>
      </p:sp>
      <p:sp>
        <p:nvSpPr>
          <p:cNvPr id="283755" name="Rectangle 107"/>
          <p:cNvSpPr>
            <a:spLocks noChangeArrowheads="1"/>
          </p:cNvSpPr>
          <p:nvPr/>
        </p:nvSpPr>
        <p:spPr bwMode="auto">
          <a:xfrm>
            <a:off x="7478757" y="1190625"/>
            <a:ext cx="1346200" cy="784225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383" tIns="44193" rIns="88383" bIns="44193">
            <a:spAutoFit/>
          </a:bodyPr>
          <a:lstStyle>
            <a:lvl1pPr defTabSz="877888">
              <a:defRPr>
                <a:solidFill>
                  <a:schemeClr val="tx1"/>
                </a:solidFill>
                <a:latin typeface="Arial" charset="0"/>
              </a:defRPr>
            </a:lvl1pPr>
            <a:lvl2pPr marL="438150" defTabSz="877888">
              <a:defRPr>
                <a:solidFill>
                  <a:schemeClr val="tx1"/>
                </a:solidFill>
                <a:latin typeface="Arial" charset="0"/>
              </a:defRPr>
            </a:lvl2pPr>
            <a:lvl3pPr marL="877888" defTabSz="877888">
              <a:defRPr>
                <a:solidFill>
                  <a:schemeClr val="tx1"/>
                </a:solidFill>
                <a:latin typeface="Arial" charset="0"/>
              </a:defRPr>
            </a:lvl3pPr>
            <a:lvl4pPr marL="1316038" defTabSz="877888">
              <a:defRPr>
                <a:solidFill>
                  <a:schemeClr val="tx1"/>
                </a:solidFill>
                <a:latin typeface="Arial" charset="0"/>
              </a:defRPr>
            </a:lvl4pPr>
            <a:lvl5pPr marL="1755775" defTabSz="877888">
              <a:defRPr>
                <a:solidFill>
                  <a:schemeClr val="tx1"/>
                </a:solidFill>
                <a:latin typeface="Arial" charset="0"/>
              </a:defRPr>
            </a:lvl5pPr>
            <a:lvl6pPr marL="2212975" defTabSz="8778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670175" defTabSz="8778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127375" defTabSz="8778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584575" defTabSz="8778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500" b="1">
                <a:solidFill>
                  <a:srgbClr val="FF6600"/>
                </a:solidFill>
              </a:rPr>
              <a:t>Detection</a:t>
            </a:r>
          </a:p>
          <a:p>
            <a:pPr algn="ctr"/>
            <a:r>
              <a:rPr lang="en-US" altLang="en-US" sz="1500" b="1">
                <a:solidFill>
                  <a:srgbClr val="FF6600"/>
                </a:solidFill>
              </a:rPr>
              <a:t>of</a:t>
            </a:r>
          </a:p>
          <a:p>
            <a:pPr algn="ctr"/>
            <a:r>
              <a:rPr lang="en-US" altLang="en-US" sz="1500" b="1">
                <a:solidFill>
                  <a:srgbClr val="FF6600"/>
                </a:solidFill>
              </a:rPr>
              <a:t>signal</a:t>
            </a:r>
          </a:p>
        </p:txBody>
      </p:sp>
      <p:sp>
        <p:nvSpPr>
          <p:cNvPr id="283757" name="Freeform 109"/>
          <p:cNvSpPr>
            <a:spLocks/>
          </p:cNvSpPr>
          <p:nvPr/>
        </p:nvSpPr>
        <p:spPr bwMode="auto">
          <a:xfrm>
            <a:off x="7932782" y="3443288"/>
            <a:ext cx="454025" cy="642937"/>
          </a:xfrm>
          <a:custGeom>
            <a:avLst/>
            <a:gdLst>
              <a:gd name="T0" fmla="*/ 0 w 284"/>
              <a:gd name="T1" fmla="*/ 0 h 419"/>
              <a:gd name="T2" fmla="*/ 0 w 284"/>
              <a:gd name="T3" fmla="*/ 271 h 419"/>
              <a:gd name="T4" fmla="*/ 10 w 284"/>
              <a:gd name="T5" fmla="*/ 322 h 419"/>
              <a:gd name="T6" fmla="*/ 31 w 284"/>
              <a:gd name="T7" fmla="*/ 353 h 419"/>
              <a:gd name="T8" fmla="*/ 79 w 284"/>
              <a:gd name="T9" fmla="*/ 396 h 419"/>
              <a:gd name="T10" fmla="*/ 130 w 284"/>
              <a:gd name="T11" fmla="*/ 418 h 419"/>
              <a:gd name="T12" fmla="*/ 187 w 284"/>
              <a:gd name="T13" fmla="*/ 410 h 419"/>
              <a:gd name="T14" fmla="*/ 226 w 284"/>
              <a:gd name="T15" fmla="*/ 386 h 419"/>
              <a:gd name="T16" fmla="*/ 267 w 284"/>
              <a:gd name="T17" fmla="*/ 331 h 419"/>
              <a:gd name="T18" fmla="*/ 281 w 284"/>
              <a:gd name="T19" fmla="*/ 264 h 419"/>
              <a:gd name="T20" fmla="*/ 283 w 284"/>
              <a:gd name="T21" fmla="*/ 0 h 419"/>
              <a:gd name="T22" fmla="*/ 0 w 284"/>
              <a:gd name="T23" fmla="*/ 0 h 4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84" h="419">
                <a:moveTo>
                  <a:pt x="0" y="0"/>
                </a:moveTo>
                <a:lnTo>
                  <a:pt x="0" y="271"/>
                </a:lnTo>
                <a:lnTo>
                  <a:pt x="10" y="322"/>
                </a:lnTo>
                <a:lnTo>
                  <a:pt x="31" y="353"/>
                </a:lnTo>
                <a:lnTo>
                  <a:pt x="79" y="396"/>
                </a:lnTo>
                <a:lnTo>
                  <a:pt x="130" y="418"/>
                </a:lnTo>
                <a:lnTo>
                  <a:pt x="187" y="410"/>
                </a:lnTo>
                <a:lnTo>
                  <a:pt x="226" y="386"/>
                </a:lnTo>
                <a:lnTo>
                  <a:pt x="267" y="331"/>
                </a:lnTo>
                <a:lnTo>
                  <a:pt x="281" y="264"/>
                </a:lnTo>
                <a:lnTo>
                  <a:pt x="283" y="0"/>
                </a:lnTo>
                <a:lnTo>
                  <a:pt x="0" y="0"/>
                </a:lnTo>
              </a:path>
            </a:pathLst>
          </a:custGeom>
          <a:solidFill>
            <a:srgbClr val="FAFD00"/>
          </a:solidFill>
          <a:ln w="9525" cap="rnd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383" tIns="44193" rIns="88383" bIns="44193">
            <a:spAutoFit/>
          </a:bodyPr>
          <a:lstStyle/>
          <a:p>
            <a:endParaRPr lang="en-US"/>
          </a:p>
        </p:txBody>
      </p:sp>
      <p:grpSp>
        <p:nvGrpSpPr>
          <p:cNvPr id="283758" name="Group 110"/>
          <p:cNvGrpSpPr>
            <a:grpSpLocks/>
          </p:cNvGrpSpPr>
          <p:nvPr/>
        </p:nvGrpSpPr>
        <p:grpSpPr bwMode="auto">
          <a:xfrm>
            <a:off x="7935957" y="2257425"/>
            <a:ext cx="455612" cy="1827213"/>
            <a:chOff x="4886" y="2404"/>
            <a:chExt cx="286" cy="1191"/>
          </a:xfrm>
        </p:grpSpPr>
        <p:grpSp>
          <p:nvGrpSpPr>
            <p:cNvPr id="283759" name="Group 111"/>
            <p:cNvGrpSpPr>
              <a:grpSpLocks/>
            </p:cNvGrpSpPr>
            <p:nvPr/>
          </p:nvGrpSpPr>
          <p:grpSpPr bwMode="auto">
            <a:xfrm>
              <a:off x="4886" y="2404"/>
              <a:ext cx="150" cy="1191"/>
              <a:chOff x="4886" y="2404"/>
              <a:chExt cx="150" cy="1191"/>
            </a:xfrm>
          </p:grpSpPr>
          <p:sp>
            <p:nvSpPr>
              <p:cNvPr id="283760" name="Arc 112"/>
              <p:cNvSpPr>
                <a:spLocks/>
              </p:cNvSpPr>
              <p:nvPr/>
            </p:nvSpPr>
            <p:spPr bwMode="auto">
              <a:xfrm>
                <a:off x="4886" y="3435"/>
                <a:ext cx="150" cy="160"/>
              </a:xfrm>
              <a:custGeom>
                <a:avLst/>
                <a:gdLst>
                  <a:gd name="G0" fmla="+- 21600 0 0"/>
                  <a:gd name="G1" fmla="+- 135 0 0"/>
                  <a:gd name="G2" fmla="+- 21600 0 0"/>
                  <a:gd name="T0" fmla="*/ 21455 w 21600"/>
                  <a:gd name="T1" fmla="*/ 21735 h 21735"/>
                  <a:gd name="T2" fmla="*/ 0 w 21600"/>
                  <a:gd name="T3" fmla="*/ 0 h 21735"/>
                  <a:gd name="T4" fmla="*/ 21600 w 21600"/>
                  <a:gd name="T5" fmla="*/ 135 h 217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735" fill="none" extrusionOk="0">
                    <a:moveTo>
                      <a:pt x="21455" y="21734"/>
                    </a:moveTo>
                    <a:cubicBezTo>
                      <a:pt x="9582" y="21654"/>
                      <a:pt x="0" y="12007"/>
                      <a:pt x="0" y="135"/>
                    </a:cubicBezTo>
                    <a:cubicBezTo>
                      <a:pt x="-1" y="90"/>
                      <a:pt x="0" y="45"/>
                      <a:pt x="0" y="0"/>
                    </a:cubicBezTo>
                  </a:path>
                  <a:path w="21600" h="21735" stroke="0" extrusionOk="0">
                    <a:moveTo>
                      <a:pt x="21455" y="21734"/>
                    </a:moveTo>
                    <a:cubicBezTo>
                      <a:pt x="9582" y="21654"/>
                      <a:pt x="0" y="12007"/>
                      <a:pt x="0" y="135"/>
                    </a:cubicBezTo>
                    <a:cubicBezTo>
                      <a:pt x="-1" y="90"/>
                      <a:pt x="0" y="45"/>
                      <a:pt x="0" y="0"/>
                    </a:cubicBezTo>
                    <a:lnTo>
                      <a:pt x="21600" y="135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folHlink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88383" tIns="44193" rIns="88383" bIns="44193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83761" name="Line 113"/>
              <p:cNvSpPr>
                <a:spLocks noChangeShapeType="1"/>
              </p:cNvSpPr>
              <p:nvPr/>
            </p:nvSpPr>
            <p:spPr bwMode="auto">
              <a:xfrm flipV="1">
                <a:off x="4886" y="2404"/>
                <a:ext cx="0" cy="1032"/>
              </a:xfrm>
              <a:prstGeom prst="line">
                <a:avLst/>
              </a:prstGeom>
              <a:noFill/>
              <a:ln w="25400">
                <a:solidFill>
                  <a:schemeClr val="folHlink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88383" tIns="44193" rIns="88383" bIns="44193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283762" name="Group 114"/>
            <p:cNvGrpSpPr>
              <a:grpSpLocks/>
            </p:cNvGrpSpPr>
            <p:nvPr/>
          </p:nvGrpSpPr>
          <p:grpSpPr bwMode="auto">
            <a:xfrm>
              <a:off x="5021" y="2404"/>
              <a:ext cx="151" cy="1191"/>
              <a:chOff x="5021" y="2404"/>
              <a:chExt cx="151" cy="1191"/>
            </a:xfrm>
          </p:grpSpPr>
          <p:sp>
            <p:nvSpPr>
              <p:cNvPr id="283763" name="Arc 115"/>
              <p:cNvSpPr>
                <a:spLocks/>
              </p:cNvSpPr>
              <p:nvPr/>
            </p:nvSpPr>
            <p:spPr bwMode="auto">
              <a:xfrm>
                <a:off x="5021" y="3434"/>
                <a:ext cx="151" cy="161"/>
              </a:xfrm>
              <a:custGeom>
                <a:avLst/>
                <a:gdLst>
                  <a:gd name="G0" fmla="+- 145 0 0"/>
                  <a:gd name="G1" fmla="+- 136 0 0"/>
                  <a:gd name="G2" fmla="+- 21600 0 0"/>
                  <a:gd name="T0" fmla="*/ 21745 w 21745"/>
                  <a:gd name="T1" fmla="*/ 0 h 21736"/>
                  <a:gd name="T2" fmla="*/ 0 w 21745"/>
                  <a:gd name="T3" fmla="*/ 21736 h 21736"/>
                  <a:gd name="T4" fmla="*/ 145 w 21745"/>
                  <a:gd name="T5" fmla="*/ 136 h 21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745" h="21736" fill="none" extrusionOk="0">
                    <a:moveTo>
                      <a:pt x="21744" y="0"/>
                    </a:moveTo>
                    <a:cubicBezTo>
                      <a:pt x="21744" y="45"/>
                      <a:pt x="21745" y="90"/>
                      <a:pt x="21745" y="136"/>
                    </a:cubicBezTo>
                    <a:cubicBezTo>
                      <a:pt x="21745" y="12065"/>
                      <a:pt x="12074" y="21736"/>
                      <a:pt x="145" y="21736"/>
                    </a:cubicBezTo>
                    <a:cubicBezTo>
                      <a:pt x="96" y="21736"/>
                      <a:pt x="48" y="21735"/>
                      <a:pt x="0" y="21735"/>
                    </a:cubicBezTo>
                  </a:path>
                  <a:path w="21745" h="21736" stroke="0" extrusionOk="0">
                    <a:moveTo>
                      <a:pt x="21744" y="0"/>
                    </a:moveTo>
                    <a:cubicBezTo>
                      <a:pt x="21744" y="45"/>
                      <a:pt x="21745" y="90"/>
                      <a:pt x="21745" y="136"/>
                    </a:cubicBezTo>
                    <a:cubicBezTo>
                      <a:pt x="21745" y="12065"/>
                      <a:pt x="12074" y="21736"/>
                      <a:pt x="145" y="21736"/>
                    </a:cubicBezTo>
                    <a:cubicBezTo>
                      <a:pt x="96" y="21736"/>
                      <a:pt x="48" y="21735"/>
                      <a:pt x="0" y="21735"/>
                    </a:cubicBezTo>
                    <a:lnTo>
                      <a:pt x="145" y="136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folHlink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88383" tIns="44193" rIns="88383" bIns="44193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83764" name="Line 116"/>
              <p:cNvSpPr>
                <a:spLocks noChangeShapeType="1"/>
              </p:cNvSpPr>
              <p:nvPr/>
            </p:nvSpPr>
            <p:spPr bwMode="auto">
              <a:xfrm flipV="1">
                <a:off x="5169" y="2404"/>
                <a:ext cx="0" cy="1032"/>
              </a:xfrm>
              <a:prstGeom prst="line">
                <a:avLst/>
              </a:prstGeom>
              <a:noFill/>
              <a:ln w="25400">
                <a:solidFill>
                  <a:schemeClr val="folHlink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88383" tIns="44193" rIns="88383" bIns="44193"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283765" name="Oval 117"/>
          <p:cNvSpPr>
            <a:spLocks noChangeArrowheads="1"/>
          </p:cNvSpPr>
          <p:nvPr/>
        </p:nvSpPr>
        <p:spPr bwMode="auto">
          <a:xfrm>
            <a:off x="8045494" y="3957638"/>
            <a:ext cx="74613" cy="74612"/>
          </a:xfrm>
          <a:prstGeom prst="ellipse">
            <a:avLst/>
          </a:prstGeom>
          <a:solidFill>
            <a:srgbClr val="E3BEFF"/>
          </a:solidFill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383" tIns="44193" rIns="88383" bIns="44193">
            <a:spAutoFit/>
          </a:bodyPr>
          <a:lstStyle/>
          <a:p>
            <a:endParaRPr lang="en-US"/>
          </a:p>
        </p:txBody>
      </p:sp>
      <p:sp>
        <p:nvSpPr>
          <p:cNvPr id="283766" name="Oval 118"/>
          <p:cNvSpPr>
            <a:spLocks noChangeArrowheads="1"/>
          </p:cNvSpPr>
          <p:nvPr/>
        </p:nvSpPr>
        <p:spPr bwMode="auto">
          <a:xfrm>
            <a:off x="8048669" y="3681413"/>
            <a:ext cx="74613" cy="74612"/>
          </a:xfrm>
          <a:prstGeom prst="ellipse">
            <a:avLst/>
          </a:prstGeom>
          <a:solidFill>
            <a:srgbClr val="E3BEFF"/>
          </a:solidFill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383" tIns="44193" rIns="88383" bIns="44193">
            <a:spAutoFit/>
          </a:bodyPr>
          <a:lstStyle/>
          <a:p>
            <a:endParaRPr lang="en-US"/>
          </a:p>
        </p:txBody>
      </p:sp>
      <p:sp>
        <p:nvSpPr>
          <p:cNvPr id="283767" name="Oval 119"/>
          <p:cNvSpPr>
            <a:spLocks noChangeArrowheads="1"/>
          </p:cNvSpPr>
          <p:nvPr/>
        </p:nvSpPr>
        <p:spPr bwMode="auto">
          <a:xfrm>
            <a:off x="8134394" y="3619500"/>
            <a:ext cx="74613" cy="74613"/>
          </a:xfrm>
          <a:prstGeom prst="ellipse">
            <a:avLst/>
          </a:prstGeom>
          <a:solidFill>
            <a:srgbClr val="E3BEFF"/>
          </a:solidFill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383" tIns="44193" rIns="88383" bIns="44193">
            <a:spAutoFit/>
          </a:bodyPr>
          <a:lstStyle/>
          <a:p>
            <a:endParaRPr lang="en-US"/>
          </a:p>
        </p:txBody>
      </p:sp>
      <p:sp>
        <p:nvSpPr>
          <p:cNvPr id="283768" name="Oval 120"/>
          <p:cNvSpPr>
            <a:spLocks noChangeArrowheads="1"/>
          </p:cNvSpPr>
          <p:nvPr/>
        </p:nvSpPr>
        <p:spPr bwMode="auto">
          <a:xfrm>
            <a:off x="8191544" y="3859213"/>
            <a:ext cx="74613" cy="74612"/>
          </a:xfrm>
          <a:prstGeom prst="ellipse">
            <a:avLst/>
          </a:prstGeom>
          <a:solidFill>
            <a:srgbClr val="E3BEFF"/>
          </a:solidFill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383" tIns="44193" rIns="88383" bIns="44193">
            <a:spAutoFit/>
          </a:bodyPr>
          <a:lstStyle/>
          <a:p>
            <a:endParaRPr lang="en-US"/>
          </a:p>
        </p:txBody>
      </p:sp>
      <p:sp>
        <p:nvSpPr>
          <p:cNvPr id="283769" name="Oval 121"/>
          <p:cNvSpPr>
            <a:spLocks noChangeArrowheads="1"/>
          </p:cNvSpPr>
          <p:nvPr/>
        </p:nvSpPr>
        <p:spPr bwMode="auto">
          <a:xfrm>
            <a:off x="7997869" y="3497263"/>
            <a:ext cx="74613" cy="74612"/>
          </a:xfrm>
          <a:prstGeom prst="ellipse">
            <a:avLst/>
          </a:prstGeom>
          <a:solidFill>
            <a:srgbClr val="E3BEFF"/>
          </a:solidFill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383" tIns="44193" rIns="88383" bIns="44193">
            <a:spAutoFit/>
          </a:bodyPr>
          <a:lstStyle/>
          <a:p>
            <a:endParaRPr lang="en-US"/>
          </a:p>
        </p:txBody>
      </p:sp>
      <p:sp>
        <p:nvSpPr>
          <p:cNvPr id="283770" name="Oval 122"/>
          <p:cNvSpPr>
            <a:spLocks noChangeArrowheads="1"/>
          </p:cNvSpPr>
          <p:nvPr/>
        </p:nvSpPr>
        <p:spPr bwMode="auto">
          <a:xfrm>
            <a:off x="7986757" y="3816350"/>
            <a:ext cx="74612" cy="74613"/>
          </a:xfrm>
          <a:prstGeom prst="ellipse">
            <a:avLst/>
          </a:prstGeom>
          <a:solidFill>
            <a:srgbClr val="E3BEFF"/>
          </a:solidFill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383" tIns="44193" rIns="88383" bIns="44193">
            <a:spAutoFit/>
          </a:bodyPr>
          <a:lstStyle/>
          <a:p>
            <a:endParaRPr lang="en-US"/>
          </a:p>
        </p:txBody>
      </p:sp>
      <p:sp>
        <p:nvSpPr>
          <p:cNvPr id="283771" name="Line 123"/>
          <p:cNvSpPr>
            <a:spLocks noChangeShapeType="1"/>
          </p:cNvSpPr>
          <p:nvPr/>
        </p:nvSpPr>
        <p:spPr bwMode="auto">
          <a:xfrm flipH="1" flipV="1">
            <a:off x="7674019" y="3384550"/>
            <a:ext cx="147638" cy="1095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383" tIns="44193" rIns="88383" bIns="44193">
            <a:spAutoFit/>
          </a:bodyPr>
          <a:lstStyle/>
          <a:p>
            <a:endParaRPr lang="en-US"/>
          </a:p>
        </p:txBody>
      </p:sp>
      <p:sp>
        <p:nvSpPr>
          <p:cNvPr id="283772" name="Line 124"/>
          <p:cNvSpPr>
            <a:spLocks noChangeShapeType="1"/>
          </p:cNvSpPr>
          <p:nvPr/>
        </p:nvSpPr>
        <p:spPr bwMode="auto">
          <a:xfrm flipH="1">
            <a:off x="7567657" y="3635375"/>
            <a:ext cx="2635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383" tIns="44193" rIns="88383" bIns="44193">
            <a:spAutoFit/>
          </a:bodyPr>
          <a:lstStyle/>
          <a:p>
            <a:endParaRPr lang="en-US"/>
          </a:p>
        </p:txBody>
      </p:sp>
      <p:sp>
        <p:nvSpPr>
          <p:cNvPr id="283773" name="Line 125"/>
          <p:cNvSpPr>
            <a:spLocks noChangeShapeType="1"/>
          </p:cNvSpPr>
          <p:nvPr/>
        </p:nvSpPr>
        <p:spPr bwMode="auto">
          <a:xfrm flipH="1">
            <a:off x="7586707" y="3856038"/>
            <a:ext cx="266700" cy="106362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383" tIns="44193" rIns="88383" bIns="44193">
            <a:spAutoFit/>
          </a:bodyPr>
          <a:lstStyle/>
          <a:p>
            <a:endParaRPr lang="en-US"/>
          </a:p>
        </p:txBody>
      </p:sp>
      <p:sp>
        <p:nvSpPr>
          <p:cNvPr id="283774" name="Line 126"/>
          <p:cNvSpPr>
            <a:spLocks noChangeShapeType="1"/>
          </p:cNvSpPr>
          <p:nvPr/>
        </p:nvSpPr>
        <p:spPr bwMode="auto">
          <a:xfrm flipH="1">
            <a:off x="8404269" y="3470275"/>
            <a:ext cx="187325" cy="5080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383" tIns="44193" rIns="88383" bIns="44193">
            <a:spAutoFit/>
          </a:bodyPr>
          <a:lstStyle/>
          <a:p>
            <a:endParaRPr lang="en-US"/>
          </a:p>
        </p:txBody>
      </p:sp>
      <p:sp>
        <p:nvSpPr>
          <p:cNvPr id="283775" name="Line 127"/>
          <p:cNvSpPr>
            <a:spLocks noChangeShapeType="1"/>
          </p:cNvSpPr>
          <p:nvPr/>
        </p:nvSpPr>
        <p:spPr bwMode="auto">
          <a:xfrm flipH="1" flipV="1">
            <a:off x="8455069" y="3668713"/>
            <a:ext cx="193675" cy="158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383" tIns="44193" rIns="88383" bIns="44193">
            <a:spAutoFit/>
          </a:bodyPr>
          <a:lstStyle/>
          <a:p>
            <a:endParaRPr lang="en-US"/>
          </a:p>
        </p:txBody>
      </p:sp>
      <p:sp>
        <p:nvSpPr>
          <p:cNvPr id="283776" name="Line 128"/>
          <p:cNvSpPr>
            <a:spLocks noChangeShapeType="1"/>
          </p:cNvSpPr>
          <p:nvPr/>
        </p:nvSpPr>
        <p:spPr bwMode="auto">
          <a:xfrm flipH="1" flipV="1">
            <a:off x="8391569" y="3824288"/>
            <a:ext cx="239713" cy="5238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383" tIns="44193" rIns="88383" bIns="44193">
            <a:spAutoFit/>
          </a:bodyPr>
          <a:lstStyle/>
          <a:p>
            <a:endParaRPr lang="en-US"/>
          </a:p>
        </p:txBody>
      </p:sp>
      <p:sp>
        <p:nvSpPr>
          <p:cNvPr id="283777" name="AutoShape 129"/>
          <p:cNvSpPr>
            <a:spLocks noChangeArrowheads="1"/>
          </p:cNvSpPr>
          <p:nvPr/>
        </p:nvSpPr>
        <p:spPr bwMode="auto">
          <a:xfrm>
            <a:off x="7400969" y="2924175"/>
            <a:ext cx="185738" cy="296863"/>
          </a:xfrm>
          <a:prstGeom prst="rightArrow">
            <a:avLst>
              <a:gd name="adj1" fmla="val 50000"/>
              <a:gd name="adj2" fmla="val 50005"/>
            </a:avLst>
          </a:prstGeom>
          <a:solidFill>
            <a:srgbClr val="FFFFFF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383" tIns="44193" rIns="88383" bIns="44193">
            <a:spAutoFit/>
          </a:bodyPr>
          <a:lstStyle/>
          <a:p>
            <a:endParaRPr lang="en-US"/>
          </a:p>
        </p:txBody>
      </p:sp>
      <p:sp>
        <p:nvSpPr>
          <p:cNvPr id="283784" name="Oval 136"/>
          <p:cNvSpPr>
            <a:spLocks noChangeArrowheads="1"/>
          </p:cNvSpPr>
          <p:nvPr/>
        </p:nvSpPr>
        <p:spPr bwMode="auto">
          <a:xfrm>
            <a:off x="9217069" y="4973638"/>
            <a:ext cx="39688" cy="39687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3786" name="Rectangle 138"/>
          <p:cNvSpPr>
            <a:spLocks noChangeArrowheads="1"/>
          </p:cNvSpPr>
          <p:nvPr/>
        </p:nvSpPr>
        <p:spPr bwMode="auto">
          <a:xfrm>
            <a:off x="765501" y="240663"/>
            <a:ext cx="7793037" cy="62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4400">
                <a:solidFill>
                  <a:schemeClr val="tx2"/>
                </a:solidFill>
                <a:latin typeface="Tahoma" pitchFamily="34" charset="0"/>
              </a:defRPr>
            </a:lvl1pPr>
            <a:lvl2pPr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en-US" sz="2800" dirty="0"/>
              <a:t>Usual Steps In Immunoassays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432" y="4724400"/>
            <a:ext cx="260985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36967" y="5129510"/>
            <a:ext cx="40343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Micro-plate ELISA: </a:t>
            </a:r>
          </a:p>
          <a:p>
            <a:r>
              <a:rPr lang="en-US" dirty="0" smtClean="0"/>
              <a:t>The above-depicted steps are carried out 96 well Micro-plates</a:t>
            </a:r>
          </a:p>
        </p:txBody>
      </p:sp>
    </p:spTree>
    <p:extLst>
      <p:ext uri="{BB962C8B-B14F-4D97-AF65-F5344CB8AC3E}">
        <p14:creationId xmlns:p14="http://schemas.microsoft.com/office/powerpoint/2010/main" val="118477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3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378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10068093\AppData\Local\Microsoft\Windows\Temporary Internet Files\Content.IE5\6JFKA9U3\MC900438065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871" y="70464"/>
            <a:ext cx="910304" cy="882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807325" cy="588297"/>
          </a:xfrm>
        </p:spPr>
        <p:txBody>
          <a:bodyPr/>
          <a:lstStyle/>
          <a:p>
            <a:pPr algn="l"/>
            <a:r>
              <a:rPr lang="en-US" sz="2800" b="1" dirty="0" smtClean="0"/>
              <a:t>Analyzers used for ELISA Assay</a:t>
            </a:r>
            <a:endParaRPr lang="en-US" sz="2800" b="1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-49164" y="975032"/>
            <a:ext cx="9235440" cy="8193"/>
          </a:xfrm>
          <a:prstGeom prst="line">
            <a:avLst/>
          </a:prstGeom>
          <a:ln w="19050" cmpd="sng">
            <a:solidFill>
              <a:srgbClr val="0069D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P:\ADARSH\BD INDIA PHOTOGRAPHS\DOoc+Nurse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297" y="221379"/>
            <a:ext cx="796393" cy="5197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bd_3_rgb_lbg_2_25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149" y="5977553"/>
            <a:ext cx="1323667" cy="719955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95400"/>
            <a:ext cx="3459284" cy="211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38200" y="3364907"/>
            <a:ext cx="22865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Micro-plate ELISA Reader</a:t>
            </a:r>
            <a:endParaRPr lang="en-US" sz="16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180" y="990600"/>
            <a:ext cx="3891714" cy="2590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876800" y="3352800"/>
            <a:ext cx="23310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Micro-plate ELISA Washer</a:t>
            </a:r>
            <a:endParaRPr lang="en-US" sz="16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241" y="3627800"/>
            <a:ext cx="4434185" cy="284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537603" y="4800600"/>
            <a:ext cx="24804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Automated ELISA Processor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9179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2385</TotalTime>
  <Words>1168</Words>
  <Application>Microsoft Office PowerPoint</Application>
  <PresentationFormat>On-screen Show (4:3)</PresentationFormat>
  <Paragraphs>415</Paragraphs>
  <Slides>34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1_Office Theme</vt:lpstr>
      <vt:lpstr>PowerPoint Presentation</vt:lpstr>
      <vt:lpstr>Analyzers for Immunoassay</vt:lpstr>
      <vt:lpstr>Classification and formats of Immunoassays</vt:lpstr>
      <vt:lpstr>Sandwich Assay (viz. TSH)</vt:lpstr>
      <vt:lpstr>PowerPoint Presentation</vt:lpstr>
      <vt:lpstr>PowerPoint Presentation</vt:lpstr>
      <vt:lpstr>PowerPoint Presentation</vt:lpstr>
      <vt:lpstr>PowerPoint Presentation</vt:lpstr>
      <vt:lpstr>Analyzers used for ELISA Assay</vt:lpstr>
      <vt:lpstr>ELISA Readers</vt:lpstr>
      <vt:lpstr>Achieving Maximum Performance of ELISA Readers</vt:lpstr>
      <vt:lpstr>Microplate ELISA Washers</vt:lpstr>
      <vt:lpstr>Microplate ELISA Washers</vt:lpstr>
      <vt:lpstr>Preventive Maintenance – micro-plate Washer</vt:lpstr>
      <vt:lpstr>Preventive Maintenance – Cleaning of washer</vt:lpstr>
      <vt:lpstr>IMMUNOASSAY ANALYSERS - Instrumentation</vt:lpstr>
      <vt:lpstr>IMMUNOASSAY ANALYSERS</vt:lpstr>
      <vt:lpstr>IMMUNOASSAY ANALYSERS</vt:lpstr>
      <vt:lpstr>IMMUNOASSAY ANALYSERS</vt:lpstr>
      <vt:lpstr>IMMUNOASSAY ANALYSERS</vt:lpstr>
      <vt:lpstr>IMMUNOASSAY ANALYSERS</vt:lpstr>
      <vt:lpstr>IMMUNOASSAY ANALYSERS</vt:lpstr>
      <vt:lpstr>IMMUNOASSAY ANALYSERS</vt:lpstr>
      <vt:lpstr>IMMUNOASSAY ANALYSERS</vt:lpstr>
      <vt:lpstr>IMMUNOASSAY ANALYSERS</vt:lpstr>
      <vt:lpstr>IMMUNOASSAY ANALYSERS</vt:lpstr>
      <vt:lpstr>IMMUNOASSAY ANALYSERS</vt:lpstr>
      <vt:lpstr>IMMUNOASSAY ANALYSERS</vt:lpstr>
      <vt:lpstr>IMMUNOASSAY ANALYSERS</vt:lpstr>
      <vt:lpstr>IMMUNOASSAY ANALYSERS</vt:lpstr>
      <vt:lpstr>IMMUNOASSAY ANALYSERS</vt:lpstr>
      <vt:lpstr>IMMUNOASSAY ANALYSERS</vt:lpstr>
      <vt:lpstr>IMMUNOASSAY ANALYSERS</vt:lpstr>
      <vt:lpstr>IMMUNOASSAY ANALYSERS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Adarshpal Singh</dc:creator>
  <cp:lastModifiedBy>Adarshpal Singh</cp:lastModifiedBy>
  <cp:revision>74</cp:revision>
  <dcterms:created xsi:type="dcterms:W3CDTF">2015-12-11T08:45:44Z</dcterms:created>
  <dcterms:modified xsi:type="dcterms:W3CDTF">2016-02-17T05:28:13Z</dcterms:modified>
</cp:coreProperties>
</file>