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56" r:id="rId2"/>
    <p:sldId id="269" r:id="rId3"/>
    <p:sldId id="311" r:id="rId4"/>
    <p:sldId id="270" r:id="rId5"/>
    <p:sldId id="274" r:id="rId6"/>
    <p:sldId id="268" r:id="rId7"/>
    <p:sldId id="273" r:id="rId8"/>
    <p:sldId id="259" r:id="rId9"/>
    <p:sldId id="275" r:id="rId10"/>
    <p:sldId id="276" r:id="rId11"/>
    <p:sldId id="260" r:id="rId12"/>
    <p:sldId id="277" r:id="rId13"/>
    <p:sldId id="309" r:id="rId14"/>
    <p:sldId id="263" r:id="rId15"/>
    <p:sldId id="278" r:id="rId16"/>
    <p:sldId id="287" r:id="rId17"/>
    <p:sldId id="291" r:id="rId18"/>
    <p:sldId id="289" r:id="rId19"/>
    <p:sldId id="298" r:id="rId20"/>
    <p:sldId id="299" r:id="rId21"/>
    <p:sldId id="290" r:id="rId22"/>
    <p:sldId id="300" r:id="rId23"/>
    <p:sldId id="310" r:id="rId24"/>
    <p:sldId id="294" r:id="rId25"/>
    <p:sldId id="302" r:id="rId26"/>
    <p:sldId id="304" r:id="rId27"/>
    <p:sldId id="305" r:id="rId28"/>
    <p:sldId id="306" r:id="rId29"/>
    <p:sldId id="307" r:id="rId30"/>
    <p:sldId id="295" r:id="rId31"/>
    <p:sldId id="303" r:id="rId32"/>
    <p:sldId id="296" r:id="rId33"/>
    <p:sldId id="308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02" autoAdjust="0"/>
  </p:normalViewPr>
  <p:slideViewPr>
    <p:cSldViewPr>
      <p:cViewPr>
        <p:scale>
          <a:sx n="75" d="100"/>
          <a:sy n="75" d="100"/>
        </p:scale>
        <p:origin x="-10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63545-70F7-4238-8123-D24BAC58CAF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0EF68-E800-4292-94D4-301C197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EF68-E800-4292-94D4-301C19763B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216D-20D5-44E7-8E57-94A85FE7F983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04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2F1-7DC5-418B-B047-8787208F672D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F321-0838-4740-B900-4BBAEE51D62B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3EEA-31CE-45B2-8AAF-C8FA7B5EF919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5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360B-D7FC-40AC-BF13-83272E767BDB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1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0776-BA78-48C2-A9EA-B2C9A94530E4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04BB-ABF9-4709-88DE-86795AC37A41}" type="datetime1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D585-3F44-47F8-9744-22EABDB9A2DC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5AA8-5B88-4266-B64D-84FF48FB31F1}" type="datetime1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1CB15AE-A59F-4B10-B29C-431D0A115254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B709-6F56-446B-9D64-AA88DCA246F0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B67591-190B-47EE-B199-21058FA1364D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3028C7-DDA9-40B5-98D4-C9EC9845FC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609600"/>
            <a:ext cx="7543800" cy="356552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 </a:t>
            </a:r>
            <a:r>
              <a:rPr lang="en-US" sz="6600" b="1" dirty="0" smtClean="0">
                <a:solidFill>
                  <a:schemeClr val="tx1"/>
                </a:solidFill>
                <a:latin typeface="+mn-lt"/>
              </a:rPr>
              <a:t>Sigma Metrics; the </a:t>
            </a:r>
            <a:r>
              <a:rPr lang="en-US" sz="6600" b="1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6600" b="1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6600" b="1" dirty="0">
                <a:solidFill>
                  <a:schemeClr val="tx1"/>
                </a:solidFill>
                <a:latin typeface="+mn-lt"/>
              </a:rPr>
              <a:t> G</a:t>
            </a:r>
            <a:r>
              <a:rPr lang="en-US" sz="6600" b="1" dirty="0" smtClean="0">
                <a:solidFill>
                  <a:schemeClr val="tx1"/>
                </a:solidFill>
                <a:latin typeface="+mn-lt"/>
              </a:rPr>
              <a:t>eneration QC</a:t>
            </a:r>
            <a:br>
              <a:rPr lang="en-US" sz="66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6600" b="1" dirty="0" smtClean="0">
                <a:solidFill>
                  <a:srgbClr val="FF0000"/>
                </a:solidFill>
                <a:latin typeface="+mn-lt"/>
              </a:rPr>
              <a:t>Labs for Life Project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 </a:t>
            </a:r>
            <a:endParaRPr lang="en-US" sz="6600" b="1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 l="39824" t="32292" r="34993" b="35416"/>
          <a:stretch>
            <a:fillRect/>
          </a:stretch>
        </p:blipFill>
        <p:spPr bwMode="auto">
          <a:xfrm>
            <a:off x="2971800" y="32004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0" y="5562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Quality Control Training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E-DFD8-4329-80B2-328EBF45868B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How about your lab?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Average load per day = 1500 patients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Average tests per patient = 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Total tests per day= 7500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Total tests/ year = </a:t>
            </a:r>
            <a:r>
              <a:rPr lang="en-US" dirty="0" smtClean="0">
                <a:solidFill>
                  <a:schemeClr val="tx1"/>
                </a:solidFill>
              </a:rPr>
              <a:t>27,37,500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Assuming the average sigma is 3.4, the DPMO for your lab will be, 78351/ year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Which means approximately 215 tests are </a:t>
            </a:r>
            <a:r>
              <a:rPr lang="en-US" b="1" dirty="0" smtClean="0">
                <a:solidFill>
                  <a:srgbClr val="FF0000"/>
                </a:solidFill>
              </a:rPr>
              <a:t>Defective</a:t>
            </a:r>
            <a:r>
              <a:rPr lang="en-US" dirty="0" smtClean="0">
                <a:solidFill>
                  <a:schemeClr val="tx1"/>
                </a:solidFill>
              </a:rPr>
              <a:t> per day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Acceptable?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 you want to set a goal for yourself and work toward that goal?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B8C4-0D26-4B03-92AB-47EDF852A31F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47"/>
            <a:ext cx="81534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What exactly does Sigma mean in SQCs?</a:t>
            </a:r>
            <a:endParaRPr lang="en-US" b="1" dirty="0">
              <a:latin typeface="+mn-lt"/>
            </a:endParaRPr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82" t="13469" r="17817" b="5717"/>
          <a:stretch>
            <a:fillRect/>
          </a:stretch>
        </p:blipFill>
        <p:spPr bwMode="auto">
          <a:xfrm>
            <a:off x="1066800" y="1371601"/>
            <a:ext cx="66294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36963" y="5287293"/>
            <a:ext cx="777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is, if the </a:t>
            </a:r>
            <a:r>
              <a:rPr lang="en-US" dirty="0" smtClean="0">
                <a:solidFill>
                  <a:srgbClr val="FFFF00"/>
                </a:solidFill>
              </a:rPr>
              <a:t>Bias is Zero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FF00"/>
                </a:solidFill>
              </a:rPr>
              <a:t>SD is narrow enough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chemeClr val="tx1"/>
                </a:solidFill>
              </a:rPr>
              <a:t>6 SDs will fit in the Negative and 6 SDs will fit in the Positive regions </a:t>
            </a:r>
            <a:r>
              <a:rPr lang="en-US" dirty="0" smtClean="0"/>
              <a:t>between your Mean and the </a:t>
            </a:r>
            <a:r>
              <a:rPr lang="en-US" dirty="0" err="1" smtClean="0"/>
              <a:t>TEa</a:t>
            </a:r>
            <a:r>
              <a:rPr lang="en-US" dirty="0" smtClean="0"/>
              <a:t> limits, your performance is 6 Sigma. Your DPMO is just 3.4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DE6-36D6-4197-9738-79E5E24CEA5C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1830" t="17329" r="22793" b="5646"/>
          <a:stretch/>
        </p:blipFill>
        <p:spPr bwMode="auto">
          <a:xfrm>
            <a:off x="685800" y="762000"/>
            <a:ext cx="7620000" cy="502919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3352800"/>
            <a:ext cx="2133600" cy="609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F2A2-8624-4F2D-B7A6-87EFA31F1B07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calculate the Sigma?</a:t>
            </a:r>
            <a:br>
              <a:rPr lang="en-US" dirty="0" smtClean="0"/>
            </a:br>
            <a:r>
              <a:rPr lang="en-US" sz="1800" b="1" dirty="0" smtClean="0">
                <a:solidFill>
                  <a:srgbClr val="00B0F0"/>
                </a:solidFill>
              </a:rPr>
              <a:t>2 formulae depending on how Total Allowable Error Data is Available</a:t>
            </a:r>
            <a:endParaRPr lang="en-US" sz="1800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en-US" sz="1800" dirty="0" smtClean="0"/>
          </a:p>
          <a:p>
            <a:pPr marL="514350" indent="-514350">
              <a:buNone/>
            </a:pPr>
            <a:r>
              <a:rPr lang="en-US" dirty="0"/>
              <a:t>Sigma = (</a:t>
            </a:r>
            <a:r>
              <a:rPr lang="en-US" dirty="0" err="1"/>
              <a:t>TEa</a:t>
            </a:r>
            <a:r>
              <a:rPr lang="en-US" dirty="0"/>
              <a:t>% - Bias % )/ %CV</a:t>
            </a:r>
          </a:p>
          <a:p>
            <a:pPr marL="514350" indent="-514350">
              <a:buNone/>
            </a:pPr>
            <a:r>
              <a:rPr lang="en-US" sz="1800" dirty="0" smtClean="0"/>
              <a:t>Glucose. Assume bias % is 5 (</a:t>
            </a:r>
            <a:r>
              <a:rPr lang="en-US" sz="1800" dirty="0" err="1" smtClean="0"/>
              <a:t>Obs</a:t>
            </a:r>
            <a:r>
              <a:rPr lang="en-US" sz="1800" dirty="0" smtClean="0"/>
              <a:t> Mean 190 and target 200 mg/</a:t>
            </a:r>
            <a:r>
              <a:rPr lang="en-US" sz="1800" dirty="0" err="1" smtClean="0"/>
              <a:t>dL</a:t>
            </a:r>
            <a:r>
              <a:rPr lang="en-US" sz="1800" dirty="0" smtClean="0"/>
              <a:t>) and CV% is 3</a:t>
            </a:r>
          </a:p>
          <a:p>
            <a:pPr marL="514350" indent="-51435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Sigma= (10 – 5)/3= 1.67</a:t>
            </a:r>
          </a:p>
          <a:p>
            <a:pPr marL="514350" indent="-514350">
              <a:buNone/>
            </a:pPr>
            <a:r>
              <a:rPr lang="en-US" dirty="0" smtClean="0"/>
              <a:t>Sigma = </a:t>
            </a:r>
            <a:r>
              <a:rPr lang="en-US" dirty="0" err="1" smtClean="0"/>
              <a:t>TEa</a:t>
            </a:r>
            <a:r>
              <a:rPr lang="en-US" dirty="0" smtClean="0"/>
              <a:t> (in units)- Bias / SD </a:t>
            </a:r>
          </a:p>
          <a:p>
            <a:pPr marL="514350" indent="-514350">
              <a:buNone/>
            </a:pPr>
            <a:r>
              <a:rPr lang="en-US" sz="1800" dirty="0" smtClean="0"/>
              <a:t>Potassium: Assume the bias is 0.3 (</a:t>
            </a:r>
            <a:r>
              <a:rPr lang="en-US" sz="1800" dirty="0" err="1" smtClean="0"/>
              <a:t>Obs</a:t>
            </a:r>
            <a:r>
              <a:rPr lang="en-US" sz="1800" dirty="0" smtClean="0"/>
              <a:t> Mean 6.3 and Target 6.0 </a:t>
            </a:r>
            <a:r>
              <a:rPr lang="en-US" sz="1800" dirty="0" err="1" smtClean="0"/>
              <a:t>millieq</a:t>
            </a:r>
            <a:r>
              <a:rPr lang="en-US" sz="1800" dirty="0" smtClean="0"/>
              <a:t>/L) and the SD is 0.05</a:t>
            </a:r>
          </a:p>
          <a:p>
            <a:pPr marL="514350" indent="-514350"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Sigma is = (0.5 – 0.3)/ 0.05 = 4</a:t>
            </a:r>
          </a:p>
          <a:p>
            <a:pPr marL="514350" indent="-514350"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1069" t="26938" r="32961" b="41073"/>
          <a:stretch>
            <a:fillRect/>
          </a:stretch>
        </p:blipFill>
        <p:spPr bwMode="auto">
          <a:xfrm>
            <a:off x="5105400" y="2133600"/>
            <a:ext cx="3733800" cy="384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5029200" y="2590800"/>
            <a:ext cx="381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029200" y="5029200"/>
            <a:ext cx="381000" cy="381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4"/>
            <a:ext cx="7909560" cy="145075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How do you put Sigma to Work in a lab?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2 major mechanisms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Critical Systematic Error (</a:t>
            </a:r>
            <a:r>
              <a:rPr lang="en-US" sz="2400" dirty="0" err="1" smtClean="0">
                <a:solidFill>
                  <a:schemeClr val="tx1"/>
                </a:solidFill>
              </a:rPr>
              <a:t>SEc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Rule Selection Guidelines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Manual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Software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38934"/>
            <a:ext cx="2667000" cy="16764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 rotWithShape="1">
          <a:blip r:embed="rId3"/>
          <a:srcRect l="27127" t="34659" r="34992" b="19865"/>
          <a:stretch/>
        </p:blipFill>
        <p:spPr bwMode="auto">
          <a:xfrm>
            <a:off x="6172806" y="3857414"/>
            <a:ext cx="2505075" cy="1698356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4237" t="22443" r="31460" b="13890"/>
          <a:stretch/>
        </p:blipFill>
        <p:spPr bwMode="auto">
          <a:xfrm>
            <a:off x="3194685" y="4183240"/>
            <a:ext cx="2667000" cy="1981200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3B3C-9944-459D-968C-AF19C3021D75}" type="datetime1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1829" t="21307" r="5297" b="21280"/>
          <a:stretch/>
        </p:blipFill>
        <p:spPr bwMode="auto">
          <a:xfrm>
            <a:off x="228600" y="457200"/>
            <a:ext cx="8382000" cy="56388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78A0-ED0C-47D1-91C8-F13418AF29FC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An Effective QC Design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Ensures quality performance by quickly detecting medically significant errors (P </a:t>
            </a:r>
            <a:r>
              <a:rPr lang="en-US" sz="2400" dirty="0" err="1" smtClean="0">
                <a:solidFill>
                  <a:schemeClr val="tx1"/>
                </a:solidFill>
              </a:rPr>
              <a:t>ed</a:t>
            </a:r>
            <a:r>
              <a:rPr lang="en-US" sz="2400" dirty="0" smtClean="0">
                <a:solidFill>
                  <a:schemeClr val="tx1"/>
                </a:solidFill>
              </a:rPr>
              <a:t> &gt; 90%)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Generate few rule violations when there are no significant errors occurring (P </a:t>
            </a:r>
            <a:r>
              <a:rPr lang="en-US" sz="2400" dirty="0" err="1" smtClean="0">
                <a:solidFill>
                  <a:schemeClr val="tx1"/>
                </a:solidFill>
              </a:rPr>
              <a:t>fr</a:t>
            </a:r>
            <a:r>
              <a:rPr lang="en-US" sz="2400" dirty="0" smtClean="0">
                <a:solidFill>
                  <a:schemeClr val="tx1"/>
                </a:solidFill>
              </a:rPr>
              <a:t> &lt; 5%)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Fewest number of control measurements per analytical run possible to save on costs associated with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QC materials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Reagents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Consumables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Meet regulatory or accrediting body’s requirements for number of measurements per run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1FE1-50D1-4098-8893-AF10D21F9A2A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An Effective QC Design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2646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tx1"/>
                </a:solidFill>
              </a:rPr>
              <a:t>medically important errors can be detected (P </a:t>
            </a:r>
            <a:r>
              <a:rPr lang="en-US" dirty="0" err="1" smtClean="0">
                <a:solidFill>
                  <a:schemeClr val="tx1"/>
                </a:solidFill>
              </a:rPr>
              <a:t>ed</a:t>
            </a:r>
            <a:r>
              <a:rPr lang="en-US" dirty="0" smtClean="0">
                <a:solidFill>
                  <a:schemeClr val="tx1"/>
                </a:solidFill>
              </a:rPr>
              <a:t>) 90% of the time, then a single rule QC procedure is adequate.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If 90% error detection can not be provided by a single rule QC procedure, then a multi-rule QC procedure should be considered.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1:2s control rule should be avoided to minimize waste and reduce costs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0CA6-7FD3-48C5-B214-C015E8CB696B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86403" cy="14507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QC Rule Selection as per method performance to enable a P Ed &gt; 90% and P Fr &lt; 5%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Using Multi-rules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Using a Rule Selection tool</a:t>
            </a: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Power Function graphs for Sigma Rule selection</a:t>
            </a: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EZ rules (</a:t>
            </a:r>
            <a:r>
              <a:rPr lang="en-US" sz="2800" dirty="0" err="1" smtClean="0">
                <a:solidFill>
                  <a:schemeClr val="tx1"/>
                </a:solidFill>
              </a:rPr>
              <a:t>Westgard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OpSpecs</a:t>
            </a:r>
            <a:r>
              <a:rPr lang="en-US" sz="2800" dirty="0" smtClean="0">
                <a:solidFill>
                  <a:schemeClr val="tx1"/>
                </a:solidFill>
              </a:rPr>
              <a:t> tool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Understanding concepts of N and R</a:t>
            </a:r>
          </a:p>
          <a:p>
            <a:pPr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F8D7-352C-4337-8EA4-648BA5BC08C0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CAA60-F139-4ADA-9D32-A66DFF9B00EA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739775" y="609600"/>
            <a:ext cx="7413625" cy="4254500"/>
          </a:xfrm>
        </p:spPr>
        <p:txBody>
          <a:bodyPr>
            <a:noAutofit/>
          </a:bodyPr>
          <a:lstStyle/>
          <a:p>
            <a:r>
              <a:rPr lang="en-US" altLang="en-US" sz="8000" b="1" dirty="0" smtClean="0">
                <a:solidFill>
                  <a:schemeClr val="accent2"/>
                </a:solidFill>
              </a:rPr>
              <a:t>N </a:t>
            </a:r>
            <a:r>
              <a:rPr lang="en-US" altLang="en-US" sz="3200" dirty="0" smtClean="0">
                <a:solidFill>
                  <a:srgbClr val="FF0000"/>
                </a:solidFill>
              </a:rPr>
              <a:t>represents the total number of control </a:t>
            </a:r>
            <a:r>
              <a:rPr lang="en-US" altLang="en-US" sz="3200" dirty="0" smtClean="0">
                <a:solidFill>
                  <a:schemeClr val="tx1"/>
                </a:solidFill>
              </a:rPr>
              <a:t>measurements that are available at a time a decision on control status is to be made.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Example: If 2 levels of control measurements are available within one run, N=2. If three are available then, N=3</a:t>
            </a:r>
          </a:p>
        </p:txBody>
      </p:sp>
    </p:spTree>
    <p:extLst>
      <p:ext uri="{BB962C8B-B14F-4D97-AF65-F5344CB8AC3E}">
        <p14:creationId xmlns:p14="http://schemas.microsoft.com/office/powerpoint/2010/main" val="1400904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What is Six Sigma?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19</a:t>
            </a:r>
            <a:r>
              <a:rPr lang="en-US" sz="3600" baseline="30000" dirty="0">
                <a:solidFill>
                  <a:schemeClr val="tx1"/>
                </a:solidFill>
              </a:rPr>
              <a:t>th</a:t>
            </a:r>
            <a:r>
              <a:rPr lang="en-US" sz="3600" dirty="0">
                <a:solidFill>
                  <a:schemeClr val="tx1"/>
                </a:solidFill>
              </a:rPr>
              <a:t> Century mathematical theory, </a:t>
            </a:r>
            <a:r>
              <a:rPr lang="en-US" sz="3600" dirty="0" smtClean="0">
                <a:solidFill>
                  <a:schemeClr val="tx1"/>
                </a:solidFill>
              </a:rPr>
              <a:t>but now used in today’s </a:t>
            </a:r>
            <a:r>
              <a:rPr lang="en-US" sz="3600" dirty="0">
                <a:solidFill>
                  <a:schemeClr val="tx1"/>
                </a:solidFill>
              </a:rPr>
              <a:t>mainstream business world through the efforts of an engineer at Motorola in the 1980s.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dirty="0" smtClean="0">
                <a:solidFill>
                  <a:schemeClr val="tx1"/>
                </a:solidFill>
              </a:rPr>
              <a:t>ne </a:t>
            </a:r>
            <a:r>
              <a:rPr lang="en-US" sz="3600" dirty="0">
                <a:solidFill>
                  <a:schemeClr val="tx1"/>
                </a:solidFill>
              </a:rPr>
              <a:t>of the foremost methodological practices for </a:t>
            </a:r>
            <a:r>
              <a:rPr lang="en-US" sz="3600" dirty="0" smtClean="0">
                <a:solidFill>
                  <a:schemeClr val="tx1"/>
                </a:solidFill>
              </a:rPr>
              <a:t>improvement of services, manufacturing…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A49F-1E5D-4BED-99C8-75663DF2EAC3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EEC3B-67B3-492F-9E5A-91DDACB17530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7B95-F5A2-4DD7-BE57-CE4ABD93F4CB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0264" y="838200"/>
            <a:ext cx="7579100" cy="4022725"/>
          </a:xfrm>
        </p:spPr>
        <p:txBody>
          <a:bodyPr>
            <a:normAutofit/>
          </a:bodyPr>
          <a:lstStyle/>
          <a:p>
            <a:pPr marL="0" lvl="8" indent="112713">
              <a:buNone/>
            </a:pPr>
            <a:r>
              <a:rPr lang="en-US" altLang="en-US" sz="9600" b="1" dirty="0">
                <a:solidFill>
                  <a:schemeClr val="accent2"/>
                </a:solidFill>
              </a:rPr>
              <a:t>R</a:t>
            </a:r>
            <a:r>
              <a:rPr lang="en-US" altLang="en-US" sz="3200" b="1" dirty="0">
                <a:solidFill>
                  <a:srgbClr val="FF0000"/>
                </a:solidFill>
              </a:rPr>
              <a:t> represents the number of runs</a:t>
            </a:r>
          </a:p>
          <a:p>
            <a:r>
              <a:rPr lang="en-US" altLang="en-US" sz="3200" dirty="0">
                <a:solidFill>
                  <a:schemeClr val="tx1"/>
                </a:solidFill>
              </a:rPr>
              <a:t>Example: If 2 levels of control measurements are available and two runs are available , N=2 &amp; R=2 and the total available data points are 4 per day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4731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40040" cy="14507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Rule Selection Power Function Graphs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828800"/>
            <a:ext cx="3703638" cy="4191000"/>
          </a:xfrm>
          <a:prstGeom prst="rect">
            <a:avLst/>
          </a:prstGeom>
          <a:noFill/>
        </p:spPr>
      </p:pic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1828800"/>
            <a:ext cx="3702050" cy="4191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3D10-D3E3-447E-97A2-78E5B679A475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0CBD-1BAC-4C3E-879F-0E63104F4C43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6670" y="762000"/>
            <a:ext cx="2455130" cy="5105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X Axis shows Sigma at the upper end and </a:t>
            </a:r>
            <a:r>
              <a:rPr lang="en-US" sz="2000" dirty="0" err="1" smtClean="0">
                <a:solidFill>
                  <a:schemeClr val="tx1"/>
                </a:solidFill>
              </a:rPr>
              <a:t>SEc</a:t>
            </a:r>
            <a:r>
              <a:rPr lang="en-US" sz="2000" dirty="0" smtClean="0">
                <a:solidFill>
                  <a:schemeClr val="tx1"/>
                </a:solidFill>
              </a:rPr>
              <a:t> at the lower end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Y axis shows P </a:t>
            </a:r>
            <a:r>
              <a:rPr lang="en-US" sz="2000" dirty="0" err="1" smtClean="0">
                <a:solidFill>
                  <a:schemeClr val="tx1"/>
                </a:solidFill>
              </a:rPr>
              <a:t>ed</a:t>
            </a:r>
            <a:r>
              <a:rPr lang="en-US" sz="2000" dirty="0" smtClean="0">
                <a:solidFill>
                  <a:schemeClr val="tx1"/>
                </a:solidFill>
              </a:rPr>
              <a:t> and P </a:t>
            </a:r>
            <a:r>
              <a:rPr lang="en-US" sz="2000" dirty="0" err="1" smtClean="0">
                <a:solidFill>
                  <a:schemeClr val="tx1"/>
                </a:solidFill>
              </a:rPr>
              <a:t>fr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8 power function graphs are seen intersecting the graph at 0.9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Right hand column shows rules to be applied with  P </a:t>
            </a:r>
            <a:r>
              <a:rPr lang="en-US" sz="2000" dirty="0" err="1" smtClean="0">
                <a:solidFill>
                  <a:schemeClr val="tx1"/>
                </a:solidFill>
              </a:rPr>
              <a:t>ed</a:t>
            </a:r>
            <a:r>
              <a:rPr lang="en-US" sz="2000" dirty="0" smtClean="0">
                <a:solidFill>
                  <a:schemeClr val="tx1"/>
                </a:solidFill>
              </a:rPr>
              <a:t>, P </a:t>
            </a:r>
            <a:r>
              <a:rPr lang="en-US" sz="2000" dirty="0" err="1" smtClean="0">
                <a:solidFill>
                  <a:schemeClr val="tx1"/>
                </a:solidFill>
              </a:rPr>
              <a:t>fr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</p:txBody>
      </p:sp>
      <p:pic>
        <p:nvPicPr>
          <p:cNvPr id="6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953" y="730624"/>
            <a:ext cx="5943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81000"/>
            <a:ext cx="8763000" cy="6324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1788109" y="6248400"/>
            <a:ext cx="609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77067" y="1455270"/>
            <a:ext cx="5334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40386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</a:p>
          <a:p>
            <a:pPr algn="ctr"/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048000" y="34290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44958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22098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46482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41148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0" y="46482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38600" y="50292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00100" y="5067300"/>
            <a:ext cx="762000" cy="304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143000" y="2324100"/>
            <a:ext cx="609600" cy="5334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153400" y="1828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</a:p>
          <a:p>
            <a:pPr algn="ctr"/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8153400" y="24384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53400" y="28956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4290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53400" y="38862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53400" y="43434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53400" y="48006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53400" y="52578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667000" y="3657600"/>
            <a:ext cx="3962400" cy="1588"/>
          </a:xfrm>
          <a:prstGeom prst="line">
            <a:avLst/>
          </a:prstGeom>
          <a:ln w="571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562100" y="3695700"/>
            <a:ext cx="3886200" cy="1588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810794" y="3733006"/>
            <a:ext cx="3962400" cy="1588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6286500" y="1172135"/>
            <a:ext cx="457200" cy="76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6972300" y="1172135"/>
            <a:ext cx="457200" cy="762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ADEF-4479-4BE4-82ED-44413CE93A47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42422" y="2214820"/>
            <a:ext cx="5723968" cy="7118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472408" y="1425061"/>
            <a:ext cx="865563" cy="5042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0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Recap: Rule Selection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The different lines represent the "power" of different QC rules and different numbers of control measurements per analytical run.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These QC procedures are identified in the key at the right side of the graph.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The power curves top to bottom correspond to the control procedures listed in the key top to bottom.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2764-498F-4475-AF95-EF93F3A47328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Recap: Rule Selection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11441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In situations where the power curves for two different QC procedures are so close they are hard to tell apart’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13s/22s/R4s/ 41s with N = 4 and 1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S with N = 4 </a:t>
            </a:r>
            <a:r>
              <a:rPr lang="en-US" sz="2400" dirty="0" smtClean="0">
                <a:solidFill>
                  <a:srgbClr val="0070C0"/>
                </a:solidFill>
              </a:rPr>
              <a:t>(Graph 3&amp;4)</a:t>
            </a:r>
          </a:p>
          <a:p>
            <a:pPr marL="0" indent="0">
              <a:buNone/>
            </a:pPr>
            <a:r>
              <a:rPr lang="en-US" sz="2800" dirty="0" smtClean="0"/>
              <a:t>In these situations, the user should select whichever QC procedure is more practical to implement (e.g., a single rule may be preferred over multiple rules);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 minimum N of 2 may be required by regulations, even though an N of 1 QC procedure may provide the same error detection.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D80A-F2AE-4FF8-BA73-E4FCD4E636B9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1845734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Recap: 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Within run errors: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The power of daily monitoring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/>
              <a:t>Stop and take corrective action if a single point exceeds a 3s limit.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/>
              <a:t>Stop and take corrective action if two levels of control exceed the same 2s limit.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/>
              <a:t>Stop and take corrective action if one point in the group exceeds a plus 2s limit and another exceeds a minus 2s limit:</a:t>
            </a:r>
            <a:r>
              <a:rPr lang="en-US" sz="2400" b="1" dirty="0" smtClean="0"/>
              <a:t>R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s</a:t>
            </a:r>
            <a:r>
              <a:rPr lang="en-US" sz="2400" dirty="0" smtClean="0"/>
              <a:t> This is a range rule that is meant only to be applied within-run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Because N must be at least 2 to satisfy CLIA QC requirements, all these rules can be applied within a run and in the case of 22s, across materials.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A7FF-6CB8-4A19-8FF8-E16ADC0F000D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3" y="825010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Recap: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/>
              <a:t>Across runs errors, Peer group: </a:t>
            </a:r>
            <a:br>
              <a:rPr lang="en-US" sz="3200" b="1" dirty="0" smtClean="0"/>
            </a:br>
            <a:r>
              <a:rPr lang="en-US" sz="3200" b="1" dirty="0" smtClean="0"/>
              <a:t>The power of periodic review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8764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Rules for Systematic Errors, within or across materials. 2:2S, 3:1S, 4:1S, 7T, 6,8,9,10,12 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Looking for trends, shifts, emerging populations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Looking at Peer group ( mean, SD, CV) Calculating SDI, CVI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1964-CF3F-495E-ACF7-9EB634C4598E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Multi-Rules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The power of daily monitoring PLUS The power of periodic review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Using all the data systematically,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Monitor Daily/ Periodically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Get CVs/SD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Get Target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Get </a:t>
            </a:r>
            <a:r>
              <a:rPr lang="en-US" dirty="0" err="1" smtClean="0">
                <a:solidFill>
                  <a:schemeClr val="tx1"/>
                </a:solidFill>
              </a:rPr>
              <a:t>TEa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Arrive at a Sigma /</a:t>
            </a:r>
            <a:r>
              <a:rPr lang="en-US" dirty="0" err="1" smtClean="0">
                <a:solidFill>
                  <a:schemeClr val="tx1"/>
                </a:solidFill>
              </a:rPr>
              <a:t>SEc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Set Goals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Select rules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Follow rules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6" name="Curved Up Arrow 15"/>
          <p:cNvSpPr/>
          <p:nvPr/>
        </p:nvSpPr>
        <p:spPr>
          <a:xfrm rot="16200000">
            <a:off x="4724400" y="2209800"/>
            <a:ext cx="3886200" cy="3276600"/>
          </a:xfrm>
          <a:prstGeom prst="curvedUpArrow">
            <a:avLst>
              <a:gd name="adj1" fmla="val 4593"/>
              <a:gd name="adj2" fmla="val 30421"/>
              <a:gd name="adj3" fmla="val 13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C5FE-FBA9-4679-B6DF-5CF6958C3173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Multi-Rules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solidFill>
                  <a:schemeClr val="tx1"/>
                </a:solidFill>
              </a:rPr>
              <a:t>The power of daily monitoring PLUS The power of periodic review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To reiterate, the advantages of multi-rule QC procedures are that false rejections can be kept low while maintaining high error detection.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This is done by selecting individual rules that have very low levels of false rejection, then building up the error detection by using these rules together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DAB-B301-4C26-9688-CDA1320CAD02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Why Sigma?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mphasizes </a:t>
            </a:r>
            <a:r>
              <a:rPr lang="en-US" sz="2400" dirty="0">
                <a:solidFill>
                  <a:schemeClr val="tx1"/>
                </a:solidFill>
              </a:rPr>
              <a:t>the need to define “tolerance limits” to describe intended </a:t>
            </a:r>
            <a:r>
              <a:rPr lang="en-US" sz="2400" dirty="0" smtClean="0">
                <a:solidFill>
                  <a:schemeClr val="tx1"/>
                </a:solidFill>
              </a:rPr>
              <a:t>use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ets </a:t>
            </a:r>
            <a:r>
              <a:rPr lang="en-US" sz="2400" dirty="0">
                <a:solidFill>
                  <a:schemeClr val="tx1"/>
                </a:solidFill>
              </a:rPr>
              <a:t>a goal of 6-sigma for “world class quality,”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rovides </a:t>
            </a:r>
            <a:r>
              <a:rPr lang="en-US" sz="2400" dirty="0">
                <a:solidFill>
                  <a:schemeClr val="tx1"/>
                </a:solidFill>
              </a:rPr>
              <a:t>a uniform way of describing quality in terms </a:t>
            </a:r>
            <a:r>
              <a:rPr lang="en-US" sz="2400" dirty="0" smtClean="0">
                <a:solidFill>
                  <a:schemeClr val="tx1"/>
                </a:solidFill>
              </a:rPr>
              <a:t> sigma-scale.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“sigma-metric QC selection tool” </a:t>
            </a:r>
            <a:r>
              <a:rPr lang="en-US" sz="2400" dirty="0" smtClean="0">
                <a:solidFill>
                  <a:schemeClr val="tx1"/>
                </a:solidFill>
              </a:rPr>
              <a:t>included </a:t>
            </a:r>
            <a:r>
              <a:rPr lang="en-US" sz="2400" dirty="0">
                <a:solidFill>
                  <a:schemeClr val="tx1"/>
                </a:solidFill>
              </a:rPr>
              <a:t>in the CLSI C24A3 guidance for “Statistical Quality Control for Quantitative Measurements”. 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There are </a:t>
            </a:r>
            <a:r>
              <a:rPr lang="en-US" sz="2400" b="1" dirty="0" smtClean="0">
                <a:solidFill>
                  <a:schemeClr val="tx1"/>
                </a:solidFill>
              </a:rPr>
              <a:t>manual </a:t>
            </a:r>
            <a:r>
              <a:rPr lang="en-US" sz="2400" b="1" dirty="0">
                <a:solidFill>
                  <a:schemeClr val="tx1"/>
                </a:solidFill>
              </a:rPr>
              <a:t>tools</a:t>
            </a:r>
            <a:r>
              <a:rPr lang="en-US" sz="2400" dirty="0">
                <a:solidFill>
                  <a:schemeClr val="tx1"/>
                </a:solidFill>
              </a:rPr>
              <a:t>, as well as computer programs.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DA87-5CBE-43BE-AC45-A6E7D004902C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Recap: </a:t>
            </a:r>
            <a:r>
              <a:rPr lang="en-US" b="1" dirty="0" smtClean="0">
                <a:solidFill>
                  <a:schemeClr val="tx1"/>
                </a:solidFill>
              </a:rPr>
              <a:t>When Sigma </a:t>
            </a:r>
            <a:r>
              <a:rPr lang="en-US" b="1" dirty="0" smtClean="0">
                <a:solidFill>
                  <a:schemeClr val="tx1"/>
                </a:solidFill>
              </a:rPr>
              <a:t>is 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When an </a:t>
            </a:r>
            <a:r>
              <a:rPr lang="en-US" sz="2400" b="1" dirty="0" err="1" smtClean="0">
                <a:solidFill>
                  <a:schemeClr val="tx1"/>
                </a:solidFill>
              </a:rPr>
              <a:t>analyte</a:t>
            </a:r>
            <a:r>
              <a:rPr lang="en-US" sz="2400" b="1" dirty="0" smtClean="0">
                <a:solidFill>
                  <a:schemeClr val="tx1"/>
                </a:solidFill>
              </a:rPr>
              <a:t> shows &lt;4 sigma, the lab must take special care </a:t>
            </a:r>
            <a:r>
              <a:rPr lang="en-US" sz="2400" b="1" dirty="0" smtClean="0">
                <a:solidFill>
                  <a:schemeClr val="tx1"/>
                </a:solidFill>
              </a:rPr>
              <a:t>and do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risk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SQC Measures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Multi rules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Look-back to previous runs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Increase N: Number of QCs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Increase R: Number of QC runs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Non SQC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Staff with special training to be deployed for low sigma tests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Increase the number of supervision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C900-ACD7-4AEB-8E43-59B130BB95E1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Recap: Developing an optimum QC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Define the quality that is needed for each test.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Know the performance of your method (CV, bias).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Get target value and Total Allowable Error from the best possible source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Calculate the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Sigma-metric of your testing process.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Decide on the rules to be applied to each </a:t>
            </a:r>
            <a:r>
              <a:rPr lang="en-US" sz="2400" dirty="0" err="1" smtClean="0">
                <a:solidFill>
                  <a:schemeClr val="tx1"/>
                </a:solidFill>
              </a:rPr>
              <a:t>analyte</a:t>
            </a:r>
            <a:r>
              <a:rPr lang="en-US" sz="2400" dirty="0" smtClean="0">
                <a:solidFill>
                  <a:schemeClr val="tx1"/>
                </a:solidFill>
              </a:rPr>
              <a:t> from the Rule Selection Power Graph; Single Rule/ Multi rule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Decide the number of controls measurements(N) and (R), number of runs of each QC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D05-0D3F-4439-B53F-EFB3A1BAD547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Developing an optimum QC plan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Define explicitly the application and interpretation of rules within and across materials and runs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Interpret multi-rule to help indicate the occurrence of random error or systematic error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Train Staff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Set up a daily and periodic monitoring schedule and assign responsibilities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 lvl="0" algn="just"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 lvl="0" algn="just"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C621-00D5-41FC-BA11-5B37532B9437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296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49C-FA54-41EF-9D52-B1939D37894B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FAF8-F2C3-4A9F-B066-F065813444A2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8390" y="3810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>
              <a:solidFill>
                <a:srgbClr val="FF0000"/>
              </a:solidFill>
              <a:latin typeface="Blackadder ITC" pitchFamily="82" charset="0"/>
            </a:endParaRPr>
          </a:p>
          <a:p>
            <a:pPr algn="ctr">
              <a:buNone/>
            </a:pPr>
            <a:r>
              <a:rPr lang="en-US" sz="11500" b="1" smtClean="0">
                <a:solidFill>
                  <a:srgbClr val="FF0000"/>
                </a:solidFill>
                <a:latin typeface="Blackadder ITC" pitchFamily="82" charset="0"/>
              </a:rPr>
              <a:t>Thanks</a:t>
            </a:r>
            <a:endParaRPr lang="en-US" sz="11500" b="1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Six Sigma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en-US" sz="2400" dirty="0" smtClean="0"/>
          </a:p>
          <a:p>
            <a:pPr marL="201168" lvl="1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 smtClean="0"/>
              <a:t>bring operations to a “six sigma” level – bring down the number of defects to </a:t>
            </a:r>
            <a:r>
              <a:rPr lang="en-US" sz="2400" dirty="0" smtClean="0">
                <a:solidFill>
                  <a:srgbClr val="FF0000"/>
                </a:solidFill>
              </a:rPr>
              <a:t>&gt;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3.4 defects for every one million opportunities (occurrences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marL="201168" lvl="1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201168" lvl="1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Providing </a:t>
            </a:r>
            <a:r>
              <a:rPr lang="en-US" sz="2400" dirty="0">
                <a:solidFill>
                  <a:srgbClr val="0070C0"/>
                </a:solidFill>
              </a:rPr>
              <a:t>Methods for </a:t>
            </a:r>
            <a:r>
              <a:rPr lang="en-US" sz="2400" dirty="0" smtClean="0">
                <a:solidFill>
                  <a:srgbClr val="0070C0"/>
                </a:solidFill>
              </a:rPr>
              <a:t>systematically identifying and Eliminating Errors through</a:t>
            </a:r>
            <a:endParaRPr lang="en-US" sz="2400" dirty="0">
              <a:solidFill>
                <a:srgbClr val="0070C0"/>
              </a:solidFill>
            </a:endParaRPr>
          </a:p>
          <a:p>
            <a:pPr marL="201168" lvl="1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Define </a:t>
            </a:r>
            <a:r>
              <a:rPr lang="en-US" sz="2400" dirty="0">
                <a:solidFill>
                  <a:srgbClr val="00B050"/>
                </a:solidFill>
              </a:rPr>
              <a:t>Quality </a:t>
            </a:r>
            <a:r>
              <a:rPr lang="en-US" sz="2400" dirty="0" smtClean="0">
                <a:solidFill>
                  <a:srgbClr val="00B050"/>
                </a:solidFill>
              </a:rPr>
              <a:t>Specifications</a:t>
            </a:r>
            <a:endParaRPr lang="en-US" sz="2400" dirty="0">
              <a:solidFill>
                <a:srgbClr val="00B050"/>
              </a:solidFill>
            </a:endParaRPr>
          </a:p>
          <a:p>
            <a:pPr marL="201168" lvl="1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DA77-F96F-41BA-837D-491A59ADC256}" type="datetime1">
              <a:rPr lang="en-US" smtClean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9069"/>
          <a:stretch>
            <a:fillRect/>
          </a:stretch>
        </p:blipFill>
        <p:spPr bwMode="auto">
          <a:xfrm>
            <a:off x="381000" y="2209800"/>
            <a:ext cx="25796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133600"/>
            <a:ext cx="24765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rved Down Arrow 7"/>
          <p:cNvSpPr/>
          <p:nvPr/>
        </p:nvSpPr>
        <p:spPr>
          <a:xfrm>
            <a:off x="2971800" y="1752600"/>
            <a:ext cx="2727325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0800000">
            <a:off x="2743200" y="3886200"/>
            <a:ext cx="3124200" cy="758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19966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/>
              <a:t>Systematically Identifying  Errors</a:t>
            </a:r>
            <a:endParaRPr lang="en-US" sz="4400" b="1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EB14-24DE-4F5D-B6E6-975210F8DA00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604"/>
            <a:ext cx="7985760" cy="1450757"/>
          </a:xfrm>
        </p:spPr>
        <p:txBody>
          <a:bodyPr>
            <a:normAutofit/>
          </a:bodyPr>
          <a:lstStyle/>
          <a:p>
            <a:r>
              <a:rPr lang="en-IN" b="1" dirty="0" smtClean="0">
                <a:latin typeface="+mn-lt"/>
              </a:rPr>
              <a:t>What are some Quality Specifications?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Total </a:t>
            </a:r>
            <a:r>
              <a:rPr lang="en-US" sz="2800" b="1" dirty="0">
                <a:solidFill>
                  <a:srgbClr val="FF0000"/>
                </a:solidFill>
              </a:rPr>
              <a:t>Allowable Error (</a:t>
            </a:r>
            <a:r>
              <a:rPr lang="en-US" sz="2800" b="1" dirty="0" err="1" smtClean="0">
                <a:solidFill>
                  <a:srgbClr val="FF0000"/>
                </a:solidFill>
              </a:rPr>
              <a:t>TEa</a:t>
            </a:r>
            <a:r>
              <a:rPr lang="en-US" sz="2800" b="1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which </a:t>
            </a:r>
            <a:r>
              <a:rPr lang="en-US" sz="2800" dirty="0"/>
              <a:t>is derived </a:t>
            </a:r>
            <a:r>
              <a:rPr lang="en-US" sz="2800" dirty="0" smtClean="0"/>
              <a:t>for </a:t>
            </a:r>
            <a:r>
              <a:rPr lang="en-US" sz="2800" dirty="0"/>
              <a:t>clinical decision </a:t>
            </a:r>
            <a:r>
              <a:rPr lang="en-US" sz="2800" dirty="0" smtClean="0"/>
              <a:t>thresholds is a very useful Quality Specification that can be adopted for labs: </a:t>
            </a:r>
            <a:r>
              <a:rPr lang="en-US" sz="2800" b="1" dirty="0" smtClean="0">
                <a:solidFill>
                  <a:srgbClr val="0070C0"/>
                </a:solidFill>
              </a:rPr>
              <a:t>TE&lt; </a:t>
            </a:r>
            <a:r>
              <a:rPr lang="en-US" sz="2800" b="1" dirty="0" err="1" smtClean="0">
                <a:solidFill>
                  <a:srgbClr val="0070C0"/>
                </a:solidFill>
              </a:rPr>
              <a:t>TEa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Sigma-metrics, </a:t>
            </a:r>
            <a:r>
              <a:rPr lang="en-US" sz="2800" dirty="0" smtClean="0"/>
              <a:t>to define the tolerance limits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DPMO</a:t>
            </a:r>
            <a:r>
              <a:rPr lang="en-US" sz="2800" dirty="0" smtClean="0"/>
              <a:t> (Defects per </a:t>
            </a:r>
            <a:r>
              <a:rPr lang="en-US" sz="2800" dirty="0" smtClean="0"/>
              <a:t>Million Occasions / Opportunities</a:t>
            </a:r>
            <a:r>
              <a:rPr lang="en-US" sz="2800" dirty="0" smtClean="0"/>
              <a:t>)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81000" y="2971800"/>
            <a:ext cx="8382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92F-A2FA-44AD-9CA6-BEDFA9AA3192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63840" cy="145075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DPMO to Sigma Conversion</a:t>
            </a:r>
            <a:endParaRPr lang="en-US" sz="5400" b="1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870" t="14130" r="31381" b="5327"/>
          <a:stretch>
            <a:fillRect/>
          </a:stretch>
        </p:blipFill>
        <p:spPr bwMode="auto">
          <a:xfrm>
            <a:off x="533400" y="1737360"/>
            <a:ext cx="3669632" cy="4511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l="35132" t="7112" r="28021" b="4927"/>
          <a:stretch/>
        </p:blipFill>
        <p:spPr bwMode="auto">
          <a:xfrm>
            <a:off x="4724400" y="1828800"/>
            <a:ext cx="3505199" cy="4494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104-2364-4BA2-8A58-754957B754B3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+mn-lt"/>
              </a:rPr>
              <a:t>So how do labs compare?</a:t>
            </a:r>
            <a:endParaRPr lang="en-US" sz="5400" b="1" dirty="0">
              <a:latin typeface="+mn-lt"/>
            </a:endParaRPr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10" t="10102" r="17816" b="5717"/>
          <a:stretch>
            <a:fillRect/>
          </a:stretch>
        </p:blipFill>
        <p:spPr bwMode="auto">
          <a:xfrm>
            <a:off x="762000" y="1537447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315200" y="3352800"/>
            <a:ext cx="83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91400" y="5410200"/>
            <a:ext cx="83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0800" y="5334000"/>
            <a:ext cx="83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2971800"/>
            <a:ext cx="83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5486400" y="23622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5334000"/>
            <a:ext cx="83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2743200" y="5943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8983-C61B-41CD-AFCB-7068B7A8894E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14" t="7292" r="32292" b="6250"/>
          <a:stretch>
            <a:fillRect/>
          </a:stretch>
        </p:blipFill>
        <p:spPr bwMode="auto">
          <a:xfrm>
            <a:off x="1481744" y="362804"/>
            <a:ext cx="5943600" cy="5891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750062" y="3908073"/>
            <a:ext cx="449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730-BE38-4BF6-B813-58A2F29AC835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28C7-DDA9-40B5-98D4-C9EC9845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571</TotalTime>
  <Words>1660</Words>
  <Application>Microsoft Office PowerPoint</Application>
  <PresentationFormat>On-screen Show (4:3)</PresentationFormat>
  <Paragraphs>252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Retrospect</vt:lpstr>
      <vt:lpstr> Sigma Metrics; the 5th Generation QC Labs for Life Project  </vt:lpstr>
      <vt:lpstr>What is Six Sigma?</vt:lpstr>
      <vt:lpstr>Why Sigma?</vt:lpstr>
      <vt:lpstr>Six Sigma</vt:lpstr>
      <vt:lpstr>PowerPoint Presentation</vt:lpstr>
      <vt:lpstr>What are some Quality Specifications?</vt:lpstr>
      <vt:lpstr>DPMO to Sigma Conversion</vt:lpstr>
      <vt:lpstr>So how do labs compare?</vt:lpstr>
      <vt:lpstr>PowerPoint Presentation</vt:lpstr>
      <vt:lpstr>How about your lab?</vt:lpstr>
      <vt:lpstr>What exactly does Sigma mean in SQCs?</vt:lpstr>
      <vt:lpstr>PowerPoint Presentation</vt:lpstr>
      <vt:lpstr>How do you calculate the Sigma? 2 formulae depending on how Total Allowable Error Data is Available</vt:lpstr>
      <vt:lpstr>How do you put Sigma to Work in a lab? </vt:lpstr>
      <vt:lpstr>PowerPoint Presentation</vt:lpstr>
      <vt:lpstr>An Effective QC Design</vt:lpstr>
      <vt:lpstr>An Effective QC Design</vt:lpstr>
      <vt:lpstr>QC Rule Selection as per method performance to enable a P Ed &gt; 90% and P Fr &lt; 5%</vt:lpstr>
      <vt:lpstr>PowerPoint Presentation</vt:lpstr>
      <vt:lpstr>PowerPoint Presentation</vt:lpstr>
      <vt:lpstr>Rule Selection Power Function Graphs</vt:lpstr>
      <vt:lpstr>PowerPoint Presentation</vt:lpstr>
      <vt:lpstr>PowerPoint Presentation</vt:lpstr>
      <vt:lpstr>Recap: Rule Selection</vt:lpstr>
      <vt:lpstr>Recap: Rule Selection</vt:lpstr>
      <vt:lpstr>Recap:  Within run errors:  The power of daily monitoring </vt:lpstr>
      <vt:lpstr>Recap:  Across runs errors, Peer group:  The power of periodic review  </vt:lpstr>
      <vt:lpstr>Multi-Rules The power of daily monitoring PLUS The power of periodic review</vt:lpstr>
      <vt:lpstr>Multi-Rules The power of daily monitoring PLUS The power of periodic review</vt:lpstr>
      <vt:lpstr>Recap: When Sigma is low</vt:lpstr>
      <vt:lpstr>Recap: Developing an optimum QC plan</vt:lpstr>
      <vt:lpstr>Developing an optimum QC plan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Sigma or the 5th Generation QC</dc:title>
  <dc:creator>GJOHN</dc:creator>
  <cp:lastModifiedBy>Dr. Anu George</cp:lastModifiedBy>
  <cp:revision>43</cp:revision>
  <dcterms:created xsi:type="dcterms:W3CDTF">2016-09-08T19:45:46Z</dcterms:created>
  <dcterms:modified xsi:type="dcterms:W3CDTF">2017-07-19T15:57:30Z</dcterms:modified>
</cp:coreProperties>
</file>