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4C339-A7B5-4B92-92F0-CA6EFB765781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06BC7-D8CF-44DF-9862-EF4024A95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09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6D009-ACDA-4CAE-AD31-3AD1837960B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8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525" y="319650"/>
            <a:ext cx="7772400" cy="573447"/>
          </a:xfrm>
        </p:spPr>
        <p:txBody>
          <a:bodyPr>
            <a:noAutofit/>
          </a:bodyPr>
          <a:lstStyle>
            <a:lvl1pPr>
              <a:defRPr sz="3600">
                <a:solidFill>
                  <a:srgbClr val="0069D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89932"/>
            <a:ext cx="6400800" cy="159327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4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81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5EDA7-1A48-4780-ADFE-35205F77BD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1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80564"/>
            <a:ext cx="2362200" cy="1696871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n>
                  <a:noFill/>
                </a:ln>
                <a:solidFill>
                  <a:srgbClr val="0069D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89252" y="2580564"/>
            <a:ext cx="2362200" cy="1696871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n>
                  <a:noFill/>
                </a:ln>
                <a:solidFill>
                  <a:srgbClr val="0069D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003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7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5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9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3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6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2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5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8.tiff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66800"/>
            <a:ext cx="9144000" cy="4876800"/>
          </a:xfrm>
          <a:prstGeom prst="rect">
            <a:avLst/>
          </a:prstGeom>
          <a:solidFill>
            <a:srgbClr val="B8DC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7" name="Picture 2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096" y="1295400"/>
            <a:ext cx="454680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BDPAS-GAZIacronym-13975dft3-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84445" r="84444"/>
          <a:stretch/>
        </p:blipFill>
        <p:spPr bwMode="auto">
          <a:xfrm>
            <a:off x="6834188" y="6029693"/>
            <a:ext cx="1015227" cy="8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03222" y="6169089"/>
            <a:ext cx="6054803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1600" b="1" kern="1500" spc="170" dirty="0" err="1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MoHFW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/CDC / </a:t>
            </a:r>
            <a:r>
              <a:rPr lang="en-US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BD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Partnership Project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897861" y="6048743"/>
            <a:ext cx="0" cy="722376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-32776" y="1056967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-32776" y="5937045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777164" y="6045466"/>
            <a:ext cx="0" cy="722376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47764" y="1052575"/>
            <a:ext cx="6629400" cy="369332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24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LABS FOR LIFE PROJECT - INDIA</a:t>
            </a:r>
            <a:endParaRPr lang="en-US" sz="1400" b="1" kern="1500" spc="170" dirty="0">
              <a:solidFill>
                <a:srgbClr val="0069D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11" y="38101"/>
            <a:ext cx="571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" y="6048743"/>
            <a:ext cx="854394" cy="71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57017" y="4841791"/>
            <a:ext cx="25931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solidFill>
                  <a:srgbClr val="0000FF"/>
                </a:solidFill>
              </a:rPr>
              <a:t>Equipment Management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" r="1534"/>
          <a:stretch/>
        </p:blipFill>
        <p:spPr bwMode="auto">
          <a:xfrm>
            <a:off x="3030239" y="2362200"/>
            <a:ext cx="305380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bd_3_rgb_lbg_2_25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sz="2800" dirty="0" smtClean="0"/>
              <a:t>Pipettes – Volumetric Measurement Equipment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59790" y="2133600"/>
            <a:ext cx="4041775" cy="2362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Equipment used to measure and transfer small volume of liquid from one container to another with high precision and accuracy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Pipettes are widely used in Clinical laboratories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a/ac/Automatic_pipettes-rac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3276600" cy="458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BDPAS-GAZIacronym-13975dft3-2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84445" r="84444"/>
          <a:stretch/>
        </p:blipFill>
        <p:spPr bwMode="auto">
          <a:xfrm>
            <a:off x="6834188" y="6029693"/>
            <a:ext cx="1015227" cy="8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03222" y="6169089"/>
            <a:ext cx="6054803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1600" b="1" kern="1500" spc="170" dirty="0" err="1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MoHFW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/CDC / </a:t>
            </a:r>
            <a:r>
              <a:rPr lang="en-US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BD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Partnership Project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" y="6048743"/>
            <a:ext cx="854394" cy="71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bd_3_rgb_lbg_2_25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Types of Pipettes</a:t>
            </a:r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BDPAS-GAZIacronym-13975dft3-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84445" r="84444"/>
          <a:stretch/>
        </p:blipFill>
        <p:spPr bwMode="auto">
          <a:xfrm>
            <a:off x="6834188" y="6029693"/>
            <a:ext cx="1015227" cy="8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03222" y="6169089"/>
            <a:ext cx="6054803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1600" b="1" kern="1500" spc="170" dirty="0" err="1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MoHFW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/CDC / </a:t>
            </a:r>
            <a:r>
              <a:rPr lang="en-US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BD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Partnership Project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" y="6048743"/>
            <a:ext cx="854394" cy="71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bd_3_rgb_lbg_2_25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381000" y="1295400"/>
            <a:ext cx="5181600" cy="4343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Fixed Volume Pipettes</a:t>
            </a:r>
          </a:p>
          <a:p>
            <a:pPr lvl="1"/>
            <a:r>
              <a:rPr lang="en-US" dirty="0" smtClean="0"/>
              <a:t>Manufactured to dispense only fixed volume of liquid. </a:t>
            </a:r>
          </a:p>
          <a:p>
            <a:pPr marL="457200" lvl="1" indent="0">
              <a:buNone/>
            </a:pPr>
            <a:r>
              <a:rPr lang="en-US" b="1" dirty="0" smtClean="0"/>
              <a:t>Fixed Volume Pipettes are of two types: </a:t>
            </a:r>
          </a:p>
          <a:p>
            <a:pPr lvl="1"/>
            <a:r>
              <a:rPr lang="en-US" b="1" dirty="0" smtClean="0"/>
              <a:t>Air Displacement Pipettes:</a:t>
            </a:r>
            <a:r>
              <a:rPr lang="en-US" dirty="0" smtClean="0"/>
              <a:t> There </a:t>
            </a:r>
            <a:r>
              <a:rPr lang="en-US" dirty="0"/>
              <a:t>is a volume of air between the </a:t>
            </a:r>
            <a:r>
              <a:rPr lang="en-US" dirty="0" smtClean="0"/>
              <a:t>piston </a:t>
            </a:r>
            <a:r>
              <a:rPr lang="en-US" dirty="0"/>
              <a:t>and the </a:t>
            </a:r>
            <a:r>
              <a:rPr lang="en-US" dirty="0" smtClean="0"/>
              <a:t>liquid</a:t>
            </a:r>
          </a:p>
          <a:p>
            <a:pPr lvl="1"/>
            <a:r>
              <a:rPr lang="en-US" b="1" dirty="0" smtClean="0"/>
              <a:t>Positive Displacement </a:t>
            </a:r>
            <a:r>
              <a:rPr lang="en-US" b="1" dirty="0"/>
              <a:t>Pipettes: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piston </a:t>
            </a:r>
            <a:r>
              <a:rPr lang="en-US" dirty="0" smtClean="0"/>
              <a:t>is in direct contact with the liquid</a:t>
            </a:r>
          </a:p>
          <a:p>
            <a:pPr marL="0" indent="0">
              <a:buNone/>
            </a:pPr>
            <a:r>
              <a:rPr lang="en-US" dirty="0" smtClean="0"/>
              <a:t>Variable Volume </a:t>
            </a:r>
            <a:r>
              <a:rPr lang="en-US" dirty="0"/>
              <a:t>Pipettes</a:t>
            </a:r>
          </a:p>
          <a:p>
            <a:pPr lvl="1"/>
            <a:r>
              <a:rPr lang="en-US" dirty="0" smtClean="0"/>
              <a:t>Allow adjustment </a:t>
            </a:r>
            <a:r>
              <a:rPr lang="en-US" dirty="0"/>
              <a:t>of the volume dispensed within a determined </a:t>
            </a:r>
            <a:r>
              <a:rPr lang="en-US" dirty="0" smtClean="0"/>
              <a:t>range.</a:t>
            </a:r>
          </a:p>
          <a:p>
            <a:pPr lvl="1"/>
            <a:r>
              <a:rPr lang="en-US" dirty="0" smtClean="0"/>
              <a:t>Volume </a:t>
            </a:r>
            <a:r>
              <a:rPr lang="en-US" dirty="0"/>
              <a:t>adjustment is achieved by modifying the range of the piston’s movement inside the plunger</a:t>
            </a:r>
          </a:p>
        </p:txBody>
      </p:sp>
      <p:pic>
        <p:nvPicPr>
          <p:cNvPr id="5" name="Picture 2" descr="http://www.labautopedia.org/mw/images/thumb/Gilson_Figure_1.png/400px-Gilson_Figure_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799" y="1447800"/>
            <a:ext cx="3516217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6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5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Types of Pipettes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/>
          <a:lstStyle/>
          <a:p>
            <a:r>
              <a:rPr lang="en-US" dirty="0" smtClean="0"/>
              <a:t>Air Displacement Pipettes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2484438"/>
          </a:xfrm>
        </p:spPr>
        <p:txBody>
          <a:bodyPr/>
          <a:lstStyle/>
          <a:p>
            <a:r>
              <a:rPr lang="en-US" dirty="0" smtClean="0"/>
              <a:t>Present less risk of contamination</a:t>
            </a:r>
          </a:p>
          <a:p>
            <a:r>
              <a:rPr lang="en-US" dirty="0" smtClean="0"/>
              <a:t>Useful for general clinical lab use</a:t>
            </a:r>
          </a:p>
          <a:p>
            <a:r>
              <a:rPr lang="en-US" dirty="0" smtClean="0"/>
              <a:t>Not good for viscous and volatile liquids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Positive Displacement Pipettes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2560638"/>
          </a:xfrm>
        </p:spPr>
        <p:txBody>
          <a:bodyPr>
            <a:normAutofit/>
          </a:bodyPr>
          <a:lstStyle/>
          <a:p>
            <a:r>
              <a:rPr lang="en-US" dirty="0" smtClean="0"/>
              <a:t>High risk of contamination</a:t>
            </a:r>
          </a:p>
          <a:p>
            <a:r>
              <a:rPr lang="en-US" dirty="0" smtClean="0"/>
              <a:t>Are more precise than air displacement for smaller volumes</a:t>
            </a:r>
          </a:p>
          <a:p>
            <a:r>
              <a:rPr lang="en-US" dirty="0" smtClean="0"/>
              <a:t>Could be used for viscous and volatile liquids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BDPAS-GAZIacronym-13975dft3-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84445" r="84444"/>
          <a:stretch/>
        </p:blipFill>
        <p:spPr bwMode="auto">
          <a:xfrm>
            <a:off x="6834188" y="6029693"/>
            <a:ext cx="1015227" cy="8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03222" y="6169089"/>
            <a:ext cx="6054803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1600" b="1" kern="1500" spc="170" dirty="0" err="1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MoHFW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/CDC / </a:t>
            </a:r>
            <a:r>
              <a:rPr lang="en-US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BD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Partnership Project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" y="6048743"/>
            <a:ext cx="854394" cy="71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bd_3_rgb_lbg_2_25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4495800"/>
            <a:ext cx="7869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Most of pipettes used in Clinical Laboratories are air displacement type.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Use disposable </a:t>
            </a:r>
            <a:r>
              <a:rPr lang="en-US" sz="2000" dirty="0">
                <a:solidFill>
                  <a:srgbClr val="0070C0"/>
                </a:solidFill>
              </a:rPr>
              <a:t>tips for minimizing risks of contamination. 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Exclusively </a:t>
            </a:r>
            <a:r>
              <a:rPr lang="en-US" sz="2000" dirty="0">
                <a:solidFill>
                  <a:srgbClr val="0070C0"/>
                </a:solidFill>
              </a:rPr>
              <a:t>use tips provided by the </a:t>
            </a:r>
            <a:r>
              <a:rPr lang="en-US" sz="2000" dirty="0" smtClean="0">
                <a:solidFill>
                  <a:srgbClr val="0070C0"/>
                </a:solidFill>
              </a:rPr>
              <a:t>manufacturer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Recently Pipettes </a:t>
            </a:r>
            <a:r>
              <a:rPr lang="en-US" sz="2000" dirty="0">
                <a:solidFill>
                  <a:srgbClr val="0070C0"/>
                </a:solidFill>
              </a:rPr>
              <a:t>with electronic controls </a:t>
            </a:r>
            <a:r>
              <a:rPr lang="en-US" sz="2000" dirty="0" smtClean="0">
                <a:solidFill>
                  <a:srgbClr val="0070C0"/>
                </a:solidFill>
              </a:rPr>
              <a:t>are also available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4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5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Correct Use of Pipettes</a:t>
            </a:r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BDPAS-GAZIacronym-13975dft3-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84445" r="84444"/>
          <a:stretch/>
        </p:blipFill>
        <p:spPr bwMode="auto">
          <a:xfrm>
            <a:off x="6834188" y="6029693"/>
            <a:ext cx="1015227" cy="8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03222" y="6169089"/>
            <a:ext cx="6054803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1600" b="1" kern="1500" spc="170" dirty="0" err="1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MoHFW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/CDC / </a:t>
            </a:r>
            <a:r>
              <a:rPr lang="en-US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BD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Partnership Project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" y="6048743"/>
            <a:ext cx="854394" cy="71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bd_3_rgb_lbg_2_25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8" y="1295400"/>
            <a:ext cx="5579745" cy="439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D:\DCIM\100MSDCF\DSC0633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1" t="15693" r="11721" b="15398"/>
          <a:stretch/>
        </p:blipFill>
        <p:spPr bwMode="auto">
          <a:xfrm>
            <a:off x="5607393" y="2057400"/>
            <a:ext cx="3424097" cy="228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3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5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Important operational tips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BDPAS-GAZIacronym-13975dft3-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84445" r="84444"/>
          <a:stretch/>
        </p:blipFill>
        <p:spPr bwMode="auto">
          <a:xfrm>
            <a:off x="6834188" y="6029693"/>
            <a:ext cx="1015227" cy="8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03222" y="6169089"/>
            <a:ext cx="6054803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1600" b="1" kern="1500" spc="170" dirty="0" err="1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MoHFW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/CDC / </a:t>
            </a:r>
            <a:r>
              <a:rPr lang="en-US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BD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Partnership Project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" y="6048743"/>
            <a:ext cx="854394" cy="71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bd_3_rgb_lbg_2_25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565" y="1295400"/>
            <a:ext cx="77039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Always follow </a:t>
            </a:r>
            <a:r>
              <a:rPr lang="en-US" sz="2400" dirty="0"/>
              <a:t>manufacturer’s instructions </a:t>
            </a:r>
            <a:r>
              <a:rPr lang="en-US" sz="2400" dirty="0" smtClean="0"/>
              <a:t>for </a:t>
            </a:r>
            <a:r>
              <a:rPr lang="en-US" sz="2400" dirty="0"/>
              <a:t>use and care of </a:t>
            </a:r>
            <a:r>
              <a:rPr lang="en-US" sz="2400" dirty="0" smtClean="0"/>
              <a:t>pipettes</a:t>
            </a: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When not in use, always store </a:t>
            </a:r>
            <a:r>
              <a:rPr lang="en-US" sz="2400" dirty="0" smtClean="0"/>
              <a:t>pipettes </a:t>
            </a:r>
            <a:r>
              <a:rPr lang="en-US" sz="2400" dirty="0"/>
              <a:t>upright in a stand. </a:t>
            </a:r>
            <a:endParaRPr lang="en-US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Never </a:t>
            </a:r>
            <a:r>
              <a:rPr lang="en-US" sz="2400" dirty="0"/>
              <a:t>leave a </a:t>
            </a:r>
            <a:r>
              <a:rPr lang="en-US" sz="2400" dirty="0" smtClean="0"/>
              <a:t>pipette on </a:t>
            </a:r>
            <a:r>
              <a:rPr lang="en-US" sz="2400" dirty="0"/>
              <a:t>its side with tip attached containing fluid.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Keep the </a:t>
            </a:r>
            <a:r>
              <a:rPr lang="en-US" sz="2400" dirty="0" smtClean="0"/>
              <a:t>pipette </a:t>
            </a:r>
            <a:r>
              <a:rPr lang="en-US" sz="2400" dirty="0"/>
              <a:t>clean, particularly the nozzle.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Every few months, depending on usage, arrange for the </a:t>
            </a:r>
            <a:r>
              <a:rPr lang="en-US" sz="2400" dirty="0" smtClean="0"/>
              <a:t>pipette to </a:t>
            </a:r>
            <a:r>
              <a:rPr lang="en-US" sz="2400" dirty="0"/>
              <a:t>be checked for </a:t>
            </a:r>
            <a:r>
              <a:rPr lang="en-US" sz="2400" dirty="0" smtClean="0"/>
              <a:t>accuracy and </a:t>
            </a:r>
            <a:r>
              <a:rPr lang="en-US" sz="2400" dirty="0"/>
              <a:t>precision.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Do not use a tip unless it forms a complete seal with the </a:t>
            </a:r>
            <a:r>
              <a:rPr lang="en-US" sz="2400" dirty="0" smtClean="0"/>
              <a:t>pipette. </a:t>
            </a: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In variable volume pipettes, the volumes set should be within the limits of operation. Otherwise </a:t>
            </a:r>
            <a:r>
              <a:rPr lang="en-US" sz="2400" dirty="0" smtClean="0"/>
              <a:t>piston could jam.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146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5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Maintenance of Pipettes</a:t>
            </a:r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BDPAS-GAZIacronym-13975dft3-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84445" r="84444"/>
          <a:stretch/>
        </p:blipFill>
        <p:spPr bwMode="auto">
          <a:xfrm>
            <a:off x="6834188" y="6029693"/>
            <a:ext cx="1015227" cy="8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03222" y="6169089"/>
            <a:ext cx="6054803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1600" b="1" kern="1500" spc="170" dirty="0" err="1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MoHFW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/CDC / </a:t>
            </a:r>
            <a:r>
              <a:rPr lang="en-US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BD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Partnership Project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" y="6048743"/>
            <a:ext cx="854394" cy="71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bd_3_rgb_lbg_2_25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669929"/>
              </p:ext>
            </p:extLst>
          </p:nvPr>
        </p:nvGraphicFramePr>
        <p:xfrm>
          <a:off x="148828" y="1600200"/>
          <a:ext cx="6761202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0601"/>
                <a:gridCol w="3380601"/>
              </a:tblGrid>
              <a:tr h="5667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Daily Maintenance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Specialized Maintenance (Follow manufacturer’s instructions)</a:t>
                      </a:r>
                      <a:endParaRPr lang="en-US" sz="1600" dirty="0"/>
                    </a:p>
                  </a:txBody>
                  <a:tcPr/>
                </a:tc>
              </a:tr>
              <a:tr h="56673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Verify that adjustment mechanisms move smoothly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Disassemble the pipette</a:t>
                      </a:r>
                      <a:r>
                        <a:rPr lang="en-US" sz="1600" baseline="0" dirty="0" smtClean="0"/>
                        <a:t> using manufacturer’s instructions and tools</a:t>
                      </a:r>
                      <a:endParaRPr lang="en-US" sz="1600" dirty="0"/>
                    </a:p>
                  </a:txBody>
                  <a:tcPr/>
                </a:tc>
              </a:tr>
              <a:tr h="566738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Confirm no distortions or signs of being worn out of tip holder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Clean</a:t>
                      </a:r>
                      <a:r>
                        <a:rPr lang="en-US" sz="1600" baseline="0" dirty="0" smtClean="0"/>
                        <a:t> the ‘O’ ring, plunger and cylinder and change if needed</a:t>
                      </a:r>
                      <a:endParaRPr lang="en-US" sz="1600" dirty="0"/>
                    </a:p>
                  </a:txBody>
                  <a:tcPr/>
                </a:tc>
              </a:tr>
              <a:tr h="809625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Attach a tip and fill it with distilled water. The pipette must not show any leakage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Lubricate the plunger and piston using silicone grease</a:t>
                      </a:r>
                      <a:r>
                        <a:rPr lang="en-US" sz="1600" baseline="0" dirty="0" smtClean="0"/>
                        <a:t> approved by manufacturer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809625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Verify that the pipette is clean, if not, it must be cleaned using a suitable solvent or a mild detergent solution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Reassemble</a:t>
                      </a:r>
                      <a:r>
                        <a:rPr lang="en-US" sz="1600" baseline="0" dirty="0" smtClean="0"/>
                        <a:t> the pipette </a:t>
                      </a:r>
                      <a:endParaRPr lang="en-US" sz="1600" dirty="0"/>
                    </a:p>
                  </a:txBody>
                  <a:tcPr/>
                </a:tc>
              </a:tr>
              <a:tr h="566738">
                <a:tc>
                  <a:txBody>
                    <a:bodyPr/>
                    <a:lstStyle/>
                    <a:p>
                      <a:pPr lvl="0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 the cleaning process.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Recalibrate the pipette after such maintenance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D:\DCIM\100MSDCF\DSC0633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6" t="12064" r="17248" b="8123"/>
          <a:stretch/>
        </p:blipFill>
        <p:spPr bwMode="auto">
          <a:xfrm>
            <a:off x="6982086" y="2362200"/>
            <a:ext cx="2111569" cy="189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1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480</Words>
  <Application>Microsoft Office PowerPoint</Application>
  <PresentationFormat>On-screen Show (4:3)</PresentationFormat>
  <Paragraphs>58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1_Office Theme</vt:lpstr>
      <vt:lpstr>PowerPoint Presentation</vt:lpstr>
      <vt:lpstr>Pipettes – Volumetric Measurement Equipment</vt:lpstr>
      <vt:lpstr>Types of Pipettes</vt:lpstr>
      <vt:lpstr>Types of Pipettes</vt:lpstr>
      <vt:lpstr>Correct Use of Pipettes</vt:lpstr>
      <vt:lpstr>Important operational tips</vt:lpstr>
      <vt:lpstr>Maintenance of Pipettes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Adarshpal Singh</dc:creator>
  <cp:lastModifiedBy>Adarshpal Singh</cp:lastModifiedBy>
  <cp:revision>14</cp:revision>
  <dcterms:created xsi:type="dcterms:W3CDTF">2015-12-11T08:45:44Z</dcterms:created>
  <dcterms:modified xsi:type="dcterms:W3CDTF">2016-02-12T15:09:47Z</dcterms:modified>
</cp:coreProperties>
</file>