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6" r:id="rId2"/>
    <p:sldId id="322" r:id="rId3"/>
    <p:sldId id="267" r:id="rId4"/>
    <p:sldId id="333" r:id="rId5"/>
    <p:sldId id="288" r:id="rId6"/>
    <p:sldId id="287" r:id="rId7"/>
    <p:sldId id="291" r:id="rId8"/>
    <p:sldId id="338" r:id="rId9"/>
    <p:sldId id="286" r:id="rId10"/>
    <p:sldId id="313" r:id="rId11"/>
    <p:sldId id="296" r:id="rId12"/>
    <p:sldId id="339" r:id="rId13"/>
    <p:sldId id="342" r:id="rId14"/>
    <p:sldId id="341" r:id="rId15"/>
    <p:sldId id="330" r:id="rId16"/>
    <p:sldId id="328" r:id="rId17"/>
    <p:sldId id="299" r:id="rId18"/>
    <p:sldId id="301" r:id="rId19"/>
    <p:sldId id="300" r:id="rId20"/>
    <p:sldId id="331" r:id="rId21"/>
    <p:sldId id="295" r:id="rId22"/>
    <p:sldId id="260" r:id="rId23"/>
    <p:sldId id="304" r:id="rId24"/>
    <p:sldId id="305" r:id="rId25"/>
    <p:sldId id="309" r:id="rId26"/>
    <p:sldId id="332" r:id="rId27"/>
    <p:sldId id="334" r:id="rId28"/>
    <p:sldId id="324" r:id="rId29"/>
    <p:sldId id="325" r:id="rId30"/>
    <p:sldId id="327" r:id="rId31"/>
    <p:sldId id="274" r:id="rId32"/>
    <p:sldId id="337" r:id="rId33"/>
    <p:sldId id="28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mc="http://schemas.openxmlformats.org/markup-compatibility/2006" xmlns:mv="urn:schemas-microsoft-com:mac:vml"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005" autoAdjust="0"/>
    <p:restoredTop sz="92545" autoAdjust="0"/>
  </p:normalViewPr>
  <p:slideViewPr>
    <p:cSldViewPr>
      <p:cViewPr>
        <p:scale>
          <a:sx n="73" d="100"/>
          <a:sy n="73" d="100"/>
        </p:scale>
        <p:origin x="-792"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358CE0-D423-4292-B3F8-18CBF2A7B4F4}" type="datetimeFigureOut">
              <a:rPr lang="en-US" smtClean="0"/>
              <a:pPr/>
              <a:t>7/19/2017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C28EF6-A10D-465E-9DCF-E9AFF39F3847}" type="slidenum">
              <a:rPr lang="en-US" smtClean="0"/>
              <a:pPr/>
              <a:t>‹#›</a:t>
            </a:fld>
            <a:endParaRPr lang="en-US"/>
          </a:p>
        </p:txBody>
      </p:sp>
    </p:spTree>
    <p:extLst>
      <p:ext uri="{BB962C8B-B14F-4D97-AF65-F5344CB8AC3E}">
        <p14:creationId xmlns:p14="http://schemas.microsoft.com/office/powerpoint/2010/main" val="4010573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C28EF6-A10D-465E-9DCF-E9AFF39F3847}" type="slidenum">
              <a:rPr lang="en-US" smtClean="0"/>
              <a:pPr/>
              <a:t>1</a:t>
            </a:fld>
            <a:endParaRPr lang="en-US" dirty="0"/>
          </a:p>
        </p:txBody>
      </p:sp>
    </p:spTree>
    <p:extLst>
      <p:ext uri="{BB962C8B-B14F-4D97-AF65-F5344CB8AC3E}">
        <p14:creationId xmlns:p14="http://schemas.microsoft.com/office/powerpoint/2010/main" val="170830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C28EF6-A10D-465E-9DCF-E9AFF39F3847}" type="slidenum">
              <a:rPr lang="en-US" smtClean="0"/>
              <a:pPr/>
              <a:t>24</a:t>
            </a:fld>
            <a:endParaRPr lang="en-US"/>
          </a:p>
        </p:txBody>
      </p:sp>
    </p:spTree>
    <p:extLst>
      <p:ext uri="{BB962C8B-B14F-4D97-AF65-F5344CB8AC3E}">
        <p14:creationId xmlns:p14="http://schemas.microsoft.com/office/powerpoint/2010/main" val="729007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REDO.</a:t>
            </a:r>
            <a:r>
              <a:rPr lang="en-US" baseline="0" dirty="0" smtClean="0"/>
              <a:t> Show the S. Bilirubin values as 3.8,2.9 </a:t>
            </a:r>
            <a:r>
              <a:rPr lang="en-US" baseline="0" dirty="0" err="1" smtClean="0"/>
              <a:t>etc</a:t>
            </a:r>
            <a:r>
              <a:rPr lang="en-US" baseline="0" dirty="0" smtClean="0"/>
              <a:t> instead of 38, 29….</a:t>
            </a:r>
            <a:endParaRPr lang="en-US" dirty="0"/>
          </a:p>
        </p:txBody>
      </p:sp>
      <p:sp>
        <p:nvSpPr>
          <p:cNvPr id="4" name="Slide Number Placeholder 3"/>
          <p:cNvSpPr>
            <a:spLocks noGrp="1"/>
          </p:cNvSpPr>
          <p:nvPr>
            <p:ph type="sldNum" sz="quarter" idx="10"/>
          </p:nvPr>
        </p:nvSpPr>
        <p:spPr/>
        <p:txBody>
          <a:bodyPr/>
          <a:lstStyle/>
          <a:p>
            <a:fld id="{2EC28EF6-A10D-465E-9DCF-E9AFF39F3847}"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PLEASE REDO</a:t>
            </a:r>
            <a:endParaRPr lang="en-IN" dirty="0"/>
          </a:p>
        </p:txBody>
      </p:sp>
      <p:sp>
        <p:nvSpPr>
          <p:cNvPr id="4" name="Slide Number Placeholder 3"/>
          <p:cNvSpPr>
            <a:spLocks noGrp="1"/>
          </p:cNvSpPr>
          <p:nvPr>
            <p:ph type="sldNum" sz="quarter" idx="10"/>
          </p:nvPr>
        </p:nvSpPr>
        <p:spPr/>
        <p:txBody>
          <a:bodyPr/>
          <a:lstStyle/>
          <a:p>
            <a:fld id="{2EC28EF6-A10D-465E-9DCF-E9AFF39F3847}" type="slidenum">
              <a:rPr lang="en-US" smtClean="0"/>
              <a:pPr/>
              <a:t>7</a:t>
            </a:fld>
            <a:endParaRPr lang="en-US"/>
          </a:p>
        </p:txBody>
      </p:sp>
    </p:spTree>
    <p:extLst>
      <p:ext uri="{BB962C8B-B14F-4D97-AF65-F5344CB8AC3E}">
        <p14:creationId xmlns:p14="http://schemas.microsoft.com/office/powerpoint/2010/main" val="3022618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REDO</a:t>
            </a:r>
            <a:endParaRPr lang="en-US" dirty="0"/>
          </a:p>
        </p:txBody>
      </p:sp>
      <p:sp>
        <p:nvSpPr>
          <p:cNvPr id="4" name="Slide Number Placeholder 3"/>
          <p:cNvSpPr>
            <a:spLocks noGrp="1"/>
          </p:cNvSpPr>
          <p:nvPr>
            <p:ph type="sldNum" sz="quarter" idx="10"/>
          </p:nvPr>
        </p:nvSpPr>
        <p:spPr/>
        <p:txBody>
          <a:bodyPr/>
          <a:lstStyle/>
          <a:p>
            <a:fld id="{2EC28EF6-A10D-465E-9DCF-E9AFF39F3847}" type="slidenum">
              <a:rPr lang="en-US" smtClean="0"/>
              <a:pPr/>
              <a:t>8</a:t>
            </a:fld>
            <a:endParaRPr lang="en-US"/>
          </a:p>
        </p:txBody>
      </p:sp>
    </p:spTree>
    <p:extLst>
      <p:ext uri="{BB962C8B-B14F-4D97-AF65-F5344CB8AC3E}">
        <p14:creationId xmlns:p14="http://schemas.microsoft.com/office/powerpoint/2010/main" val="1145049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PLEAS REDO</a:t>
            </a:r>
            <a:r>
              <a:rPr lang="en-IN" baseline="0" dirty="0" smtClean="0"/>
              <a:t> THIS</a:t>
            </a:r>
            <a:endParaRPr lang="en-IN" dirty="0"/>
          </a:p>
        </p:txBody>
      </p:sp>
      <p:sp>
        <p:nvSpPr>
          <p:cNvPr id="4" name="Slide Number Placeholder 3"/>
          <p:cNvSpPr>
            <a:spLocks noGrp="1"/>
          </p:cNvSpPr>
          <p:nvPr>
            <p:ph type="sldNum" sz="quarter" idx="10"/>
          </p:nvPr>
        </p:nvSpPr>
        <p:spPr/>
        <p:txBody>
          <a:bodyPr/>
          <a:lstStyle/>
          <a:p>
            <a:fld id="{2EC28EF6-A10D-465E-9DCF-E9AFF39F3847}" type="slidenum">
              <a:rPr lang="en-US" smtClean="0"/>
              <a:pPr/>
              <a:t>10</a:t>
            </a:fld>
            <a:endParaRPr lang="en-US"/>
          </a:p>
        </p:txBody>
      </p:sp>
    </p:spTree>
    <p:extLst>
      <p:ext uri="{BB962C8B-B14F-4D97-AF65-F5344CB8AC3E}">
        <p14:creationId xmlns:p14="http://schemas.microsoft.com/office/powerpoint/2010/main" val="1265333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patient report shows serum potassium</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results on two samples collected a week apart as 3.7 </a:t>
            </a:r>
            <a:r>
              <a:rPr lang="en-US" sz="1200" b="0" i="0" kern="1200" dirty="0" err="1" smtClean="0">
                <a:solidFill>
                  <a:schemeClr val="tx1"/>
                </a:solidFill>
                <a:effectLst/>
                <a:latin typeface="+mn-lt"/>
                <a:ea typeface="+mn-ea"/>
                <a:cs typeface="+mn-cs"/>
              </a:rPr>
              <a:t>mmol</a:t>
            </a:r>
            <a:r>
              <a:rPr lang="en-US" sz="1200" b="0" i="0" kern="1200" dirty="0" smtClean="0">
                <a:solidFill>
                  <a:schemeClr val="tx1"/>
                </a:solidFill>
                <a:effectLst/>
                <a:latin typeface="+mn-lt"/>
                <a:ea typeface="+mn-ea"/>
                <a:cs typeface="+mn-cs"/>
              </a:rPr>
              <a:t>/L and 3.5 </a:t>
            </a:r>
            <a:r>
              <a:rPr lang="en-US" sz="1200" b="0" i="0" kern="1200" dirty="0" err="1" smtClean="0">
                <a:solidFill>
                  <a:schemeClr val="tx1"/>
                </a:solidFill>
                <a:effectLst/>
                <a:latin typeface="+mn-lt"/>
                <a:ea typeface="+mn-ea"/>
                <a:cs typeface="+mn-cs"/>
              </a:rPr>
              <a:t>mmol</a:t>
            </a:r>
            <a:r>
              <a:rPr lang="en-US" sz="1200" b="0" i="0" kern="1200" dirty="0" smtClean="0">
                <a:solidFill>
                  <a:schemeClr val="tx1"/>
                </a:solidFill>
                <a:effectLst/>
                <a:latin typeface="+mn-lt"/>
                <a:ea typeface="+mn-ea"/>
                <a:cs typeface="+mn-cs"/>
              </a:rPr>
              <a:t>/L; No QC issues</a:t>
            </a:r>
            <a:r>
              <a:rPr lang="en-US" sz="1200" b="0" i="0" kern="1200" baseline="0" dirty="0" smtClean="0">
                <a:solidFill>
                  <a:schemeClr val="tx1"/>
                </a:solidFill>
                <a:effectLst/>
                <a:latin typeface="+mn-lt"/>
                <a:ea typeface="+mn-ea"/>
                <a:cs typeface="+mn-cs"/>
              </a:rPr>
              <a:t> in either levels on both days. </a:t>
            </a:r>
            <a:r>
              <a:rPr lang="en-US" sz="1200" b="0" i="0" kern="1200" dirty="0" smtClean="0">
                <a:solidFill>
                  <a:schemeClr val="tx1"/>
                </a:solidFill>
                <a:effectLst/>
                <a:latin typeface="+mn-lt"/>
                <a:ea typeface="+mn-ea"/>
                <a:cs typeface="+mn-cs"/>
              </a:rPr>
              <a:t>The lab’s lower reference value is: 3.7 </a:t>
            </a:r>
            <a:r>
              <a:rPr lang="en-US" sz="1200" b="0" i="0" kern="1200" dirty="0" err="1" smtClean="0">
                <a:solidFill>
                  <a:schemeClr val="tx1"/>
                </a:solidFill>
                <a:effectLst/>
                <a:latin typeface="+mn-lt"/>
                <a:ea typeface="+mn-ea"/>
                <a:cs typeface="+mn-cs"/>
              </a:rPr>
              <a:t>mmol</a:t>
            </a:r>
            <a:r>
              <a:rPr lang="en-US" sz="1200" b="0" i="0" kern="1200" dirty="0" smtClean="0">
                <a:solidFill>
                  <a:schemeClr val="tx1"/>
                </a:solidFill>
                <a:effectLst/>
                <a:latin typeface="+mn-lt"/>
                <a:ea typeface="+mn-ea"/>
                <a:cs typeface="+mn-cs"/>
              </a:rPr>
              <a:t>/L. The clinician asks the laboratory: Is the first result definitely low and is the second result really lower than the first? The laboratory can’t answer without having some quantitative knowledge about the measurement uncertainty associated with each of the results.</a:t>
            </a:r>
            <a:endParaRPr lang="en-US" dirty="0"/>
          </a:p>
        </p:txBody>
      </p:sp>
      <p:sp>
        <p:nvSpPr>
          <p:cNvPr id="4" name="Slide Number Placeholder 3"/>
          <p:cNvSpPr>
            <a:spLocks noGrp="1"/>
          </p:cNvSpPr>
          <p:nvPr>
            <p:ph type="sldNum" sz="quarter" idx="10"/>
          </p:nvPr>
        </p:nvSpPr>
        <p:spPr/>
        <p:txBody>
          <a:bodyPr/>
          <a:lstStyle/>
          <a:p>
            <a:fld id="{2EC28EF6-A10D-465E-9DCF-E9AFF39F3847}" type="slidenum">
              <a:rPr lang="en-US" smtClean="0"/>
              <a:pPr/>
              <a:t>11</a:t>
            </a:fld>
            <a:endParaRPr lang="en-US"/>
          </a:p>
        </p:txBody>
      </p:sp>
    </p:spTree>
    <p:extLst>
      <p:ext uri="{BB962C8B-B14F-4D97-AF65-F5344CB8AC3E}">
        <p14:creationId xmlns:p14="http://schemas.microsoft.com/office/powerpoint/2010/main" val="2569261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patient report shows serum potassium</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results on two samples collected a week apart as 3.7 </a:t>
            </a:r>
            <a:r>
              <a:rPr lang="en-US" sz="1200" b="0" i="0" kern="1200" dirty="0" err="1" smtClean="0">
                <a:solidFill>
                  <a:schemeClr val="tx1"/>
                </a:solidFill>
                <a:effectLst/>
                <a:latin typeface="+mn-lt"/>
                <a:ea typeface="+mn-ea"/>
                <a:cs typeface="+mn-cs"/>
              </a:rPr>
              <a:t>mmol</a:t>
            </a:r>
            <a:r>
              <a:rPr lang="en-US" sz="1200" b="0" i="0" kern="1200" dirty="0" smtClean="0">
                <a:solidFill>
                  <a:schemeClr val="tx1"/>
                </a:solidFill>
                <a:effectLst/>
                <a:latin typeface="+mn-lt"/>
                <a:ea typeface="+mn-ea"/>
                <a:cs typeface="+mn-cs"/>
              </a:rPr>
              <a:t>/L and 3.5 </a:t>
            </a:r>
            <a:r>
              <a:rPr lang="en-US" sz="1200" b="0" i="0" kern="1200" dirty="0" err="1" smtClean="0">
                <a:solidFill>
                  <a:schemeClr val="tx1"/>
                </a:solidFill>
                <a:effectLst/>
                <a:latin typeface="+mn-lt"/>
                <a:ea typeface="+mn-ea"/>
                <a:cs typeface="+mn-cs"/>
              </a:rPr>
              <a:t>mmol</a:t>
            </a:r>
            <a:r>
              <a:rPr lang="en-US" sz="1200" b="0" i="0" kern="1200" dirty="0" smtClean="0">
                <a:solidFill>
                  <a:schemeClr val="tx1"/>
                </a:solidFill>
                <a:effectLst/>
                <a:latin typeface="+mn-lt"/>
                <a:ea typeface="+mn-ea"/>
                <a:cs typeface="+mn-cs"/>
              </a:rPr>
              <a:t>/L; No QC issues</a:t>
            </a:r>
            <a:r>
              <a:rPr lang="en-US" sz="1200" b="0" i="0" kern="1200" baseline="0" dirty="0" smtClean="0">
                <a:solidFill>
                  <a:schemeClr val="tx1"/>
                </a:solidFill>
                <a:effectLst/>
                <a:latin typeface="+mn-lt"/>
                <a:ea typeface="+mn-ea"/>
                <a:cs typeface="+mn-cs"/>
              </a:rPr>
              <a:t> in either levels on both days. </a:t>
            </a:r>
            <a:r>
              <a:rPr lang="en-US" sz="1200" b="0" i="0" kern="1200" dirty="0" smtClean="0">
                <a:solidFill>
                  <a:schemeClr val="tx1"/>
                </a:solidFill>
                <a:effectLst/>
                <a:latin typeface="+mn-lt"/>
                <a:ea typeface="+mn-ea"/>
                <a:cs typeface="+mn-cs"/>
              </a:rPr>
              <a:t>The lab’s lower reference value is: 3.7 </a:t>
            </a:r>
            <a:r>
              <a:rPr lang="en-US" sz="1200" b="0" i="0" kern="1200" dirty="0" err="1" smtClean="0">
                <a:solidFill>
                  <a:schemeClr val="tx1"/>
                </a:solidFill>
                <a:effectLst/>
                <a:latin typeface="+mn-lt"/>
                <a:ea typeface="+mn-ea"/>
                <a:cs typeface="+mn-cs"/>
              </a:rPr>
              <a:t>mmol</a:t>
            </a:r>
            <a:r>
              <a:rPr lang="en-US" sz="1200" b="0" i="0" kern="1200" dirty="0" smtClean="0">
                <a:solidFill>
                  <a:schemeClr val="tx1"/>
                </a:solidFill>
                <a:effectLst/>
                <a:latin typeface="+mn-lt"/>
                <a:ea typeface="+mn-ea"/>
                <a:cs typeface="+mn-cs"/>
              </a:rPr>
              <a:t>/L. The clinician asks the laboratory: Is the first result definitely low and is the second result really lower than the first? The laboratory can’t answer without having some quantitative knowledge about the measurement uncertainty associated with each of the results.</a:t>
            </a:r>
            <a:endParaRPr lang="en-US" dirty="0"/>
          </a:p>
        </p:txBody>
      </p:sp>
      <p:sp>
        <p:nvSpPr>
          <p:cNvPr id="4" name="Slide Number Placeholder 3"/>
          <p:cNvSpPr>
            <a:spLocks noGrp="1"/>
          </p:cNvSpPr>
          <p:nvPr>
            <p:ph type="sldNum" sz="quarter" idx="10"/>
          </p:nvPr>
        </p:nvSpPr>
        <p:spPr/>
        <p:txBody>
          <a:bodyPr/>
          <a:lstStyle/>
          <a:p>
            <a:fld id="{2EC28EF6-A10D-465E-9DCF-E9AFF39F3847}" type="slidenum">
              <a:rPr lang="en-US" smtClean="0"/>
              <a:pPr/>
              <a:t>12</a:t>
            </a:fld>
            <a:endParaRPr lang="en-US"/>
          </a:p>
        </p:txBody>
      </p:sp>
    </p:spTree>
    <p:extLst>
      <p:ext uri="{BB962C8B-B14F-4D97-AF65-F5344CB8AC3E}">
        <p14:creationId xmlns:p14="http://schemas.microsoft.com/office/powerpoint/2010/main" val="1917398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patient report shows serum potassium</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results on two samples collected a week apart as 3.7 </a:t>
            </a:r>
            <a:r>
              <a:rPr lang="en-US" sz="1200" b="0" i="0" kern="1200" dirty="0" err="1" smtClean="0">
                <a:solidFill>
                  <a:schemeClr val="tx1"/>
                </a:solidFill>
                <a:effectLst/>
                <a:latin typeface="+mn-lt"/>
                <a:ea typeface="+mn-ea"/>
                <a:cs typeface="+mn-cs"/>
              </a:rPr>
              <a:t>mmol</a:t>
            </a:r>
            <a:r>
              <a:rPr lang="en-US" sz="1200" b="0" i="0" kern="1200" dirty="0" smtClean="0">
                <a:solidFill>
                  <a:schemeClr val="tx1"/>
                </a:solidFill>
                <a:effectLst/>
                <a:latin typeface="+mn-lt"/>
                <a:ea typeface="+mn-ea"/>
                <a:cs typeface="+mn-cs"/>
              </a:rPr>
              <a:t>/L and 3.5 </a:t>
            </a:r>
            <a:r>
              <a:rPr lang="en-US" sz="1200" b="0" i="0" kern="1200" dirty="0" err="1" smtClean="0">
                <a:solidFill>
                  <a:schemeClr val="tx1"/>
                </a:solidFill>
                <a:effectLst/>
                <a:latin typeface="+mn-lt"/>
                <a:ea typeface="+mn-ea"/>
                <a:cs typeface="+mn-cs"/>
              </a:rPr>
              <a:t>mmol</a:t>
            </a:r>
            <a:r>
              <a:rPr lang="en-US" sz="1200" b="0" i="0" kern="1200" dirty="0" smtClean="0">
                <a:solidFill>
                  <a:schemeClr val="tx1"/>
                </a:solidFill>
                <a:effectLst/>
                <a:latin typeface="+mn-lt"/>
                <a:ea typeface="+mn-ea"/>
                <a:cs typeface="+mn-cs"/>
              </a:rPr>
              <a:t>/L; No QC issues</a:t>
            </a:r>
            <a:r>
              <a:rPr lang="en-US" sz="1200" b="0" i="0" kern="1200" baseline="0" dirty="0" smtClean="0">
                <a:solidFill>
                  <a:schemeClr val="tx1"/>
                </a:solidFill>
                <a:effectLst/>
                <a:latin typeface="+mn-lt"/>
                <a:ea typeface="+mn-ea"/>
                <a:cs typeface="+mn-cs"/>
              </a:rPr>
              <a:t> in either levels on both days. </a:t>
            </a:r>
            <a:r>
              <a:rPr lang="en-US" sz="1200" b="0" i="0" kern="1200" dirty="0" smtClean="0">
                <a:solidFill>
                  <a:schemeClr val="tx1"/>
                </a:solidFill>
                <a:effectLst/>
                <a:latin typeface="+mn-lt"/>
                <a:ea typeface="+mn-ea"/>
                <a:cs typeface="+mn-cs"/>
              </a:rPr>
              <a:t>The lab’s lower reference value is: 3.7 </a:t>
            </a:r>
            <a:r>
              <a:rPr lang="en-US" sz="1200" b="0" i="0" kern="1200" dirty="0" err="1" smtClean="0">
                <a:solidFill>
                  <a:schemeClr val="tx1"/>
                </a:solidFill>
                <a:effectLst/>
                <a:latin typeface="+mn-lt"/>
                <a:ea typeface="+mn-ea"/>
                <a:cs typeface="+mn-cs"/>
              </a:rPr>
              <a:t>mmol</a:t>
            </a:r>
            <a:r>
              <a:rPr lang="en-US" sz="1200" b="0" i="0" kern="1200" dirty="0" smtClean="0">
                <a:solidFill>
                  <a:schemeClr val="tx1"/>
                </a:solidFill>
                <a:effectLst/>
                <a:latin typeface="+mn-lt"/>
                <a:ea typeface="+mn-ea"/>
                <a:cs typeface="+mn-cs"/>
              </a:rPr>
              <a:t>/L. The clinician asks the laboratory: Is the first result definitely low and is the second result really lower than the first? The laboratory can’t answer without having some quantitative knowledge about the measurement uncertainty associated with each of the results.</a:t>
            </a:r>
            <a:endParaRPr lang="en-US" dirty="0"/>
          </a:p>
        </p:txBody>
      </p:sp>
      <p:sp>
        <p:nvSpPr>
          <p:cNvPr id="4" name="Slide Number Placeholder 3"/>
          <p:cNvSpPr>
            <a:spLocks noGrp="1"/>
          </p:cNvSpPr>
          <p:nvPr>
            <p:ph type="sldNum" sz="quarter" idx="10"/>
          </p:nvPr>
        </p:nvSpPr>
        <p:spPr/>
        <p:txBody>
          <a:bodyPr/>
          <a:lstStyle/>
          <a:p>
            <a:fld id="{2EC28EF6-A10D-465E-9DCF-E9AFF39F3847}" type="slidenum">
              <a:rPr lang="en-US" smtClean="0"/>
              <a:pPr/>
              <a:t>13</a:t>
            </a:fld>
            <a:endParaRPr lang="en-US"/>
          </a:p>
        </p:txBody>
      </p:sp>
    </p:spTree>
    <p:extLst>
      <p:ext uri="{BB962C8B-B14F-4D97-AF65-F5344CB8AC3E}">
        <p14:creationId xmlns:p14="http://schemas.microsoft.com/office/powerpoint/2010/main" val="1917398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Measurement procedures are often automated ‘black box’ systems that do not permit components (e.g. sampling/reagent probes, water-baths, spectrophotometers </a:t>
            </a:r>
            <a:r>
              <a:rPr lang="en-US" sz="1200" b="0" i="0" kern="1200" dirty="0" err="1" smtClean="0">
                <a:solidFill>
                  <a:schemeClr val="tx1"/>
                </a:solidFill>
                <a:effectLst/>
                <a:latin typeface="+mn-lt"/>
                <a:ea typeface="+mn-ea"/>
                <a:cs typeface="+mn-cs"/>
              </a:rPr>
              <a:t>etc</a:t>
            </a:r>
            <a:r>
              <a:rPr lang="en-US" sz="1200" b="0" i="0" kern="1200" dirty="0" smtClean="0">
                <a:solidFill>
                  <a:schemeClr val="tx1"/>
                </a:solidFill>
                <a:effectLst/>
                <a:latin typeface="+mn-lt"/>
                <a:ea typeface="+mn-ea"/>
                <a:cs typeface="+mn-cs"/>
              </a:rPr>
              <a:t>) to be individually studied to ascertain their uncertainty. Fortunately, we are interested in the combined effect of the individual sources of variability on measurement results, and this is adequately reflected in the dispersion of results obtained for QC samples. A minimum 30 QC results is required before an approximate Gaussian distribution of data points can be reasonably assumed. </a:t>
            </a:r>
            <a:endParaRPr lang="en-US" dirty="0"/>
          </a:p>
        </p:txBody>
      </p:sp>
      <p:sp>
        <p:nvSpPr>
          <p:cNvPr id="4" name="Slide Number Placeholder 3"/>
          <p:cNvSpPr>
            <a:spLocks noGrp="1"/>
          </p:cNvSpPr>
          <p:nvPr>
            <p:ph type="sldNum" sz="quarter" idx="10"/>
          </p:nvPr>
        </p:nvSpPr>
        <p:spPr/>
        <p:txBody>
          <a:bodyPr/>
          <a:lstStyle/>
          <a:p>
            <a:fld id="{2EC28EF6-A10D-465E-9DCF-E9AFF39F3847}" type="slidenum">
              <a:rPr lang="en-US" smtClean="0"/>
              <a:pPr/>
              <a:t>22</a:t>
            </a:fld>
            <a:endParaRPr lang="en-US"/>
          </a:p>
        </p:txBody>
      </p:sp>
    </p:spTree>
    <p:extLst>
      <p:ext uri="{BB962C8B-B14F-4D97-AF65-F5344CB8AC3E}">
        <p14:creationId xmlns:p14="http://schemas.microsoft.com/office/powerpoint/2010/main" val="729007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ea typeface="MS PGothic" pitchFamily="34" charset="-128"/>
              </a:rPr>
              <a:t>Normal distribution as seen in L-J chart #1</a:t>
            </a:r>
          </a:p>
        </p:txBody>
      </p:sp>
      <p:sp>
        <p:nvSpPr>
          <p:cNvPr id="56324" name="Slide Number Placeholder 3"/>
          <p:cNvSpPr>
            <a:spLocks noGrp="1"/>
          </p:cNvSpPr>
          <p:nvPr>
            <p:ph type="sldNum" sz="quarter" idx="5"/>
          </p:nvPr>
        </p:nvSpPr>
        <p:spPr bwMode="auto">
          <a:noFill/>
          <a:ln>
            <a:miter lim="800000"/>
            <a:headEnd/>
            <a:tailEnd/>
          </a:ln>
        </p:spPr>
        <p:txBody>
          <a:bodyPr/>
          <a:lstStyle/>
          <a:p>
            <a:fld id="{DC4D6CCB-08FD-47EB-AF21-B8279C426742}" type="slidenum">
              <a:rPr lang="en-US" altLang="en-US" smtClean="0">
                <a:solidFill>
                  <a:srgbClr val="000000"/>
                </a:solidFill>
                <a:latin typeface="Arial" charset="0"/>
                <a:ea typeface="MS PGothic" pitchFamily="34" charset="-128"/>
              </a:rPr>
              <a:pPr/>
              <a:t>23</a:t>
            </a:fld>
            <a:endParaRPr lang="en-US" altLang="en-US" smtClean="0">
              <a:solidFill>
                <a:srgbClr val="000000"/>
              </a:solidFill>
              <a:latin typeface="Arial" charset="0"/>
              <a:ea typeface="MS PGothic" pitchFamily="34" charset="-128"/>
            </a:endParaRPr>
          </a:p>
        </p:txBody>
      </p:sp>
    </p:spTree>
    <p:extLst>
      <p:ext uri="{BB962C8B-B14F-4D97-AF65-F5344CB8AC3E}">
        <p14:creationId xmlns:p14="http://schemas.microsoft.com/office/powerpoint/2010/main" val="666519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EC4B3D-B047-41E8-A4A7-1C3E3A430F13}" type="datetime1">
              <a:rPr lang="en-US" smtClean="0"/>
              <a:pPr/>
              <a:t>7/19/2017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300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27BCD3-A287-4B1E-8EBF-089C7FE56D49}" type="datetime1">
              <a:rPr lang="en-US" smtClean="0"/>
              <a:pPr/>
              <a:t>7/19/2017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9713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097161-8C13-426E-A7EE-1E8F0BEE50AD}" type="datetime1">
              <a:rPr lang="en-US" smtClean="0"/>
              <a:pPr/>
              <a:t>7/19/2017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265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DDE68A-A0AD-4587-A232-F2356341BD5F}" type="datetime1">
              <a:rPr lang="en-US" smtClean="0"/>
              <a:pPr/>
              <a:t>7/19/2017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325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427544-6628-4809-A41B-3A29A15BEAA4}" type="datetime1">
              <a:rPr lang="en-US" smtClean="0"/>
              <a:pPr/>
              <a:t>7/19/2017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61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86EC63-D8BF-4945-B0AD-CAB525CC3E6A}" type="datetime1">
              <a:rPr lang="en-US" smtClean="0"/>
              <a:pPr/>
              <a:t>7/19/2017</a:t>
            </a:fld>
            <a:endParaRPr lang="en-US"/>
          </a:p>
        </p:txBody>
      </p:sp>
      <p:sp>
        <p:nvSpPr>
          <p:cNvPr id="6" name="Footer Placeholder 5"/>
          <p:cNvSpPr>
            <a:spLocks noGrp="1"/>
          </p:cNvSpPr>
          <p:nvPr>
            <p:ph type="ftr" sz="quarter" idx="11"/>
          </p:nvPr>
        </p:nvSpPr>
        <p:spPr/>
        <p:txBody>
          <a:bodyPr/>
          <a:lstStyle/>
          <a:p>
            <a:r>
              <a:rPr lang="en-US" smtClean="0"/>
              <a:t>QC Training- Labs for Life Project</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8761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065031-EDD1-4C96-846B-28B2E0F11801}" type="datetime1">
              <a:rPr lang="en-US" smtClean="0"/>
              <a:pPr/>
              <a:t>7/19/2017</a:t>
            </a:fld>
            <a:endParaRPr lang="en-US"/>
          </a:p>
        </p:txBody>
      </p:sp>
      <p:sp>
        <p:nvSpPr>
          <p:cNvPr id="8" name="Footer Placeholder 7"/>
          <p:cNvSpPr>
            <a:spLocks noGrp="1"/>
          </p:cNvSpPr>
          <p:nvPr>
            <p:ph type="ftr" sz="quarter" idx="11"/>
          </p:nvPr>
        </p:nvSpPr>
        <p:spPr/>
        <p:txBody>
          <a:bodyPr/>
          <a:lstStyle/>
          <a:p>
            <a:r>
              <a:rPr lang="en-US" smtClean="0"/>
              <a:t>QC Training- Labs for Life Project</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0685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C1921A-E0FF-4FDF-AB6F-598AF81BC7EB}" type="datetime1">
              <a:rPr lang="en-US" smtClean="0"/>
              <a:pPr/>
              <a:t>7/19/2017</a:t>
            </a:fld>
            <a:endParaRPr lang="en-US"/>
          </a:p>
        </p:txBody>
      </p:sp>
      <p:sp>
        <p:nvSpPr>
          <p:cNvPr id="4" name="Footer Placeholder 3"/>
          <p:cNvSpPr>
            <a:spLocks noGrp="1"/>
          </p:cNvSpPr>
          <p:nvPr>
            <p:ph type="ftr" sz="quarter" idx="11"/>
          </p:nvPr>
        </p:nvSpPr>
        <p:spPr/>
        <p:txBody>
          <a:bodyPr/>
          <a:lstStyle/>
          <a:p>
            <a:r>
              <a:rPr lang="en-US" smtClean="0"/>
              <a:t>QC Training- Labs for Life Project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7360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B47AEAC-4183-4081-8925-AC5884A51047}" type="datetime1">
              <a:rPr lang="en-US" smtClean="0"/>
              <a:pPr/>
              <a:t>7/19/2017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QC Training- Labs for Life Project</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3611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79AB055-4A2F-4B1D-9E47-32117DE4E67F}" type="datetime1">
              <a:rPr lang="en-US" smtClean="0"/>
              <a:pPr/>
              <a:t>7/19/2017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QC Training- Labs for Life Project</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90802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4CE827-E064-42A7-BF66-108030EF7A86}" type="datetime1">
              <a:rPr lang="en-US" smtClean="0"/>
              <a:pPr/>
              <a:t>7/19/2017</a:t>
            </a:fld>
            <a:endParaRPr lang="en-US"/>
          </a:p>
        </p:txBody>
      </p:sp>
      <p:sp>
        <p:nvSpPr>
          <p:cNvPr id="6" name="Footer Placeholder 5"/>
          <p:cNvSpPr>
            <a:spLocks noGrp="1"/>
          </p:cNvSpPr>
          <p:nvPr>
            <p:ph type="ftr" sz="quarter" idx="11"/>
          </p:nvPr>
        </p:nvSpPr>
        <p:spPr/>
        <p:txBody>
          <a:bodyPr/>
          <a:lstStyle/>
          <a:p>
            <a:r>
              <a:rPr lang="en-US" smtClean="0"/>
              <a:t>QC Training- Labs for Life Project</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5799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32D2E03-1E42-4FE6-9DAE-206026CB219A}" type="datetime1">
              <a:rPr lang="en-US" smtClean="0"/>
              <a:pPr/>
              <a:t>7/19/2017</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QC Training- Labs for Life Project</a:t>
            </a: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300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362200"/>
            <a:ext cx="8991600" cy="2050041"/>
          </a:xfrm>
        </p:spPr>
        <p:txBody>
          <a:bodyPr>
            <a:noAutofit/>
          </a:bodyPr>
          <a:lstStyle/>
          <a:p>
            <a:pPr algn="ctr"/>
            <a:r>
              <a:rPr lang="en-US" sz="5400" b="1" dirty="0" smtClean="0">
                <a:latin typeface="+mn-lt"/>
              </a:rPr>
              <a:t>Uncertainty of Measurement (Mu)</a:t>
            </a:r>
            <a:r>
              <a:rPr lang="en-US" sz="5400" dirty="0" smtClean="0">
                <a:latin typeface="+mn-lt"/>
              </a:rPr>
              <a:t/>
            </a:r>
            <a:br>
              <a:rPr lang="en-US" sz="5400" dirty="0" smtClean="0">
                <a:latin typeface="+mn-lt"/>
              </a:rPr>
            </a:br>
            <a:r>
              <a:rPr lang="en-US" sz="5400" b="1" dirty="0" smtClean="0">
                <a:solidFill>
                  <a:srgbClr val="FF0000"/>
                </a:solidFill>
                <a:latin typeface="+mn-lt"/>
              </a:rPr>
              <a:t>Labs </a:t>
            </a:r>
            <a:r>
              <a:rPr lang="en-US" sz="5400" b="1" dirty="0">
                <a:solidFill>
                  <a:srgbClr val="FF0000"/>
                </a:solidFill>
                <a:latin typeface="+mn-lt"/>
              </a:rPr>
              <a:t>for Life Project</a:t>
            </a:r>
          </a:p>
        </p:txBody>
      </p:sp>
      <p:pic>
        <p:nvPicPr>
          <p:cNvPr id="8194" name="Picture 2" descr="C:\Users\Dr. Sarika Suri\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57200"/>
            <a:ext cx="2819400" cy="13789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TextBox 3"/>
          <p:cNvSpPr txBox="1"/>
          <p:nvPr/>
        </p:nvSpPr>
        <p:spPr>
          <a:xfrm>
            <a:off x="1295401" y="4412241"/>
            <a:ext cx="5638800" cy="584775"/>
          </a:xfrm>
          <a:prstGeom prst="rect">
            <a:avLst/>
          </a:prstGeom>
          <a:noFill/>
        </p:spPr>
        <p:txBody>
          <a:bodyPr wrap="square" rtlCol="0">
            <a:spAutoFit/>
          </a:bodyPr>
          <a:lstStyle/>
          <a:p>
            <a:r>
              <a:rPr lang="en-US" dirty="0" smtClean="0"/>
              <a:t>	</a:t>
            </a:r>
            <a:r>
              <a:rPr lang="en-US" sz="3200" b="1" dirty="0" smtClean="0"/>
              <a:t>Quality Control Training</a:t>
            </a:r>
            <a:endParaRPr lang="en-US" b="1" dirty="0"/>
          </a:p>
        </p:txBody>
      </p:sp>
    </p:spTree>
    <p:extLst>
      <p:ext uri="{BB962C8B-B14F-4D97-AF65-F5344CB8AC3E}">
        <p14:creationId xmlns:p14="http://schemas.microsoft.com/office/powerpoint/2010/main" val="2564025092"/>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F065031-EDD1-4C96-846B-28B2E0F11801}" type="datetime1">
              <a:rPr lang="en-US" smtClean="0"/>
              <a:pPr/>
              <a:t>7/19/2017</a:t>
            </a:fld>
            <a:endParaRPr lang="en-US" dirty="0"/>
          </a:p>
        </p:txBody>
      </p:sp>
      <p:sp>
        <p:nvSpPr>
          <p:cNvPr id="8" name="Footer Placeholder 7"/>
          <p:cNvSpPr>
            <a:spLocks noGrp="1"/>
          </p:cNvSpPr>
          <p:nvPr>
            <p:ph type="ftr" sz="quarter" idx="11"/>
          </p:nvPr>
        </p:nvSpPr>
        <p:spPr/>
        <p:txBody>
          <a:bodyPr/>
          <a:lstStyle/>
          <a:p>
            <a:r>
              <a:rPr lang="en-US" dirty="0" smtClean="0"/>
              <a:t>QC Training- Labs for Life Project</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10</a:t>
            </a:fld>
            <a:endParaRPr lang="en-US" dirty="0"/>
          </a:p>
        </p:txBody>
      </p:sp>
      <p:pic>
        <p:nvPicPr>
          <p:cNvPr id="6146" name="Picture 2"/>
          <p:cNvPicPr>
            <a:picLocks noGrp="1" noChangeAspect="1" noChangeArrowheads="1"/>
          </p:cNvPicPr>
          <p:nvPr>
            <p:ph sz="quarter" idx="4294967295"/>
          </p:nvPr>
        </p:nvPicPr>
        <p:blipFill>
          <a:blip r:embed="rId3"/>
          <a:srcRect l="22641" t="21951" r="19726" b="8537"/>
          <a:stretch>
            <a:fillRect/>
          </a:stretch>
        </p:blipFill>
        <p:spPr bwMode="auto">
          <a:xfrm>
            <a:off x="160421" y="304800"/>
            <a:ext cx="8983579"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chemeClr val="tx1"/>
                </a:solidFill>
                <a:effectLst>
                  <a:outerShdw blurRad="38100" dist="38100" dir="2700000" algn="tl">
                    <a:srgbClr val="000000">
                      <a:alpha val="43137"/>
                    </a:srgbClr>
                  </a:outerShdw>
                </a:effectLst>
                <a:latin typeface="+mn-lt"/>
              </a:rPr>
              <a:t>Why does MU matter in routine clinical laboratories?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800" dirty="0">
                <a:solidFill>
                  <a:schemeClr val="tx1"/>
                </a:solidFill>
              </a:rPr>
              <a:t>Clinicians compare most measurement results with reference values and with previous results from the same </a:t>
            </a:r>
            <a:r>
              <a:rPr lang="en-US" sz="2800" dirty="0" smtClean="0">
                <a:solidFill>
                  <a:schemeClr val="tx1"/>
                </a:solidFill>
              </a:rPr>
              <a:t>patient</a:t>
            </a:r>
          </a:p>
          <a:p>
            <a:pPr>
              <a:buFont typeface="Wingdings" panose="05000000000000000000" pitchFamily="2" charset="2"/>
              <a:buChar char="q"/>
            </a:pPr>
            <a:r>
              <a:rPr lang="en-US" sz="2800" dirty="0" smtClean="0">
                <a:solidFill>
                  <a:schemeClr val="tx1"/>
                </a:solidFill>
              </a:rPr>
              <a:t>Variability in repeats confuse clinicians</a:t>
            </a:r>
          </a:p>
        </p:txBody>
      </p:sp>
      <p:sp>
        <p:nvSpPr>
          <p:cNvPr id="4" name="Date Placeholder 3"/>
          <p:cNvSpPr>
            <a:spLocks noGrp="1"/>
          </p:cNvSpPr>
          <p:nvPr>
            <p:ph type="dt" sz="half" idx="10"/>
          </p:nvPr>
        </p:nvSpPr>
        <p:spPr/>
        <p:txBody>
          <a:bodyPr/>
          <a:lstStyle/>
          <a:p>
            <a:fld id="{FB8563A9-348B-47F3-9671-7C99FADC8CE6}" type="datetime1">
              <a:rPr lang="en-US" smtClean="0"/>
              <a:pPr/>
              <a:t>7/19/2017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822526530"/>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chemeClr val="tx1"/>
                </a:solidFill>
                <a:effectLst>
                  <a:outerShdw blurRad="38100" dist="38100" dir="2700000" algn="tl">
                    <a:srgbClr val="000000">
                      <a:alpha val="43137"/>
                    </a:srgbClr>
                  </a:outerShdw>
                </a:effectLst>
                <a:latin typeface="+mn-lt"/>
              </a:rPr>
              <a:t>Why does MU matter in routine clinical laboratories?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800" dirty="0" smtClean="0"/>
              <a:t> Some </a:t>
            </a:r>
            <a:r>
              <a:rPr lang="en-US" sz="2800" dirty="0" err="1" smtClean="0"/>
              <a:t>analytes</a:t>
            </a:r>
            <a:r>
              <a:rPr lang="en-US" sz="2800" dirty="0" smtClean="0"/>
              <a:t> have very narrow range, example therapeutic ranges for drugs;  narrow effective range between insufficiency and toxicity</a:t>
            </a:r>
          </a:p>
          <a:p>
            <a:pPr>
              <a:buFont typeface="Wingdings" panose="05000000000000000000" pitchFamily="2" charset="2"/>
              <a:buChar char="q"/>
            </a:pPr>
            <a:r>
              <a:rPr lang="en-US" sz="2800" dirty="0" smtClean="0"/>
              <a:t>Some </a:t>
            </a:r>
            <a:r>
              <a:rPr lang="en-US" sz="2800" dirty="0" err="1" smtClean="0"/>
              <a:t>analytes</a:t>
            </a:r>
            <a:r>
              <a:rPr lang="en-US" sz="2800" dirty="0" smtClean="0"/>
              <a:t> have sharp cut-offs making clinical decisions difficult</a:t>
            </a:r>
          </a:p>
        </p:txBody>
      </p:sp>
      <p:sp>
        <p:nvSpPr>
          <p:cNvPr id="4" name="Date Placeholder 3"/>
          <p:cNvSpPr>
            <a:spLocks noGrp="1"/>
          </p:cNvSpPr>
          <p:nvPr>
            <p:ph type="dt" sz="half" idx="10"/>
          </p:nvPr>
        </p:nvSpPr>
        <p:spPr/>
        <p:txBody>
          <a:bodyPr/>
          <a:lstStyle/>
          <a:p>
            <a:fld id="{FB8563A9-348B-47F3-9671-7C99FADC8CE6}" type="datetime1">
              <a:rPr lang="en-US" smtClean="0"/>
              <a:pPr/>
              <a:t>7/19/2017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195602988"/>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chemeClr val="tx1"/>
                </a:solidFill>
                <a:effectLst>
                  <a:outerShdw blurRad="38100" dist="38100" dir="2700000" algn="tl">
                    <a:srgbClr val="000000">
                      <a:alpha val="43137"/>
                    </a:srgbClr>
                  </a:outerShdw>
                </a:effectLst>
                <a:latin typeface="+mn-lt"/>
              </a:rPr>
              <a:t>Why does MU matter in routine clinical laboratories?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800" dirty="0" smtClean="0"/>
              <a:t> MU can also be an indicator of the Quality Assurance of the laboratory, conveyed to its </a:t>
            </a:r>
            <a:r>
              <a:rPr lang="en-US" sz="2800" dirty="0" smtClean="0"/>
              <a:t>users</a:t>
            </a:r>
          </a:p>
          <a:p>
            <a:pPr>
              <a:buFont typeface="Wingdings" panose="05000000000000000000" pitchFamily="2" charset="2"/>
              <a:buChar char="q"/>
            </a:pPr>
            <a:r>
              <a:rPr lang="en-US" sz="2800" dirty="0" smtClean="0"/>
              <a:t>However, MU has more to do with interpretation of the reports than monitoring of the </a:t>
            </a:r>
            <a:r>
              <a:rPr lang="en-US" sz="2800" smtClean="0"/>
              <a:t>analytical system</a:t>
            </a:r>
            <a:endParaRPr lang="en-US" sz="2800" dirty="0" smtClean="0"/>
          </a:p>
        </p:txBody>
      </p:sp>
      <p:sp>
        <p:nvSpPr>
          <p:cNvPr id="4" name="Date Placeholder 3"/>
          <p:cNvSpPr>
            <a:spLocks noGrp="1"/>
          </p:cNvSpPr>
          <p:nvPr>
            <p:ph type="dt" sz="half" idx="10"/>
          </p:nvPr>
        </p:nvSpPr>
        <p:spPr/>
        <p:txBody>
          <a:bodyPr/>
          <a:lstStyle/>
          <a:p>
            <a:fld id="{FB8563A9-348B-47F3-9671-7C99FADC8CE6}" type="datetime1">
              <a:rPr lang="en-US" smtClean="0"/>
              <a:pPr/>
              <a:t>7/19/2017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641163005"/>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How can you measure Uncertainty </a:t>
            </a:r>
            <a:endParaRPr lang="en-IN" dirty="0"/>
          </a:p>
        </p:txBody>
      </p:sp>
      <p:sp>
        <p:nvSpPr>
          <p:cNvPr id="3" name="Content Placeholder 2"/>
          <p:cNvSpPr>
            <a:spLocks noGrp="1"/>
          </p:cNvSpPr>
          <p:nvPr>
            <p:ph idx="1"/>
          </p:nvPr>
        </p:nvSpPr>
        <p:spPr/>
        <p:txBody>
          <a:bodyPr>
            <a:normAutofit/>
          </a:bodyPr>
          <a:lstStyle/>
          <a:p>
            <a:r>
              <a:rPr lang="en-IN" b="1" dirty="0" smtClean="0"/>
              <a:t>Points to remember</a:t>
            </a:r>
          </a:p>
          <a:p>
            <a:pPr>
              <a:buFont typeface="Arial" pitchFamily="34" charset="0"/>
              <a:buChar char="•"/>
            </a:pPr>
            <a:r>
              <a:rPr lang="en-IN" dirty="0" smtClean="0"/>
              <a:t>We are trying to capture only </a:t>
            </a:r>
            <a:r>
              <a:rPr lang="en-IN" b="1" dirty="0" smtClean="0"/>
              <a:t>analytica</a:t>
            </a:r>
            <a:r>
              <a:rPr lang="en-IN" b="1" dirty="0"/>
              <a:t>l</a:t>
            </a:r>
            <a:r>
              <a:rPr lang="en-IN" dirty="0" smtClean="0"/>
              <a:t> uncertainty</a:t>
            </a:r>
          </a:p>
          <a:p>
            <a:pPr>
              <a:buFont typeface="Arial" pitchFamily="34" charset="0"/>
              <a:buChar char="•"/>
            </a:pPr>
            <a:r>
              <a:rPr lang="en-IN" dirty="0" smtClean="0"/>
              <a:t>How can you measure the uncertainty of the result of an </a:t>
            </a:r>
            <a:r>
              <a:rPr lang="en-IN" dirty="0" err="1" smtClean="0"/>
              <a:t>analyte</a:t>
            </a:r>
            <a:r>
              <a:rPr lang="en-IN" dirty="0" smtClean="0"/>
              <a:t>, say glucose?</a:t>
            </a:r>
          </a:p>
          <a:p>
            <a:pPr>
              <a:buFont typeface="Arial" pitchFamily="34" charset="0"/>
              <a:buChar char="•"/>
            </a:pPr>
            <a:r>
              <a:rPr lang="en-IN" dirty="0" smtClean="0"/>
              <a:t>If the dispersion in the glucose could be repeatedly </a:t>
            </a:r>
            <a:r>
              <a:rPr lang="en-IN" dirty="0" err="1" smtClean="0"/>
              <a:t>analyzed</a:t>
            </a:r>
            <a:r>
              <a:rPr lang="en-IN" dirty="0" smtClean="0"/>
              <a:t> over a period of time, say over 20 day that SD could indicate the degree of uncertainty </a:t>
            </a:r>
          </a:p>
          <a:p>
            <a:pPr>
              <a:buFont typeface="Arial" pitchFamily="34" charset="0"/>
              <a:buChar char="•"/>
            </a:pPr>
            <a:r>
              <a:rPr lang="en-IN" dirty="0" smtClean="0"/>
              <a:t>Since it is not practical to do that, how else can one conclude the degree of uncertainty?</a:t>
            </a:r>
          </a:p>
          <a:p>
            <a:endParaRPr lang="en-IN" dirty="0"/>
          </a:p>
        </p:txBody>
      </p:sp>
      <p:sp>
        <p:nvSpPr>
          <p:cNvPr id="4" name="Date Placeholder 3"/>
          <p:cNvSpPr>
            <a:spLocks noGrp="1"/>
          </p:cNvSpPr>
          <p:nvPr>
            <p:ph type="dt" sz="half" idx="10"/>
          </p:nvPr>
        </p:nvSpPr>
        <p:spPr/>
        <p:txBody>
          <a:bodyPr/>
          <a:lstStyle/>
          <a:p>
            <a:fld id="{30DDE68A-A0AD-4587-A232-F2356341BD5F}" type="datetime1">
              <a:rPr lang="en-US" smtClean="0"/>
              <a:pPr/>
              <a:t>7/19/2017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443366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How can you measure Uncertainty </a:t>
            </a:r>
            <a:endParaRPr lang="en-IN" dirty="0"/>
          </a:p>
        </p:txBody>
      </p:sp>
      <p:sp>
        <p:nvSpPr>
          <p:cNvPr id="3" name="Content Placeholder 2"/>
          <p:cNvSpPr>
            <a:spLocks noGrp="1"/>
          </p:cNvSpPr>
          <p:nvPr>
            <p:ph idx="1"/>
          </p:nvPr>
        </p:nvSpPr>
        <p:spPr/>
        <p:txBody>
          <a:bodyPr>
            <a:normAutofit/>
          </a:bodyPr>
          <a:lstStyle/>
          <a:p>
            <a:pPr>
              <a:buFont typeface="Arial" pitchFamily="34" charset="0"/>
              <a:buChar char="•"/>
            </a:pPr>
            <a:r>
              <a:rPr lang="en-IN" dirty="0" smtClean="0"/>
              <a:t>What material is available in the lab for repeated examination?</a:t>
            </a:r>
          </a:p>
          <a:p>
            <a:pPr>
              <a:buFont typeface="Arial" pitchFamily="34" charset="0"/>
              <a:buChar char="•"/>
            </a:pPr>
            <a:r>
              <a:rPr lang="en-IN" dirty="0" smtClean="0"/>
              <a:t>Internal Quality Controls!</a:t>
            </a:r>
          </a:p>
          <a:p>
            <a:pPr>
              <a:buFont typeface="Arial" pitchFamily="34" charset="0"/>
              <a:buChar char="•"/>
            </a:pPr>
            <a:r>
              <a:rPr lang="en-IN" dirty="0" smtClean="0"/>
              <a:t>Look at the degree of dispersion, standard deviation, of glucose at the corresponding level. </a:t>
            </a:r>
          </a:p>
          <a:p>
            <a:pPr>
              <a:buFont typeface="Arial" pitchFamily="34" charset="0"/>
              <a:buChar char="•"/>
            </a:pPr>
            <a:r>
              <a:rPr lang="en-IN" dirty="0"/>
              <a:t>The data from the Internal Quality Controls (with which we monitor the analytical phase), </a:t>
            </a:r>
            <a:r>
              <a:rPr lang="en-IN" dirty="0" smtClean="0"/>
              <a:t>reflects the degree </a:t>
            </a:r>
            <a:r>
              <a:rPr lang="en-IN" dirty="0"/>
              <a:t>of uncertainty </a:t>
            </a:r>
            <a:endParaRPr lang="en-IN" dirty="0" smtClean="0"/>
          </a:p>
          <a:p>
            <a:pPr>
              <a:buFont typeface="Arial" pitchFamily="34" charset="0"/>
              <a:buChar char="•"/>
            </a:pPr>
            <a:r>
              <a:rPr lang="en-IN" dirty="0"/>
              <a:t> </a:t>
            </a:r>
            <a:r>
              <a:rPr lang="en-IN" dirty="0" smtClean="0"/>
              <a:t>This number can be informing </a:t>
            </a:r>
            <a:r>
              <a:rPr lang="en-IN" dirty="0"/>
              <a:t>that to the clinician</a:t>
            </a:r>
          </a:p>
          <a:p>
            <a:pPr>
              <a:buFont typeface="Arial" pitchFamily="34" charset="0"/>
              <a:buChar char="•"/>
            </a:pPr>
            <a:endParaRPr lang="en-IN" dirty="0" smtClean="0"/>
          </a:p>
          <a:p>
            <a:endParaRPr lang="en-IN" dirty="0"/>
          </a:p>
        </p:txBody>
      </p:sp>
      <p:sp>
        <p:nvSpPr>
          <p:cNvPr id="4" name="Date Placeholder 3"/>
          <p:cNvSpPr>
            <a:spLocks noGrp="1"/>
          </p:cNvSpPr>
          <p:nvPr>
            <p:ph type="dt" sz="half" idx="10"/>
          </p:nvPr>
        </p:nvSpPr>
        <p:spPr/>
        <p:txBody>
          <a:bodyPr/>
          <a:lstStyle/>
          <a:p>
            <a:fld id="{30DDE68A-A0AD-4587-A232-F2356341BD5F}" type="datetime1">
              <a:rPr lang="en-US" smtClean="0"/>
              <a:pPr/>
              <a:t>7/19/2017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939339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effectLst>
                  <a:outerShdw blurRad="38100" dist="38100" dir="2700000" algn="tl">
                    <a:srgbClr val="000000">
                      <a:alpha val="43137"/>
                    </a:srgbClr>
                  </a:outerShdw>
                </a:effectLst>
              </a:rPr>
              <a:t>Concepts in Precision: </a:t>
            </a:r>
            <a:br>
              <a:rPr lang="en-US" b="1" dirty="0">
                <a:solidFill>
                  <a:schemeClr val="tx1"/>
                </a:solidFill>
                <a:effectLst>
                  <a:outerShdw blurRad="38100" dist="38100" dir="2700000" algn="tl">
                    <a:srgbClr val="000000">
                      <a:alpha val="43137"/>
                    </a:srgbClr>
                  </a:outerShdw>
                </a:effectLst>
              </a:rPr>
            </a:br>
            <a:endParaRPr lang="en-IN" dirty="0"/>
          </a:p>
        </p:txBody>
      </p:sp>
      <p:sp>
        <p:nvSpPr>
          <p:cNvPr id="3" name="Content Placeholder 2"/>
          <p:cNvSpPr>
            <a:spLocks noGrp="1"/>
          </p:cNvSpPr>
          <p:nvPr>
            <p:ph idx="1"/>
          </p:nvPr>
        </p:nvSpPr>
        <p:spPr/>
        <p:txBody>
          <a:bodyPr/>
          <a:lstStyle/>
          <a:p>
            <a:pPr marL="0" indent="0">
              <a:buNone/>
            </a:pPr>
            <a:r>
              <a:rPr lang="en-IN" dirty="0" smtClean="0"/>
              <a:t>To arrive a number to specify as the degree of dispersion, ISO recommends Intermediate Precision. </a:t>
            </a:r>
          </a:p>
          <a:p>
            <a:pPr marL="0" indent="0">
              <a:buNone/>
            </a:pPr>
            <a:r>
              <a:rPr lang="en-IN" dirty="0" smtClean="0"/>
              <a:t>There are 3 concepts in Precision</a:t>
            </a:r>
          </a:p>
          <a:p>
            <a:endParaRPr lang="en-IN" dirty="0"/>
          </a:p>
          <a:p>
            <a:pPr marL="457200" indent="-457200">
              <a:buFont typeface="+mj-lt"/>
              <a:buAutoNum type="arabicParenR"/>
            </a:pPr>
            <a:r>
              <a:rPr lang="en-IN" dirty="0" smtClean="0"/>
              <a:t>Repeatability</a:t>
            </a:r>
          </a:p>
          <a:p>
            <a:pPr marL="457200" indent="-457200">
              <a:buFont typeface="+mj-lt"/>
              <a:buAutoNum type="arabicParenR"/>
            </a:pPr>
            <a:r>
              <a:rPr lang="en-IN" dirty="0" smtClean="0"/>
              <a:t>Intermediate Precision</a:t>
            </a:r>
          </a:p>
          <a:p>
            <a:pPr marL="457200" indent="-457200">
              <a:buFont typeface="+mj-lt"/>
              <a:buAutoNum type="arabicParenR"/>
            </a:pPr>
            <a:r>
              <a:rPr lang="en-IN" dirty="0" smtClean="0"/>
              <a:t>Reproducibility  </a:t>
            </a:r>
            <a:endParaRPr lang="en-IN" dirty="0"/>
          </a:p>
        </p:txBody>
      </p:sp>
      <p:sp>
        <p:nvSpPr>
          <p:cNvPr id="4" name="Date Placeholder 3"/>
          <p:cNvSpPr>
            <a:spLocks noGrp="1"/>
          </p:cNvSpPr>
          <p:nvPr>
            <p:ph type="dt" sz="half" idx="10"/>
          </p:nvPr>
        </p:nvSpPr>
        <p:spPr/>
        <p:txBody>
          <a:bodyPr/>
          <a:lstStyle/>
          <a:p>
            <a:fld id="{30DDE68A-A0AD-4587-A232-F2356341BD5F}" type="datetime1">
              <a:rPr lang="en-US" smtClean="0"/>
              <a:pPr/>
              <a:t>7/19/2017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550285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787640" cy="1161195"/>
          </a:xfrm>
        </p:spPr>
        <p:txBody>
          <a:bodyPr>
            <a:normAutofit fontScale="90000"/>
          </a:bodyPr>
          <a:lstStyle/>
          <a:p>
            <a:pPr lvl="0"/>
            <a:r>
              <a:rPr lang="en-US" b="1" dirty="0" smtClean="0"/>
              <a:t/>
            </a:r>
            <a:br>
              <a:rPr lang="en-US" b="1" dirty="0" smtClean="0"/>
            </a:br>
            <a:r>
              <a:rPr lang="en-US" sz="5300" b="1" dirty="0" smtClean="0">
                <a:solidFill>
                  <a:schemeClr val="tx1"/>
                </a:solidFill>
                <a:effectLst>
                  <a:outerShdw blurRad="38100" dist="38100" dir="2700000" algn="tl">
                    <a:srgbClr val="000000">
                      <a:alpha val="43137"/>
                    </a:srgbClr>
                  </a:outerShdw>
                </a:effectLst>
                <a:latin typeface="+mn-lt"/>
              </a:rPr>
              <a:t>Repeatability</a:t>
            </a:r>
            <a:endParaRPr lang="en-US" sz="5300" b="1" dirty="0">
              <a:solidFill>
                <a:schemeClr val="tx1"/>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p:txBody>
          <a:bodyPr>
            <a:normAutofit/>
          </a:bodyPr>
          <a:lstStyle/>
          <a:p>
            <a:pPr lvl="0"/>
            <a:r>
              <a:rPr lang="en-US" b="1" dirty="0" smtClean="0"/>
              <a:t>Repeatability</a:t>
            </a:r>
            <a:r>
              <a:rPr lang="en-US" dirty="0" smtClean="0"/>
              <a:t>: is precision when using</a:t>
            </a:r>
          </a:p>
          <a:p>
            <a:pPr lvl="1">
              <a:buFont typeface="Arial" pitchFamily="34" charset="0"/>
              <a:buChar char="•"/>
            </a:pPr>
            <a:r>
              <a:rPr lang="en-US" dirty="0" smtClean="0"/>
              <a:t>Same operators</a:t>
            </a:r>
          </a:p>
          <a:p>
            <a:pPr lvl="1">
              <a:buFont typeface="Arial" pitchFamily="34" charset="0"/>
              <a:buChar char="•"/>
            </a:pPr>
            <a:r>
              <a:rPr lang="en-US" dirty="0" smtClean="0"/>
              <a:t>Same measuring system</a:t>
            </a:r>
          </a:p>
          <a:p>
            <a:pPr lvl="1">
              <a:buFont typeface="Arial" pitchFamily="34" charset="0"/>
              <a:buChar char="•"/>
            </a:pPr>
            <a:r>
              <a:rPr lang="en-US" dirty="0" smtClean="0"/>
              <a:t>Same operating conditions </a:t>
            </a:r>
          </a:p>
          <a:p>
            <a:pPr lvl="1">
              <a:buFont typeface="Arial" pitchFamily="34" charset="0"/>
              <a:buChar char="•"/>
            </a:pPr>
            <a:r>
              <a:rPr lang="en-US" dirty="0" smtClean="0"/>
              <a:t>Same location</a:t>
            </a:r>
          </a:p>
          <a:p>
            <a:pPr lvl="1">
              <a:buFont typeface="Arial" pitchFamily="34" charset="0"/>
              <a:buChar char="•"/>
            </a:pPr>
            <a:r>
              <a:rPr lang="en-US" dirty="0" smtClean="0"/>
              <a:t>Over a short period of time. </a:t>
            </a:r>
          </a:p>
          <a:p>
            <a:pPr lvl="1">
              <a:buFont typeface="Arial" pitchFamily="34" charset="0"/>
              <a:buChar char="•"/>
            </a:pPr>
            <a:endParaRPr lang="en-US" smtClean="0"/>
          </a:p>
          <a:p>
            <a:pPr>
              <a:buFont typeface="Arial" pitchFamily="34" charset="0"/>
              <a:buChar char="•"/>
            </a:pPr>
            <a:r>
              <a:rPr lang="en-US" smtClean="0"/>
              <a:t>Repeatability is expressed in terms of </a:t>
            </a:r>
            <a:r>
              <a:rPr lang="en-US" smtClean="0">
                <a:solidFill>
                  <a:srgbClr val="FF0000"/>
                </a:solidFill>
              </a:rPr>
              <a:t>standard deviation.</a:t>
            </a:r>
            <a:r>
              <a:rPr lang="en-US" smtClean="0"/>
              <a:t> </a:t>
            </a:r>
          </a:p>
          <a:p>
            <a:pPr>
              <a:buFont typeface="Arial" pitchFamily="34" charset="0"/>
              <a:buChar char="•"/>
            </a:pPr>
            <a:r>
              <a:rPr lang="en-US" smtClean="0"/>
              <a:t>Within-run</a:t>
            </a:r>
            <a:r>
              <a:rPr lang="en-US" dirty="0" smtClean="0"/>
              <a:t>/ Intra-serial/Intra-run precision condition are synonyms</a:t>
            </a:r>
          </a:p>
          <a:p>
            <a:pPr lvl="0"/>
            <a:endParaRPr lang="en-US" dirty="0" smtClean="0"/>
          </a:p>
          <a:p>
            <a:endParaRPr lang="en-US" dirty="0"/>
          </a:p>
        </p:txBody>
      </p:sp>
      <p:sp>
        <p:nvSpPr>
          <p:cNvPr id="4" name="Date Placeholder 3"/>
          <p:cNvSpPr>
            <a:spLocks noGrp="1"/>
          </p:cNvSpPr>
          <p:nvPr>
            <p:ph type="dt" sz="half" idx="10"/>
          </p:nvPr>
        </p:nvSpPr>
        <p:spPr/>
        <p:txBody>
          <a:bodyPr/>
          <a:lstStyle/>
          <a:p>
            <a:fld id="{30DDE68A-A0AD-4587-A232-F2356341BD5F}" type="datetime1">
              <a:rPr lang="en-US" smtClean="0"/>
              <a:pPr/>
              <a:t>7/19/2017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b="1" dirty="0" smtClean="0"/>
              <a:t> Reproducibility </a:t>
            </a:r>
            <a:endParaRPr lang="en-US" dirty="0"/>
          </a:p>
        </p:txBody>
      </p:sp>
      <p:sp>
        <p:nvSpPr>
          <p:cNvPr id="3" name="Content Placeholder 2"/>
          <p:cNvSpPr>
            <a:spLocks noGrp="1"/>
          </p:cNvSpPr>
          <p:nvPr>
            <p:ph idx="1"/>
          </p:nvPr>
        </p:nvSpPr>
        <p:spPr/>
        <p:txBody>
          <a:bodyPr>
            <a:normAutofit/>
          </a:bodyPr>
          <a:lstStyle/>
          <a:p>
            <a:pPr lvl="0"/>
            <a:r>
              <a:rPr lang="en-US" b="1" dirty="0" smtClean="0"/>
              <a:t>Reproducibility :</a:t>
            </a:r>
            <a:r>
              <a:rPr lang="en-US" dirty="0" smtClean="0"/>
              <a:t> is precision  when</a:t>
            </a:r>
          </a:p>
          <a:p>
            <a:pPr lvl="1">
              <a:buFont typeface="Arial" pitchFamily="34" charset="0"/>
              <a:buChar char="•"/>
            </a:pPr>
            <a:r>
              <a:rPr lang="en-US" dirty="0" smtClean="0"/>
              <a:t>Test results are obtained with the same method </a:t>
            </a:r>
          </a:p>
          <a:p>
            <a:pPr lvl="1">
              <a:buFont typeface="Arial" pitchFamily="34" charset="0"/>
              <a:buChar char="•"/>
            </a:pPr>
            <a:r>
              <a:rPr lang="en-US" dirty="0" smtClean="0"/>
              <a:t>By different operators </a:t>
            </a:r>
          </a:p>
          <a:p>
            <a:pPr lvl="1">
              <a:buFont typeface="Arial" pitchFamily="34" charset="0"/>
              <a:buChar char="•"/>
            </a:pPr>
            <a:r>
              <a:rPr lang="en-US" dirty="0" smtClean="0"/>
              <a:t>Using different equipment</a:t>
            </a:r>
          </a:p>
          <a:p>
            <a:pPr lvl="1">
              <a:buFont typeface="Arial" pitchFamily="34" charset="0"/>
              <a:buChar char="•"/>
            </a:pPr>
            <a:r>
              <a:rPr lang="en-US" dirty="0" smtClean="0"/>
              <a:t>In different laboratories</a:t>
            </a:r>
          </a:p>
          <a:p>
            <a:pPr lvl="1">
              <a:buFont typeface="Arial" pitchFamily="34" charset="0"/>
              <a:buChar char="•"/>
            </a:pPr>
            <a:r>
              <a:rPr lang="en-US" dirty="0" smtClean="0"/>
              <a:t>On different days. </a:t>
            </a:r>
          </a:p>
          <a:p>
            <a:pPr lvl="0"/>
            <a:r>
              <a:rPr lang="en-US" dirty="0" smtClean="0"/>
              <a:t>Reproducibility is expressed in terms of </a:t>
            </a:r>
            <a:r>
              <a:rPr lang="en-US" dirty="0" smtClean="0">
                <a:solidFill>
                  <a:srgbClr val="FF0000"/>
                </a:solidFill>
              </a:rPr>
              <a:t>standard deviation</a:t>
            </a:r>
            <a:r>
              <a:rPr lang="en-US" dirty="0"/>
              <a:t> </a:t>
            </a:r>
            <a:r>
              <a:rPr lang="en-US" dirty="0" smtClean="0"/>
              <a:t>but will be considerably larger deviations than Repeatability  </a:t>
            </a:r>
            <a:endParaRPr lang="en-US" dirty="0"/>
          </a:p>
          <a:p>
            <a:pPr lvl="0"/>
            <a:r>
              <a:rPr lang="en-US" dirty="0" smtClean="0"/>
              <a:t>Between Laboratories/ Inter Laboratory/Among Laboratories are synonyms</a:t>
            </a:r>
          </a:p>
          <a:p>
            <a:endParaRPr lang="en-US" dirty="0"/>
          </a:p>
        </p:txBody>
      </p:sp>
      <p:sp>
        <p:nvSpPr>
          <p:cNvPr id="4" name="Date Placeholder 3"/>
          <p:cNvSpPr>
            <a:spLocks noGrp="1"/>
          </p:cNvSpPr>
          <p:nvPr>
            <p:ph type="dt" sz="half" idx="10"/>
          </p:nvPr>
        </p:nvSpPr>
        <p:spPr/>
        <p:txBody>
          <a:bodyPr/>
          <a:lstStyle/>
          <a:p>
            <a:fld id="{30DDE68A-A0AD-4587-A232-F2356341BD5F}" type="datetime1">
              <a:rPr lang="en-US" smtClean="0"/>
              <a:pPr/>
              <a:t>7/19/2017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Intermediate Precision:</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pPr lvl="0"/>
            <a:r>
              <a:rPr lang="en-US" b="1" dirty="0" smtClean="0"/>
              <a:t>Intermediate Precision:</a:t>
            </a:r>
            <a:r>
              <a:rPr lang="en-US" dirty="0" smtClean="0"/>
              <a:t> Is something between the 2 states, </a:t>
            </a:r>
          </a:p>
          <a:p>
            <a:pPr lvl="1">
              <a:buFont typeface="Arial" pitchFamily="34" charset="0"/>
              <a:buChar char="•"/>
            </a:pPr>
            <a:r>
              <a:rPr lang="en-US" dirty="0" smtClean="0"/>
              <a:t>One lab</a:t>
            </a:r>
          </a:p>
          <a:p>
            <a:pPr lvl="1">
              <a:buFont typeface="Arial" pitchFamily="34" charset="0"/>
              <a:buChar char="•"/>
            </a:pPr>
            <a:r>
              <a:rPr lang="en-US" dirty="0" smtClean="0"/>
              <a:t>With changes of reagent </a:t>
            </a:r>
          </a:p>
          <a:p>
            <a:pPr lvl="1">
              <a:buFont typeface="Arial" pitchFamily="34" charset="0"/>
              <a:buChar char="•"/>
            </a:pPr>
            <a:r>
              <a:rPr lang="en-US" dirty="0" smtClean="0"/>
              <a:t>Changes of calibrator lots</a:t>
            </a:r>
          </a:p>
          <a:p>
            <a:pPr lvl="1">
              <a:buFont typeface="Arial" pitchFamily="34" charset="0"/>
              <a:buChar char="•"/>
            </a:pPr>
            <a:r>
              <a:rPr lang="en-US" dirty="0" smtClean="0"/>
              <a:t>Changes of operators</a:t>
            </a:r>
          </a:p>
          <a:p>
            <a:pPr lvl="1">
              <a:buFont typeface="Arial" pitchFamily="34" charset="0"/>
              <a:buChar char="•"/>
            </a:pPr>
            <a:r>
              <a:rPr lang="en-US" dirty="0" smtClean="0"/>
              <a:t>Changes of operating conditions</a:t>
            </a:r>
          </a:p>
          <a:p>
            <a:pPr lvl="0"/>
            <a:r>
              <a:rPr lang="en-US" dirty="0" smtClean="0"/>
              <a:t>All acceptable laboratory variables will be captured if at least 100 measurements are included. </a:t>
            </a:r>
          </a:p>
          <a:p>
            <a:pPr lvl="0"/>
            <a:r>
              <a:rPr lang="en-US" b="1" dirty="0" smtClean="0"/>
              <a:t>Intermediate Precision </a:t>
            </a:r>
            <a:r>
              <a:rPr lang="en-US" dirty="0" smtClean="0"/>
              <a:t>is expressed in terms of </a:t>
            </a:r>
            <a:r>
              <a:rPr lang="en-US" dirty="0" smtClean="0">
                <a:solidFill>
                  <a:srgbClr val="FF0000"/>
                </a:solidFill>
              </a:rPr>
              <a:t>multiples of the standard deviation</a:t>
            </a:r>
            <a:endParaRPr lang="en-US" dirty="0" smtClean="0"/>
          </a:p>
          <a:p>
            <a:pPr lvl="0"/>
            <a:r>
              <a:rPr lang="en-US" dirty="0" smtClean="0"/>
              <a:t>The </a:t>
            </a:r>
            <a:r>
              <a:rPr lang="en-US" b="1" dirty="0" smtClean="0"/>
              <a:t>Uncertainly of Measurement (MU)</a:t>
            </a:r>
            <a:r>
              <a:rPr lang="en-US" dirty="0" smtClean="0"/>
              <a:t> uses intermediate precision as the basis for its calculation</a:t>
            </a:r>
          </a:p>
          <a:p>
            <a:endParaRPr lang="en-US" dirty="0"/>
          </a:p>
        </p:txBody>
      </p:sp>
      <p:sp>
        <p:nvSpPr>
          <p:cNvPr id="4" name="Date Placeholder 3"/>
          <p:cNvSpPr>
            <a:spLocks noGrp="1"/>
          </p:cNvSpPr>
          <p:nvPr>
            <p:ph type="dt" sz="half" idx="10"/>
          </p:nvPr>
        </p:nvSpPr>
        <p:spPr/>
        <p:txBody>
          <a:bodyPr/>
          <a:lstStyle/>
          <a:p>
            <a:fld id="{30DDE68A-A0AD-4587-A232-F2356341BD5F}" type="datetime1">
              <a:rPr lang="en-US" smtClean="0"/>
              <a:pPr/>
              <a:t>7/19/2017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l"/>
            <a:r>
              <a:rPr lang="en-US" sz="3200" dirty="0"/>
              <a:t>What is uncertainty of Measurement? </a:t>
            </a:r>
          </a:p>
        </p:txBody>
      </p:sp>
      <p:sp>
        <p:nvSpPr>
          <p:cNvPr id="12291" name="Content Placeholder 2"/>
          <p:cNvSpPr>
            <a:spLocks noGrp="1"/>
          </p:cNvSpPr>
          <p:nvPr>
            <p:ph idx="1"/>
          </p:nvPr>
        </p:nvSpPr>
        <p:spPr>
          <a:xfrm>
            <a:off x="457200" y="2057400"/>
            <a:ext cx="8229600" cy="4068763"/>
          </a:xfrm>
        </p:spPr>
        <p:txBody>
          <a:bodyPr>
            <a:normAutofit/>
          </a:bodyPr>
          <a:lstStyle/>
          <a:p>
            <a:r>
              <a:rPr lang="en-US" sz="2800" dirty="0" smtClean="0"/>
              <a:t>“</a:t>
            </a:r>
            <a:r>
              <a:rPr lang="en-US" sz="2800" dirty="0"/>
              <a:t>U</a:t>
            </a:r>
            <a:r>
              <a:rPr lang="en-US" sz="2800" dirty="0" smtClean="0"/>
              <a:t>ncertainty</a:t>
            </a:r>
            <a:r>
              <a:rPr lang="en-US" sz="2800" dirty="0"/>
              <a:t>”</a:t>
            </a:r>
            <a:r>
              <a:rPr lang="en-US" sz="2800" dirty="0" smtClean="0"/>
              <a:t> -  </a:t>
            </a:r>
          </a:p>
          <a:p>
            <a:r>
              <a:rPr lang="en-US" sz="2800" dirty="0" smtClean="0"/>
              <a:t>Not a Doubt  of Validity</a:t>
            </a:r>
          </a:p>
          <a:p>
            <a:r>
              <a:rPr lang="en-US" sz="2800" dirty="0" smtClean="0"/>
              <a:t>Assertion of Confidence</a:t>
            </a:r>
          </a:p>
          <a:p>
            <a:r>
              <a:rPr lang="en-US" sz="2800" dirty="0" smtClean="0"/>
              <a:t>3% uncertainly translates as 97% CONFIDENCE !! </a:t>
            </a:r>
          </a:p>
          <a:p>
            <a:pPr eaLnBrk="1" hangingPunct="1"/>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55337141"/>
              </p:ext>
            </p:extLst>
          </p:nvPr>
        </p:nvGraphicFramePr>
        <p:xfrm>
          <a:off x="822325" y="1846263"/>
          <a:ext cx="7543800" cy="3479800"/>
        </p:xfrm>
        <a:graphic>
          <a:graphicData uri="http://schemas.openxmlformats.org/drawingml/2006/table">
            <a:tbl>
              <a:tblPr firstRow="1" bandRow="1">
                <a:tableStyleId>{93296810-A885-4BE3-A3E7-6D5BEEA58F35}</a:tableStyleId>
              </a:tblPr>
              <a:tblGrid>
                <a:gridCol w="1463675"/>
                <a:gridCol w="2895600"/>
                <a:gridCol w="3184525"/>
              </a:tblGrid>
              <a:tr h="370840">
                <a:tc>
                  <a:txBody>
                    <a:bodyPr/>
                    <a:lstStyle/>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a:p>
                  </a:txBody>
                  <a:tcPr/>
                </a:tc>
                <a:tc>
                  <a:txBody>
                    <a:bodyPr/>
                    <a:lstStyle/>
                    <a:p>
                      <a:endParaRPr lang="en-IN" dirty="0"/>
                    </a:p>
                  </a:txBody>
                  <a:tcPr/>
                </a:tc>
                <a:tc>
                  <a:txBody>
                    <a:bodyPr/>
                    <a:lstStyle/>
                    <a:p>
                      <a:endParaRPr lang="en-IN" dirty="0"/>
                    </a:p>
                  </a:txBody>
                  <a:tcPr/>
                </a:tc>
              </a:tr>
              <a:tr h="370840">
                <a:tc>
                  <a:txBody>
                    <a:bodyPr/>
                    <a:lstStyle/>
                    <a:p>
                      <a:r>
                        <a:rPr lang="en-IN" dirty="0" smtClean="0"/>
                        <a:t>Repeatability</a:t>
                      </a:r>
                      <a:endParaRPr lang="en-IN" dirty="0"/>
                    </a:p>
                  </a:txBody>
                  <a:tcPr/>
                </a:tc>
                <a:tc>
                  <a:txBody>
                    <a:bodyPr/>
                    <a:lstStyle/>
                    <a:p>
                      <a:r>
                        <a:rPr lang="en-IN" dirty="0" smtClean="0"/>
                        <a:t>Intermediate Precision</a:t>
                      </a:r>
                      <a:endParaRPr lang="en-IN" dirty="0"/>
                    </a:p>
                  </a:txBody>
                  <a:tcPr/>
                </a:tc>
                <a:tc>
                  <a:txBody>
                    <a:bodyPr/>
                    <a:lstStyle/>
                    <a:p>
                      <a:r>
                        <a:rPr lang="en-IN" dirty="0" smtClean="0"/>
                        <a:t>Reproducibility </a:t>
                      </a:r>
                      <a:endParaRPr lang="en-IN" dirty="0"/>
                    </a:p>
                  </a:txBody>
                  <a:tcPr/>
                </a:tc>
              </a:tr>
            </a:tbl>
          </a:graphicData>
        </a:graphic>
      </p:graphicFrame>
      <p:sp>
        <p:nvSpPr>
          <p:cNvPr id="4" name="Date Placeholder 3"/>
          <p:cNvSpPr>
            <a:spLocks noGrp="1"/>
          </p:cNvSpPr>
          <p:nvPr>
            <p:ph type="dt" sz="half" idx="10"/>
          </p:nvPr>
        </p:nvSpPr>
        <p:spPr/>
        <p:txBody>
          <a:bodyPr/>
          <a:lstStyle/>
          <a:p>
            <a:fld id="{30DDE68A-A0AD-4587-A232-F2356341BD5F}" type="datetime1">
              <a:rPr lang="en-US" smtClean="0"/>
              <a:pPr/>
              <a:t>7/19/2017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a:p>
        </p:txBody>
      </p:sp>
      <p:sp>
        <p:nvSpPr>
          <p:cNvPr id="9" name="Freeform 16"/>
          <p:cNvSpPr>
            <a:spLocks/>
          </p:cNvSpPr>
          <p:nvPr/>
        </p:nvSpPr>
        <p:spPr bwMode="auto">
          <a:xfrm>
            <a:off x="783771" y="3611880"/>
            <a:ext cx="1349829" cy="1283131"/>
          </a:xfrm>
          <a:custGeom>
            <a:avLst/>
            <a:gdLst>
              <a:gd name="T0" fmla="*/ 0 w 2472"/>
              <a:gd name="T1" fmla="*/ 2147483647 h 731"/>
              <a:gd name="T2" fmla="*/ 2147483647 w 2472"/>
              <a:gd name="T3" fmla="*/ 0 h 731"/>
              <a:gd name="T4" fmla="*/ 2147483647 w 2472"/>
              <a:gd name="T5" fmla="*/ 2147483647 h 731"/>
              <a:gd name="T6" fmla="*/ 0 60000 65536"/>
              <a:gd name="T7" fmla="*/ 0 60000 65536"/>
              <a:gd name="T8" fmla="*/ 0 60000 65536"/>
              <a:gd name="T9" fmla="*/ 0 w 2472"/>
              <a:gd name="T10" fmla="*/ 0 h 731"/>
              <a:gd name="T11" fmla="*/ 2472 w 2472"/>
              <a:gd name="T12" fmla="*/ 731 h 731"/>
            </a:gdLst>
            <a:ahLst/>
            <a:cxnLst>
              <a:cxn ang="T6">
                <a:pos x="T0" y="T1"/>
              </a:cxn>
              <a:cxn ang="T7">
                <a:pos x="T2" y="T3"/>
              </a:cxn>
              <a:cxn ang="T8">
                <a:pos x="T4" y="T5"/>
              </a:cxn>
            </a:cxnLst>
            <a:rect l="T9" t="T10" r="T11" b="T12"/>
            <a:pathLst>
              <a:path w="2472" h="731">
                <a:moveTo>
                  <a:pt x="0" y="731"/>
                </a:moveTo>
                <a:cubicBezTo>
                  <a:pt x="711" y="731"/>
                  <a:pt x="751" y="0"/>
                  <a:pt x="1233" y="0"/>
                </a:cubicBezTo>
                <a:cubicBezTo>
                  <a:pt x="1714" y="0"/>
                  <a:pt x="1731" y="731"/>
                  <a:pt x="2472" y="731"/>
                </a:cubicBezTo>
              </a:path>
            </a:pathLst>
          </a:custGeom>
          <a:solidFill>
            <a:schemeClr val="bg1"/>
          </a:solidFill>
          <a:ln w="25400">
            <a:solidFill>
              <a:schemeClr val="tx1"/>
            </a:solidFill>
            <a:prstDash val="dash"/>
            <a:miter lim="800000"/>
            <a:headEnd/>
            <a:tailEnd/>
          </a:ln>
        </p:spPr>
        <p:txBody>
          <a:bodyPr/>
          <a:lstStyle/>
          <a:p>
            <a:endParaRPr lang="en-IN"/>
          </a:p>
        </p:txBody>
      </p:sp>
      <p:sp>
        <p:nvSpPr>
          <p:cNvPr id="10" name="Freeform 16"/>
          <p:cNvSpPr>
            <a:spLocks/>
          </p:cNvSpPr>
          <p:nvPr/>
        </p:nvSpPr>
        <p:spPr bwMode="auto">
          <a:xfrm>
            <a:off x="5257800" y="3276599"/>
            <a:ext cx="3200401" cy="1618411"/>
          </a:xfrm>
          <a:custGeom>
            <a:avLst/>
            <a:gdLst>
              <a:gd name="T0" fmla="*/ 0 w 2472"/>
              <a:gd name="T1" fmla="*/ 2147483647 h 731"/>
              <a:gd name="T2" fmla="*/ 2147483647 w 2472"/>
              <a:gd name="T3" fmla="*/ 0 h 731"/>
              <a:gd name="T4" fmla="*/ 2147483647 w 2472"/>
              <a:gd name="T5" fmla="*/ 2147483647 h 731"/>
              <a:gd name="T6" fmla="*/ 0 60000 65536"/>
              <a:gd name="T7" fmla="*/ 0 60000 65536"/>
              <a:gd name="T8" fmla="*/ 0 60000 65536"/>
              <a:gd name="T9" fmla="*/ 0 w 2472"/>
              <a:gd name="T10" fmla="*/ 0 h 731"/>
              <a:gd name="T11" fmla="*/ 2472 w 2472"/>
              <a:gd name="T12" fmla="*/ 731 h 731"/>
            </a:gdLst>
            <a:ahLst/>
            <a:cxnLst>
              <a:cxn ang="T6">
                <a:pos x="T0" y="T1"/>
              </a:cxn>
              <a:cxn ang="T7">
                <a:pos x="T2" y="T3"/>
              </a:cxn>
              <a:cxn ang="T8">
                <a:pos x="T4" y="T5"/>
              </a:cxn>
            </a:cxnLst>
            <a:rect l="T9" t="T10" r="T11" b="T12"/>
            <a:pathLst>
              <a:path w="2472" h="731">
                <a:moveTo>
                  <a:pt x="0" y="731"/>
                </a:moveTo>
                <a:cubicBezTo>
                  <a:pt x="711" y="731"/>
                  <a:pt x="751" y="0"/>
                  <a:pt x="1233" y="0"/>
                </a:cubicBezTo>
                <a:cubicBezTo>
                  <a:pt x="1714" y="0"/>
                  <a:pt x="1731" y="731"/>
                  <a:pt x="2472" y="731"/>
                </a:cubicBezTo>
              </a:path>
            </a:pathLst>
          </a:custGeom>
          <a:solidFill>
            <a:schemeClr val="bg1"/>
          </a:solidFill>
          <a:ln w="25400">
            <a:solidFill>
              <a:schemeClr val="tx1"/>
            </a:solidFill>
            <a:prstDash val="dash"/>
            <a:miter lim="800000"/>
            <a:headEnd/>
            <a:tailEnd/>
          </a:ln>
        </p:spPr>
        <p:txBody>
          <a:bodyPr/>
          <a:lstStyle/>
          <a:p>
            <a:endParaRPr lang="en-IN"/>
          </a:p>
        </p:txBody>
      </p:sp>
      <p:sp>
        <p:nvSpPr>
          <p:cNvPr id="11" name="Freeform 16"/>
          <p:cNvSpPr>
            <a:spLocks/>
          </p:cNvSpPr>
          <p:nvPr/>
        </p:nvSpPr>
        <p:spPr bwMode="auto">
          <a:xfrm>
            <a:off x="2438401" y="3505200"/>
            <a:ext cx="2438399" cy="1402874"/>
          </a:xfrm>
          <a:custGeom>
            <a:avLst/>
            <a:gdLst>
              <a:gd name="T0" fmla="*/ 0 w 2472"/>
              <a:gd name="T1" fmla="*/ 2147483647 h 731"/>
              <a:gd name="T2" fmla="*/ 2147483647 w 2472"/>
              <a:gd name="T3" fmla="*/ 0 h 731"/>
              <a:gd name="T4" fmla="*/ 2147483647 w 2472"/>
              <a:gd name="T5" fmla="*/ 2147483647 h 731"/>
              <a:gd name="T6" fmla="*/ 0 60000 65536"/>
              <a:gd name="T7" fmla="*/ 0 60000 65536"/>
              <a:gd name="T8" fmla="*/ 0 60000 65536"/>
              <a:gd name="T9" fmla="*/ 0 w 2472"/>
              <a:gd name="T10" fmla="*/ 0 h 731"/>
              <a:gd name="T11" fmla="*/ 2472 w 2472"/>
              <a:gd name="T12" fmla="*/ 731 h 731"/>
            </a:gdLst>
            <a:ahLst/>
            <a:cxnLst>
              <a:cxn ang="T6">
                <a:pos x="T0" y="T1"/>
              </a:cxn>
              <a:cxn ang="T7">
                <a:pos x="T2" y="T3"/>
              </a:cxn>
              <a:cxn ang="T8">
                <a:pos x="T4" y="T5"/>
              </a:cxn>
            </a:cxnLst>
            <a:rect l="T9" t="T10" r="T11" b="T12"/>
            <a:pathLst>
              <a:path w="2472" h="731">
                <a:moveTo>
                  <a:pt x="0" y="731"/>
                </a:moveTo>
                <a:cubicBezTo>
                  <a:pt x="711" y="731"/>
                  <a:pt x="751" y="0"/>
                  <a:pt x="1233" y="0"/>
                </a:cubicBezTo>
                <a:cubicBezTo>
                  <a:pt x="1714" y="0"/>
                  <a:pt x="1731" y="731"/>
                  <a:pt x="2472" y="731"/>
                </a:cubicBezTo>
              </a:path>
            </a:pathLst>
          </a:custGeom>
          <a:solidFill>
            <a:sysClr val="window" lastClr="FFFFFF"/>
          </a:solidFill>
          <a:ln w="25400">
            <a:solidFill>
              <a:srgbClr val="000000"/>
            </a:solidFill>
            <a:prstDash val="dash"/>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ysClr val="windowText" lastClr="000000"/>
              </a:solidFill>
              <a:effectLst/>
              <a:uLnTx/>
              <a:uFillTx/>
            </a:endParaRPr>
          </a:p>
        </p:txBody>
      </p:sp>
    </p:spTree>
    <p:extLst>
      <p:ext uri="{BB962C8B-B14F-4D97-AF65-F5344CB8AC3E}">
        <p14:creationId xmlns:p14="http://schemas.microsoft.com/office/powerpoint/2010/main" val="63842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mathematical Models to Estimate MU</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
            </a:pPr>
            <a:endParaRPr lang="en-US" dirty="0" smtClean="0"/>
          </a:p>
          <a:p>
            <a:pPr>
              <a:buFont typeface="Wingdings" pitchFamily="2" charset="2"/>
              <a:buChar char="§"/>
            </a:pPr>
            <a:r>
              <a:rPr lang="en-US" dirty="0" smtClean="0"/>
              <a:t>Ideally the MU should capture all the elements of uncertainty</a:t>
            </a:r>
          </a:p>
          <a:p>
            <a:pPr>
              <a:buFont typeface="Wingdings" pitchFamily="2" charset="2"/>
              <a:buChar char="§"/>
            </a:pPr>
            <a:r>
              <a:rPr lang="en-US" dirty="0" smtClean="0"/>
              <a:t>In practice, MU is concerned with only analytical uncertainty (Biological and Pre and post analytical uncertainties are not included)</a:t>
            </a:r>
          </a:p>
          <a:p>
            <a:pPr>
              <a:buFont typeface="Wingdings" pitchFamily="2" charset="2"/>
              <a:buChar char="§"/>
            </a:pPr>
            <a:r>
              <a:rPr lang="en-US" dirty="0" smtClean="0"/>
              <a:t>Within the analytical uncertainty itself,  those arising from systematic effects that contribute to the error are not included (Only SD is considered). </a:t>
            </a:r>
          </a:p>
          <a:p>
            <a:pPr>
              <a:buFont typeface="Wingdings" pitchFamily="2" charset="2"/>
              <a:buChar char="§"/>
            </a:pPr>
            <a:r>
              <a:rPr lang="en-US" dirty="0" smtClean="0"/>
              <a:t>The calculations of MU assumes that the bias cannot be estimated correctly and hence is not considered in the estimate of MU</a:t>
            </a:r>
          </a:p>
          <a:p>
            <a:pPr>
              <a:buFont typeface="Wingdings" pitchFamily="2" charset="2"/>
              <a:buChar char="§"/>
            </a:pPr>
            <a:r>
              <a:rPr lang="en-US" dirty="0" smtClean="0"/>
              <a:t>To circumvent all of the above, Uncertainty of a Measurement result is usually evaluated using a mathematical model </a:t>
            </a:r>
            <a:r>
              <a:rPr lang="en-US" b="1" dirty="0" smtClean="0">
                <a:solidFill>
                  <a:srgbClr val="FF0000"/>
                </a:solidFill>
              </a:rPr>
              <a:t>using the law of propagation of uncertainty</a:t>
            </a:r>
            <a:endParaRPr lang="en-US" b="1" dirty="0">
              <a:solidFill>
                <a:srgbClr val="FF0000"/>
              </a:solidFill>
            </a:endParaRPr>
          </a:p>
        </p:txBody>
      </p:sp>
      <p:sp>
        <p:nvSpPr>
          <p:cNvPr id="4" name="Date Placeholder 3"/>
          <p:cNvSpPr>
            <a:spLocks noGrp="1"/>
          </p:cNvSpPr>
          <p:nvPr>
            <p:ph type="dt" sz="half" idx="10"/>
          </p:nvPr>
        </p:nvSpPr>
        <p:spPr/>
        <p:txBody>
          <a:bodyPr/>
          <a:lstStyle/>
          <a:p>
            <a:fld id="{30DDE68A-A0AD-4587-A232-F2356341BD5F}" type="datetime1">
              <a:rPr lang="en-US" smtClean="0"/>
              <a:pPr/>
              <a:t>7/19/2017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sp>
        <p:nvSpPr>
          <p:cNvPr id="8" name="Rectangle 7"/>
          <p:cNvSpPr/>
          <p:nvPr/>
        </p:nvSpPr>
        <p:spPr>
          <a:xfrm>
            <a:off x="838200" y="1752600"/>
            <a:ext cx="815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rPr>
              <a:t>2 Estimates of MU: Combined MU and Expanded MU</a:t>
            </a:r>
            <a:endParaRPr lang="en-US" sz="28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28600"/>
            <a:ext cx="8229600" cy="533400"/>
          </a:xfrm>
        </p:spPr>
        <p:txBody>
          <a:bodyPr>
            <a:noAutofit/>
          </a:bodyPr>
          <a:lstStyle/>
          <a:p>
            <a:r>
              <a:rPr lang="en-US" sz="3200" b="1" dirty="0" smtClean="0">
                <a:solidFill>
                  <a:schemeClr val="tx1"/>
                </a:solidFill>
                <a:latin typeface="+mn-lt"/>
              </a:rPr>
              <a:t>Combined MU</a:t>
            </a:r>
            <a:endParaRPr lang="en-US" sz="3200" b="1" dirty="0">
              <a:solidFill>
                <a:schemeClr val="tx1"/>
              </a:solidFill>
              <a:latin typeface="+mn-lt"/>
            </a:endParaRPr>
          </a:p>
        </p:txBody>
      </p:sp>
      <p:sp>
        <p:nvSpPr>
          <p:cNvPr id="3" name="Content Placeholder 2"/>
          <p:cNvSpPr>
            <a:spLocks noGrp="1"/>
          </p:cNvSpPr>
          <p:nvPr>
            <p:ph idx="4294967295"/>
          </p:nvPr>
        </p:nvSpPr>
        <p:spPr>
          <a:xfrm>
            <a:off x="304800" y="914400"/>
            <a:ext cx="8153400" cy="4419600"/>
          </a:xfrm>
        </p:spPr>
        <p:txBody>
          <a:bodyPr>
            <a:noAutofit/>
          </a:bodyPr>
          <a:lstStyle/>
          <a:p>
            <a:pPr marL="0" indent="0" algn="just">
              <a:buNone/>
            </a:pPr>
            <a:r>
              <a:rPr lang="en-US" sz="2400" b="1" dirty="0" smtClean="0">
                <a:solidFill>
                  <a:schemeClr val="tx1"/>
                </a:solidFill>
              </a:rPr>
              <a:t>Combined MU </a:t>
            </a:r>
            <a:r>
              <a:rPr lang="en-US" sz="2400" b="1" dirty="0" smtClean="0"/>
              <a:t>(</a:t>
            </a:r>
            <a:r>
              <a:rPr lang="en-US" sz="2400" b="1" i="1" dirty="0" err="1" smtClean="0">
                <a:solidFill>
                  <a:srgbClr val="00B050"/>
                </a:solidFill>
              </a:rPr>
              <a:t>μc</a:t>
            </a:r>
            <a:r>
              <a:rPr lang="en-US" sz="2400" b="1" i="1" dirty="0" smtClean="0">
                <a:solidFill>
                  <a:srgbClr val="00B050"/>
                </a:solidFill>
              </a:rPr>
              <a:t>): </a:t>
            </a:r>
          </a:p>
          <a:p>
            <a:pPr algn="just"/>
            <a:r>
              <a:rPr lang="en-US" sz="2400" dirty="0" smtClean="0">
                <a:solidFill>
                  <a:schemeClr val="tx1"/>
                </a:solidFill>
              </a:rPr>
              <a:t>Most </a:t>
            </a:r>
            <a:r>
              <a:rPr lang="en-US" sz="2400" dirty="0">
                <a:solidFill>
                  <a:schemeClr val="tx1"/>
                </a:solidFill>
              </a:rPr>
              <a:t>measurement procedures MU is simply the </a:t>
            </a:r>
            <a:r>
              <a:rPr lang="en-US" sz="2400" b="1" dirty="0" smtClean="0">
                <a:solidFill>
                  <a:srgbClr val="FF0000"/>
                </a:solidFill>
              </a:rPr>
              <a:t>Intermediate Precision</a:t>
            </a:r>
            <a:r>
              <a:rPr lang="en-US" sz="2400" dirty="0" smtClean="0">
                <a:solidFill>
                  <a:schemeClr val="tx1"/>
                </a:solidFill>
              </a:rPr>
              <a:t> </a:t>
            </a:r>
            <a:r>
              <a:rPr lang="en-US" sz="2400" dirty="0">
                <a:solidFill>
                  <a:schemeClr val="tx1"/>
                </a:solidFill>
              </a:rPr>
              <a:t>assessed using QC, usually expressed as 1 SD or CV </a:t>
            </a:r>
            <a:r>
              <a:rPr lang="en-US" sz="2400" dirty="0" smtClean="0">
                <a:solidFill>
                  <a:schemeClr val="tx1"/>
                </a:solidFill>
              </a:rPr>
              <a:t>%</a:t>
            </a:r>
          </a:p>
          <a:p>
            <a:pPr algn="just">
              <a:buNone/>
            </a:pPr>
            <a:endParaRPr lang="en-US" sz="2400" dirty="0" smtClean="0">
              <a:solidFill>
                <a:schemeClr val="tx1"/>
              </a:solidFill>
            </a:endParaRPr>
          </a:p>
          <a:p>
            <a:pPr lvl="0" algn="just"/>
            <a:r>
              <a:rPr lang="en-US" sz="2400" b="1" dirty="0" smtClean="0">
                <a:solidFill>
                  <a:schemeClr val="tx1"/>
                </a:solidFill>
              </a:rPr>
              <a:t>Why is it called combined??</a:t>
            </a:r>
            <a:r>
              <a:rPr lang="en-US" sz="2400" dirty="0" smtClean="0"/>
              <a:t> </a:t>
            </a:r>
          </a:p>
          <a:p>
            <a:pPr lvl="0" algn="just"/>
            <a:r>
              <a:rPr lang="en-US" sz="2400" dirty="0" smtClean="0"/>
              <a:t>All acceptable laboratory variables (intermediate precision) will be captured if at least 100 measurements are included. All these are combined and reflected in such an SD. </a:t>
            </a:r>
            <a:endParaRPr lang="en-US" sz="2400" b="1" dirty="0" smtClean="0">
              <a:solidFill>
                <a:schemeClr val="tx1"/>
              </a:solidFill>
            </a:endParaRPr>
          </a:p>
          <a:p>
            <a:pPr algn="just"/>
            <a:endParaRPr lang="en-US" sz="1600" b="1" dirty="0" smtClean="0">
              <a:solidFill>
                <a:schemeClr val="tx1"/>
              </a:solidFill>
            </a:endParaRPr>
          </a:p>
          <a:p>
            <a:pPr algn="just"/>
            <a:endParaRPr lang="en-US" sz="2800" dirty="0" smtClean="0"/>
          </a:p>
          <a:p>
            <a:endParaRPr lang="en-US" sz="2800" dirty="0"/>
          </a:p>
        </p:txBody>
      </p:sp>
      <p:sp>
        <p:nvSpPr>
          <p:cNvPr id="4" name="Date Placeholder 3"/>
          <p:cNvSpPr>
            <a:spLocks noGrp="1"/>
          </p:cNvSpPr>
          <p:nvPr>
            <p:ph type="dt" sz="half" idx="10"/>
          </p:nvPr>
        </p:nvSpPr>
        <p:spPr/>
        <p:txBody>
          <a:bodyPr/>
          <a:lstStyle/>
          <a:p>
            <a:fld id="{3756E532-7FE4-49A9-86C4-013FBAACF04A}" type="datetime1">
              <a:rPr lang="en-US" smtClean="0"/>
              <a:pPr/>
              <a:t>7/19/2017</a:t>
            </a:fld>
            <a:endParaRPr lang="en-US"/>
          </a:p>
        </p:txBody>
      </p:sp>
      <p:sp>
        <p:nvSpPr>
          <p:cNvPr id="5" name="Footer Placeholder 4"/>
          <p:cNvSpPr>
            <a:spLocks noGrp="1"/>
          </p:cNvSpPr>
          <p:nvPr>
            <p:ph type="ftr" sz="quarter" idx="11"/>
          </p:nvPr>
        </p:nvSpPr>
        <p:spPr/>
        <p:txBody>
          <a:bodyPr/>
          <a:lstStyle/>
          <a:p>
            <a:r>
              <a:rPr lang="en-US" dirty="0" smtClean="0"/>
              <a:t>QC Training- Labs for Life Project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3620939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descr="Light horizontal"/>
          <p:cNvSpPr>
            <a:spLocks noChangeArrowheads="1"/>
          </p:cNvSpPr>
          <p:nvPr/>
        </p:nvSpPr>
        <p:spPr bwMode="auto">
          <a:xfrm>
            <a:off x="1069975" y="2001838"/>
            <a:ext cx="7543800" cy="3657600"/>
          </a:xfrm>
          <a:prstGeom prst="rect">
            <a:avLst/>
          </a:prstGeom>
          <a:pattFill prst="lgGrid">
            <a:fgClr>
              <a:schemeClr val="bg1">
                <a:lumMod val="85000"/>
              </a:schemeClr>
            </a:fgClr>
            <a:bgClr>
              <a:schemeClr val="bg1"/>
            </a:bgClr>
          </a:pattFill>
          <a:ln>
            <a:noFill/>
          </a:ln>
          <a:effectLst/>
          <a:extLst/>
        </p:spPr>
        <p:txBody>
          <a:bodyPr wrap="none" anchor="ctr"/>
          <a:lstStyle/>
          <a:p>
            <a:pPr eaLnBrk="1" fontAlgn="auto" hangingPunct="1">
              <a:spcBef>
                <a:spcPts val="0"/>
              </a:spcBef>
              <a:spcAft>
                <a:spcPts val="0"/>
              </a:spcAft>
              <a:defRPr/>
            </a:pPr>
            <a:endParaRPr lang="en-US" dirty="0">
              <a:solidFill>
                <a:prstClr val="black"/>
              </a:solidFill>
              <a:latin typeface="+mn-lt"/>
              <a:ea typeface="ＭＳ Ｐゴシック" charset="0"/>
              <a:cs typeface="ＭＳ Ｐゴシック" charset="0"/>
            </a:endParaRPr>
          </a:p>
        </p:txBody>
      </p:sp>
      <p:sp>
        <p:nvSpPr>
          <p:cNvPr id="38915" name="Freeform 16"/>
          <p:cNvSpPr>
            <a:spLocks/>
          </p:cNvSpPr>
          <p:nvPr/>
        </p:nvSpPr>
        <p:spPr bwMode="auto">
          <a:xfrm>
            <a:off x="1219200" y="2057400"/>
            <a:ext cx="7010400" cy="3670300"/>
          </a:xfrm>
          <a:custGeom>
            <a:avLst/>
            <a:gdLst>
              <a:gd name="T0" fmla="*/ 0 w 2472"/>
              <a:gd name="T1" fmla="*/ 2147483647 h 731"/>
              <a:gd name="T2" fmla="*/ 2147483647 w 2472"/>
              <a:gd name="T3" fmla="*/ 0 h 731"/>
              <a:gd name="T4" fmla="*/ 2147483647 w 2472"/>
              <a:gd name="T5" fmla="*/ 2147483647 h 731"/>
              <a:gd name="T6" fmla="*/ 0 60000 65536"/>
              <a:gd name="T7" fmla="*/ 0 60000 65536"/>
              <a:gd name="T8" fmla="*/ 0 60000 65536"/>
              <a:gd name="T9" fmla="*/ 0 w 2472"/>
              <a:gd name="T10" fmla="*/ 0 h 731"/>
              <a:gd name="T11" fmla="*/ 2472 w 2472"/>
              <a:gd name="T12" fmla="*/ 731 h 731"/>
            </a:gdLst>
            <a:ahLst/>
            <a:cxnLst>
              <a:cxn ang="T6">
                <a:pos x="T0" y="T1"/>
              </a:cxn>
              <a:cxn ang="T7">
                <a:pos x="T2" y="T3"/>
              </a:cxn>
              <a:cxn ang="T8">
                <a:pos x="T4" y="T5"/>
              </a:cxn>
            </a:cxnLst>
            <a:rect l="T9" t="T10" r="T11" b="T12"/>
            <a:pathLst>
              <a:path w="2472" h="731">
                <a:moveTo>
                  <a:pt x="0" y="731"/>
                </a:moveTo>
                <a:cubicBezTo>
                  <a:pt x="711" y="731"/>
                  <a:pt x="751" y="0"/>
                  <a:pt x="1233" y="0"/>
                </a:cubicBezTo>
                <a:cubicBezTo>
                  <a:pt x="1714" y="0"/>
                  <a:pt x="1731" y="731"/>
                  <a:pt x="2472" y="731"/>
                </a:cubicBezTo>
              </a:path>
            </a:pathLst>
          </a:custGeom>
          <a:solidFill>
            <a:schemeClr val="bg1"/>
          </a:solidFill>
          <a:ln w="11113">
            <a:solidFill>
              <a:schemeClr val="tx1"/>
            </a:solidFill>
            <a:prstDash val="dash"/>
            <a:miter lim="800000"/>
            <a:headEnd/>
            <a:tailEnd/>
          </a:ln>
        </p:spPr>
        <p:txBody>
          <a:bodyPr/>
          <a:lstStyle/>
          <a:p>
            <a:endParaRPr lang="en-US"/>
          </a:p>
        </p:txBody>
      </p:sp>
      <p:sp>
        <p:nvSpPr>
          <p:cNvPr id="38916" name="Line 6"/>
          <p:cNvSpPr>
            <a:spLocks noChangeShapeType="1"/>
          </p:cNvSpPr>
          <p:nvPr/>
        </p:nvSpPr>
        <p:spPr bwMode="auto">
          <a:xfrm>
            <a:off x="381000" y="5727700"/>
            <a:ext cx="8305800" cy="0"/>
          </a:xfrm>
          <a:prstGeom prst="line">
            <a:avLst/>
          </a:prstGeom>
          <a:noFill/>
          <a:ln w="19050">
            <a:solidFill>
              <a:schemeClr val="tx1"/>
            </a:solidFill>
            <a:round/>
            <a:headEnd type="arrow" w="sm" len="sm"/>
            <a:tailEnd type="arrow" w="sm" len="med"/>
          </a:ln>
        </p:spPr>
        <p:txBody>
          <a:bodyPr wrap="none" anchor="ctr"/>
          <a:lstStyle/>
          <a:p>
            <a:endParaRPr lang="en-US"/>
          </a:p>
        </p:txBody>
      </p:sp>
      <p:cxnSp>
        <p:nvCxnSpPr>
          <p:cNvPr id="3" name="Straight Arrow Connector 2"/>
          <p:cNvCxnSpPr/>
          <p:nvPr/>
        </p:nvCxnSpPr>
        <p:spPr>
          <a:xfrm>
            <a:off x="4724400" y="2057400"/>
            <a:ext cx="38100" cy="3657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514600" y="5105400"/>
            <a:ext cx="0" cy="622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934200" y="5146675"/>
            <a:ext cx="0" cy="622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600450" y="3200400"/>
            <a:ext cx="0" cy="2527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867400" y="3200400"/>
            <a:ext cx="0" cy="2527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59" name="TextBox 1"/>
          <p:cNvSpPr txBox="1">
            <a:spLocks noRot="1" noChangeAspect="1" noMove="1" noResize="1" noEditPoints="1" noAdjustHandles="1" noChangeArrowheads="1" noChangeShapeType="1" noTextEdit="1"/>
          </p:cNvSpPr>
          <p:nvPr/>
        </p:nvSpPr>
        <p:spPr bwMode="auto">
          <a:xfrm>
            <a:off x="361950" y="5768975"/>
            <a:ext cx="8763000" cy="830997"/>
          </a:xfrm>
          <a:prstGeom prst="rect">
            <a:avLst/>
          </a:prstGeom>
          <a:blipFill rotWithShape="1">
            <a:blip r:embed="rId3" cstate="print"/>
            <a:stretch>
              <a:fillRect l="-1043" t="-5109"/>
            </a:stretch>
          </a:blipFill>
          <a:ln>
            <a:noFill/>
          </a:ln>
          <a:extLst/>
        </p:spPr>
        <p:txBody>
          <a:bodyPr/>
          <a:lstStyle/>
          <a:p>
            <a:pPr eaLnBrk="1" fontAlgn="auto" hangingPunct="1">
              <a:spcBef>
                <a:spcPts val="0"/>
              </a:spcBef>
              <a:spcAft>
                <a:spcPts val="0"/>
              </a:spcAft>
              <a:defRPr/>
            </a:pPr>
            <a:r>
              <a:rPr lang="en-US" dirty="0">
                <a:noFill/>
                <a:latin typeface="+mn-lt"/>
                <a:cs typeface="+mn-cs"/>
              </a:rPr>
              <a:t> </a:t>
            </a:r>
          </a:p>
        </p:txBody>
      </p:sp>
      <p:sp>
        <p:nvSpPr>
          <p:cNvPr id="2" name="Left-Right Arrow 1"/>
          <p:cNvSpPr/>
          <p:nvPr/>
        </p:nvSpPr>
        <p:spPr>
          <a:xfrm>
            <a:off x="3638550" y="1317625"/>
            <a:ext cx="2171700" cy="228600"/>
          </a:xfrm>
          <a:prstGeom prst="lef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8924" name="TextBox 6"/>
          <p:cNvSpPr txBox="1">
            <a:spLocks noChangeArrowheads="1"/>
          </p:cNvSpPr>
          <p:nvPr/>
        </p:nvSpPr>
        <p:spPr bwMode="auto">
          <a:xfrm>
            <a:off x="4487863" y="1092200"/>
            <a:ext cx="596900" cy="339725"/>
          </a:xfrm>
          <a:prstGeom prst="rect">
            <a:avLst/>
          </a:prstGeom>
          <a:noFill/>
          <a:ln w="9525">
            <a:noFill/>
            <a:miter lim="800000"/>
            <a:headEnd/>
            <a:tailEnd/>
          </a:ln>
        </p:spPr>
        <p:txBody>
          <a:bodyPr wrap="none">
            <a:spAutoFit/>
          </a:bodyPr>
          <a:lstStyle/>
          <a:p>
            <a:pPr eaLnBrk="1" hangingPunct="1"/>
            <a:r>
              <a:rPr lang="en-US" altLang="en-US" sz="1600">
                <a:solidFill>
                  <a:srgbClr val="000000"/>
                </a:solidFill>
                <a:ea typeface="MS PGothic" pitchFamily="34" charset="-128"/>
              </a:rPr>
              <a:t>68%</a:t>
            </a:r>
          </a:p>
        </p:txBody>
      </p:sp>
      <p:sp>
        <p:nvSpPr>
          <p:cNvPr id="6" name="Left-Right Arrow 5"/>
          <p:cNvSpPr/>
          <p:nvPr/>
        </p:nvSpPr>
        <p:spPr>
          <a:xfrm>
            <a:off x="2527300" y="833438"/>
            <a:ext cx="4384675" cy="381000"/>
          </a:xfrm>
          <a:prstGeom prst="leftRightArrow">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8926" name="TextBox 6"/>
          <p:cNvSpPr txBox="1">
            <a:spLocks noChangeArrowheads="1"/>
          </p:cNvSpPr>
          <p:nvPr/>
        </p:nvSpPr>
        <p:spPr bwMode="auto">
          <a:xfrm>
            <a:off x="4443413" y="665163"/>
            <a:ext cx="685800" cy="338137"/>
          </a:xfrm>
          <a:prstGeom prst="rect">
            <a:avLst/>
          </a:prstGeom>
          <a:noFill/>
          <a:ln w="9525">
            <a:noFill/>
            <a:miter lim="800000"/>
            <a:headEnd/>
            <a:tailEnd/>
          </a:ln>
        </p:spPr>
        <p:txBody>
          <a:bodyPr>
            <a:spAutoFit/>
          </a:bodyPr>
          <a:lstStyle/>
          <a:p>
            <a:pPr eaLnBrk="1" hangingPunct="1"/>
            <a:r>
              <a:rPr lang="en-US" altLang="en-US" sz="1600">
                <a:solidFill>
                  <a:srgbClr val="000000"/>
                </a:solidFill>
                <a:ea typeface="MS PGothic" pitchFamily="34" charset="-128"/>
              </a:rPr>
              <a:t>95%</a:t>
            </a:r>
          </a:p>
        </p:txBody>
      </p:sp>
      <p:sp>
        <p:nvSpPr>
          <p:cNvPr id="7" name="Left-Right Arrow 6"/>
          <p:cNvSpPr/>
          <p:nvPr/>
        </p:nvSpPr>
        <p:spPr>
          <a:xfrm>
            <a:off x="1430338" y="336550"/>
            <a:ext cx="6551612" cy="341313"/>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8928" name="TextBox 8"/>
          <p:cNvSpPr txBox="1">
            <a:spLocks noChangeArrowheads="1"/>
          </p:cNvSpPr>
          <p:nvPr/>
        </p:nvSpPr>
        <p:spPr bwMode="auto">
          <a:xfrm>
            <a:off x="4341813" y="166688"/>
            <a:ext cx="765175" cy="339725"/>
          </a:xfrm>
          <a:prstGeom prst="rect">
            <a:avLst/>
          </a:prstGeom>
          <a:noFill/>
          <a:ln w="9525">
            <a:noFill/>
            <a:miter lim="800000"/>
            <a:headEnd/>
            <a:tailEnd/>
          </a:ln>
        </p:spPr>
        <p:txBody>
          <a:bodyPr wrap="none">
            <a:spAutoFit/>
          </a:bodyPr>
          <a:lstStyle/>
          <a:p>
            <a:pPr eaLnBrk="1" hangingPunct="1"/>
            <a:r>
              <a:rPr lang="en-US" altLang="en-US" sz="1600">
                <a:solidFill>
                  <a:srgbClr val="000000"/>
                </a:solidFill>
                <a:ea typeface="MS PGothic" pitchFamily="34" charset="-128"/>
              </a:rPr>
              <a:t>99.7%</a:t>
            </a:r>
          </a:p>
        </p:txBody>
      </p:sp>
      <p:sp>
        <p:nvSpPr>
          <p:cNvPr id="9" name="Left-Right Arrow 8"/>
          <p:cNvSpPr/>
          <p:nvPr/>
        </p:nvSpPr>
        <p:spPr>
          <a:xfrm>
            <a:off x="3638550" y="1765300"/>
            <a:ext cx="1085850" cy="24923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8" name="Left-Right Arrow 17"/>
          <p:cNvSpPr/>
          <p:nvPr/>
        </p:nvSpPr>
        <p:spPr>
          <a:xfrm>
            <a:off x="4724400" y="1755775"/>
            <a:ext cx="1085850" cy="2460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9" name="Left-Right Arrow 18"/>
          <p:cNvSpPr/>
          <p:nvPr/>
        </p:nvSpPr>
        <p:spPr>
          <a:xfrm>
            <a:off x="5810250" y="1755775"/>
            <a:ext cx="1085850" cy="2460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0" name="Left-Right Arrow 19"/>
          <p:cNvSpPr/>
          <p:nvPr/>
        </p:nvSpPr>
        <p:spPr>
          <a:xfrm>
            <a:off x="6896100" y="1755775"/>
            <a:ext cx="1085850" cy="2460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1" name="Left-Right Arrow 20"/>
          <p:cNvSpPr/>
          <p:nvPr/>
        </p:nvSpPr>
        <p:spPr>
          <a:xfrm>
            <a:off x="1430338" y="1755775"/>
            <a:ext cx="1085850" cy="2460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2" name="Left-Right Arrow 21"/>
          <p:cNvSpPr/>
          <p:nvPr/>
        </p:nvSpPr>
        <p:spPr>
          <a:xfrm>
            <a:off x="2514600" y="1768475"/>
            <a:ext cx="1085850" cy="2444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8935" name="TextBox 9"/>
          <p:cNvSpPr txBox="1">
            <a:spLocks noChangeArrowheads="1"/>
          </p:cNvSpPr>
          <p:nvPr/>
        </p:nvSpPr>
        <p:spPr bwMode="auto">
          <a:xfrm>
            <a:off x="4995863" y="1546225"/>
            <a:ext cx="542925" cy="307975"/>
          </a:xfrm>
          <a:prstGeom prst="rect">
            <a:avLst/>
          </a:prstGeom>
          <a:noFill/>
          <a:ln w="9525">
            <a:noFill/>
            <a:miter lim="800000"/>
            <a:headEnd/>
            <a:tailEnd/>
          </a:ln>
        </p:spPr>
        <p:txBody>
          <a:bodyPr wrap="none">
            <a:spAutoFit/>
          </a:bodyPr>
          <a:lstStyle/>
          <a:p>
            <a:pPr eaLnBrk="1" hangingPunct="1"/>
            <a:r>
              <a:rPr lang="en-US" altLang="en-US" sz="1400">
                <a:solidFill>
                  <a:srgbClr val="000000"/>
                </a:solidFill>
                <a:ea typeface="MS PGothic" pitchFamily="34" charset="-128"/>
              </a:rPr>
              <a:t>34%</a:t>
            </a:r>
          </a:p>
        </p:txBody>
      </p:sp>
      <p:sp>
        <p:nvSpPr>
          <p:cNvPr id="38936" name="TextBox 23"/>
          <p:cNvSpPr txBox="1">
            <a:spLocks noChangeArrowheads="1"/>
          </p:cNvSpPr>
          <p:nvPr/>
        </p:nvSpPr>
        <p:spPr bwMode="auto">
          <a:xfrm>
            <a:off x="3943350" y="1546225"/>
            <a:ext cx="544513" cy="307975"/>
          </a:xfrm>
          <a:prstGeom prst="rect">
            <a:avLst/>
          </a:prstGeom>
          <a:noFill/>
          <a:ln w="9525">
            <a:noFill/>
            <a:miter lim="800000"/>
            <a:headEnd/>
            <a:tailEnd/>
          </a:ln>
        </p:spPr>
        <p:txBody>
          <a:bodyPr wrap="none">
            <a:spAutoFit/>
          </a:bodyPr>
          <a:lstStyle/>
          <a:p>
            <a:pPr eaLnBrk="1" hangingPunct="1"/>
            <a:r>
              <a:rPr lang="en-US" altLang="en-US" sz="1400">
                <a:solidFill>
                  <a:srgbClr val="000000"/>
                </a:solidFill>
                <a:ea typeface="MS PGothic" pitchFamily="34" charset="-128"/>
              </a:rPr>
              <a:t>34%</a:t>
            </a:r>
          </a:p>
        </p:txBody>
      </p:sp>
      <p:sp>
        <p:nvSpPr>
          <p:cNvPr id="38937" name="TextBox 10"/>
          <p:cNvSpPr txBox="1">
            <a:spLocks noChangeArrowheads="1"/>
          </p:cNvSpPr>
          <p:nvPr/>
        </p:nvSpPr>
        <p:spPr bwMode="auto">
          <a:xfrm>
            <a:off x="7142163" y="1546225"/>
            <a:ext cx="593725" cy="307975"/>
          </a:xfrm>
          <a:prstGeom prst="rect">
            <a:avLst/>
          </a:prstGeom>
          <a:noFill/>
          <a:ln w="9525">
            <a:noFill/>
            <a:miter lim="800000"/>
            <a:headEnd/>
            <a:tailEnd/>
          </a:ln>
        </p:spPr>
        <p:txBody>
          <a:bodyPr wrap="none">
            <a:spAutoFit/>
          </a:bodyPr>
          <a:lstStyle/>
          <a:p>
            <a:pPr eaLnBrk="1" hangingPunct="1"/>
            <a:r>
              <a:rPr lang="en-US" altLang="en-US" sz="1400">
                <a:solidFill>
                  <a:srgbClr val="000000"/>
                </a:solidFill>
                <a:ea typeface="MS PGothic" pitchFamily="34" charset="-128"/>
              </a:rPr>
              <a:t>2.5%</a:t>
            </a:r>
          </a:p>
        </p:txBody>
      </p:sp>
      <p:sp>
        <p:nvSpPr>
          <p:cNvPr id="38938" name="TextBox 25"/>
          <p:cNvSpPr txBox="1">
            <a:spLocks noChangeArrowheads="1"/>
          </p:cNvSpPr>
          <p:nvPr/>
        </p:nvSpPr>
        <p:spPr bwMode="auto">
          <a:xfrm>
            <a:off x="1676400" y="1546225"/>
            <a:ext cx="593725" cy="307975"/>
          </a:xfrm>
          <a:prstGeom prst="rect">
            <a:avLst/>
          </a:prstGeom>
          <a:noFill/>
          <a:ln w="9525">
            <a:noFill/>
            <a:miter lim="800000"/>
            <a:headEnd/>
            <a:tailEnd/>
          </a:ln>
        </p:spPr>
        <p:txBody>
          <a:bodyPr wrap="none">
            <a:spAutoFit/>
          </a:bodyPr>
          <a:lstStyle/>
          <a:p>
            <a:pPr eaLnBrk="1" hangingPunct="1"/>
            <a:r>
              <a:rPr lang="en-US" altLang="en-US" sz="1400">
                <a:solidFill>
                  <a:srgbClr val="000000"/>
                </a:solidFill>
                <a:ea typeface="MS PGothic" pitchFamily="34" charset="-128"/>
              </a:rPr>
              <a:t>2.5%</a:t>
            </a:r>
          </a:p>
        </p:txBody>
      </p:sp>
      <p:sp>
        <p:nvSpPr>
          <p:cNvPr id="38939" name="TextBox 13"/>
          <p:cNvSpPr txBox="1">
            <a:spLocks noChangeArrowheads="1"/>
          </p:cNvSpPr>
          <p:nvPr/>
        </p:nvSpPr>
        <p:spPr bwMode="auto">
          <a:xfrm>
            <a:off x="2711450" y="1539875"/>
            <a:ext cx="692150" cy="307975"/>
          </a:xfrm>
          <a:prstGeom prst="rect">
            <a:avLst/>
          </a:prstGeom>
          <a:noFill/>
          <a:ln w="9525">
            <a:noFill/>
            <a:miter lim="800000"/>
            <a:headEnd/>
            <a:tailEnd/>
          </a:ln>
        </p:spPr>
        <p:txBody>
          <a:bodyPr wrap="none">
            <a:spAutoFit/>
          </a:bodyPr>
          <a:lstStyle/>
          <a:p>
            <a:pPr eaLnBrk="1" hangingPunct="1"/>
            <a:r>
              <a:rPr lang="en-US" altLang="en-US" sz="1400">
                <a:solidFill>
                  <a:srgbClr val="000000"/>
                </a:solidFill>
                <a:ea typeface="MS PGothic" pitchFamily="34" charset="-128"/>
              </a:rPr>
              <a:t>13.5%</a:t>
            </a:r>
          </a:p>
        </p:txBody>
      </p:sp>
      <p:sp>
        <p:nvSpPr>
          <p:cNvPr id="38940" name="TextBox 27"/>
          <p:cNvSpPr txBox="1">
            <a:spLocks noChangeArrowheads="1"/>
          </p:cNvSpPr>
          <p:nvPr/>
        </p:nvSpPr>
        <p:spPr bwMode="auto">
          <a:xfrm>
            <a:off x="6007100" y="1546225"/>
            <a:ext cx="692150" cy="307975"/>
          </a:xfrm>
          <a:prstGeom prst="rect">
            <a:avLst/>
          </a:prstGeom>
          <a:noFill/>
          <a:ln w="9525">
            <a:noFill/>
            <a:miter lim="800000"/>
            <a:headEnd/>
            <a:tailEnd/>
          </a:ln>
        </p:spPr>
        <p:txBody>
          <a:bodyPr wrap="none">
            <a:spAutoFit/>
          </a:bodyPr>
          <a:lstStyle/>
          <a:p>
            <a:pPr eaLnBrk="1" hangingPunct="1"/>
            <a:r>
              <a:rPr lang="en-US" altLang="en-US" sz="1400">
                <a:solidFill>
                  <a:srgbClr val="000000"/>
                </a:solidFill>
                <a:ea typeface="MS PGothic" pitchFamily="34" charset="-128"/>
              </a:rPr>
              <a:t>13.5%</a:t>
            </a:r>
          </a:p>
        </p:txBody>
      </p:sp>
      <p:sp>
        <p:nvSpPr>
          <p:cNvPr id="38941" name="Date Placeholder 4"/>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fld id="{53CDE3FE-2B73-457D-83F1-356A82773053}" type="datetime1">
              <a:rPr lang="en-US" altLang="en-US" smtClean="0">
                <a:latin typeface="Arial" charset="0"/>
                <a:cs typeface="Arial" charset="0"/>
              </a:rPr>
              <a:pPr/>
              <a:t>7/19/2017</a:t>
            </a:fld>
            <a:endParaRPr lang="en-US" altLang="en-US" smtClean="0">
              <a:latin typeface="Arial" charset="0"/>
              <a:cs typeface="Arial" charset="0"/>
            </a:endParaRPr>
          </a:p>
        </p:txBody>
      </p:sp>
      <p:sp>
        <p:nvSpPr>
          <p:cNvPr id="10" name="Footer Placeholder 9"/>
          <p:cNvSpPr>
            <a:spLocks noGrp="1"/>
          </p:cNvSpPr>
          <p:nvPr>
            <p:ph type="ftr" sz="quarter" idx="11"/>
          </p:nvPr>
        </p:nvSpPr>
        <p:spPr/>
        <p:txBody>
          <a:bodyPr/>
          <a:lstStyle/>
          <a:p>
            <a:pPr>
              <a:defRPr/>
            </a:pPr>
            <a:r>
              <a:rPr lang="en-US"/>
              <a:t>QC Training - Labs for Life Project</a:t>
            </a:r>
          </a:p>
        </p:txBody>
      </p:sp>
      <p:sp>
        <p:nvSpPr>
          <p:cNvPr id="38943" name="Slide Number Placeholder 10"/>
          <p:cNvSpPr>
            <a:spLocks noGrp="1"/>
          </p:cNvSpPr>
          <p:nvPr>
            <p:ph type="sldNum" sz="quarter" idx="12"/>
          </p:nvPr>
        </p:nvSpPr>
        <p:spPr bwMode="auto">
          <a:noFill/>
          <a:ln>
            <a:miter lim="800000"/>
            <a:headEnd/>
            <a:tailEnd/>
          </a:ln>
        </p:spPr>
        <p:txBody>
          <a:bodyPr/>
          <a:lstStyle/>
          <a:p>
            <a:fld id="{743BD0AC-EFD2-4A76-8411-04F0024E5C29}" type="slidenum">
              <a:rPr lang="en-US" altLang="en-US" smtClean="0"/>
              <a:pPr/>
              <a:t>23</a:t>
            </a:fld>
            <a:endParaRPr lang="en-US" alt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28600"/>
            <a:ext cx="8229600" cy="533400"/>
          </a:xfrm>
        </p:spPr>
        <p:txBody>
          <a:bodyPr>
            <a:noAutofit/>
          </a:bodyPr>
          <a:lstStyle/>
          <a:p>
            <a:r>
              <a:rPr lang="en-US" sz="3200" b="1" dirty="0" smtClean="0">
                <a:solidFill>
                  <a:schemeClr val="tx1"/>
                </a:solidFill>
                <a:latin typeface="+mn-lt"/>
              </a:rPr>
              <a:t>Expanded MU</a:t>
            </a:r>
            <a:endParaRPr lang="en-US" sz="3200" b="1" dirty="0">
              <a:solidFill>
                <a:schemeClr val="tx1"/>
              </a:solidFill>
              <a:latin typeface="+mn-lt"/>
            </a:endParaRPr>
          </a:p>
        </p:txBody>
      </p:sp>
      <p:sp>
        <p:nvSpPr>
          <p:cNvPr id="3" name="Content Placeholder 2"/>
          <p:cNvSpPr>
            <a:spLocks noGrp="1"/>
          </p:cNvSpPr>
          <p:nvPr>
            <p:ph idx="4294967295"/>
          </p:nvPr>
        </p:nvSpPr>
        <p:spPr>
          <a:xfrm>
            <a:off x="304800" y="914400"/>
            <a:ext cx="8305800" cy="4953000"/>
          </a:xfrm>
        </p:spPr>
        <p:txBody>
          <a:bodyPr>
            <a:noAutofit/>
          </a:bodyPr>
          <a:lstStyle/>
          <a:p>
            <a:pPr marL="0" indent="0">
              <a:buNone/>
            </a:pPr>
            <a:endParaRPr lang="en-US" sz="2800" b="1" i="1" dirty="0">
              <a:solidFill>
                <a:srgbClr val="00B050"/>
              </a:solidFill>
            </a:endParaRPr>
          </a:p>
          <a:p>
            <a:pPr marL="0" indent="0">
              <a:buNone/>
            </a:pPr>
            <a:r>
              <a:rPr lang="en-US" sz="2800" b="1" i="1" dirty="0" smtClean="0">
                <a:solidFill>
                  <a:srgbClr val="00B050"/>
                </a:solidFill>
              </a:rPr>
              <a:t>To have 95% of possible values covered, expanded uncertainty is used with a coverage factor of 2</a:t>
            </a:r>
          </a:p>
          <a:p>
            <a:pPr marL="0" indent="0">
              <a:buNone/>
            </a:pPr>
            <a:r>
              <a:rPr lang="en-US" sz="2800" b="1" i="1" dirty="0" smtClean="0">
                <a:solidFill>
                  <a:srgbClr val="00B050"/>
                </a:solidFill>
              </a:rPr>
              <a:t>2*</a:t>
            </a:r>
            <a:r>
              <a:rPr lang="en-US" sz="2800" b="1" i="1" dirty="0">
                <a:solidFill>
                  <a:srgbClr val="00B050"/>
                </a:solidFill>
              </a:rPr>
              <a:t> </a:t>
            </a:r>
            <a:r>
              <a:rPr lang="en-US" sz="2800" b="1" i="1" dirty="0" err="1" smtClean="0">
                <a:solidFill>
                  <a:srgbClr val="00B050"/>
                </a:solidFill>
              </a:rPr>
              <a:t>μc</a:t>
            </a:r>
            <a:r>
              <a:rPr lang="en-US" sz="2800" b="1" i="1" dirty="0" smtClean="0">
                <a:solidFill>
                  <a:srgbClr val="00B050"/>
                </a:solidFill>
              </a:rPr>
              <a:t> which can be</a:t>
            </a:r>
          </a:p>
          <a:p>
            <a:pPr marL="0" indent="0" algn="ctr">
              <a:buNone/>
            </a:pPr>
            <a:r>
              <a:rPr lang="en-US" sz="3600" b="1" i="1" dirty="0" smtClean="0">
                <a:solidFill>
                  <a:srgbClr val="00B050"/>
                </a:solidFill>
              </a:rPr>
              <a:t>2 * SD = U</a:t>
            </a:r>
          </a:p>
          <a:p>
            <a:pPr marL="0" indent="0" algn="ctr">
              <a:buNone/>
            </a:pPr>
            <a:r>
              <a:rPr lang="en-US" sz="3600" b="1" i="1" dirty="0" smtClean="0">
                <a:solidFill>
                  <a:srgbClr val="00B050"/>
                </a:solidFill>
              </a:rPr>
              <a:t>Or</a:t>
            </a:r>
          </a:p>
          <a:p>
            <a:pPr marL="0" indent="0" algn="ctr">
              <a:buNone/>
            </a:pPr>
            <a:r>
              <a:rPr lang="en-US" sz="3600" b="1" i="1" dirty="0" smtClean="0">
                <a:solidFill>
                  <a:srgbClr val="00B050"/>
                </a:solidFill>
              </a:rPr>
              <a:t>2* CV = U</a:t>
            </a:r>
            <a:endParaRPr lang="en-US" sz="3600" dirty="0" smtClean="0">
              <a:solidFill>
                <a:schemeClr val="tx1"/>
              </a:solidFill>
            </a:endParaRPr>
          </a:p>
          <a:p>
            <a:pPr algn="just"/>
            <a:endParaRPr lang="en-US" sz="2800" dirty="0" smtClean="0"/>
          </a:p>
          <a:p>
            <a:endParaRPr lang="en-US" sz="2800" dirty="0"/>
          </a:p>
        </p:txBody>
      </p:sp>
      <p:sp>
        <p:nvSpPr>
          <p:cNvPr id="4" name="Date Placeholder 3"/>
          <p:cNvSpPr>
            <a:spLocks noGrp="1"/>
          </p:cNvSpPr>
          <p:nvPr>
            <p:ph type="dt" sz="half" idx="10"/>
          </p:nvPr>
        </p:nvSpPr>
        <p:spPr/>
        <p:txBody>
          <a:bodyPr/>
          <a:lstStyle/>
          <a:p>
            <a:fld id="{3756E532-7FE4-49A9-86C4-013FBAACF04A}" type="datetime1">
              <a:rPr lang="en-US" smtClean="0"/>
              <a:pPr/>
              <a:t>7/19/2017</a:t>
            </a:fld>
            <a:endParaRPr lang="en-US"/>
          </a:p>
        </p:txBody>
      </p:sp>
      <p:sp>
        <p:nvSpPr>
          <p:cNvPr id="5" name="Footer Placeholder 4"/>
          <p:cNvSpPr>
            <a:spLocks noGrp="1"/>
          </p:cNvSpPr>
          <p:nvPr>
            <p:ph type="ftr" sz="quarter" idx="11"/>
          </p:nvPr>
        </p:nvSpPr>
        <p:spPr/>
        <p:txBody>
          <a:bodyPr/>
          <a:lstStyle/>
          <a:p>
            <a:r>
              <a:rPr lang="en-US" dirty="0" smtClean="0"/>
              <a:t>QC Training- Labs for Life Project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362093974"/>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latin typeface="+mn-lt"/>
              </a:rPr>
              <a:t>Coverage factors and confidence limits</a:t>
            </a:r>
          </a:p>
        </p:txBody>
      </p:sp>
      <p:sp>
        <p:nvSpPr>
          <p:cNvPr id="3" name="Content Placeholder 2"/>
          <p:cNvSpPr>
            <a:spLocks noGrp="1"/>
          </p:cNvSpPr>
          <p:nvPr>
            <p:ph idx="1"/>
          </p:nvPr>
        </p:nvSpPr>
        <p:spPr/>
        <p:txBody>
          <a:bodyPr>
            <a:normAutofit lnSpcReduction="10000"/>
          </a:bodyPr>
          <a:lstStyle/>
          <a:p>
            <a:r>
              <a:rPr lang="en-US" sz="3200" dirty="0"/>
              <a:t>Applying the following coverage factors will offer the corresponding confidence </a:t>
            </a:r>
            <a:r>
              <a:rPr lang="en-US" sz="3200" dirty="0" smtClean="0"/>
              <a:t>limits:</a:t>
            </a:r>
            <a:endParaRPr lang="en-US" sz="3200" dirty="0"/>
          </a:p>
          <a:p>
            <a:pPr lvl="1"/>
            <a:r>
              <a:rPr lang="en-US" sz="2800" b="1" dirty="0">
                <a:solidFill>
                  <a:srgbClr val="00B050"/>
                </a:solidFill>
              </a:rPr>
              <a:t>k=1.00 </a:t>
            </a:r>
            <a:r>
              <a:rPr lang="en-US" sz="2800" b="1" dirty="0" smtClean="0">
                <a:solidFill>
                  <a:srgbClr val="00B050"/>
                </a:solidFill>
              </a:rPr>
              <a:t>----68.27</a:t>
            </a:r>
            <a:r>
              <a:rPr lang="en-US" sz="2800" b="1" dirty="0">
                <a:solidFill>
                  <a:srgbClr val="00B050"/>
                </a:solidFill>
              </a:rPr>
              <a:t>%  </a:t>
            </a:r>
          </a:p>
          <a:p>
            <a:pPr lvl="1"/>
            <a:r>
              <a:rPr lang="en-US" sz="2800" b="1" dirty="0">
                <a:solidFill>
                  <a:srgbClr val="00B050"/>
                </a:solidFill>
              </a:rPr>
              <a:t>k=1.64 </a:t>
            </a:r>
            <a:r>
              <a:rPr lang="en-US" sz="2800" b="1" dirty="0" smtClean="0">
                <a:solidFill>
                  <a:srgbClr val="00B050"/>
                </a:solidFill>
              </a:rPr>
              <a:t>----90</a:t>
            </a:r>
            <a:r>
              <a:rPr lang="en-US" sz="2800" b="1" dirty="0">
                <a:solidFill>
                  <a:srgbClr val="00B050"/>
                </a:solidFill>
              </a:rPr>
              <a:t>% </a:t>
            </a:r>
          </a:p>
          <a:p>
            <a:pPr lvl="1"/>
            <a:r>
              <a:rPr lang="en-US" sz="2800" b="1" dirty="0">
                <a:solidFill>
                  <a:srgbClr val="00B050"/>
                </a:solidFill>
              </a:rPr>
              <a:t>k=1.96 </a:t>
            </a:r>
            <a:r>
              <a:rPr lang="en-US" sz="2800" b="1" dirty="0" smtClean="0">
                <a:solidFill>
                  <a:srgbClr val="00B050"/>
                </a:solidFill>
              </a:rPr>
              <a:t>----95</a:t>
            </a:r>
            <a:r>
              <a:rPr lang="en-US" sz="2800" b="1" dirty="0">
                <a:solidFill>
                  <a:srgbClr val="00B050"/>
                </a:solidFill>
              </a:rPr>
              <a:t>% </a:t>
            </a:r>
          </a:p>
          <a:p>
            <a:pPr lvl="1"/>
            <a:r>
              <a:rPr lang="en-US" sz="2800" b="1" dirty="0">
                <a:solidFill>
                  <a:srgbClr val="00B050"/>
                </a:solidFill>
              </a:rPr>
              <a:t>k=2.00 </a:t>
            </a:r>
            <a:r>
              <a:rPr lang="en-US" sz="2800" b="1" dirty="0" smtClean="0">
                <a:solidFill>
                  <a:srgbClr val="00B050"/>
                </a:solidFill>
              </a:rPr>
              <a:t>----95.45</a:t>
            </a:r>
            <a:r>
              <a:rPr lang="en-US" sz="2800" b="1" dirty="0">
                <a:solidFill>
                  <a:srgbClr val="00B050"/>
                </a:solidFill>
              </a:rPr>
              <a:t>% </a:t>
            </a:r>
          </a:p>
          <a:p>
            <a:pPr lvl="1"/>
            <a:r>
              <a:rPr lang="en-US" sz="2800" b="1" dirty="0">
                <a:solidFill>
                  <a:srgbClr val="00B050"/>
                </a:solidFill>
              </a:rPr>
              <a:t>k=2.58 </a:t>
            </a:r>
            <a:r>
              <a:rPr lang="en-US" sz="2800" b="1" dirty="0" smtClean="0">
                <a:solidFill>
                  <a:srgbClr val="00B050"/>
                </a:solidFill>
              </a:rPr>
              <a:t>----99</a:t>
            </a:r>
            <a:r>
              <a:rPr lang="en-US" sz="2800" b="1" dirty="0">
                <a:solidFill>
                  <a:srgbClr val="00B050"/>
                </a:solidFill>
              </a:rPr>
              <a:t>% </a:t>
            </a:r>
          </a:p>
          <a:p>
            <a:pPr lvl="1"/>
            <a:r>
              <a:rPr lang="en-US" sz="2800" b="1" dirty="0">
                <a:solidFill>
                  <a:srgbClr val="00B050"/>
                </a:solidFill>
              </a:rPr>
              <a:t>k=3.00 </a:t>
            </a:r>
            <a:r>
              <a:rPr lang="en-US" sz="2800" b="1" dirty="0" smtClean="0">
                <a:solidFill>
                  <a:srgbClr val="00B050"/>
                </a:solidFill>
              </a:rPr>
              <a:t>----99.73%</a:t>
            </a:r>
          </a:p>
          <a:p>
            <a:pPr lvl="1">
              <a:buNone/>
            </a:pPr>
            <a:r>
              <a:rPr lang="en-US" sz="2800" b="1" dirty="0" smtClean="0">
                <a:solidFill>
                  <a:srgbClr val="00B050"/>
                </a:solidFill>
              </a:rPr>
              <a:t>(GUM 6.3.3)</a:t>
            </a:r>
            <a:endParaRPr lang="en-US" sz="2800" b="1" dirty="0">
              <a:solidFill>
                <a:srgbClr val="00B050"/>
              </a:solidFill>
            </a:endParaRPr>
          </a:p>
          <a:p>
            <a:endParaRPr lang="en-US" dirty="0"/>
          </a:p>
        </p:txBody>
      </p:sp>
      <p:sp>
        <p:nvSpPr>
          <p:cNvPr id="4" name="Date Placeholder 3"/>
          <p:cNvSpPr>
            <a:spLocks noGrp="1"/>
          </p:cNvSpPr>
          <p:nvPr>
            <p:ph type="dt" sz="half" idx="10"/>
          </p:nvPr>
        </p:nvSpPr>
        <p:spPr/>
        <p:txBody>
          <a:bodyPr/>
          <a:lstStyle/>
          <a:p>
            <a:fld id="{4F0EE51D-2653-42C8-A910-8FF41B972661}" type="datetime1">
              <a:rPr lang="en-US" smtClean="0"/>
              <a:pPr/>
              <a:t>7/19/2017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a:p>
        </p:txBody>
      </p:sp>
      <p:sp>
        <p:nvSpPr>
          <p:cNvPr id="7" name="Oval 6"/>
          <p:cNvSpPr/>
          <p:nvPr/>
        </p:nvSpPr>
        <p:spPr>
          <a:xfrm>
            <a:off x="914400" y="3810000"/>
            <a:ext cx="31242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827215451"/>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47AEAC-4183-4081-8925-AC5884A51047}" type="datetime1">
              <a:rPr lang="en-US" smtClean="0"/>
              <a:pPr/>
              <a:t>7/19/2017</a:t>
            </a:fld>
            <a:endParaRPr lang="en-US"/>
          </a:p>
        </p:txBody>
      </p:sp>
      <p:sp>
        <p:nvSpPr>
          <p:cNvPr id="3" name="Footer Placeholder 2"/>
          <p:cNvSpPr>
            <a:spLocks noGrp="1"/>
          </p:cNvSpPr>
          <p:nvPr>
            <p:ph type="ftr" sz="quarter" idx="11"/>
          </p:nvPr>
        </p:nvSpPr>
        <p:spPr/>
        <p:txBody>
          <a:bodyPr/>
          <a:lstStyle/>
          <a:p>
            <a:r>
              <a:rPr lang="en-US" smtClean="0"/>
              <a:t>QC Training- Labs for Life Project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
        <p:nvSpPr>
          <p:cNvPr id="6" name="Rectangle 5"/>
          <p:cNvSpPr/>
          <p:nvPr/>
        </p:nvSpPr>
        <p:spPr>
          <a:xfrm>
            <a:off x="457200" y="1066800"/>
            <a:ext cx="8001000" cy="3416320"/>
          </a:xfrm>
          <a:prstGeom prst="rect">
            <a:avLst/>
          </a:prstGeom>
        </p:spPr>
        <p:txBody>
          <a:bodyPr wrap="square">
            <a:spAutoFit/>
          </a:bodyPr>
          <a:lstStyle/>
          <a:p>
            <a:pPr algn="just">
              <a:buNone/>
            </a:pPr>
            <a:r>
              <a:rPr lang="en-US" sz="3600" b="1" dirty="0">
                <a:solidFill>
                  <a:srgbClr val="00B050"/>
                </a:solidFill>
              </a:rPr>
              <a:t>Expanded MU at CDPs</a:t>
            </a:r>
          </a:p>
          <a:p>
            <a:pPr marL="571500" indent="-571500" algn="just">
              <a:buFont typeface="Arial" pitchFamily="34" charset="0"/>
              <a:buChar char="•"/>
            </a:pPr>
            <a:r>
              <a:rPr lang="en-US" sz="3600" dirty="0"/>
              <a:t>If several levels of QC are used the MU should be calculated for </a:t>
            </a:r>
            <a:r>
              <a:rPr lang="en-US" sz="3600" dirty="0" smtClean="0"/>
              <a:t>each</a:t>
            </a:r>
            <a:endParaRPr lang="en-US" sz="3600" dirty="0"/>
          </a:p>
          <a:p>
            <a:pPr marL="571500" indent="-571500" algn="just">
              <a:buFont typeface="Arial" pitchFamily="34" charset="0"/>
              <a:buChar char="•"/>
            </a:pPr>
            <a:r>
              <a:rPr lang="en-US" sz="3600" dirty="0" smtClean="0"/>
              <a:t>Judgment </a:t>
            </a:r>
            <a:r>
              <a:rPr lang="en-US" sz="3600" dirty="0"/>
              <a:t>made as to whether they are sufficiently different to warrant their use with patient </a:t>
            </a:r>
            <a:r>
              <a:rPr lang="en-US" sz="3600" dirty="0" smtClean="0"/>
              <a:t>results</a:t>
            </a:r>
            <a:endParaRPr lang="en-US" sz="3600" dirty="0"/>
          </a:p>
        </p:txBody>
      </p:sp>
    </p:spTree>
    <p:extLst>
      <p:ext uri="{BB962C8B-B14F-4D97-AF65-F5344CB8AC3E}">
        <p14:creationId xmlns:p14="http://schemas.microsoft.com/office/powerpoint/2010/main" val="2532572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smtClean="0"/>
              <a:t>Review of MU (NABL 112)</a:t>
            </a:r>
            <a:endParaRPr lang="en-IN" dirty="0"/>
          </a:p>
        </p:txBody>
      </p:sp>
      <p:sp>
        <p:nvSpPr>
          <p:cNvPr id="6" name="Content Placeholder 5"/>
          <p:cNvSpPr>
            <a:spLocks noGrp="1"/>
          </p:cNvSpPr>
          <p:nvPr>
            <p:ph idx="1"/>
          </p:nvPr>
        </p:nvSpPr>
        <p:spPr/>
        <p:txBody>
          <a:bodyPr/>
          <a:lstStyle/>
          <a:p>
            <a:r>
              <a:rPr lang="en-US" dirty="0"/>
              <a:t>It is recommended that </a:t>
            </a:r>
            <a:r>
              <a:rPr lang="en-US" b="1" dirty="0"/>
              <a:t>a minimum of six months internal QC data </a:t>
            </a:r>
            <a:r>
              <a:rPr lang="en-US" dirty="0"/>
              <a:t>should be used to calculate routine imprecision, </a:t>
            </a:r>
            <a:endParaRPr lang="en-US" dirty="0" smtClean="0"/>
          </a:p>
          <a:p>
            <a:r>
              <a:rPr lang="en-US" b="1" dirty="0"/>
              <a:t>T</a:t>
            </a:r>
            <a:r>
              <a:rPr lang="en-US" b="1" dirty="0" smtClean="0"/>
              <a:t>o </a:t>
            </a:r>
            <a:r>
              <a:rPr lang="en-US" b="1" dirty="0"/>
              <a:t>be updated annually </a:t>
            </a:r>
            <a:endParaRPr lang="en-US" dirty="0"/>
          </a:p>
          <a:p>
            <a:endParaRPr lang="en-US" dirty="0"/>
          </a:p>
          <a:p>
            <a:r>
              <a:rPr lang="en-US" b="1" dirty="0"/>
              <a:t>For non quantitative set of tests</a:t>
            </a:r>
            <a:r>
              <a:rPr lang="en-US" dirty="0"/>
              <a:t>, the laboratory shall enlist the factors which could contribute to the uncertainty of the results and also ensure that they were given due attention while performing the test. </a:t>
            </a:r>
          </a:p>
          <a:p>
            <a:endParaRPr lang="en-IN" dirty="0"/>
          </a:p>
        </p:txBody>
      </p:sp>
      <p:sp>
        <p:nvSpPr>
          <p:cNvPr id="2" name="Date Placeholder 1"/>
          <p:cNvSpPr>
            <a:spLocks noGrp="1"/>
          </p:cNvSpPr>
          <p:nvPr>
            <p:ph type="dt" sz="half" idx="10"/>
          </p:nvPr>
        </p:nvSpPr>
        <p:spPr/>
        <p:txBody>
          <a:bodyPr/>
          <a:lstStyle/>
          <a:p>
            <a:fld id="{DB47AEAC-4183-4081-8925-AC5884A51047}" type="datetime1">
              <a:rPr lang="en-US" smtClean="0"/>
              <a:pPr/>
              <a:t>7/19/2017</a:t>
            </a:fld>
            <a:endParaRPr lang="en-US"/>
          </a:p>
        </p:txBody>
      </p:sp>
      <p:sp>
        <p:nvSpPr>
          <p:cNvPr id="3" name="Footer Placeholder 2"/>
          <p:cNvSpPr>
            <a:spLocks noGrp="1"/>
          </p:cNvSpPr>
          <p:nvPr>
            <p:ph type="ftr" sz="quarter" idx="11"/>
          </p:nvPr>
        </p:nvSpPr>
        <p:spPr/>
        <p:txBody>
          <a:bodyPr/>
          <a:lstStyle/>
          <a:p>
            <a:r>
              <a:rPr lang="en-US" smtClean="0"/>
              <a:t>QC Training- Labs for Life Project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536839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Some examples: Clinical Decision</a:t>
            </a:r>
            <a:endParaRPr lang="en-US" dirty="0"/>
          </a:p>
        </p:txBody>
      </p:sp>
      <p:sp>
        <p:nvSpPr>
          <p:cNvPr id="6" name="Content Placeholder 5"/>
          <p:cNvSpPr>
            <a:spLocks noGrp="1"/>
          </p:cNvSpPr>
          <p:nvPr>
            <p:ph idx="1"/>
          </p:nvPr>
        </p:nvSpPr>
        <p:spPr/>
        <p:txBody>
          <a:bodyPr>
            <a:normAutofit/>
          </a:bodyPr>
          <a:lstStyle/>
          <a:p>
            <a:r>
              <a:rPr lang="en-US" sz="3200" dirty="0" smtClean="0"/>
              <a:t>Therapeutic Range of </a:t>
            </a:r>
            <a:r>
              <a:rPr lang="en-US" sz="3200" dirty="0" err="1" smtClean="0"/>
              <a:t>Digoxin</a:t>
            </a:r>
            <a:r>
              <a:rPr lang="en-US" sz="3200" dirty="0" smtClean="0"/>
              <a:t> is 0.9-2 </a:t>
            </a:r>
            <a:r>
              <a:rPr lang="en-US" sz="3200" dirty="0" err="1" smtClean="0"/>
              <a:t>ug</a:t>
            </a:r>
            <a:r>
              <a:rPr lang="en-US" sz="3200" dirty="0" smtClean="0"/>
              <a:t>/</a:t>
            </a:r>
            <a:r>
              <a:rPr lang="en-US" sz="3200" dirty="0" err="1" smtClean="0"/>
              <a:t>mL.</a:t>
            </a:r>
            <a:endParaRPr lang="en-US" sz="3200" dirty="0" smtClean="0"/>
          </a:p>
          <a:p>
            <a:r>
              <a:rPr lang="en-US" sz="3200" dirty="0" smtClean="0"/>
              <a:t>Your lab is reporting a level of 1.8 with a SD of 0.2 </a:t>
            </a:r>
            <a:r>
              <a:rPr lang="en-US" sz="3200" dirty="0" err="1" smtClean="0"/>
              <a:t>ug</a:t>
            </a:r>
            <a:r>
              <a:rPr lang="en-US" sz="3200" dirty="0" smtClean="0"/>
              <a:t>/</a:t>
            </a:r>
            <a:r>
              <a:rPr lang="en-US" sz="3200" dirty="0" err="1" smtClean="0"/>
              <a:t>mL.</a:t>
            </a:r>
            <a:r>
              <a:rPr lang="en-US" sz="3200" dirty="0" smtClean="0"/>
              <a:t> </a:t>
            </a:r>
          </a:p>
          <a:p>
            <a:r>
              <a:rPr lang="en-US" sz="3200" dirty="0" smtClean="0"/>
              <a:t>Does the clinician need to know this?  </a:t>
            </a:r>
          </a:p>
          <a:p>
            <a:r>
              <a:rPr lang="en-US" sz="3200" dirty="0" smtClean="0"/>
              <a:t>Does the clinician have to cut the dose?</a:t>
            </a:r>
          </a:p>
          <a:p>
            <a:r>
              <a:rPr lang="en-US" sz="3200" dirty="0" smtClean="0">
                <a:solidFill>
                  <a:srgbClr val="00B0F0"/>
                </a:solidFill>
              </a:rPr>
              <a:t>1.8 +/- 0.4 = The actual result could be 1.4 – 2.2 </a:t>
            </a:r>
            <a:r>
              <a:rPr lang="en-US" sz="3200" dirty="0" err="1" smtClean="0">
                <a:solidFill>
                  <a:srgbClr val="00B0F0"/>
                </a:solidFill>
              </a:rPr>
              <a:t>ug</a:t>
            </a:r>
            <a:r>
              <a:rPr lang="en-US" sz="3200" dirty="0" smtClean="0">
                <a:solidFill>
                  <a:srgbClr val="00B0F0"/>
                </a:solidFill>
              </a:rPr>
              <a:t>/mL</a:t>
            </a:r>
            <a:endParaRPr lang="en-US" sz="3200" dirty="0">
              <a:solidFill>
                <a:srgbClr val="00B0F0"/>
              </a:solidFill>
            </a:endParaRPr>
          </a:p>
        </p:txBody>
      </p:sp>
      <p:sp>
        <p:nvSpPr>
          <p:cNvPr id="2" name="Date Placeholder 1"/>
          <p:cNvSpPr>
            <a:spLocks noGrp="1"/>
          </p:cNvSpPr>
          <p:nvPr>
            <p:ph type="dt" sz="half" idx="10"/>
          </p:nvPr>
        </p:nvSpPr>
        <p:spPr/>
        <p:txBody>
          <a:bodyPr/>
          <a:lstStyle/>
          <a:p>
            <a:fld id="{DB47AEAC-4183-4081-8925-AC5884A51047}" type="datetime1">
              <a:rPr lang="en-US" smtClean="0"/>
              <a:pPr/>
              <a:t>7/19/2017</a:t>
            </a:fld>
            <a:endParaRPr lang="en-US"/>
          </a:p>
        </p:txBody>
      </p:sp>
      <p:sp>
        <p:nvSpPr>
          <p:cNvPr id="3" name="Footer Placeholder 2"/>
          <p:cNvSpPr>
            <a:spLocks noGrp="1"/>
          </p:cNvSpPr>
          <p:nvPr>
            <p:ph type="ftr" sz="quarter" idx="11"/>
          </p:nvPr>
        </p:nvSpPr>
        <p:spPr/>
        <p:txBody>
          <a:bodyPr/>
          <a:lstStyle/>
          <a:p>
            <a:r>
              <a:rPr lang="en-US" smtClean="0"/>
              <a:t>QC Training- Labs for Life Project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20693733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Some examples: Clinical Decision </a:t>
            </a:r>
            <a:endParaRPr lang="en-US" dirty="0"/>
          </a:p>
        </p:txBody>
      </p:sp>
      <p:sp>
        <p:nvSpPr>
          <p:cNvPr id="6" name="Content Placeholder 5"/>
          <p:cNvSpPr>
            <a:spLocks noGrp="1"/>
          </p:cNvSpPr>
          <p:nvPr>
            <p:ph idx="1"/>
          </p:nvPr>
        </p:nvSpPr>
        <p:spPr/>
        <p:txBody>
          <a:bodyPr>
            <a:normAutofit/>
          </a:bodyPr>
          <a:lstStyle/>
          <a:p>
            <a:r>
              <a:rPr lang="en-US" sz="3200" dirty="0" smtClean="0"/>
              <a:t>ADA cut off for Gestational Diabetes FBG is 92 mg/</a:t>
            </a:r>
            <a:r>
              <a:rPr lang="en-US" sz="3200" dirty="0" err="1" smtClean="0"/>
              <a:t>dL</a:t>
            </a:r>
            <a:r>
              <a:rPr lang="en-US" sz="3200" dirty="0" smtClean="0"/>
              <a:t>. </a:t>
            </a:r>
          </a:p>
          <a:p>
            <a:r>
              <a:rPr lang="en-US" sz="3200" dirty="0" smtClean="0"/>
              <a:t>You have a report of 90 mg/</a:t>
            </a:r>
            <a:r>
              <a:rPr lang="en-US" sz="3200" dirty="0" err="1" smtClean="0"/>
              <a:t>dL</a:t>
            </a:r>
            <a:r>
              <a:rPr lang="en-US" sz="3200" dirty="0" smtClean="0"/>
              <a:t> and a CV of 3%. Does the obstetrician need to know?</a:t>
            </a:r>
          </a:p>
          <a:p>
            <a:r>
              <a:rPr lang="en-US" sz="3200" dirty="0" smtClean="0"/>
              <a:t>Will there be consequences?</a:t>
            </a:r>
          </a:p>
          <a:p>
            <a:endParaRPr lang="en-US" sz="3200" dirty="0"/>
          </a:p>
          <a:p>
            <a:r>
              <a:rPr lang="en-US" sz="3200" dirty="0" smtClean="0">
                <a:solidFill>
                  <a:srgbClr val="FF0000"/>
                </a:solidFill>
              </a:rPr>
              <a:t>90 +/ - 6% =  84.6 - 95.4</a:t>
            </a:r>
          </a:p>
          <a:p>
            <a:endParaRPr lang="en-US" sz="3200" dirty="0" smtClean="0"/>
          </a:p>
          <a:p>
            <a:pPr>
              <a:buNone/>
            </a:pPr>
            <a:endParaRPr lang="en-US" sz="3200" dirty="0"/>
          </a:p>
        </p:txBody>
      </p:sp>
      <p:sp>
        <p:nvSpPr>
          <p:cNvPr id="2" name="Date Placeholder 1"/>
          <p:cNvSpPr>
            <a:spLocks noGrp="1"/>
          </p:cNvSpPr>
          <p:nvPr>
            <p:ph type="dt" sz="half" idx="10"/>
          </p:nvPr>
        </p:nvSpPr>
        <p:spPr/>
        <p:txBody>
          <a:bodyPr/>
          <a:lstStyle/>
          <a:p>
            <a:fld id="{DB47AEAC-4183-4081-8925-AC5884A51047}" type="datetime1">
              <a:rPr lang="en-US" smtClean="0"/>
              <a:pPr/>
              <a:t>7/19/2017</a:t>
            </a:fld>
            <a:endParaRPr lang="en-US"/>
          </a:p>
        </p:txBody>
      </p:sp>
      <p:sp>
        <p:nvSpPr>
          <p:cNvPr id="3" name="Footer Placeholder 2"/>
          <p:cNvSpPr>
            <a:spLocks noGrp="1"/>
          </p:cNvSpPr>
          <p:nvPr>
            <p:ph type="ftr" sz="quarter" idx="11"/>
          </p:nvPr>
        </p:nvSpPr>
        <p:spPr/>
        <p:txBody>
          <a:bodyPr/>
          <a:lstStyle/>
          <a:p>
            <a:r>
              <a:rPr lang="en-US" smtClean="0"/>
              <a:t>QC Training- Labs for Life Project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1132898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60" y="286604"/>
            <a:ext cx="6390399" cy="1450757"/>
          </a:xfrm>
        </p:spPr>
        <p:txBody>
          <a:bodyPr>
            <a:normAutofit/>
          </a:bodyPr>
          <a:lstStyle/>
          <a:p>
            <a:r>
              <a:rPr lang="en-US" b="1" dirty="0">
                <a:solidFill>
                  <a:schemeClr val="tx1"/>
                </a:solidFill>
                <a:effectLst>
                  <a:outerShdw blurRad="38100" dist="38100" dir="2700000" algn="tl">
                    <a:srgbClr val="000000">
                      <a:alpha val="43137"/>
                    </a:srgbClr>
                  </a:outerShdw>
                </a:effectLst>
                <a:latin typeface="+mn-lt"/>
              </a:rPr>
              <a:t>ISO 15189:2012 Says…….</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10" t="35913" r="20574" b="20436"/>
          <a:stretch/>
        </p:blipFill>
        <p:spPr bwMode="auto">
          <a:xfrm>
            <a:off x="158984" y="1877715"/>
            <a:ext cx="8305800" cy="43827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descr="C:\Users\Dr. Sarika Suri\Desktop\images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17" y="226759"/>
            <a:ext cx="1413164" cy="1650956"/>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2A09B8CE-AFD5-43D8-B02B-07A72E2AFB32}" type="datetime1">
              <a:rPr lang="en-US" smtClean="0"/>
              <a:pPr/>
              <a:t>7/19/2017</a:t>
            </a:fld>
            <a:endParaRPr lang="en-US" dirty="0"/>
          </a:p>
        </p:txBody>
      </p:sp>
      <p:sp>
        <p:nvSpPr>
          <p:cNvPr id="5" name="Footer Placeholder 4"/>
          <p:cNvSpPr>
            <a:spLocks noGrp="1"/>
          </p:cNvSpPr>
          <p:nvPr>
            <p:ph type="ftr" sz="quarter" idx="11"/>
          </p:nvPr>
        </p:nvSpPr>
        <p:spPr>
          <a:xfrm>
            <a:off x="2764639" y="6474074"/>
            <a:ext cx="3617103" cy="365125"/>
          </a:xfrm>
        </p:spPr>
        <p:txBody>
          <a:bodyPr/>
          <a:lstStyle/>
          <a:p>
            <a:r>
              <a:rPr lang="en-US" dirty="0" smtClean="0"/>
              <a:t>QC Training- Labs for Life Project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dirty="0"/>
          </a:p>
        </p:txBody>
      </p:sp>
      <p:sp>
        <p:nvSpPr>
          <p:cNvPr id="7" name="Oval 6"/>
          <p:cNvSpPr/>
          <p:nvPr/>
        </p:nvSpPr>
        <p:spPr>
          <a:xfrm>
            <a:off x="7467600" y="2438400"/>
            <a:ext cx="1018293" cy="4152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158984" y="3211078"/>
            <a:ext cx="1441216" cy="37032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1828800" y="4492387"/>
            <a:ext cx="2209799" cy="38937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28575" y="4492051"/>
            <a:ext cx="1495426" cy="38937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776288" y="5904411"/>
            <a:ext cx="11287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038599" y="6008913"/>
            <a:ext cx="38100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64444" y="6172200"/>
            <a:ext cx="16692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065003"/>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47AEAC-4183-4081-8925-AC5884A51047}" type="datetime1">
              <a:rPr lang="en-US" smtClean="0"/>
              <a:pPr/>
              <a:t>7/19/2017</a:t>
            </a:fld>
            <a:endParaRPr lang="en-US"/>
          </a:p>
        </p:txBody>
      </p:sp>
      <p:sp>
        <p:nvSpPr>
          <p:cNvPr id="3" name="Footer Placeholder 2"/>
          <p:cNvSpPr>
            <a:spLocks noGrp="1"/>
          </p:cNvSpPr>
          <p:nvPr>
            <p:ph type="ftr" sz="quarter" idx="11"/>
          </p:nvPr>
        </p:nvSpPr>
        <p:spPr/>
        <p:txBody>
          <a:bodyPr/>
          <a:lstStyle/>
          <a:p>
            <a:r>
              <a:rPr lang="en-US" smtClean="0"/>
              <a:t>QC Training- Labs for Life Project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pic>
        <p:nvPicPr>
          <p:cNvPr id="8194" name="Picture 2"/>
          <p:cNvPicPr>
            <a:picLocks noGrp="1" noChangeAspect="1" noChangeArrowheads="1"/>
          </p:cNvPicPr>
          <p:nvPr>
            <p:ph idx="4294967295"/>
          </p:nvPr>
        </p:nvPicPr>
        <p:blipFill>
          <a:blip r:embed="rId3"/>
          <a:srcRect l="26683" t="37049" r="24865" b="30736"/>
          <a:stretch>
            <a:fillRect/>
          </a:stretch>
        </p:blipFill>
        <p:spPr bwMode="auto">
          <a:xfrm>
            <a:off x="685800" y="2590800"/>
            <a:ext cx="8154987" cy="3048000"/>
          </a:xfrm>
          <a:prstGeom prst="rect">
            <a:avLst/>
          </a:prstGeom>
          <a:noFill/>
          <a:ln w="9525">
            <a:noFill/>
            <a:miter lim="800000"/>
            <a:headEnd/>
            <a:tailEnd/>
          </a:ln>
          <a:effectLst/>
        </p:spPr>
      </p:pic>
      <p:sp>
        <p:nvSpPr>
          <p:cNvPr id="5" name="Title 4"/>
          <p:cNvSpPr>
            <a:spLocks noGrp="1"/>
          </p:cNvSpPr>
          <p:nvPr>
            <p:ph type="title" idx="4294967295"/>
          </p:nvPr>
        </p:nvSpPr>
        <p:spPr>
          <a:xfrm>
            <a:off x="990600" y="381000"/>
            <a:ext cx="7543800" cy="2133600"/>
          </a:xfrm>
        </p:spPr>
        <p:txBody>
          <a:bodyPr>
            <a:normAutofit fontScale="90000"/>
          </a:bodyPr>
          <a:lstStyle/>
          <a:p>
            <a:r>
              <a:rPr lang="en-US" sz="3200" b="1" dirty="0" smtClean="0"/>
              <a:t>Some examples:  Comparison with previous results</a:t>
            </a:r>
            <a:br>
              <a:rPr lang="en-US" sz="3200" b="1" dirty="0" smtClean="0"/>
            </a:br>
            <a:r>
              <a:rPr lang="en-US" sz="3200" b="1" dirty="0" smtClean="0"/>
              <a:t/>
            </a:r>
            <a:br>
              <a:rPr lang="en-US" sz="3200" b="1" dirty="0" smtClean="0"/>
            </a:br>
            <a:r>
              <a:rPr lang="en-US" sz="3200" b="1" dirty="0" smtClean="0"/>
              <a:t>Assume this is patient with a chronic liver disorder.  What are you conveying? Is the patient responding to treatment or worsening or is it status quo?</a:t>
            </a:r>
            <a:endParaRPr lang="en-US" sz="3200" b="1" dirty="0"/>
          </a:p>
        </p:txBody>
      </p:sp>
    </p:spTree>
    <p:extLst>
      <p:ext uri="{BB962C8B-B14F-4D97-AF65-F5344CB8AC3E}">
        <p14:creationId xmlns:p14="http://schemas.microsoft.com/office/powerpoint/2010/main" val="17102889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1265238"/>
          </a:xfrm>
        </p:spPr>
        <p:txBody>
          <a:bodyPr>
            <a:noAutofit/>
          </a:bodyPr>
          <a:lstStyle/>
          <a:p>
            <a:pPr algn="ctr"/>
            <a:r>
              <a:rPr lang="en-US" sz="4000" b="1" dirty="0">
                <a:solidFill>
                  <a:schemeClr val="tx1"/>
                </a:solidFill>
                <a:latin typeface="+mn-lt"/>
              </a:rPr>
              <a:t>Should MU be routinely reported to clinicians</a:t>
            </a:r>
            <a:r>
              <a:rPr lang="en-US" sz="4000" b="1" dirty="0" smtClean="0">
                <a:solidFill>
                  <a:schemeClr val="tx1"/>
                </a:solidFill>
                <a:latin typeface="+mn-lt"/>
              </a:rPr>
              <a:t>?</a:t>
            </a:r>
            <a:endParaRPr lang="en-US" sz="4000" b="1" dirty="0">
              <a:solidFill>
                <a:schemeClr val="tx1"/>
              </a:solidFill>
              <a:latin typeface="+mn-lt"/>
            </a:endParaRPr>
          </a:p>
        </p:txBody>
      </p:sp>
      <p:sp>
        <p:nvSpPr>
          <p:cNvPr id="3" name="Content Placeholder 2"/>
          <p:cNvSpPr>
            <a:spLocks noGrp="1"/>
          </p:cNvSpPr>
          <p:nvPr>
            <p:ph idx="1"/>
          </p:nvPr>
        </p:nvSpPr>
        <p:spPr>
          <a:xfrm>
            <a:off x="223837" y="1841500"/>
            <a:ext cx="8458200" cy="4330700"/>
          </a:xfrm>
        </p:spPr>
        <p:txBody>
          <a:bodyPr>
            <a:normAutofit/>
          </a:bodyPr>
          <a:lstStyle/>
          <a:p>
            <a:pPr>
              <a:buFont typeface="Courier New" pitchFamily="49" charset="0"/>
              <a:buChar char="o"/>
            </a:pPr>
            <a:r>
              <a:rPr lang="en-US" sz="2800" b="1" dirty="0" smtClean="0">
                <a:solidFill>
                  <a:srgbClr val="FF0000"/>
                </a:solidFill>
              </a:rPr>
              <a:t>Not Required “on the reports”</a:t>
            </a:r>
          </a:p>
          <a:p>
            <a:pPr>
              <a:buFont typeface="Courier New" pitchFamily="49" charset="0"/>
              <a:buChar char="o"/>
            </a:pPr>
            <a:r>
              <a:rPr lang="en-US" sz="2800" b="1" dirty="0" smtClean="0">
                <a:solidFill>
                  <a:srgbClr val="00B050"/>
                </a:solidFill>
              </a:rPr>
              <a:t>Should </a:t>
            </a:r>
            <a:r>
              <a:rPr lang="en-US" sz="2800" b="1" dirty="0">
                <a:solidFill>
                  <a:srgbClr val="00B050"/>
                </a:solidFill>
              </a:rPr>
              <a:t>be available if requested </a:t>
            </a:r>
            <a:endParaRPr lang="en-US" sz="2800" b="1" dirty="0" smtClean="0">
              <a:solidFill>
                <a:srgbClr val="00B050"/>
              </a:solidFill>
            </a:endParaRPr>
          </a:p>
          <a:p>
            <a:pPr>
              <a:buFont typeface="Courier New" pitchFamily="49" charset="0"/>
              <a:buChar char="o"/>
            </a:pPr>
            <a:r>
              <a:rPr lang="en-US" sz="2800" b="1" dirty="0" smtClean="0">
                <a:solidFill>
                  <a:srgbClr val="00B050"/>
                </a:solidFill>
              </a:rPr>
              <a:t>Clinicians should be made aware of the concept</a:t>
            </a:r>
          </a:p>
          <a:p>
            <a:endParaRPr lang="en-US" dirty="0"/>
          </a:p>
        </p:txBody>
      </p:sp>
      <p:sp>
        <p:nvSpPr>
          <p:cNvPr id="4" name="Date Placeholder 3"/>
          <p:cNvSpPr>
            <a:spLocks noGrp="1"/>
          </p:cNvSpPr>
          <p:nvPr>
            <p:ph type="dt" sz="half" idx="10"/>
          </p:nvPr>
        </p:nvSpPr>
        <p:spPr/>
        <p:txBody>
          <a:bodyPr/>
          <a:lstStyle/>
          <a:p>
            <a:fld id="{6B4C1231-ABD7-4B69-8D8F-3A1DD277ACE2}" type="datetime1">
              <a:rPr lang="en-US" smtClean="0"/>
              <a:pPr/>
              <a:t>7/19/2017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2990675156"/>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5 key points</a:t>
            </a:r>
            <a:r>
              <a:rPr lang="en-IN" smtClean="0"/>
              <a:t>, Recap</a:t>
            </a:r>
            <a:endParaRPr lang="en-IN" dirty="0"/>
          </a:p>
        </p:txBody>
      </p:sp>
      <p:sp>
        <p:nvSpPr>
          <p:cNvPr id="3" name="Content Placeholder 2"/>
          <p:cNvSpPr>
            <a:spLocks noGrp="1"/>
          </p:cNvSpPr>
          <p:nvPr>
            <p:ph idx="1"/>
          </p:nvPr>
        </p:nvSpPr>
        <p:spPr/>
        <p:txBody>
          <a:bodyPr/>
          <a:lstStyle/>
          <a:p>
            <a:r>
              <a:rPr lang="en-IN" dirty="0" smtClean="0"/>
              <a:t>Uncertainty of Examination phase</a:t>
            </a:r>
          </a:p>
          <a:p>
            <a:r>
              <a:rPr lang="en-IN" dirty="0" smtClean="0"/>
              <a:t>To be reviewed periodically</a:t>
            </a:r>
          </a:p>
          <a:p>
            <a:r>
              <a:rPr lang="en-IN" dirty="0" smtClean="0"/>
              <a:t>Using Control material </a:t>
            </a:r>
          </a:p>
          <a:p>
            <a:r>
              <a:rPr lang="en-IN" dirty="0" smtClean="0"/>
              <a:t>Through Intermediate precision</a:t>
            </a:r>
          </a:p>
          <a:p>
            <a:r>
              <a:rPr lang="en-IN" dirty="0" smtClean="0"/>
              <a:t>Applications:</a:t>
            </a:r>
          </a:p>
          <a:p>
            <a:pPr marL="457200" indent="-457200">
              <a:buFont typeface="+mj-lt"/>
              <a:buAutoNum type="arabicPeriod"/>
            </a:pPr>
            <a:r>
              <a:rPr lang="en-IN" dirty="0" smtClean="0"/>
              <a:t>Monitor Quality Goals</a:t>
            </a:r>
          </a:p>
          <a:p>
            <a:pPr marL="457200" indent="-457200">
              <a:buFont typeface="+mj-lt"/>
              <a:buAutoNum type="arabicPeriod"/>
            </a:pPr>
            <a:r>
              <a:rPr lang="en-IN" dirty="0" smtClean="0"/>
              <a:t>Comparison of patients values with previous reports</a:t>
            </a:r>
          </a:p>
          <a:p>
            <a:pPr marL="457200" indent="-457200">
              <a:buFont typeface="+mj-lt"/>
              <a:buAutoNum type="arabicPeriod"/>
            </a:pPr>
            <a:r>
              <a:rPr lang="en-IN" dirty="0" smtClean="0"/>
              <a:t>Comparison of patients values with clinical decision levels</a:t>
            </a:r>
          </a:p>
          <a:p>
            <a:endParaRPr lang="en-IN" dirty="0"/>
          </a:p>
        </p:txBody>
      </p:sp>
      <p:sp>
        <p:nvSpPr>
          <p:cNvPr id="4" name="Date Placeholder 3"/>
          <p:cNvSpPr>
            <a:spLocks noGrp="1"/>
          </p:cNvSpPr>
          <p:nvPr>
            <p:ph type="dt" sz="half" idx="10"/>
          </p:nvPr>
        </p:nvSpPr>
        <p:spPr/>
        <p:txBody>
          <a:bodyPr/>
          <a:lstStyle/>
          <a:p>
            <a:fld id="{30DDE68A-A0AD-4587-A232-F2356341BD5F}" type="datetime1">
              <a:rPr lang="en-US" smtClean="0"/>
              <a:pPr/>
              <a:t>7/19/2017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42199341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8000" b="1" dirty="0" smtClean="0"/>
              <a:t>Thanks</a:t>
            </a:r>
            <a:endParaRPr lang="en-US" sz="8000" b="1" dirty="0"/>
          </a:p>
        </p:txBody>
      </p:sp>
      <p:sp>
        <p:nvSpPr>
          <p:cNvPr id="4" name="Date Placeholder 3"/>
          <p:cNvSpPr>
            <a:spLocks noGrp="1"/>
          </p:cNvSpPr>
          <p:nvPr>
            <p:ph type="dt" sz="half" idx="10"/>
          </p:nvPr>
        </p:nvSpPr>
        <p:spPr/>
        <p:txBody>
          <a:bodyPr/>
          <a:lstStyle/>
          <a:p>
            <a:fld id="{FD117A67-A424-4748-A372-0831D38F3A4E}" type="datetime1">
              <a:rPr lang="en-US" smtClean="0"/>
              <a:pPr/>
              <a:t>7/19/2017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555139207"/>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5 key points to note</a:t>
            </a:r>
            <a:endParaRPr lang="en-IN" dirty="0"/>
          </a:p>
        </p:txBody>
      </p:sp>
      <p:sp>
        <p:nvSpPr>
          <p:cNvPr id="3" name="Content Placeholder 2"/>
          <p:cNvSpPr>
            <a:spLocks noGrp="1"/>
          </p:cNvSpPr>
          <p:nvPr>
            <p:ph idx="1"/>
          </p:nvPr>
        </p:nvSpPr>
        <p:spPr/>
        <p:txBody>
          <a:bodyPr/>
          <a:lstStyle/>
          <a:p>
            <a:r>
              <a:rPr lang="en-IN" dirty="0" smtClean="0"/>
              <a:t>Uncertainty of Examination phase</a:t>
            </a:r>
          </a:p>
          <a:p>
            <a:r>
              <a:rPr lang="en-IN" dirty="0" smtClean="0"/>
              <a:t>To be reviewed periodically</a:t>
            </a:r>
          </a:p>
          <a:p>
            <a:r>
              <a:rPr lang="en-IN" dirty="0" smtClean="0"/>
              <a:t>Using Control material </a:t>
            </a:r>
          </a:p>
          <a:p>
            <a:r>
              <a:rPr lang="en-IN" dirty="0" smtClean="0"/>
              <a:t>Through Intermediate precision</a:t>
            </a:r>
          </a:p>
          <a:p>
            <a:r>
              <a:rPr lang="en-IN" dirty="0" smtClean="0"/>
              <a:t>Applications:</a:t>
            </a:r>
          </a:p>
          <a:p>
            <a:pPr marL="457200" indent="-457200">
              <a:buFont typeface="+mj-lt"/>
              <a:buAutoNum type="arabicPeriod"/>
            </a:pPr>
            <a:r>
              <a:rPr lang="en-IN" dirty="0" smtClean="0"/>
              <a:t>Monitor Quality Goals</a:t>
            </a:r>
          </a:p>
          <a:p>
            <a:pPr marL="457200" indent="-457200">
              <a:buFont typeface="+mj-lt"/>
              <a:buAutoNum type="arabicPeriod"/>
            </a:pPr>
            <a:r>
              <a:rPr lang="en-IN" dirty="0" smtClean="0"/>
              <a:t>Comparison of patients values with previous reports</a:t>
            </a:r>
          </a:p>
          <a:p>
            <a:pPr marL="457200" indent="-457200">
              <a:buFont typeface="+mj-lt"/>
              <a:buAutoNum type="arabicPeriod"/>
            </a:pPr>
            <a:r>
              <a:rPr lang="en-IN" dirty="0" smtClean="0"/>
              <a:t>Comparison of patients values with clinical decision levels</a:t>
            </a:r>
          </a:p>
          <a:p>
            <a:endParaRPr lang="en-IN" dirty="0"/>
          </a:p>
        </p:txBody>
      </p:sp>
      <p:sp>
        <p:nvSpPr>
          <p:cNvPr id="4" name="Date Placeholder 3"/>
          <p:cNvSpPr>
            <a:spLocks noGrp="1"/>
          </p:cNvSpPr>
          <p:nvPr>
            <p:ph type="dt" sz="half" idx="10"/>
          </p:nvPr>
        </p:nvSpPr>
        <p:spPr/>
        <p:txBody>
          <a:bodyPr/>
          <a:lstStyle/>
          <a:p>
            <a:fld id="{30DDE68A-A0AD-4587-A232-F2356341BD5F}" type="datetime1">
              <a:rPr lang="en-US" smtClean="0"/>
              <a:pPr/>
              <a:t>7/19/2017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901686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DE68A-A0AD-4587-A232-F2356341BD5F}" type="datetime1">
              <a:rPr lang="en-US" smtClean="0"/>
              <a:pPr/>
              <a:t>7/19/2017</a:t>
            </a:fld>
            <a:endParaRPr lang="en-US" dirty="0"/>
          </a:p>
        </p:txBody>
      </p:sp>
      <p:sp>
        <p:nvSpPr>
          <p:cNvPr id="5" name="Footer Placeholder 4"/>
          <p:cNvSpPr>
            <a:spLocks noGrp="1"/>
          </p:cNvSpPr>
          <p:nvPr>
            <p:ph type="ftr" sz="quarter" idx="11"/>
          </p:nvPr>
        </p:nvSpPr>
        <p:spPr/>
        <p:txBody>
          <a:bodyPr/>
          <a:lstStyle/>
          <a:p>
            <a:r>
              <a:rPr lang="en-US" dirty="0" smtClean="0"/>
              <a:t>QC Training- Labs for Life Project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dirty="0"/>
          </a:p>
        </p:txBody>
      </p:sp>
      <p:sp>
        <p:nvSpPr>
          <p:cNvPr id="3" name="Content Placeholder 2"/>
          <p:cNvSpPr>
            <a:spLocks noGrp="1"/>
          </p:cNvSpPr>
          <p:nvPr>
            <p:ph idx="4294967295"/>
          </p:nvPr>
        </p:nvSpPr>
        <p:spPr>
          <a:xfrm>
            <a:off x="685800" y="762000"/>
            <a:ext cx="8153400" cy="4344988"/>
          </a:xfrm>
        </p:spPr>
        <p:txBody>
          <a:bodyPr>
            <a:normAutofit/>
          </a:bodyPr>
          <a:lstStyle/>
          <a:p>
            <a:endParaRPr lang="en-US" sz="6600" dirty="0" smtClean="0">
              <a:solidFill>
                <a:srgbClr val="FF0000"/>
              </a:solidFill>
              <a:latin typeface="Blackadder ITC" pitchFamily="82" charset="0"/>
            </a:endParaRPr>
          </a:p>
          <a:p>
            <a:endParaRPr lang="en-US" sz="6600" dirty="0" smtClean="0">
              <a:solidFill>
                <a:srgbClr val="FF0000"/>
              </a:solidFill>
              <a:latin typeface="Blackadder ITC" pitchFamily="82" charset="0"/>
            </a:endParaRPr>
          </a:p>
          <a:p>
            <a:r>
              <a:rPr lang="en-US" sz="6600" dirty="0" smtClean="0">
                <a:solidFill>
                  <a:srgbClr val="FF0000"/>
                </a:solidFill>
                <a:latin typeface="Blackadder ITC" pitchFamily="82" charset="0"/>
              </a:rPr>
              <a:t>What are the uncertainties? </a:t>
            </a:r>
            <a:endParaRPr lang="en-US" sz="6600" dirty="0">
              <a:solidFill>
                <a:srgbClr val="FF0000"/>
              </a:solidFill>
              <a:latin typeface="Blackadder ITC" pitchFamily="8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DE68A-A0AD-4587-A232-F2356341BD5F}" type="datetime1">
              <a:rPr lang="en-US" smtClean="0"/>
              <a:pPr/>
              <a:t>7/19/2017</a:t>
            </a:fld>
            <a:endParaRPr lang="en-US" dirty="0"/>
          </a:p>
        </p:txBody>
      </p:sp>
      <p:sp>
        <p:nvSpPr>
          <p:cNvPr id="5" name="Footer Placeholder 4"/>
          <p:cNvSpPr>
            <a:spLocks noGrp="1"/>
          </p:cNvSpPr>
          <p:nvPr>
            <p:ph type="ftr" sz="quarter" idx="11"/>
          </p:nvPr>
        </p:nvSpPr>
        <p:spPr/>
        <p:txBody>
          <a:bodyPr/>
          <a:lstStyle/>
          <a:p>
            <a:r>
              <a:rPr lang="en-US" dirty="0" smtClean="0"/>
              <a:t>QC Training- Labs for Life Project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dirty="0"/>
          </a:p>
        </p:txBody>
      </p:sp>
      <p:pic>
        <p:nvPicPr>
          <p:cNvPr id="7" name="Content Placeholder 6"/>
          <p:cNvPicPr>
            <a:picLocks noGrp="1"/>
          </p:cNvPicPr>
          <p:nvPr>
            <p:ph idx="4294967295"/>
          </p:nvPr>
        </p:nvPicPr>
        <p:blipFill rotWithShape="1">
          <a:blip r:embed="rId2">
            <a:extLst>
              <a:ext uri="{28A0092B-C50C-407E-A947-70E740481C1C}">
                <a14:useLocalDpi xmlns:a14="http://schemas.microsoft.com/office/drawing/2010/main" val="0"/>
              </a:ext>
            </a:extLst>
          </a:blip>
          <a:srcRect l="59672" t="29740" r="8511" b="29191"/>
          <a:stretch/>
        </p:blipFill>
        <p:spPr bwMode="auto">
          <a:xfrm>
            <a:off x="914400" y="762000"/>
            <a:ext cx="7391400" cy="51816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8" name="Oval Callout 7"/>
          <p:cNvSpPr/>
          <p:nvPr/>
        </p:nvSpPr>
        <p:spPr>
          <a:xfrm>
            <a:off x="7010400" y="4267200"/>
            <a:ext cx="2133600" cy="1676400"/>
          </a:xfrm>
          <a:prstGeom prst="wedgeEllipseCallout">
            <a:avLst>
              <a:gd name="adj1" fmla="val -57007"/>
              <a:gd name="adj2" fmla="val -1515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Variations within an individual:</a:t>
            </a:r>
          </a:p>
          <a:p>
            <a:pPr algn="ctr"/>
            <a:r>
              <a:rPr lang="en-US" b="1" dirty="0" smtClean="0"/>
              <a:t>Pre-pre analytical!!</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sp>
        <p:nvSpPr>
          <p:cNvPr id="7" name="Date Placeholder 6"/>
          <p:cNvSpPr>
            <a:spLocks noGrp="1"/>
          </p:cNvSpPr>
          <p:nvPr>
            <p:ph type="dt" sz="half" idx="10"/>
          </p:nvPr>
        </p:nvSpPr>
        <p:spPr/>
        <p:txBody>
          <a:bodyPr/>
          <a:lstStyle/>
          <a:p>
            <a:fld id="{BF065031-EDD1-4C96-846B-28B2E0F11801}" type="datetime1">
              <a:rPr lang="en-US" smtClean="0"/>
              <a:pPr/>
              <a:t>7/19/2017</a:t>
            </a:fld>
            <a:endParaRPr lang="en-US" dirty="0"/>
          </a:p>
        </p:txBody>
      </p:sp>
      <p:sp>
        <p:nvSpPr>
          <p:cNvPr id="8" name="Footer Placeholder 7"/>
          <p:cNvSpPr>
            <a:spLocks noGrp="1"/>
          </p:cNvSpPr>
          <p:nvPr>
            <p:ph type="ftr" sz="quarter" idx="11"/>
          </p:nvPr>
        </p:nvSpPr>
        <p:spPr/>
        <p:txBody>
          <a:bodyPr/>
          <a:lstStyle/>
          <a:p>
            <a:r>
              <a:rPr lang="en-US" dirty="0" smtClean="0"/>
              <a:t>QC Training- Labs for Life Project</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7</a:t>
            </a:fld>
            <a:endParaRPr lang="en-US" dirty="0"/>
          </a:p>
        </p:txBody>
      </p:sp>
      <p:pic>
        <p:nvPicPr>
          <p:cNvPr id="3074" name="Picture 2"/>
          <p:cNvPicPr>
            <a:picLocks noChangeAspect="1" noChangeArrowheads="1"/>
          </p:cNvPicPr>
          <p:nvPr/>
        </p:nvPicPr>
        <p:blipFill>
          <a:blip r:embed="rId3"/>
          <a:srcRect l="22841" t="15625" r="20351" b="11458"/>
          <a:stretch>
            <a:fillRect/>
          </a:stretch>
        </p:blipFill>
        <p:spPr bwMode="auto">
          <a:xfrm>
            <a:off x="180703" y="228600"/>
            <a:ext cx="8305800" cy="5993876"/>
          </a:xfrm>
          <a:prstGeom prst="rect">
            <a:avLst/>
          </a:prstGeom>
          <a:noFill/>
          <a:ln w="9525">
            <a:noFill/>
            <a:miter lim="800000"/>
            <a:headEnd/>
            <a:tailEnd/>
          </a:ln>
          <a:effectLst/>
        </p:spPr>
      </p:pic>
      <p:sp>
        <p:nvSpPr>
          <p:cNvPr id="2" name="Oval Callout 1"/>
          <p:cNvSpPr/>
          <p:nvPr/>
        </p:nvSpPr>
        <p:spPr>
          <a:xfrm>
            <a:off x="2819400" y="2133600"/>
            <a:ext cx="990600" cy="533400"/>
          </a:xfrm>
          <a:prstGeom prst="wedgeEllipseCallout">
            <a:avLst>
              <a:gd name="adj1" fmla="val 79387"/>
              <a:gd name="adj2" fmla="val 16209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Start here</a:t>
            </a:r>
            <a:endParaRPr lang="en-IN" dirty="0"/>
          </a:p>
        </p:txBody>
      </p:sp>
      <p:sp>
        <p:nvSpPr>
          <p:cNvPr id="5" name="Oval Callout 4"/>
          <p:cNvSpPr/>
          <p:nvPr/>
        </p:nvSpPr>
        <p:spPr>
          <a:xfrm>
            <a:off x="1969226" y="5257800"/>
            <a:ext cx="1447800" cy="1067203"/>
          </a:xfrm>
          <a:prstGeom prst="wedgeEllipseCallout">
            <a:avLst>
              <a:gd name="adj1" fmla="val 75188"/>
              <a:gd name="adj2" fmla="val -1695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t>MU calculable is just this</a:t>
            </a:r>
            <a:endParaRPr lang="en-IN"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30DDE68A-A0AD-4587-A232-F2356341BD5F}" type="datetime1">
              <a:rPr lang="en-US" smtClean="0"/>
              <a:pPr/>
              <a:t>7/19/2017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pic>
        <p:nvPicPr>
          <p:cNvPr id="4098" name="Picture 2"/>
          <p:cNvPicPr>
            <a:picLocks noGrp="1" noChangeAspect="1" noChangeArrowheads="1"/>
          </p:cNvPicPr>
          <p:nvPr>
            <p:ph idx="1"/>
          </p:nvPr>
        </p:nvPicPr>
        <p:blipFill>
          <a:blip r:embed="rId3"/>
          <a:srcRect l="23065" t="24191" r="21556" b="9511"/>
          <a:stretch>
            <a:fillRect/>
          </a:stretch>
        </p:blipFill>
        <p:spPr bwMode="auto">
          <a:xfrm>
            <a:off x="572588" y="287586"/>
            <a:ext cx="8044543" cy="6172200"/>
          </a:xfrm>
          <a:prstGeom prst="rect">
            <a:avLst/>
          </a:prstGeom>
          <a:noFill/>
          <a:ln w="9525">
            <a:noFill/>
            <a:miter lim="800000"/>
            <a:headEnd/>
            <a:tailEnd/>
          </a:ln>
          <a:effectLst/>
        </p:spPr>
      </p:pic>
      <p:sp>
        <p:nvSpPr>
          <p:cNvPr id="9" name="Oval Callout 8"/>
          <p:cNvSpPr/>
          <p:nvPr/>
        </p:nvSpPr>
        <p:spPr>
          <a:xfrm flipH="1">
            <a:off x="7010400" y="2127884"/>
            <a:ext cx="2486033" cy="976313"/>
          </a:xfrm>
          <a:prstGeom prst="wedgeEllipseCallout">
            <a:avLst>
              <a:gd name="adj1" fmla="val 46056"/>
              <a:gd name="adj2" fmla="val 3333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Can be here or anywhere in the Gaussian  </a:t>
            </a:r>
            <a:endParaRPr lang="en-US" dirty="0"/>
          </a:p>
        </p:txBody>
      </p:sp>
      <p:sp>
        <p:nvSpPr>
          <p:cNvPr id="10" name="Oval Callout 9"/>
          <p:cNvSpPr/>
          <p:nvPr/>
        </p:nvSpPr>
        <p:spPr>
          <a:xfrm flipH="1">
            <a:off x="282668" y="2751909"/>
            <a:ext cx="2895600" cy="990600"/>
          </a:xfrm>
          <a:prstGeom prst="wedgeEllipseCallout">
            <a:avLst>
              <a:gd name="adj1" fmla="val -26374"/>
              <a:gd name="adj2" fmla="val 2554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Can be here or anywhere in the Gaussian  </a:t>
            </a:r>
            <a:endParaRPr lang="en-US" dirty="0"/>
          </a:p>
        </p:txBody>
      </p:sp>
    </p:spTree>
    <p:extLst>
      <p:ext uri="{BB962C8B-B14F-4D97-AF65-F5344CB8AC3E}">
        <p14:creationId xmlns:p14="http://schemas.microsoft.com/office/powerpoint/2010/main" val="2775554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effectLst>
                  <a:outerShdw blurRad="38100" dist="38100" dir="2700000" algn="tl">
                    <a:srgbClr val="000000">
                      <a:alpha val="43137"/>
                    </a:srgbClr>
                  </a:outerShdw>
                </a:effectLst>
                <a:latin typeface="+mn-lt"/>
              </a:rPr>
              <a:t>Analytical Components</a:t>
            </a:r>
          </a:p>
        </p:txBody>
      </p:sp>
      <p:sp>
        <p:nvSpPr>
          <p:cNvPr id="9" name="Content Placeholder 8"/>
          <p:cNvSpPr>
            <a:spLocks noGrp="1"/>
          </p:cNvSpPr>
          <p:nvPr>
            <p:ph sz="half" idx="2"/>
          </p:nvPr>
        </p:nvSpPr>
        <p:spPr>
          <a:xfrm>
            <a:off x="822960" y="2057400"/>
            <a:ext cx="5425440" cy="3811694"/>
          </a:xfrm>
        </p:spPr>
        <p:txBody>
          <a:bodyPr>
            <a:normAutofit/>
          </a:bodyPr>
          <a:lstStyle/>
          <a:p>
            <a:pPr>
              <a:buNone/>
            </a:pPr>
            <a:r>
              <a:rPr lang="en-US" sz="2400" dirty="0" smtClean="0"/>
              <a:t>Analytical:</a:t>
            </a:r>
          </a:p>
          <a:p>
            <a:pPr>
              <a:buNone/>
            </a:pPr>
            <a:r>
              <a:rPr lang="en-US" sz="2400" dirty="0" smtClean="0"/>
              <a:t>Reagent</a:t>
            </a:r>
          </a:p>
          <a:p>
            <a:pPr>
              <a:buNone/>
            </a:pPr>
            <a:r>
              <a:rPr lang="en-US" sz="2400" dirty="0" smtClean="0"/>
              <a:t>Calibrator</a:t>
            </a:r>
          </a:p>
          <a:p>
            <a:pPr>
              <a:buNone/>
            </a:pPr>
            <a:r>
              <a:rPr lang="en-US" sz="2400" dirty="0" smtClean="0"/>
              <a:t>Operator</a:t>
            </a:r>
          </a:p>
          <a:p>
            <a:pPr>
              <a:buNone/>
            </a:pPr>
            <a:r>
              <a:rPr lang="en-US" sz="2400" dirty="0" smtClean="0"/>
              <a:t>Equipment</a:t>
            </a:r>
          </a:p>
          <a:p>
            <a:pPr>
              <a:buNone/>
            </a:pPr>
            <a:r>
              <a:rPr lang="en-US" sz="2400" dirty="0" smtClean="0"/>
              <a:t>Environment </a:t>
            </a:r>
          </a:p>
          <a:p>
            <a:pPr>
              <a:buNone/>
            </a:pPr>
            <a:endParaRPr lang="en-US" dirty="0"/>
          </a:p>
        </p:txBody>
      </p:sp>
      <p:sp>
        <p:nvSpPr>
          <p:cNvPr id="4" name="Date Placeholder 3"/>
          <p:cNvSpPr>
            <a:spLocks noGrp="1"/>
          </p:cNvSpPr>
          <p:nvPr>
            <p:ph type="dt" sz="half" idx="10"/>
          </p:nvPr>
        </p:nvSpPr>
        <p:spPr/>
        <p:txBody>
          <a:bodyPr/>
          <a:lstStyle/>
          <a:p>
            <a:fld id="{30DDE68A-A0AD-4587-A232-F2356341BD5F}" type="datetime1">
              <a:rPr lang="en-US" smtClean="0"/>
              <a:pPr/>
              <a:t>7/19/2017</a:t>
            </a:fld>
            <a:endParaRPr lang="en-US" dirty="0"/>
          </a:p>
        </p:txBody>
      </p:sp>
      <p:sp>
        <p:nvSpPr>
          <p:cNvPr id="5" name="Footer Placeholder 4"/>
          <p:cNvSpPr>
            <a:spLocks noGrp="1"/>
          </p:cNvSpPr>
          <p:nvPr>
            <p:ph type="ftr" sz="quarter" idx="11"/>
          </p:nvPr>
        </p:nvSpPr>
        <p:spPr/>
        <p:txBody>
          <a:bodyPr/>
          <a:lstStyle/>
          <a:p>
            <a:r>
              <a:rPr lang="en-US" dirty="0" smtClean="0"/>
              <a:t>QC Training- Labs for Life Project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dirty="0"/>
          </a:p>
        </p:txBody>
      </p:sp>
      <p:sp>
        <p:nvSpPr>
          <p:cNvPr id="8" name="Rounded Rectangle 7"/>
          <p:cNvSpPr/>
          <p:nvPr/>
        </p:nvSpPr>
        <p:spPr>
          <a:xfrm>
            <a:off x="609600" y="1828800"/>
            <a:ext cx="6629400" cy="3200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913</TotalTime>
  <Words>1777</Words>
  <Application>Microsoft Office PowerPoint</Application>
  <PresentationFormat>On-screen Show (4:3)</PresentationFormat>
  <Paragraphs>294</Paragraphs>
  <Slides>33</Slides>
  <Notes>11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Retrospect</vt:lpstr>
      <vt:lpstr>Uncertainty of Measurement (Mu) Labs for Life Project</vt:lpstr>
      <vt:lpstr>What is uncertainty of Measurement? </vt:lpstr>
      <vt:lpstr>ISO 15189:2012 Says…….</vt:lpstr>
      <vt:lpstr>5 key points to note</vt:lpstr>
      <vt:lpstr>PowerPoint Presentation</vt:lpstr>
      <vt:lpstr>PowerPoint Presentation</vt:lpstr>
      <vt:lpstr>PowerPoint Presentation</vt:lpstr>
      <vt:lpstr>PowerPoint Presentation</vt:lpstr>
      <vt:lpstr>Analytical Components</vt:lpstr>
      <vt:lpstr>PowerPoint Presentation</vt:lpstr>
      <vt:lpstr>Why does MU matter in routine clinical laboratories?</vt:lpstr>
      <vt:lpstr>Why does MU matter in routine clinical laboratories?</vt:lpstr>
      <vt:lpstr>Why does MU matter in routine clinical laboratories?</vt:lpstr>
      <vt:lpstr>How can you measure Uncertainty </vt:lpstr>
      <vt:lpstr>How can you measure Uncertainty </vt:lpstr>
      <vt:lpstr>Concepts in Precision:  </vt:lpstr>
      <vt:lpstr> Repeatability</vt:lpstr>
      <vt:lpstr>  Reproducibility </vt:lpstr>
      <vt:lpstr>Intermediate Precision: </vt:lpstr>
      <vt:lpstr>PowerPoint Presentation</vt:lpstr>
      <vt:lpstr>Using mathematical Models to Estimate MU</vt:lpstr>
      <vt:lpstr>Combined MU</vt:lpstr>
      <vt:lpstr>PowerPoint Presentation</vt:lpstr>
      <vt:lpstr>Expanded MU</vt:lpstr>
      <vt:lpstr>Coverage factors and confidence limits</vt:lpstr>
      <vt:lpstr>PowerPoint Presentation</vt:lpstr>
      <vt:lpstr>Review of MU (NABL 112)</vt:lpstr>
      <vt:lpstr>Some examples: Clinical Decision</vt:lpstr>
      <vt:lpstr>Some examples: Clinical Decision </vt:lpstr>
      <vt:lpstr>Some examples:  Comparison with previous results  Assume this is patient with a chronic liver disorder.  What are you conveying? Is the patient responding to treatment or worsening or is it status quo?</vt:lpstr>
      <vt:lpstr>Should MU be routinely reported to clinicians?</vt:lpstr>
      <vt:lpstr>5 key points, Recap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Uncertainty of Measurement (Mu)</dc:title>
  <dc:creator>Dr. Sarika Suri</dc:creator>
  <cp:lastModifiedBy>Dr. Anu George</cp:lastModifiedBy>
  <cp:revision>99</cp:revision>
  <dcterms:created xsi:type="dcterms:W3CDTF">2016-10-19T01:56:43Z</dcterms:created>
  <dcterms:modified xsi:type="dcterms:W3CDTF">2017-07-19T16:53:07Z</dcterms:modified>
</cp:coreProperties>
</file>