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309" r:id="rId3"/>
    <p:sldId id="329" r:id="rId4"/>
    <p:sldId id="310" r:id="rId5"/>
    <p:sldId id="322" r:id="rId6"/>
    <p:sldId id="312" r:id="rId7"/>
    <p:sldId id="325" r:id="rId8"/>
    <p:sldId id="326" r:id="rId9"/>
    <p:sldId id="327" r:id="rId10"/>
    <p:sldId id="32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74C339-A7B5-4B92-92F0-CA6EFB765781}" type="datetimeFigureOut">
              <a:rPr lang="en-US" smtClean="0"/>
              <a:t>2/14/2016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306BC7-D8CF-44DF-9862-EF4024A95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09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6D009-ACDA-4CAE-AD31-3AD1837960B9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182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4525" y="319650"/>
            <a:ext cx="7772400" cy="573447"/>
          </a:xfrm>
        </p:spPr>
        <p:txBody>
          <a:bodyPr>
            <a:noAutofit/>
          </a:bodyPr>
          <a:lstStyle>
            <a:lvl1pPr>
              <a:defRPr sz="3600">
                <a:solidFill>
                  <a:srgbClr val="0069D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089932"/>
            <a:ext cx="6400800" cy="159327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6605-2915-44FB-A481-9D51667769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61EC-68D1-475C-AAA0-1AF3701984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947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6605-2915-44FB-A481-9D51667769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61EC-68D1-475C-AAA0-1AF3701984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30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6605-2915-44FB-A481-9D51667769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61EC-68D1-475C-AAA0-1AF3701984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181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580564"/>
            <a:ext cx="2362200" cy="1696871"/>
          </a:xfrm>
          <a:ln>
            <a:noFill/>
          </a:ln>
        </p:spPr>
        <p:txBody>
          <a:bodyPr>
            <a:normAutofit/>
          </a:bodyPr>
          <a:lstStyle>
            <a:lvl1pPr marL="0" indent="0" algn="ctr">
              <a:buFontTx/>
              <a:buNone/>
              <a:defRPr sz="2000">
                <a:ln>
                  <a:noFill/>
                </a:ln>
                <a:solidFill>
                  <a:srgbClr val="0069D7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6589252" y="2580564"/>
            <a:ext cx="2362200" cy="1696871"/>
          </a:xfrm>
          <a:ln>
            <a:noFill/>
          </a:ln>
        </p:spPr>
        <p:txBody>
          <a:bodyPr>
            <a:normAutofit/>
          </a:bodyPr>
          <a:lstStyle>
            <a:lvl1pPr marL="0" indent="0" algn="ctr">
              <a:buFontTx/>
              <a:buNone/>
              <a:defRPr sz="2000">
                <a:ln>
                  <a:noFill/>
                </a:ln>
                <a:solidFill>
                  <a:srgbClr val="0069D7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0037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6605-2915-44FB-A481-9D51667769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61EC-68D1-475C-AAA0-1AF3701984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974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6605-2915-44FB-A481-9D51667769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61EC-68D1-475C-AAA0-1AF3701984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451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6605-2915-44FB-A481-9D51667769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61EC-68D1-475C-AAA0-1AF3701984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153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6605-2915-44FB-A481-9D51667769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61EC-68D1-475C-AAA0-1AF3701984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995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6605-2915-44FB-A481-9D51667769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61EC-68D1-475C-AAA0-1AF3701984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830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6605-2915-44FB-A481-9D51667769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61EC-68D1-475C-AAA0-1AF3701984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164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26605-2915-44FB-A481-9D51667769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761EC-68D1-475C-AAA0-1AF3701984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820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26605-2915-44FB-A481-9D51667769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2/14/2016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761EC-68D1-475C-AAA0-1AF3701984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654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6.png"/><Relationship Id="rId4" Type="http://schemas.openxmlformats.org/officeDocument/2006/relationships/image" Target="../media/image8.tif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2.wdp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8.tif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8.tiff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8.tiff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8.tif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8.tif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image" Target="../media/image8.tif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6.png"/><Relationship Id="rId4" Type="http://schemas.openxmlformats.org/officeDocument/2006/relationships/image" Target="../media/image8.tiff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6.png"/><Relationship Id="rId4" Type="http://schemas.openxmlformats.org/officeDocument/2006/relationships/image" Target="../media/image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066800"/>
            <a:ext cx="9144000" cy="4876800"/>
          </a:xfrm>
          <a:prstGeom prst="rect">
            <a:avLst/>
          </a:prstGeom>
          <a:solidFill>
            <a:srgbClr val="B8DC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7" name="Picture 2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096" y="1295400"/>
            <a:ext cx="454680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9" descr="BDPAS-GAZIacronym-13975dft3-2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" t="84445" r="84444"/>
          <a:stretch/>
        </p:blipFill>
        <p:spPr bwMode="auto">
          <a:xfrm>
            <a:off x="6834188" y="6029693"/>
            <a:ext cx="1015227" cy="824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003222" y="6169089"/>
            <a:ext cx="6054803" cy="276999"/>
          </a:xfrm>
          <a:prstGeom prst="rect">
            <a:avLst/>
          </a:prstGeom>
          <a:noFill/>
        </p:spPr>
        <p:txBody>
          <a:bodyPr wrap="square" lIns="0" tIns="0" bIns="0">
            <a:spAutoFit/>
          </a:bodyPr>
          <a:lstStyle/>
          <a:p>
            <a:pPr algn="ctr">
              <a:defRPr/>
            </a:pPr>
            <a:r>
              <a:rPr lang="en-US" sz="1600" b="1" kern="1500" spc="170" dirty="0" err="1">
                <a:solidFill>
                  <a:srgbClr val="0069D7"/>
                </a:solidFill>
                <a:latin typeface="Arial" charset="0"/>
                <a:ea typeface="ＭＳ Ｐゴシック" charset="0"/>
                <a:cs typeface="ＭＳ Ｐゴシック" charset="0"/>
              </a:rPr>
              <a:t>MoHFW</a:t>
            </a:r>
            <a:r>
              <a:rPr lang="en-US" sz="1600" b="1" kern="1500" spc="170" dirty="0">
                <a:solidFill>
                  <a:srgbClr val="0069D7"/>
                </a:solidFill>
                <a:latin typeface="Arial" charset="0"/>
                <a:ea typeface="ＭＳ Ｐゴシック" charset="0"/>
                <a:cs typeface="ＭＳ Ｐゴシック" charset="0"/>
              </a:rPr>
              <a:t> /CDC / </a:t>
            </a:r>
            <a:r>
              <a:rPr lang="en-US" b="1" kern="1500" spc="170" dirty="0">
                <a:solidFill>
                  <a:srgbClr val="0069D7"/>
                </a:solidFill>
                <a:latin typeface="Arial" charset="0"/>
                <a:ea typeface="ＭＳ Ｐゴシック" charset="0"/>
                <a:cs typeface="ＭＳ Ｐゴシック" charset="0"/>
              </a:rPr>
              <a:t>BD</a:t>
            </a:r>
            <a:r>
              <a:rPr lang="en-US" sz="1600" b="1" kern="1500" spc="170" dirty="0">
                <a:solidFill>
                  <a:srgbClr val="0069D7"/>
                </a:solidFill>
                <a:latin typeface="Arial" charset="0"/>
                <a:ea typeface="ＭＳ Ｐゴシック" charset="0"/>
                <a:cs typeface="ＭＳ Ｐゴシック" charset="0"/>
              </a:rPr>
              <a:t> Partnership Project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897861" y="6048743"/>
            <a:ext cx="0" cy="722376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-32776" y="1056967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-32776" y="5937045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777164" y="6045466"/>
            <a:ext cx="0" cy="722376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147764" y="1052575"/>
            <a:ext cx="6629400" cy="369332"/>
          </a:xfrm>
          <a:prstGeom prst="rect">
            <a:avLst/>
          </a:prstGeom>
          <a:noFill/>
        </p:spPr>
        <p:txBody>
          <a:bodyPr wrap="square" lIns="0" tIns="0" bIns="0">
            <a:spAutoFit/>
          </a:bodyPr>
          <a:lstStyle/>
          <a:p>
            <a:pPr algn="ctr">
              <a:defRPr/>
            </a:pPr>
            <a:r>
              <a:rPr lang="en-US" sz="2400" b="1" kern="1500" spc="170" dirty="0">
                <a:solidFill>
                  <a:srgbClr val="0069D7"/>
                </a:solidFill>
                <a:latin typeface="Arial" charset="0"/>
                <a:ea typeface="ＭＳ Ｐゴシック" charset="0"/>
                <a:cs typeface="ＭＳ Ｐゴシック" charset="0"/>
              </a:rPr>
              <a:t>LABS FOR LIFE PROJECT - INDIA</a:t>
            </a:r>
            <a:endParaRPr lang="en-US" sz="1400" b="1" kern="1500" spc="170" dirty="0">
              <a:solidFill>
                <a:srgbClr val="0069D7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611" y="38101"/>
            <a:ext cx="5715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28" y="6048743"/>
            <a:ext cx="854394" cy="719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50769" y="4982938"/>
            <a:ext cx="39805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 smtClean="0">
                <a:solidFill>
                  <a:srgbClr val="0000FF"/>
                </a:solidFill>
              </a:rPr>
              <a:t>Temperatur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e controlled 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Equipment</a:t>
            </a:r>
            <a:endParaRPr lang="en-US" altLang="en-US" sz="2800" b="1" dirty="0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8" r="1534"/>
          <a:stretch/>
        </p:blipFill>
        <p:spPr bwMode="auto">
          <a:xfrm>
            <a:off x="3030239" y="2362200"/>
            <a:ext cx="3053801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bd_3_rgb_lbg_2_25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7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807325" cy="588297"/>
          </a:xfrm>
        </p:spPr>
        <p:txBody>
          <a:bodyPr/>
          <a:lstStyle/>
          <a:p>
            <a:pPr algn="l"/>
            <a:r>
              <a:rPr lang="en-US" sz="2800" b="1" dirty="0"/>
              <a:t>Safety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b="1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d_3_rgb_lbg_2_2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1905000"/>
            <a:ext cx="5334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Wear </a:t>
            </a:r>
            <a:r>
              <a:rPr lang="en-US" dirty="0"/>
              <a:t>heat resistant </a:t>
            </a:r>
            <a:r>
              <a:rPr lang="en-US" dirty="0" smtClean="0"/>
              <a:t>gloves</a:t>
            </a:r>
          </a:p>
          <a:p>
            <a:pPr lvl="0"/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Do not place hot items on cold surface as the sudden change in temperature may cause </a:t>
            </a:r>
            <a:r>
              <a:rPr lang="en-US" dirty="0" smtClean="0"/>
              <a:t>breakage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Remove </a:t>
            </a:r>
            <a:r>
              <a:rPr lang="en-US" dirty="0"/>
              <a:t>items from the oven only once the temperature falls to </a:t>
            </a:r>
            <a:r>
              <a:rPr lang="en-US" dirty="0" smtClean="0"/>
              <a:t>60</a:t>
            </a:r>
            <a:r>
              <a:rPr lang="en-US" baseline="30000" dirty="0" smtClean="0"/>
              <a:t>o</a:t>
            </a:r>
            <a:r>
              <a:rPr lang="en-US" dirty="0" smtClean="0"/>
              <a:t>C.</a:t>
            </a:r>
          </a:p>
          <a:p>
            <a:pPr lvl="0"/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Do not place explosive, combustible or flammable materials in the oven </a:t>
            </a:r>
            <a:endParaRPr lang="en-US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Be </a:t>
            </a:r>
            <a:r>
              <a:rPr lang="en-US" dirty="0"/>
              <a:t>careful of loose wires or connections.</a:t>
            </a:r>
          </a:p>
          <a:p>
            <a:r>
              <a:rPr lang="en-US" dirty="0"/>
              <a:t> 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572915" y="2285999"/>
            <a:ext cx="3583215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227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807325" cy="588297"/>
          </a:xfrm>
        </p:spPr>
        <p:txBody>
          <a:bodyPr/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b="1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d_3_rgb_lbg_2_2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479521"/>
            <a:ext cx="5323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Temperature controlled equipment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367" y="3733800"/>
            <a:ext cx="2650816" cy="2385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382204"/>
            <a:ext cx="1883015" cy="2222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500" y="1338416"/>
            <a:ext cx="2848675" cy="3798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81000" y="2071806"/>
            <a:ext cx="3200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Commonly used in Laboratories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Water baths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Hot air Ovens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Refrigerators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Freezers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13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807325" cy="588297"/>
          </a:xfrm>
        </p:spPr>
        <p:txBody>
          <a:bodyPr/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b="1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d_3_rgb_lbg_2_2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479521"/>
            <a:ext cx="188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Bath </a:t>
            </a: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57" y="1915921"/>
            <a:ext cx="47244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Water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bath is used for carrying out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reactions that require controlled temperature such as serological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agglutination and inactivation reactions in the Clinical Lab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Water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ath is sometimes used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 incubate samples in water at a constant temperature over a long period of time.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556" y="1524000"/>
            <a:ext cx="4559260" cy="4103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188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807325" cy="588297"/>
          </a:xfrm>
        </p:spPr>
        <p:txBody>
          <a:bodyPr/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b="1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d_3_rgb_lbg_2_2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371812"/>
            <a:ext cx="50610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and care of a water bath</a:t>
            </a:r>
            <a:endParaRPr lang="en-US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6685" y="1371600"/>
            <a:ext cx="489603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 avoid scaling, avoid hard water and use distilled water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Regularly addition of water helps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replenish oxygen and maintain protective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layers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Check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that the temperature of  water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before use.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Water level  should be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above the level 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liquid in tube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Use the lid to prevent loss of heat from the bath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Use capped tubes  to avoid water enter the tubes.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Clean the water bath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regularly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build up of scale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 removed by using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% w/v citric acid and leaving it until the deposit has dissolved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599" y="2044674"/>
            <a:ext cx="3766575" cy="251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020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9697" y="221379"/>
            <a:ext cx="7807325" cy="588297"/>
          </a:xfrm>
        </p:spPr>
        <p:txBody>
          <a:bodyPr/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Temperature Monitoring: Using Thermometers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d_3_rgb_lbg_2_2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1295400"/>
            <a:ext cx="5660255" cy="5378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Routinely monitoring performance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thermometer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used must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calibrated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Initial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check must be at sufficient points to cover the expected working range followed by six monthly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checks.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Thermometer should be calibrated once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year.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Check temperature at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different points within the load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period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Continuous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temperature monitors is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recommended critical materials e.g. during sample transportation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690" y="2133600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385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807325" cy="588297"/>
          </a:xfrm>
        </p:spPr>
        <p:txBody>
          <a:bodyPr/>
          <a:lstStyle/>
          <a:p>
            <a:r>
              <a:rPr lang="en-US" sz="2800" b="1" dirty="0" smtClean="0"/>
              <a:t>Water bath - Safety</a:t>
            </a:r>
            <a:endParaRPr lang="en-US" sz="2800" b="1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d_3_rgb_lbg_2_2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1166884"/>
            <a:ext cx="54102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Use the water bath exclusively with non-corrosive or non-flammable liquids.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Use personal protective elements when working with the water </a:t>
            </a:r>
            <a:r>
              <a:rPr lang="en-US" sz="2000" dirty="0" smtClean="0"/>
              <a:t>bath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Remember that </a:t>
            </a:r>
            <a:r>
              <a:rPr lang="en-US" sz="2000" dirty="0"/>
              <a:t>the water bath is designed for use with a liquid inside the tank. If the inside is dry, the temperature of the tank can become very </a:t>
            </a:r>
            <a:r>
              <a:rPr lang="en-US" sz="2000" dirty="0" smtClean="0"/>
              <a:t>high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Remember that liquids incubated in the water bath tank can produce burns if hands are inadvertently placed inside it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192" y="2362200"/>
            <a:ext cx="304497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020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807325" cy="588297"/>
          </a:xfrm>
        </p:spPr>
        <p:txBody>
          <a:bodyPr/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b="1" dirty="0" smtClean="0"/>
              <a:t>Hot Air Oven</a:t>
            </a:r>
            <a:br>
              <a:rPr lang="en-US" sz="2800" b="1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b="1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d_3_rgb_lbg_2_2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1676400"/>
            <a:ext cx="5134035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Introduction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Ovens are </a:t>
            </a:r>
            <a:r>
              <a:rPr lang="en-US" dirty="0" smtClean="0"/>
              <a:t> </a:t>
            </a:r>
            <a:r>
              <a:rPr lang="en-US" dirty="0"/>
              <a:t>insulated </a:t>
            </a:r>
            <a:r>
              <a:rPr lang="en-US" dirty="0" smtClean="0"/>
              <a:t>chambers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Circulating fans in oven </a:t>
            </a:r>
            <a:r>
              <a:rPr lang="en-US" dirty="0"/>
              <a:t>help to distribute heat evenly throughout the chamber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 smtClean="0"/>
              <a:t>Use of Oven:</a:t>
            </a:r>
            <a:endParaRPr lang="en-US" dirty="0"/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To dry </a:t>
            </a:r>
            <a:r>
              <a:rPr lang="en-US" dirty="0"/>
              <a:t>glassware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</a:t>
            </a:r>
            <a:r>
              <a:rPr lang="en-US" dirty="0" smtClean="0"/>
              <a:t>terilize </a:t>
            </a:r>
            <a:r>
              <a:rPr lang="en-US" dirty="0"/>
              <a:t>metal and certain high temperature stable glass </a:t>
            </a:r>
            <a:r>
              <a:rPr lang="en-US" dirty="0" smtClean="0"/>
              <a:t>objects </a:t>
            </a:r>
            <a:endParaRPr lang="en-US" dirty="0"/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R</a:t>
            </a:r>
            <a:r>
              <a:rPr lang="en-US" dirty="0" smtClean="0"/>
              <a:t>ecover </a:t>
            </a:r>
            <a:r>
              <a:rPr lang="en-US" dirty="0"/>
              <a:t>palladium-covered alumina catalysts used in anaerobic chambers and </a:t>
            </a:r>
            <a:r>
              <a:rPr lang="en-US" dirty="0" smtClean="0"/>
              <a:t>jars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762" y="1905000"/>
            <a:ext cx="3177413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818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807325" cy="588297"/>
          </a:xfrm>
        </p:spPr>
        <p:txBody>
          <a:bodyPr/>
          <a:lstStyle/>
          <a:p>
            <a:pPr algn="l"/>
            <a:r>
              <a:rPr lang="en-US" sz="2800" b="1" dirty="0" smtClean="0"/>
              <a:t>Good usage tips/practices</a:t>
            </a:r>
            <a:endParaRPr lang="en-US" sz="2800" b="1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d_3_rgb_lbg_2_2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0394" y="1188308"/>
            <a:ext cx="625040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Check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for proper temperature before loading oven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Routine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thermometer QC is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 necessary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control measure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Recommended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sterilization times:</a:t>
            </a:r>
          </a:p>
          <a:p>
            <a:pPr marL="1657350" lvl="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At 160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C, 60 min</a:t>
            </a:r>
          </a:p>
          <a:p>
            <a:pPr marL="1657350" lvl="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At 170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C, 40 min</a:t>
            </a:r>
          </a:p>
          <a:p>
            <a:pPr marL="1657350" lvl="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At 180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C, 20 min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While loading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oven, start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with the middle shelf.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Leave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air space around each item to allow proper heat circulation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If more space is needed, load other shelves, moving upward the middle.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avoid breakage, do not stack glassware.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n-US" sz="16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525587"/>
            <a:ext cx="2623575" cy="4225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587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10068093\AppData\Local\Microsoft\Windows\Temporary Internet Files\Content.IE5\6JFKA9U3\MC90043806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71" y="70464"/>
            <a:ext cx="910304" cy="8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807325" cy="588297"/>
          </a:xfrm>
        </p:spPr>
        <p:txBody>
          <a:bodyPr/>
          <a:lstStyle/>
          <a:p>
            <a:pPr algn="l"/>
            <a:r>
              <a:rPr lang="en-US" sz="2800" b="1" dirty="0" smtClean="0"/>
              <a:t>Maintenance and Calibration Verification</a:t>
            </a:r>
            <a:endParaRPr lang="en-US" sz="2800" b="1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-49164" y="975032"/>
            <a:ext cx="9235440" cy="8193"/>
          </a:xfrm>
          <a:prstGeom prst="line">
            <a:avLst/>
          </a:prstGeom>
          <a:ln w="19050" cmpd="sng">
            <a:solidFill>
              <a:srgbClr val="0069D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:\ADARSH\BD INDIA PHOTOGRAPHS\DOoc+Nurse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97" y="221379"/>
            <a:ext cx="796393" cy="519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d_3_rgb_lbg_2_25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9" y="5977553"/>
            <a:ext cx="1323667" cy="7199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1" y="1453238"/>
            <a:ext cx="594359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Maintenance </a:t>
            </a:r>
            <a:endParaRPr lang="en-US" dirty="0">
              <a:solidFill>
                <a:srgbClr val="FF000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Once every 6 months, clean the oven thoroughly after removing  all interior parts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Materials required for cleaning are soap, water, paper towels or rags.</a:t>
            </a:r>
          </a:p>
          <a:p>
            <a:r>
              <a:rPr lang="en-US" dirty="0"/>
              <a:t> 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Calibration Verification</a:t>
            </a:r>
            <a:endParaRPr lang="en-US" dirty="0">
              <a:solidFill>
                <a:srgbClr val="FF000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Place calibrated thermometer on the </a:t>
            </a:r>
            <a:r>
              <a:rPr lang="en-US" dirty="0"/>
              <a:t>middle </a:t>
            </a:r>
            <a:r>
              <a:rPr lang="en-US" dirty="0" smtClean="0"/>
              <a:t>shelf</a:t>
            </a: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Switch the oven and adjust it to the desired temperature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Check the thermometer every 15 min until the desired  temp is reached</a:t>
            </a:r>
          </a:p>
          <a:p>
            <a:r>
              <a:rPr lang="en-US" dirty="0"/>
              <a:t> </a:t>
            </a:r>
          </a:p>
          <a:p>
            <a:r>
              <a:rPr lang="en-US" b="1" dirty="0">
                <a:solidFill>
                  <a:srgbClr val="FF0000"/>
                </a:solidFill>
              </a:rPr>
              <a:t>Quality Control</a:t>
            </a:r>
            <a:endParaRPr lang="en-US" dirty="0">
              <a:solidFill>
                <a:srgbClr val="FF0000"/>
              </a:solidFill>
            </a:endParaRPr>
          </a:p>
          <a:p>
            <a:pPr lvl="0"/>
            <a:r>
              <a:rPr lang="en-US" dirty="0"/>
              <a:t>Record the oven temperature each time it is </a:t>
            </a:r>
            <a:r>
              <a:rPr lang="en-US" dirty="0" smtClean="0"/>
              <a:t>used</a:t>
            </a:r>
            <a:endParaRPr lang="en-US" dirty="0"/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21"/>
          <a:stretch/>
        </p:blipFill>
        <p:spPr bwMode="auto">
          <a:xfrm>
            <a:off x="5897060" y="1981200"/>
            <a:ext cx="301338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479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1084</TotalTime>
  <Words>528</Words>
  <Application>Microsoft Office PowerPoint</Application>
  <PresentationFormat>On-screen Show (4:3)</PresentationFormat>
  <Paragraphs>91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1_Office Theme</vt:lpstr>
      <vt:lpstr>PowerPoint Presentation</vt:lpstr>
      <vt:lpstr>     </vt:lpstr>
      <vt:lpstr>     </vt:lpstr>
      <vt:lpstr>     </vt:lpstr>
      <vt:lpstr> Temperature Monitoring: Using Thermometers   </vt:lpstr>
      <vt:lpstr>Water bath - Safety</vt:lpstr>
      <vt:lpstr>   Hot Air Oven   </vt:lpstr>
      <vt:lpstr>Good usage tips/practices</vt:lpstr>
      <vt:lpstr>Maintenance and Calibration Verification</vt:lpstr>
      <vt:lpstr>Safety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Adarshpal Singh</dc:creator>
  <cp:lastModifiedBy>Adarshpal Singh</cp:lastModifiedBy>
  <cp:revision>86</cp:revision>
  <dcterms:created xsi:type="dcterms:W3CDTF">2015-12-11T08:45:44Z</dcterms:created>
  <dcterms:modified xsi:type="dcterms:W3CDTF">2016-02-14T06:19:25Z</dcterms:modified>
</cp:coreProperties>
</file>