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301" r:id="rId3"/>
    <p:sldId id="286" r:id="rId4"/>
    <p:sldId id="289" r:id="rId5"/>
    <p:sldId id="308" r:id="rId6"/>
    <p:sldId id="287" r:id="rId7"/>
    <p:sldId id="302" r:id="rId8"/>
    <p:sldId id="291" r:id="rId9"/>
    <p:sldId id="258" r:id="rId10"/>
    <p:sldId id="303" r:id="rId11"/>
    <p:sldId id="306" r:id="rId12"/>
    <p:sldId id="307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63E89-C7D7-4D08-8E5C-8A3782E2F72B}" type="datetimeFigureOut">
              <a:rPr lang="en-IN" smtClean="0"/>
              <a:pPr/>
              <a:t>19-07-2017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D035-B810-4587-BBC0-1C2B2BCA1FF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930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D035-B810-4587-BBC0-1C2B2BCA1FF0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3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D035-B810-4587-BBC0-1C2B2BCA1FF0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62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4B3C-E084-4AAD-91F0-F7DC4261384F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2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8DA8-AC25-4EC3-8743-EADFA7ED30D2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7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A042-576D-4D21-9AC0-F3FD143F6CFA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6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283-C5DC-4BCA-8F75-B382E96A93A6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9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406E-45A0-4F7E-892B-81D989A59F03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9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E53-7661-430B-BAF1-CC83C8F8B8F4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34A1-0306-4389-9367-8DFDCB959195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0D4-D231-4BF8-AD15-C20DB95C534E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99BD-84D9-4A1C-91AB-CA90DAC03C28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6BA17B3-B7C1-4218-B31B-B7C987B40B3F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78CF-70D4-4BE9-A70B-A0E73A627708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2DF8AC-6947-4153-83A2-480197E4113E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7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+mn-lt"/>
              </a:rPr>
              <a:t>LOT VERIFICATION</a:t>
            </a:r>
            <a:br>
              <a:rPr lang="en-US" sz="66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6600" b="1" dirty="0" smtClean="0">
                <a:solidFill>
                  <a:srgbClr val="FF0000"/>
                </a:solidFill>
                <a:latin typeface="+mn-lt"/>
              </a:rPr>
              <a:t>Labs for Life Project</a:t>
            </a:r>
            <a:endParaRPr lang="en-US" sz="6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QUALITY CONTROL TRAINING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24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143000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chemeClr val="tx1"/>
                </a:solidFill>
                <a:latin typeface="+mn-lt"/>
              </a:rPr>
              <a:t>If You are </a:t>
            </a:r>
            <a:r>
              <a:rPr lang="en-IN" sz="4800" b="1" dirty="0" smtClean="0">
                <a:solidFill>
                  <a:schemeClr val="tx1"/>
                </a:solidFill>
                <a:latin typeface="+mn-lt"/>
              </a:rPr>
              <a:t>using QCs </a:t>
            </a:r>
            <a:r>
              <a:rPr lang="en-IN" sz="4800" b="1" dirty="0">
                <a:solidFill>
                  <a:schemeClr val="tx1"/>
                </a:solidFill>
                <a:latin typeface="+mn-lt"/>
              </a:rPr>
              <a:t>for lot </a:t>
            </a:r>
            <a:r>
              <a:rPr lang="en-IN" sz="4800" b="1" dirty="0" smtClean="0">
                <a:solidFill>
                  <a:schemeClr val="tx1"/>
                </a:solidFill>
                <a:latin typeface="+mn-lt"/>
              </a:rPr>
              <a:t>Verification</a:t>
            </a:r>
            <a:endParaRPr lang="en-IN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1" y="1845734"/>
            <a:ext cx="7985760" cy="3640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800" dirty="0" smtClean="0">
                <a:solidFill>
                  <a:schemeClr val="tx1"/>
                </a:solidFill>
              </a:rPr>
              <a:t>Can set better quality specifications like TE and Sigma</a:t>
            </a:r>
          </a:p>
          <a:p>
            <a:pPr algn="ctr"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However, </a:t>
            </a:r>
          </a:p>
          <a:p>
            <a:pPr>
              <a:buNone/>
            </a:pPr>
            <a:endParaRPr lang="en-IN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sz="2800" dirty="0" smtClean="0">
                <a:solidFill>
                  <a:schemeClr val="tx1"/>
                </a:solidFill>
              </a:rPr>
              <a:t>Matrix Effect may be an issue especially in tests like immunoassays</a:t>
            </a:r>
          </a:p>
          <a:p>
            <a:pPr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EF3A-F52F-4930-8DB2-D0C3ADD7335D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92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Method: Using Samples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Run the same sample (individual or pooled) in triplicate using old and new lot reagents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Find the percent difference between each run using the formula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% Difference=  (</a:t>
            </a:r>
            <a:r>
              <a:rPr lang="en-US" sz="2800" dirty="0" smtClean="0">
                <a:solidFill>
                  <a:srgbClr val="FF0000"/>
                </a:solidFill>
              </a:rPr>
              <a:t>I </a:t>
            </a:r>
            <a:r>
              <a:rPr lang="en-US" sz="2800" dirty="0" smtClean="0"/>
              <a:t>new lot value- old lot value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)/ Old lot value *100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Set acceptance limits ( </a:t>
            </a:r>
            <a:r>
              <a:rPr lang="en-US" sz="2800" dirty="0" err="1" smtClean="0"/>
              <a:t>eg</a:t>
            </a:r>
            <a:r>
              <a:rPr lang="en-US" sz="2800" dirty="0" smtClean="0"/>
              <a:t>;  1SD at that level / &lt; 10 %)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283-C5DC-4BCA-8F75-B382E96A93A6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8283-C5DC-4BCA-8F75-B382E96A93A6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8534400" cy="779462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+mn-lt"/>
              </a:rPr>
              <a:t>Method: Using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6200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Using the new lot reagent run the QCs, at all levels, 8 times each</a:t>
            </a:r>
          </a:p>
          <a:p>
            <a:pPr>
              <a:buNone/>
            </a:pPr>
            <a:r>
              <a:rPr lang="en-US" dirty="0" smtClean="0"/>
              <a:t>Find the mean and SD</a:t>
            </a:r>
          </a:p>
          <a:p>
            <a:pPr algn="ctr">
              <a:buNone/>
            </a:pPr>
            <a:r>
              <a:rPr lang="en-US" b="1" dirty="0" smtClean="0"/>
              <a:t>Using the 4 key numbers,  Mean, Target, SD and </a:t>
            </a:r>
            <a:r>
              <a:rPr lang="en-US" b="1" dirty="0" err="1" smtClean="0"/>
              <a:t>TEa</a:t>
            </a:r>
            <a:r>
              <a:rPr lang="en-US" b="1" dirty="0" smtClean="0"/>
              <a:t> calculate TE and Sigma</a:t>
            </a:r>
          </a:p>
          <a:p>
            <a:pPr>
              <a:buNone/>
            </a:pPr>
            <a:r>
              <a:rPr lang="en-US" dirty="0" smtClean="0"/>
              <a:t>Target value ( is the Mean from old reagent/calibrator lot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Calculate Sigma performance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Judge </a:t>
            </a:r>
            <a:r>
              <a:rPr lang="en-US" b="1" dirty="0" smtClean="0">
                <a:solidFill>
                  <a:srgbClr val="C00000"/>
                </a:solidFill>
              </a:rPr>
              <a:t>Acceptability as per Quality Specifications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tx1"/>
                </a:solidFill>
              </a:rPr>
              <a:t>Thanks 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8B2-3B80-4109-BE46-5C5BAA9678B5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6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  <a:latin typeface="+mn-lt"/>
              </a:rPr>
              <a:t>What Standards say….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chemeClr val="tx1"/>
                </a:solidFill>
              </a:rPr>
              <a:t>ISO </a:t>
            </a:r>
            <a:r>
              <a:rPr lang="en-IN" sz="3600" b="1" dirty="0" smtClean="0">
                <a:solidFill>
                  <a:schemeClr val="tx1"/>
                </a:solidFill>
              </a:rPr>
              <a:t>15189: </a:t>
            </a:r>
            <a:r>
              <a:rPr lang="en-IN" b="1" dirty="0" smtClean="0">
                <a:solidFill>
                  <a:schemeClr val="tx1"/>
                </a:solidFill>
              </a:rPr>
              <a:t>5.3.2.3 </a:t>
            </a:r>
            <a:r>
              <a:rPr lang="en-IN" b="1" dirty="0">
                <a:solidFill>
                  <a:schemeClr val="tx1"/>
                </a:solidFill>
              </a:rPr>
              <a:t>(Reagents and consumables </a:t>
            </a:r>
            <a:r>
              <a:rPr lang="en-IN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chemeClr val="tx1"/>
                </a:solidFill>
              </a:rPr>
              <a:t>Acceptance </a:t>
            </a:r>
            <a:r>
              <a:rPr lang="en-IN" b="1" dirty="0">
                <a:solidFill>
                  <a:schemeClr val="tx1"/>
                </a:solidFill>
              </a:rPr>
              <a:t>testing </a:t>
            </a:r>
          </a:p>
          <a:p>
            <a:pPr algn="just"/>
            <a:r>
              <a:rPr lang="en-IN" dirty="0">
                <a:solidFill>
                  <a:schemeClr val="tx1"/>
                </a:solidFill>
              </a:rPr>
              <a:t>Each new formulation of examination kits with changes in reagents or procedure, or a new lot or shipment, shall be verified for performance before use in examinations. Consumables that can affect the quality of examinations shall be verified for performance before use in examinations.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chemeClr val="tx1"/>
                </a:solidFill>
              </a:rPr>
              <a:t>NABL 112 </a:t>
            </a:r>
            <a:r>
              <a:rPr lang="en-IN" sz="36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tx1"/>
                </a:solidFill>
              </a:rPr>
              <a:t>The </a:t>
            </a:r>
            <a:r>
              <a:rPr lang="en-IN" dirty="0">
                <a:solidFill>
                  <a:schemeClr val="tx1"/>
                </a:solidFill>
              </a:rPr>
              <a:t>laboratory shall check each lot of control and reagent against an earlier tested in-use control / reagent lot. The laboratory can follow guidelines mentioned in Annexure III. Records of comparative data shall be </a:t>
            </a:r>
            <a:r>
              <a:rPr lang="en-IN" dirty="0" smtClean="0">
                <a:solidFill>
                  <a:schemeClr val="tx1"/>
                </a:solidFill>
              </a:rPr>
              <a:t>maintained.</a:t>
            </a:r>
          </a:p>
          <a:p>
            <a:pPr marL="0" indent="0">
              <a:buNone/>
            </a:pPr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DAD9-1488-4A91-B0FC-90564FA4C010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0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729275"/>
            <a:ext cx="3657600" cy="11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3200" b="1" dirty="0" smtClean="0"/>
              <a:t>Transportation</a:t>
            </a:r>
            <a:endParaRPr lang="en-IN" sz="3200" b="1" dirty="0"/>
          </a:p>
        </p:txBody>
      </p:sp>
      <p:pic>
        <p:nvPicPr>
          <p:cNvPr id="2052" name="Picture 4" descr="Image result for storag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16" y="660311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IN" sz="5300" b="1" dirty="0" smtClean="0">
                <a:solidFill>
                  <a:schemeClr val="tx1"/>
                </a:solidFill>
                <a:latin typeface="+mn-lt"/>
              </a:rPr>
              <a:t>Factors which affect the Quality of Reagents </a:t>
            </a:r>
            <a:r>
              <a:rPr lang="en-IN" b="1" dirty="0">
                <a:latin typeface="+mn-lt"/>
              </a:rPr>
              <a:t/>
            </a:r>
            <a:br>
              <a:rPr lang="en-IN" b="1" dirty="0">
                <a:latin typeface="+mn-lt"/>
              </a:rPr>
            </a:br>
            <a:endParaRPr lang="en-IN" b="1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F358-7E7F-4B2E-9937-564E78D2F755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362" name="Picture 2" descr="http://tse1.mm.bing.net/th?&amp;id=OIP.M2b4e97ed7c7b5b55fb4af1d54e542bbaH0&amp;w=269&amp;h=300&amp;c=0&amp;pid=1.9&amp;rs=0&amp;p=0&amp;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447800"/>
            <a:ext cx="2562225" cy="28575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32385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6091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470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200" b="1" dirty="0"/>
          </a:p>
        </p:txBody>
      </p:sp>
      <p:pic>
        <p:nvPicPr>
          <p:cNvPr id="4098" name="Picture 2" descr="Image result for temperature clipart of f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2590800" cy="29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A51B-52BC-4E1E-8722-6EBD5A41A366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6629400" cy="762000"/>
          </a:xfrm>
        </p:spPr>
        <p:txBody>
          <a:bodyPr>
            <a:noAutofit/>
          </a:bodyPr>
          <a:lstStyle/>
          <a:p>
            <a:r>
              <a:rPr lang="en-IN" sz="2400" b="1" dirty="0" smtClean="0"/>
              <a:t/>
            </a:r>
            <a:br>
              <a:rPr lang="en-IN" sz="2400" b="1" dirty="0" smtClean="0"/>
            </a:br>
            <a:r>
              <a:rPr lang="en-IN" sz="2400" b="1" dirty="0" smtClean="0"/>
              <a:t>Transportation Temperature and Storage temperature</a:t>
            </a:r>
            <a:br>
              <a:rPr lang="en-IN" sz="2400" b="1" dirty="0" smtClean="0"/>
            </a:br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457200" y="1828800"/>
            <a:ext cx="3886200" cy="754063"/>
          </a:xfrm>
        </p:spPr>
        <p:txBody>
          <a:bodyPr/>
          <a:lstStyle/>
          <a:p>
            <a:pPr algn="ctr"/>
            <a:r>
              <a:rPr lang="en-IN" b="1" dirty="0" smtClean="0"/>
              <a:t>Temperature control during transport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029200" y="1676400"/>
            <a:ext cx="3565525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Temperature Control in your store before issue</a:t>
            </a:r>
          </a:p>
        </p:txBody>
      </p:sp>
      <p:pic>
        <p:nvPicPr>
          <p:cNvPr id="14340" name="Picture 4" descr="http://tse1.mm.bing.net/th?&amp;id=OIP.M3aba19ec7b6eda858e439ae7c073dd26o0&amp;w=300&amp;h=300&amp;c=0&amp;pid=1.9&amp;rs=0&amp;p=0&amp;r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5146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71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NABL 112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Lot verification is needed for all reagents, Quantitative, Semi quantitative and qualitative analysis</a:t>
            </a:r>
          </a:p>
          <a:p>
            <a:endParaRPr lang="en-IN" dirty="0"/>
          </a:p>
          <a:p>
            <a:r>
              <a:rPr lang="en-IN" dirty="0" smtClean="0"/>
              <a:t>In this video we will discuss only quantitative lot verifications</a:t>
            </a:r>
          </a:p>
          <a:p>
            <a:r>
              <a:rPr lang="en-IN" dirty="0" smtClean="0"/>
              <a:t>Please check details for other details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99BD-84D9-4A1C-91AB-CA90DAC03C28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905001"/>
            <a:ext cx="792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3200" b="1" dirty="0" smtClean="0"/>
              <a:t>Specify acceptance testing for Qualitative and Quantitative tests</a:t>
            </a:r>
          </a:p>
          <a:p>
            <a:pPr marL="285750" indent="-285750"/>
            <a:r>
              <a:rPr lang="en-IN" sz="3200" b="1" dirty="0" smtClean="0"/>
              <a:t>For SQCs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200" b="1" dirty="0" smtClean="0"/>
              <a:t>Decide the acceptance limits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200" b="1" dirty="0" smtClean="0"/>
              <a:t>The MDP of each </a:t>
            </a:r>
            <a:r>
              <a:rPr lang="en-IN" sz="3200" b="1" dirty="0" err="1" smtClean="0"/>
              <a:t>analyte</a:t>
            </a:r>
            <a:r>
              <a:rPr lang="en-IN" sz="3200" b="1" dirty="0" smtClean="0"/>
              <a:t> where verification is 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200" b="1" dirty="0" smtClean="0"/>
              <a:t>The material you will use for Lot Verification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3200" b="1" dirty="0" smtClean="0"/>
              <a:t>Quality Specifications </a:t>
            </a:r>
            <a:r>
              <a:rPr lang="en-IN" sz="3200" b="1" dirty="0" err="1" smtClean="0"/>
              <a:t>eg</a:t>
            </a:r>
            <a:r>
              <a:rPr lang="en-IN" sz="3200" b="1" dirty="0" smtClean="0"/>
              <a:t>..TE&lt; </a:t>
            </a:r>
            <a:r>
              <a:rPr lang="en-IN" sz="3200" b="1" dirty="0" err="1" smtClean="0"/>
              <a:t>TEa</a:t>
            </a:r>
            <a:r>
              <a:rPr lang="en-IN" sz="3200" b="1" dirty="0" smtClean="0"/>
              <a:t>/ Sigma&gt; 4</a:t>
            </a:r>
          </a:p>
          <a:p>
            <a:r>
              <a:rPr lang="en-IN" sz="2800" b="1" dirty="0" smtClean="0"/>
              <a:t/>
            </a:r>
            <a:br>
              <a:rPr lang="en-IN" sz="2800" b="1" dirty="0" smtClean="0"/>
            </a:br>
            <a:endParaRPr lang="en-IN" sz="2800" b="1" dirty="0" smtClean="0"/>
          </a:p>
          <a:p>
            <a:endParaRPr lang="en-IN" sz="2800" b="1" dirty="0" smtClean="0"/>
          </a:p>
          <a:p>
            <a:endParaRPr lang="en-IN" sz="2800" b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a QSP?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96A7-4C5B-4469-B03E-3A44E264368C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 Training- Labs for Life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46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229600" cy="1706562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(CLSI EP 26 A) </a:t>
            </a:r>
            <a:r>
              <a:rPr lang="en-IN" b="1" dirty="0" smtClean="0">
                <a:solidFill>
                  <a:schemeClr val="tx1"/>
                </a:solidFill>
                <a:latin typeface="+mn-lt"/>
              </a:rPr>
              <a:t>Lot 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to lot Verification </a:t>
            </a:r>
            <a:r>
              <a:rPr lang="en-IN" b="1" dirty="0" smtClean="0">
                <a:solidFill>
                  <a:schemeClr val="tx1"/>
                </a:solidFill>
                <a:latin typeface="+mn-lt"/>
              </a:rPr>
              <a:t>can be done by: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3200" b="1" dirty="0" smtClean="0">
                <a:solidFill>
                  <a:schemeClr val="tx1"/>
                </a:solidFill>
              </a:rPr>
              <a:t>Using Sample</a:t>
            </a:r>
            <a:endParaRPr lang="en-IN" sz="32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IN" sz="3200" b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en-IN" sz="3200" b="1" dirty="0" smtClean="0">
                <a:solidFill>
                  <a:schemeClr val="tx1"/>
                </a:solidFill>
              </a:rPr>
              <a:t>Using QCs</a:t>
            </a:r>
            <a:endParaRPr lang="en-IN" sz="3200" b="1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71" y="2133600"/>
            <a:ext cx="3529203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Image result for quality control V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71" y="4191000"/>
            <a:ext cx="3733800" cy="18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3431-8B00-4BDA-BB75-4D70FDB99929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61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85800" y="533400"/>
            <a:ext cx="7848600" cy="5731989"/>
            <a:chOff x="1219200" y="552450"/>
            <a:chExt cx="6248400" cy="5731989"/>
          </a:xfrm>
        </p:grpSpPr>
        <p:sp>
          <p:nvSpPr>
            <p:cNvPr id="7" name="Rectangle 6"/>
            <p:cNvSpPr/>
            <p:nvPr/>
          </p:nvSpPr>
          <p:spPr>
            <a:xfrm>
              <a:off x="1340528" y="552450"/>
              <a:ext cx="6127072" cy="4191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3200" b="1" dirty="0" smtClean="0">
                  <a:solidFill>
                    <a:schemeClr val="tx1"/>
                  </a:solidFill>
                </a:rPr>
                <a:t>New lot Reagent/ Calibrator </a:t>
              </a:r>
              <a:r>
                <a:rPr lang="en-IN" sz="3200" b="1" dirty="0" smtClean="0"/>
                <a:t> </a:t>
              </a:r>
              <a:endParaRPr lang="en-IN" sz="32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19200" y="1333500"/>
              <a:ext cx="2209800" cy="609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Sample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10200" y="1333500"/>
              <a:ext cx="2057400" cy="5715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QC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219200" y="2381250"/>
              <a:ext cx="2315592" cy="7239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Estimate difference and difference %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76600" y="3398108"/>
              <a:ext cx="2133600" cy="7239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Acceptable limits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76400" y="4495800"/>
              <a:ext cx="2133600" cy="7239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OK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93276" y="4449978"/>
              <a:ext cx="2133600" cy="7239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Not OK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93276" y="5480220"/>
              <a:ext cx="2133600" cy="8042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Repeat/Root Cause/Reject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76400" y="5519351"/>
              <a:ext cx="2133600" cy="7239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Use for reporting of samples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3429000" y="1037968"/>
              <a:ext cx="228600" cy="29553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162300" y="4178129"/>
              <a:ext cx="228600" cy="29553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257171" y="2251924"/>
              <a:ext cx="350621" cy="126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93276" y="4122008"/>
              <a:ext cx="342900" cy="29553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14475" y="3219452"/>
              <a:ext cx="667302" cy="38099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95600" y="5173878"/>
              <a:ext cx="0" cy="34135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931244" y="5149165"/>
              <a:ext cx="0" cy="34135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6124483" y="2267112"/>
              <a:ext cx="381000" cy="1264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553332" y="1019947"/>
              <a:ext cx="314068" cy="31355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E6A9-930A-4594-B3C4-BAD92877AF7A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943600" y="2514600"/>
            <a:ext cx="258429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TE/ Sigma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5943600" y="3124200"/>
            <a:ext cx="457200" cy="3810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69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4000" dirty="0" smtClean="0"/>
              <a:t>Samples to be done in triplicate with the old and new lots (CLSI EP 26 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4000" dirty="0" smtClean="0"/>
              <a:t>Understand the MDPs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4000" dirty="0" smtClean="0"/>
              <a:t>Understand acceptable percent differences</a:t>
            </a:r>
            <a:endParaRPr lang="en-IN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5300" b="1" dirty="0">
                <a:solidFill>
                  <a:schemeClr val="tx1"/>
                </a:solidFill>
                <a:latin typeface="+mn-lt"/>
              </a:rPr>
              <a:t>If You are using sample  for lot verification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IN" b="1" dirty="0">
                <a:solidFill>
                  <a:schemeClr val="tx1"/>
                </a:solidFill>
                <a:latin typeface="+mn-lt"/>
              </a:rPr>
            </a:b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33AC-BC14-465C-A14B-5A274C475F5E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1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612</TotalTime>
  <Words>537</Words>
  <Application>Microsoft Office PowerPoint</Application>
  <PresentationFormat>On-screen Show (4:3)</PresentationFormat>
  <Paragraphs>102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LOT VERIFICATION Labs for Life Project</vt:lpstr>
      <vt:lpstr>What Standards say….</vt:lpstr>
      <vt:lpstr>Factors which affect the Quality of Reagents  </vt:lpstr>
      <vt:lpstr> Transportation Temperature and Storage temperature </vt:lpstr>
      <vt:lpstr>NABL 112</vt:lpstr>
      <vt:lpstr>Do you have a QSP?</vt:lpstr>
      <vt:lpstr>(CLSI EP 26 A) Lot to lot Verification can be done by:</vt:lpstr>
      <vt:lpstr>PowerPoint Presentation</vt:lpstr>
      <vt:lpstr>If You are using sample  for lot verification </vt:lpstr>
      <vt:lpstr>If You are using QCs for lot Verification</vt:lpstr>
      <vt:lpstr>Method: Using Samples</vt:lpstr>
      <vt:lpstr>Method: Using QC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Dr. Anu George</cp:lastModifiedBy>
  <cp:revision>36</cp:revision>
  <dcterms:created xsi:type="dcterms:W3CDTF">2006-08-16T00:00:00Z</dcterms:created>
  <dcterms:modified xsi:type="dcterms:W3CDTF">2017-07-19T16:47:29Z</dcterms:modified>
</cp:coreProperties>
</file>