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0" r:id="rId4"/>
    <p:sldId id="265" r:id="rId5"/>
    <p:sldId id="267" r:id="rId6"/>
    <p:sldId id="261" r:id="rId7"/>
    <p:sldId id="266" r:id="rId8"/>
    <p:sldId id="263"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4C339-A7B5-4B92-92F0-CA6EFB765781}" type="datetimeFigureOut">
              <a:rPr lang="en-US" smtClean="0"/>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06BC7-D8CF-44DF-9862-EF4024A9501F}" type="slidenum">
              <a:rPr lang="en-US" smtClean="0"/>
              <a:t>‹#›</a:t>
            </a:fld>
            <a:endParaRPr lang="en-US"/>
          </a:p>
        </p:txBody>
      </p:sp>
    </p:spTree>
    <p:extLst>
      <p:ext uri="{BB962C8B-B14F-4D97-AF65-F5344CB8AC3E}">
        <p14:creationId xmlns:p14="http://schemas.microsoft.com/office/powerpoint/2010/main" val="31956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76D009-ACDA-4CAE-AD31-3AD1837960B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9718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4525" y="319650"/>
            <a:ext cx="7772400" cy="573447"/>
          </a:xfrm>
        </p:spPr>
        <p:txBody>
          <a:bodyPr>
            <a:noAutofit/>
          </a:bodyPr>
          <a:lstStyle>
            <a:lvl1pPr>
              <a:defRPr sz="3600">
                <a:solidFill>
                  <a:srgbClr val="0069D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089932"/>
            <a:ext cx="6400800" cy="1593273"/>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4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3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8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1E65EDA7-1A48-4780-ADFE-35205F77BD8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1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80564"/>
            <a:ext cx="2362200" cy="1696871"/>
          </a:xfrm>
          <a:ln>
            <a:noFill/>
          </a:ln>
        </p:spPr>
        <p:txBody>
          <a:bodyPr>
            <a:normAutofit/>
          </a:bodyPr>
          <a:lstStyle>
            <a:lvl1pPr marL="0" indent="0" algn="ctr">
              <a:buFontTx/>
              <a:buNone/>
              <a:defRPr sz="2000">
                <a:ln>
                  <a:noFill/>
                </a:ln>
                <a:solidFill>
                  <a:srgbClr val="0069D7"/>
                </a:solidFill>
              </a:defRPr>
            </a:lvl1pPr>
          </a:lstStyle>
          <a:p>
            <a:pPr lvl="0"/>
            <a:r>
              <a:rPr lang="en-US" dirty="0" smtClean="0"/>
              <a:t>Click to edit Master text styles</a:t>
            </a:r>
          </a:p>
        </p:txBody>
      </p:sp>
      <p:sp>
        <p:nvSpPr>
          <p:cNvPr id="7" name="Content Placeholder 2"/>
          <p:cNvSpPr>
            <a:spLocks noGrp="1"/>
          </p:cNvSpPr>
          <p:nvPr>
            <p:ph idx="10"/>
          </p:nvPr>
        </p:nvSpPr>
        <p:spPr>
          <a:xfrm>
            <a:off x="6589252" y="2580564"/>
            <a:ext cx="2362200" cy="1696871"/>
          </a:xfrm>
          <a:ln>
            <a:noFill/>
          </a:ln>
        </p:spPr>
        <p:txBody>
          <a:bodyPr>
            <a:normAutofit/>
          </a:bodyPr>
          <a:lstStyle>
            <a:lvl1pPr marL="0" indent="0" algn="ctr">
              <a:buFontTx/>
              <a:buNone/>
              <a:defRPr sz="2000">
                <a:ln>
                  <a:noFill/>
                </a:ln>
                <a:solidFill>
                  <a:srgbClr val="0069D7"/>
                </a:solidFill>
              </a:defRPr>
            </a:lvl1pPr>
          </a:lstStyle>
          <a:p>
            <a:pPr lvl="0"/>
            <a:r>
              <a:rPr lang="en-US" dirty="0" smtClean="0"/>
              <a:t>Click to edit Master text styles</a:t>
            </a:r>
          </a:p>
        </p:txBody>
      </p:sp>
    </p:spTree>
    <p:extLst>
      <p:ext uri="{BB962C8B-B14F-4D97-AF65-F5344CB8AC3E}">
        <p14:creationId xmlns:p14="http://schemas.microsoft.com/office/powerpoint/2010/main" val="123003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7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45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15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99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83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6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8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26605-2915-44FB-A481-9D51667769F8}" type="datetimeFigureOut">
              <a:rPr lang="en-US" smtClean="0">
                <a:solidFill>
                  <a:prstClr val="black">
                    <a:tint val="75000"/>
                  </a:prstClr>
                </a:solidFill>
              </a:rPr>
              <a:pPr/>
              <a:t>2/11/2016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761EC-68D1-475C-AAA0-1AF370198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654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8.tiff"/><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8.tif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66800"/>
            <a:ext cx="9144000" cy="4876800"/>
          </a:xfrm>
          <a:prstGeom prst="rect">
            <a:avLst/>
          </a:prstGeom>
          <a:solidFill>
            <a:srgbClr val="B8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2" descr="C:\Users\10068093\AppData\Local\Microsoft\Windows\Temporary Internet Files\Content.IE5\6JFKA9U3\MC900438065[1].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80096" y="1295400"/>
            <a:ext cx="454680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cxnSp>
        <p:nvCxnSpPr>
          <p:cNvPr id="26" name="Straight Connector 25"/>
          <p:cNvCxnSpPr/>
          <p:nvPr/>
        </p:nvCxnSpPr>
        <p:spPr>
          <a:xfrm>
            <a:off x="897861" y="6048743"/>
            <a:ext cx="0" cy="72237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2776" y="1056967"/>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32776" y="5937045"/>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777164" y="6045466"/>
            <a:ext cx="0" cy="72237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147764" y="1052575"/>
            <a:ext cx="6629400" cy="369332"/>
          </a:xfrm>
          <a:prstGeom prst="rect">
            <a:avLst/>
          </a:prstGeom>
          <a:noFill/>
        </p:spPr>
        <p:txBody>
          <a:bodyPr wrap="square" lIns="0" tIns="0" bIns="0">
            <a:spAutoFit/>
          </a:bodyPr>
          <a:lstStyle/>
          <a:p>
            <a:pPr algn="ctr">
              <a:defRPr/>
            </a:pPr>
            <a:r>
              <a:rPr lang="en-US" sz="2400" b="1" kern="1500" spc="170" dirty="0">
                <a:solidFill>
                  <a:srgbClr val="0069D7"/>
                </a:solidFill>
                <a:latin typeface="Arial" charset="0"/>
                <a:ea typeface="ＭＳ Ｐゴシック" charset="0"/>
                <a:cs typeface="ＭＳ Ｐゴシック" charset="0"/>
              </a:rPr>
              <a:t>LABS FOR LIFE PROJECT - INDIA</a:t>
            </a:r>
            <a:endParaRPr lang="en-US" sz="1400" b="1" kern="1500" spc="170" dirty="0">
              <a:solidFill>
                <a:srgbClr val="0069D7"/>
              </a:solidFill>
              <a:latin typeface="Arial" charset="0"/>
              <a:ea typeface="ＭＳ Ｐゴシック" charset="0"/>
              <a:cs typeface="ＭＳ Ｐゴシック" charset="0"/>
            </a:endParaRPr>
          </a:p>
        </p:txBody>
      </p:sp>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7611" y="38101"/>
            <a:ext cx="571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7017" y="4841791"/>
            <a:ext cx="2593157" cy="954107"/>
          </a:xfrm>
          <a:prstGeom prst="rect">
            <a:avLst/>
          </a:prstGeom>
        </p:spPr>
        <p:txBody>
          <a:bodyPr wrap="square">
            <a:spAutoFit/>
          </a:bodyPr>
          <a:lstStyle/>
          <a:p>
            <a:r>
              <a:rPr lang="en-US" altLang="en-US" sz="2800" b="1" dirty="0" smtClean="0">
                <a:solidFill>
                  <a:srgbClr val="0000FF"/>
                </a:solidFill>
              </a:rPr>
              <a:t>Equipment Management</a:t>
            </a:r>
            <a:endParaRPr lang="en-US" altLang="en-US" sz="2800" b="1" dirty="0">
              <a:solidFill>
                <a:srgbClr val="0000FF"/>
              </a:solidFill>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338" r="1534"/>
          <a:stretch/>
        </p:blipFill>
        <p:spPr bwMode="auto">
          <a:xfrm>
            <a:off x="3030239" y="2362200"/>
            <a:ext cx="30538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bd_3_rgb_lbg_2_25.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Tree>
    <p:extLst>
      <p:ext uri="{BB962C8B-B14F-4D97-AF65-F5344CB8AC3E}">
        <p14:creationId xmlns:p14="http://schemas.microsoft.com/office/powerpoint/2010/main" val="42307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756" y="0"/>
            <a:ext cx="8229600" cy="1143000"/>
          </a:xfrm>
        </p:spPr>
        <p:txBody>
          <a:bodyPr>
            <a:normAutofit/>
          </a:bodyPr>
          <a:lstStyle/>
          <a:p>
            <a:pPr algn="l"/>
            <a:r>
              <a:rPr lang="en-US" sz="2800" dirty="0"/>
              <a:t>Procedure if breakage occurs</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TextBox 2"/>
          <p:cNvSpPr txBox="1"/>
          <p:nvPr/>
        </p:nvSpPr>
        <p:spPr>
          <a:xfrm>
            <a:off x="228600" y="1219200"/>
            <a:ext cx="4953000" cy="2800767"/>
          </a:xfrm>
          <a:prstGeom prst="rect">
            <a:avLst/>
          </a:prstGeom>
          <a:noFill/>
        </p:spPr>
        <p:txBody>
          <a:bodyPr wrap="square" rtlCol="0">
            <a:spAutoFit/>
          </a:bodyPr>
          <a:lstStyle/>
          <a:p>
            <a:r>
              <a:rPr lang="en-US" sz="1600" dirty="0" smtClean="0"/>
              <a:t>When </a:t>
            </a:r>
            <a:r>
              <a:rPr lang="en-US" sz="1600" dirty="0"/>
              <a:t>a breakage occurs, great clouds of aerosols may be dispersed. </a:t>
            </a:r>
            <a:endParaRPr lang="en-US" sz="1600" dirty="0" smtClean="0"/>
          </a:p>
          <a:p>
            <a:r>
              <a:rPr lang="en-US" sz="1600" dirty="0" smtClean="0"/>
              <a:t>To </a:t>
            </a:r>
            <a:r>
              <a:rPr lang="en-US" sz="1600" dirty="0"/>
              <a:t>reduce the risk of infection:</a:t>
            </a:r>
          </a:p>
          <a:p>
            <a:pPr marL="285750" lvl="0" indent="-285750">
              <a:buFont typeface="Arial" panose="020B0604020202020204" pitchFamily="34" charset="0"/>
              <a:buChar char="•"/>
            </a:pPr>
            <a:r>
              <a:rPr lang="en-US" sz="1600" dirty="0"/>
              <a:t>Switch off the centrifuge but do not open it immediately. Allow at least 30 minutes for the droplets to settle.</a:t>
            </a:r>
          </a:p>
          <a:p>
            <a:pPr marL="285750" lvl="0" indent="-285750">
              <a:buFont typeface="Arial" panose="020B0604020202020204" pitchFamily="34" charset="0"/>
              <a:buChar char="•"/>
            </a:pPr>
            <a:r>
              <a:rPr lang="en-US" sz="1600" dirty="0"/>
              <a:t>Wearing protective rubber gloves, remove and decontaminate the bucket and debris by autoclaving or boiling. Use forceps to dispose of the glass safely.</a:t>
            </a:r>
          </a:p>
          <a:p>
            <a:pPr marL="285750" lvl="0" indent="-285750">
              <a:buFont typeface="Arial" panose="020B0604020202020204" pitchFamily="34" charset="0"/>
              <a:buChar char="•"/>
            </a:pPr>
            <a:r>
              <a:rPr lang="en-US" sz="1600" dirty="0"/>
              <a:t>Clean the centrifuge rotor and bowl with a suitable disinfectant.</a:t>
            </a:r>
          </a:p>
        </p:txBody>
      </p:sp>
      <p:sp>
        <p:nvSpPr>
          <p:cNvPr id="5" name="TextBox 4"/>
          <p:cNvSpPr txBox="1"/>
          <p:nvPr/>
        </p:nvSpPr>
        <p:spPr>
          <a:xfrm>
            <a:off x="6275355" y="5638999"/>
            <a:ext cx="2398285" cy="338554"/>
          </a:xfrm>
          <a:prstGeom prst="rect">
            <a:avLst/>
          </a:prstGeom>
          <a:noFill/>
        </p:spPr>
        <p:txBody>
          <a:bodyPr wrap="none" rtlCol="0">
            <a:spAutoFit/>
          </a:bodyPr>
          <a:lstStyle/>
          <a:p>
            <a:r>
              <a:rPr lang="en-US" sz="1600" dirty="0" smtClean="0">
                <a:solidFill>
                  <a:srgbClr val="0070C0"/>
                </a:solidFill>
              </a:rPr>
              <a:t>Centrifuge bucket cleaning</a:t>
            </a:r>
            <a:endParaRPr lang="en-US" sz="1600" dirty="0">
              <a:solidFill>
                <a:srgbClr val="0070C0"/>
              </a:solidFill>
            </a:endParaRPr>
          </a:p>
        </p:txBody>
      </p:sp>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20" y="1219200"/>
            <a:ext cx="2350984" cy="443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222" y="4019967"/>
            <a:ext cx="4330756" cy="211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79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756" y="0"/>
            <a:ext cx="8229600" cy="1143000"/>
          </a:xfrm>
        </p:spPr>
        <p:txBody>
          <a:bodyPr>
            <a:normAutofit/>
          </a:bodyPr>
          <a:lstStyle/>
          <a:p>
            <a:pPr algn="l"/>
            <a:r>
              <a:rPr lang="en-US" sz="2800" dirty="0" smtClean="0"/>
              <a:t>Maintenance of Centrifuges</a:t>
            </a:r>
            <a:endParaRPr lang="en-US" sz="2800" dirty="0"/>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TextBox 2"/>
          <p:cNvSpPr txBox="1"/>
          <p:nvPr/>
        </p:nvSpPr>
        <p:spPr>
          <a:xfrm>
            <a:off x="228600" y="1295400"/>
            <a:ext cx="4953000" cy="4524315"/>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Always disinfect the rotor bowl, centrifuge head, buckets and </a:t>
            </a:r>
            <a:r>
              <a:rPr lang="en-US" sz="1600" dirty="0" err="1"/>
              <a:t>trunnion</a:t>
            </a:r>
            <a:r>
              <a:rPr lang="en-US" sz="1600" dirty="0"/>
              <a:t> rings as applicable before any servicing of </a:t>
            </a:r>
            <a:r>
              <a:rPr lang="en-US" sz="1600" dirty="0" smtClean="0"/>
              <a:t>centrifuges</a:t>
            </a:r>
            <a:endParaRPr lang="en-US" sz="1600" dirty="0"/>
          </a:p>
          <a:p>
            <a:pPr marL="285750" lvl="0" indent="-285750">
              <a:buFont typeface="Arial" panose="020B0604020202020204" pitchFamily="34" charset="0"/>
              <a:buChar char="•"/>
            </a:pPr>
            <a:r>
              <a:rPr lang="en-US" sz="1600" dirty="0" smtClean="0"/>
              <a:t>Most </a:t>
            </a:r>
            <a:r>
              <a:rPr lang="en-US" sz="1600" dirty="0"/>
              <a:t>centrifuges become damaged and accidents occur because the buckets or rotor head have corroded or the buckets have not been placed correctly in the rotor. </a:t>
            </a:r>
          </a:p>
          <a:p>
            <a:pPr marL="285750" lvl="0" indent="-285750">
              <a:buFont typeface="Arial" panose="020B0604020202020204" pitchFamily="34" charset="0"/>
              <a:buChar char="•"/>
            </a:pPr>
            <a:r>
              <a:rPr lang="en-US" sz="1600" dirty="0"/>
              <a:t>Clean the centrifuge and tube holders </a:t>
            </a:r>
            <a:r>
              <a:rPr lang="en-US" sz="1600" dirty="0" smtClean="0"/>
              <a:t>weekly. </a:t>
            </a:r>
          </a:p>
          <a:p>
            <a:pPr marL="285750" lvl="0" indent="-285750">
              <a:buFont typeface="Arial" panose="020B0604020202020204" pitchFamily="34" charset="0"/>
              <a:buChar char="•"/>
            </a:pPr>
            <a:r>
              <a:rPr lang="en-US" sz="1600" dirty="0" smtClean="0"/>
              <a:t>At </a:t>
            </a:r>
            <a:r>
              <a:rPr lang="en-US" sz="1600" dirty="0"/>
              <a:t>least every 3 months, check the metal parts of the centrifuge for corrosion damage and cracks.</a:t>
            </a:r>
          </a:p>
          <a:p>
            <a:pPr marL="285750" lvl="0" indent="-285750">
              <a:buFont typeface="Arial" panose="020B0604020202020204" pitchFamily="34" charset="0"/>
              <a:buChar char="•"/>
            </a:pPr>
            <a:r>
              <a:rPr lang="en-US" sz="1600" dirty="0"/>
              <a:t>Examine regularly the electrical flex for signs of wear and check the plug for loose connections.</a:t>
            </a:r>
          </a:p>
          <a:p>
            <a:pPr marL="285750" indent="-285750">
              <a:buFont typeface="Arial" panose="020B0604020202020204" pitchFamily="34" charset="0"/>
              <a:buChar char="•"/>
            </a:pPr>
            <a:r>
              <a:rPr lang="en-US" sz="1600" dirty="0"/>
              <a:t>If the centrifuge is fitted with a brushed drive motor, the carbon brushes (as applicable) will require replacing periodically as instructed by the manufacturer. The motor will not run when the brushes have worn down. Prior sparking of the motor may occur.</a:t>
            </a:r>
          </a:p>
        </p:txBody>
      </p:sp>
      <p:sp>
        <p:nvSpPr>
          <p:cNvPr id="5" name="TextBox 4"/>
          <p:cNvSpPr txBox="1"/>
          <p:nvPr/>
        </p:nvSpPr>
        <p:spPr>
          <a:xfrm>
            <a:off x="6371582" y="4237530"/>
            <a:ext cx="1425005" cy="338554"/>
          </a:xfrm>
          <a:prstGeom prst="rect">
            <a:avLst/>
          </a:prstGeom>
          <a:noFill/>
        </p:spPr>
        <p:txBody>
          <a:bodyPr wrap="none" rtlCol="0">
            <a:spAutoFit/>
          </a:bodyPr>
          <a:lstStyle/>
          <a:p>
            <a:r>
              <a:rPr lang="en-US" sz="1600" dirty="0" smtClean="0">
                <a:solidFill>
                  <a:srgbClr val="0070C0"/>
                </a:solidFill>
              </a:rPr>
              <a:t>Motor Brushes</a:t>
            </a:r>
            <a:endParaRPr lang="en-US" sz="1600" dirty="0">
              <a:solidFill>
                <a:srgbClr val="0070C0"/>
              </a:solidFill>
            </a:endParaRPr>
          </a:p>
        </p:txBody>
      </p:sp>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1623982"/>
            <a:ext cx="3042970" cy="249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781800" y="3810000"/>
            <a:ext cx="633412" cy="466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3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756" y="0"/>
            <a:ext cx="8229600" cy="1143000"/>
          </a:xfrm>
        </p:spPr>
        <p:txBody>
          <a:bodyPr>
            <a:normAutofit/>
          </a:bodyPr>
          <a:lstStyle/>
          <a:p>
            <a:pPr algn="l"/>
            <a:r>
              <a:rPr lang="en-US" sz="2800" dirty="0" smtClean="0"/>
              <a:t>Calibration Verification of Centrifuges</a:t>
            </a:r>
            <a:endParaRPr lang="en-US" sz="2800" dirty="0"/>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TextBox 2"/>
          <p:cNvSpPr txBox="1"/>
          <p:nvPr/>
        </p:nvSpPr>
        <p:spPr>
          <a:xfrm>
            <a:off x="576025" y="1600200"/>
            <a:ext cx="4953000" cy="409342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Tachometer is an instrument </a:t>
            </a:r>
            <a:r>
              <a:rPr lang="en-US" sz="2000" dirty="0" smtClean="0"/>
              <a:t>used for measuring </a:t>
            </a:r>
            <a:r>
              <a:rPr lang="en-US" sz="2000" dirty="0"/>
              <a:t>the rotation speed of a </a:t>
            </a:r>
            <a:r>
              <a:rPr lang="en-US" sz="2000" dirty="0" smtClean="0"/>
              <a:t>centrifuge.</a:t>
            </a:r>
          </a:p>
          <a:p>
            <a:pPr marL="285750" lvl="0" indent="-285750">
              <a:buFont typeface="Arial" panose="020B0604020202020204" pitchFamily="34" charset="0"/>
              <a:buChar char="•"/>
            </a:pPr>
            <a:r>
              <a:rPr lang="en-US" sz="2000" dirty="0" smtClean="0"/>
              <a:t>The </a:t>
            </a:r>
            <a:r>
              <a:rPr lang="en-US" sz="2000" dirty="0"/>
              <a:t>device </a:t>
            </a:r>
            <a:r>
              <a:rPr lang="en-US" sz="2000" dirty="0" smtClean="0"/>
              <a:t>displays </a:t>
            </a:r>
            <a:r>
              <a:rPr lang="en-US" sz="2000" dirty="0"/>
              <a:t>the revolutions per minute (</a:t>
            </a:r>
            <a:r>
              <a:rPr lang="en-US" sz="2000" dirty="0" smtClean="0"/>
              <a:t>RPM)</a:t>
            </a:r>
          </a:p>
          <a:p>
            <a:pPr marL="285750" lvl="0" indent="-285750">
              <a:buFont typeface="Arial" panose="020B0604020202020204" pitchFamily="34" charset="0"/>
              <a:buChar char="•"/>
            </a:pPr>
            <a:r>
              <a:rPr lang="en-US" sz="2000" dirty="0" smtClean="0"/>
              <a:t>Tachometers could be of two types:</a:t>
            </a:r>
          </a:p>
          <a:p>
            <a:pPr marL="742950" lvl="1" indent="-285750">
              <a:buFont typeface="Arial" panose="020B0604020202020204" pitchFamily="34" charset="0"/>
              <a:buChar char="•"/>
            </a:pPr>
            <a:r>
              <a:rPr lang="en-US" sz="2000" dirty="0" smtClean="0"/>
              <a:t>Contact Tachometers</a:t>
            </a:r>
          </a:p>
          <a:p>
            <a:pPr marL="742950" lvl="1" indent="-285750">
              <a:buFont typeface="Arial" panose="020B0604020202020204" pitchFamily="34" charset="0"/>
              <a:buChar char="•"/>
            </a:pPr>
            <a:r>
              <a:rPr lang="en-US" sz="2000" dirty="0" smtClean="0"/>
              <a:t>Non-contact Tachometer</a:t>
            </a:r>
          </a:p>
          <a:p>
            <a:pPr marL="285750" indent="-285750">
              <a:buFont typeface="Arial" panose="020B0604020202020204" pitchFamily="34" charset="0"/>
              <a:buChar char="•"/>
            </a:pPr>
            <a:r>
              <a:rPr lang="en-US" sz="2000" dirty="0" smtClean="0"/>
              <a:t>The </a:t>
            </a:r>
            <a:r>
              <a:rPr lang="en-US" sz="2000" dirty="0"/>
              <a:t>centrifuge tachometer reading should be within 5 % of the RPM reading obtained with the external tachometer. </a:t>
            </a:r>
            <a:endParaRPr lang="en-US" sz="2000" dirty="0" smtClean="0"/>
          </a:p>
          <a:p>
            <a:pPr marL="285750" indent="-285750">
              <a:buFont typeface="Arial" panose="020B0604020202020204" pitchFamily="34" charset="0"/>
              <a:buChar char="•"/>
            </a:pPr>
            <a:r>
              <a:rPr lang="en-US" sz="2000" dirty="0" smtClean="0"/>
              <a:t>Tachometer </a:t>
            </a:r>
            <a:r>
              <a:rPr lang="en-US" sz="2000" dirty="0"/>
              <a:t>needs calibration from an accredited laboratory every six months.</a:t>
            </a:r>
          </a:p>
        </p:txBody>
      </p:sp>
      <p:sp>
        <p:nvSpPr>
          <p:cNvPr id="5" name="TextBox 4"/>
          <p:cNvSpPr txBox="1"/>
          <p:nvPr/>
        </p:nvSpPr>
        <p:spPr>
          <a:xfrm>
            <a:off x="6622822" y="4470158"/>
            <a:ext cx="1175258" cy="338554"/>
          </a:xfrm>
          <a:prstGeom prst="rect">
            <a:avLst/>
          </a:prstGeom>
          <a:noFill/>
        </p:spPr>
        <p:txBody>
          <a:bodyPr wrap="none" rtlCol="0">
            <a:spAutoFit/>
          </a:bodyPr>
          <a:lstStyle/>
          <a:p>
            <a:r>
              <a:rPr lang="en-US" sz="1600" dirty="0" smtClean="0">
                <a:solidFill>
                  <a:srgbClr val="0070C0"/>
                </a:solidFill>
              </a:rPr>
              <a:t>Tachometer</a:t>
            </a:r>
            <a:endParaRPr lang="en-US" sz="1600" dirty="0">
              <a:solidFill>
                <a:srgbClr val="0070C0"/>
              </a:solidFill>
            </a:endParaRPr>
          </a:p>
        </p:txBody>
      </p:sp>
      <p:pic>
        <p:nvPicPr>
          <p:cNvPr id="17" name="Picture 16" descr="http://www.capitolscientific.com/core/media/media.nl?id=251937&amp;c=1250437&amp;h=c56fb80e771408d47e2c"/>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1828800"/>
            <a:ext cx="2643931" cy="2559800"/>
          </a:xfrm>
          <a:prstGeom prst="rect">
            <a:avLst/>
          </a:prstGeom>
          <a:ln>
            <a:noFill/>
          </a:ln>
          <a:effectLst>
            <a:softEdge rad="112500"/>
          </a:effectLst>
        </p:spPr>
      </p:pic>
    </p:spTree>
    <p:extLst>
      <p:ext uri="{BB962C8B-B14F-4D97-AF65-F5344CB8AC3E}">
        <p14:creationId xmlns:p14="http://schemas.microsoft.com/office/powerpoint/2010/main" val="1227240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92162"/>
          </a:xfrm>
        </p:spPr>
        <p:txBody>
          <a:bodyPr/>
          <a:lstStyle/>
          <a:p>
            <a:pPr algn="l"/>
            <a:r>
              <a:rPr lang="en-US" sz="2800" dirty="0" smtClean="0"/>
              <a:t>Centrifuges</a:t>
            </a:r>
            <a:endParaRPr lang="en-US" sz="2800" dirty="0"/>
          </a:p>
        </p:txBody>
      </p:sp>
      <p:sp>
        <p:nvSpPr>
          <p:cNvPr id="8" name="Content Placeholder 7"/>
          <p:cNvSpPr>
            <a:spLocks noGrp="1"/>
          </p:cNvSpPr>
          <p:nvPr>
            <p:ph sz="quarter" idx="4"/>
          </p:nvPr>
        </p:nvSpPr>
        <p:spPr>
          <a:xfrm>
            <a:off x="4559790" y="2133600"/>
            <a:ext cx="4041775" cy="2362200"/>
          </a:xfrm>
        </p:spPr>
        <p:txBody>
          <a:bodyPr>
            <a:normAutofit fontScale="85000" lnSpcReduction="20000"/>
          </a:bodyPr>
          <a:lstStyle/>
          <a:p>
            <a:pPr marL="0" indent="0">
              <a:buNone/>
            </a:pPr>
            <a:r>
              <a:rPr lang="en-US" dirty="0" smtClean="0"/>
              <a:t>Equipment used to </a:t>
            </a:r>
            <a:r>
              <a:rPr lang="en-US" dirty="0"/>
              <a:t>separate suspended particles from their surrounding medium</a:t>
            </a:r>
            <a:endParaRPr lang="en-US" dirty="0" smtClean="0"/>
          </a:p>
          <a:p>
            <a:pPr marL="0" indent="0">
              <a:buNone/>
            </a:pPr>
            <a:endParaRPr lang="en-US" dirty="0"/>
          </a:p>
          <a:p>
            <a:pPr marL="0" indent="0">
              <a:buNone/>
            </a:pPr>
            <a:r>
              <a:rPr lang="en-US" dirty="0" smtClean="0"/>
              <a:t>Centrifuges are widely used for sedimentation </a:t>
            </a:r>
            <a:r>
              <a:rPr lang="en-US" dirty="0"/>
              <a:t>of cells in body </a:t>
            </a:r>
            <a:r>
              <a:rPr lang="en-US" dirty="0" smtClean="0"/>
              <a:t>fluids, separation </a:t>
            </a:r>
            <a:r>
              <a:rPr lang="en-US" dirty="0"/>
              <a:t>of serum / plasma from </a:t>
            </a:r>
            <a:r>
              <a:rPr lang="en-US" dirty="0" smtClean="0"/>
              <a:t>blood and performing hematocrit</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pic>
        <p:nvPicPr>
          <p:cNvPr id="17" name="Picture 16"/>
          <p:cNvPicPr/>
          <p:nvPr/>
        </p:nvPicPr>
        <p:blipFill>
          <a:blip r:embed="rId8">
            <a:extLst>
              <a:ext uri="{28A0092B-C50C-407E-A947-70E740481C1C}">
                <a14:useLocalDpi xmlns:a14="http://schemas.microsoft.com/office/drawing/2010/main" val="0"/>
              </a:ext>
            </a:extLst>
          </a:blip>
          <a:srcRect/>
          <a:stretch>
            <a:fillRect/>
          </a:stretch>
        </p:blipFill>
        <p:spPr bwMode="auto">
          <a:xfrm>
            <a:off x="838200" y="1752600"/>
            <a:ext cx="3192423" cy="3429000"/>
          </a:xfrm>
          <a:prstGeom prst="rect">
            <a:avLst/>
          </a:prstGeom>
          <a:noFill/>
          <a:ln w="28575">
            <a:solidFill>
              <a:schemeClr val="tx2"/>
            </a:solidFill>
          </a:ln>
        </p:spPr>
      </p:pic>
    </p:spTree>
    <p:extLst>
      <p:ext uri="{BB962C8B-B14F-4D97-AF65-F5344CB8AC3E}">
        <p14:creationId xmlns:p14="http://schemas.microsoft.com/office/powerpoint/2010/main" val="2654543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92162"/>
          </a:xfrm>
        </p:spPr>
        <p:txBody>
          <a:bodyPr>
            <a:normAutofit/>
          </a:bodyPr>
          <a:lstStyle/>
          <a:p>
            <a:pPr algn="l"/>
            <a:r>
              <a:rPr lang="en-US" sz="2800" dirty="0" smtClean="0"/>
              <a:t>Types of Centrifuges</a:t>
            </a:r>
            <a:endParaRPr lang="en-US" sz="2800" dirty="0"/>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Content Placeholder 2"/>
          <p:cNvSpPr>
            <a:spLocks noGrp="1"/>
          </p:cNvSpPr>
          <p:nvPr>
            <p:ph sz="quarter" idx="4"/>
          </p:nvPr>
        </p:nvSpPr>
        <p:spPr>
          <a:xfrm>
            <a:off x="349981" y="1686293"/>
            <a:ext cx="4187556" cy="4343400"/>
          </a:xfrm>
        </p:spPr>
        <p:txBody>
          <a:bodyPr>
            <a:normAutofit/>
          </a:bodyPr>
          <a:lstStyle/>
          <a:p>
            <a:pPr marL="0" indent="0">
              <a:buNone/>
            </a:pPr>
            <a:r>
              <a:rPr lang="en-US" b="1" dirty="0"/>
              <a:t>Based on Application / </a:t>
            </a:r>
            <a:r>
              <a:rPr lang="en-US" b="1" dirty="0" smtClean="0"/>
              <a:t>Size</a:t>
            </a:r>
          </a:p>
          <a:p>
            <a:pPr lvl="1"/>
            <a:r>
              <a:rPr lang="en-US" dirty="0" smtClean="0"/>
              <a:t>Table-top centrifuges</a:t>
            </a:r>
          </a:p>
          <a:p>
            <a:pPr lvl="1"/>
            <a:r>
              <a:rPr lang="en-US" dirty="0" smtClean="0"/>
              <a:t>Hematocrit centrifuges</a:t>
            </a:r>
          </a:p>
          <a:p>
            <a:pPr lvl="1"/>
            <a:r>
              <a:rPr lang="en-US" dirty="0" err="1" smtClean="0"/>
              <a:t>Cyto</a:t>
            </a:r>
            <a:r>
              <a:rPr lang="en-US" dirty="0" smtClean="0"/>
              <a:t>-centrifuges</a:t>
            </a:r>
          </a:p>
          <a:p>
            <a:pPr marL="0" indent="0">
              <a:buNone/>
            </a:pPr>
            <a:r>
              <a:rPr lang="en-US" b="1" dirty="0"/>
              <a:t>Based on </a:t>
            </a:r>
            <a:r>
              <a:rPr lang="en-US" b="1" dirty="0" smtClean="0"/>
              <a:t>Design</a:t>
            </a:r>
          </a:p>
          <a:p>
            <a:pPr lvl="1"/>
            <a:r>
              <a:rPr lang="en-US" dirty="0" smtClean="0"/>
              <a:t>Fixed angle centrifuges</a:t>
            </a:r>
          </a:p>
          <a:p>
            <a:pPr lvl="1"/>
            <a:r>
              <a:rPr lang="en-US" dirty="0" smtClean="0"/>
              <a:t>Swing-out centrifuges</a:t>
            </a:r>
          </a:p>
          <a:p>
            <a:pPr lvl="1"/>
            <a:r>
              <a:rPr lang="en-US" dirty="0" smtClean="0"/>
              <a:t>Micro-hematocrit centrifuges</a:t>
            </a:r>
          </a:p>
          <a:p>
            <a:pPr lvl="1"/>
            <a:r>
              <a:rPr lang="en-US" dirty="0" smtClean="0"/>
              <a:t>Refrigerated centrifuges</a:t>
            </a:r>
            <a:endParaRPr lang="en-US" dirty="0"/>
          </a:p>
        </p:txBody>
      </p:sp>
      <p:pic>
        <p:nvPicPr>
          <p:cNvPr id="17" name="Picture 16"/>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524000"/>
            <a:ext cx="4846248" cy="3345714"/>
          </a:xfrm>
          <a:prstGeom prst="rect">
            <a:avLst/>
          </a:prstGeom>
          <a:noFill/>
          <a:ln>
            <a:noFill/>
          </a:ln>
        </p:spPr>
      </p:pic>
    </p:spTree>
    <p:extLst>
      <p:ext uri="{BB962C8B-B14F-4D97-AF65-F5344CB8AC3E}">
        <p14:creationId xmlns:p14="http://schemas.microsoft.com/office/powerpoint/2010/main" val="243963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92162"/>
          </a:xfrm>
        </p:spPr>
        <p:txBody>
          <a:bodyPr/>
          <a:lstStyle/>
          <a:p>
            <a:pPr algn="l"/>
            <a:r>
              <a:rPr lang="en-US" sz="2800" dirty="0" smtClean="0"/>
              <a:t>Principle of operation of Centrifuges</a:t>
            </a:r>
            <a:endParaRPr lang="en-US" sz="2800" dirty="0"/>
          </a:p>
        </p:txBody>
      </p:sp>
      <p:sp>
        <p:nvSpPr>
          <p:cNvPr id="8" name="Content Placeholder 7"/>
          <p:cNvSpPr>
            <a:spLocks noGrp="1"/>
          </p:cNvSpPr>
          <p:nvPr>
            <p:ph sz="quarter" idx="4"/>
          </p:nvPr>
        </p:nvSpPr>
        <p:spPr>
          <a:xfrm>
            <a:off x="4456643" y="2133600"/>
            <a:ext cx="4041775" cy="2895600"/>
          </a:xfrm>
        </p:spPr>
        <p:txBody>
          <a:bodyPr>
            <a:normAutofit fontScale="85000" lnSpcReduction="10000"/>
          </a:bodyPr>
          <a:lstStyle/>
          <a:p>
            <a:pPr marL="0" indent="0">
              <a:buNone/>
            </a:pPr>
            <a:r>
              <a:rPr lang="en-US" dirty="0" smtClean="0"/>
              <a:t>Centrifuge works </a:t>
            </a:r>
            <a:r>
              <a:rPr lang="en-US" dirty="0"/>
              <a:t>using the sedimentation </a:t>
            </a:r>
            <a:r>
              <a:rPr lang="en-US" dirty="0" smtClean="0"/>
              <a:t>principle</a:t>
            </a:r>
          </a:p>
          <a:p>
            <a:pPr marL="0" indent="0">
              <a:buNone/>
            </a:pPr>
            <a:endParaRPr lang="en-US" dirty="0" smtClean="0"/>
          </a:p>
          <a:p>
            <a:pPr marL="0" indent="0">
              <a:buNone/>
            </a:pPr>
            <a:r>
              <a:rPr lang="en-US" dirty="0" smtClean="0"/>
              <a:t>Centripetal </a:t>
            </a:r>
            <a:r>
              <a:rPr lang="en-US" dirty="0"/>
              <a:t>acceleration causes denser substances and particles to move outward in the radial direction. </a:t>
            </a:r>
            <a:endParaRPr lang="en-US" dirty="0" smtClean="0"/>
          </a:p>
          <a:p>
            <a:pPr marL="0" indent="0">
              <a:buNone/>
            </a:pPr>
            <a:endParaRPr lang="en-US" dirty="0"/>
          </a:p>
          <a:p>
            <a:pPr marL="0" indent="0">
              <a:buNone/>
            </a:pPr>
            <a:r>
              <a:rPr lang="en-US" dirty="0" smtClean="0"/>
              <a:t>The </a:t>
            </a:r>
            <a:r>
              <a:rPr lang="en-US" dirty="0"/>
              <a:t>objects that are less dense are displaced and move to the center.</a:t>
            </a:r>
            <a:endParaRPr lang="en-US" dirty="0" smtClean="0"/>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AutoShape 2" descr="data:image/jpeg;base64,/9j/4AAQSkZJRgABAQAAAQABAAD/2wCEAAkGBxQTDxUUEhQVFRUXGRoUGBgSFxkYFxUaGBkeHxYWFxYaKCggGiYlHRUXIjEiJikrLi4uFyA/ODMsODQtLisBCgoKDg0OGhAQGy0lHiU3Ny83Ny02NzcrNzQ3MTcuNzg3Lys3NCwyNCw0NDY3KzQsLCwsNTUrLC0uLCwrLDQsLf/AABEIAMQA0AMBIgACEQEDEQH/xAAcAAABBQEBAQAAAAAAAAAAAAAAAQQFBgcCAwj/xABJEAACAQIEAwUDBggNBAMAAAABAgMAEQQSITEFE0EGMlFhcSKBkRQjQlJysQdDU2KSk6HBFjM0VHOCg5SissLR0hckRHQVs/D/xAAYAQEBAQEBAAAAAAAAAAAAAAAAAwQCBf/EACARAQADAQACAQUAAAAAAAAAAAABAgMREiFhFDFBgfD/2gAMAwEAAhEDEQA/ANsRBYaDYdK6yDwHwoTYegpaBMg8B8KMg8B8KWigTIPAfCjIPAfClooEyDwHwoyDwHwpaKBMg8B8KMg8B8KWigTIPAfCjIPAfClooEyDwHwoyDwHwqv9tOJPFDHHC7JLM4RXRDIY1UF5HyAG/srl9XFRw7ZyHDLNHArhcM+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LOdhJII5FXMt0KMGVixysSugIudEfthIrEvh0yE4lY8s12ZsNJk9sFQED73uctuvQLdkHgPhRkHgPhUZwbiEsjzJNGiPEyr81IXVwyBr6qpXe1vKpSgTIPAfCuXQWOg28K7pH2PoaATYegpaRNh6CloCiiigKKKKAooooCiiigKKKiu0PFjh0TKLs7ZBcMwXS9yq6noAOpI1rqtZtPIc2tFY7J+2FQyCQqM6qUDdQrEFgPUqvwFNzwaD5z5pfncwk074fv39etV09oZ9dV0IU/wDazaMbWU+1ucw08xR/CKfxXfJ/JZu99Xvb6jSrfTXS+oosjcKhJJMa3LLITbdowFRj5gAD3U2Ts3hQjoIEyvlDDXZGzIB9UK2oAtY7Vx2e4uZ+YrgB4yASFZQ1/wA1tVIIIIudqmKjas1nkq1tFo7BhhOCYeIWjiRRZl0G4c5nBvvmIufGvFezmFCFBCuUlW63BQWQhr3FgSBY6AmpWiuXRkvCIBh/k4iXkjQJb2RrfTw11v400bsvhCuUwJbW419q7FiX19s5iTdrm5NTFFBGL2fwwdmEKXbMTva7kM5A2BZgCSNyNaXG8DieMqEVSRJZsobKZjeU5WuDmJ1B3qSooIfs1wFcIkgDBmkfO5Vci3ChRZbk7KNyamKKKApH2PoaWkfY+hoBNh6ClpE2HoKWgKKKKAppjuKQw/x00UfX5x1X7zTuse4jh8uPxckbNG7TtdlsSbBQO8D0FBoi9scCTZcTG/8AR3f/ACg0P2sw4257fYw8x/01QE4nigNMU5+2kbfcBS//AC+M/LxH7WH/ANnFBfV7WQnaPE/3eUfeKU9p06Q4k/2VvvNUQccxf1sOfWFx90ldfwgxfhhj7pR/qNBdj2oHTDYk/wBVP3tUZxXjHOkgHJmitIpvLksfbXQZWJvVd/hFivyeGP8AWlH7q88RxzEOAGhwxsQwIllBVhsQcuhrvO0VtEy40r5VmIXnE96b/wBvD/dBXMneb/3U/wAqVRW41ije6x+0yyH/ALiXVltlbudMi/CkPGcV9SPviT+US98bN3PIVaL1/v0lNLLZhOLcjFYn5mWW7n+KyezZm3zMKkR2oHXC4kf1U/c1UWDjmITMRDh7sczM0spZj4k5a9f4RYr8nhh/WlP7qjpaLW7CudZrXkrwO06dYcSP7O/3GkbtXCN48T/d5D9wqj/wgxf1cMPdKf3iuTxzF/Ww49InP3yVw7XtO1uHO4nX7WHmH+mlfthgh3sQif0mZP8AMBVA/wDl8Z+WiH2cP/vIaG4niiP5S4+wka/eDQadgeLQTfxM0UnW0cisfgDT2sVliLTQSSO8jrPCVZ8oIJlUHugdCR762qgKKKKApH2PoaWkfY+hoBNh6ClpE2HoKWgKKKKArJOJ/wArxP8ATv8AurUeKcQSCFpZD7K9ALsxJsqKOrMSAB1JFZvieBYpneXNADKxlMbB1MZa3scwFg9rb5RQR1FODwjGD8TER4riP3MgrluH4kf+Ox+y8Z+8ig8aK6OGxH81m+MR/wBdJyJuuGn+Cn7moEopTHL/ADef9Xf7q5yyfkMR+qagWiufb/IYj9S/+1Ht/kMR+pf/AGoOqK5+c/IYj9S9KFk/m+I/VH99AtFHKm6Yaf8ARA+80nJxHTCTn9UPvegWiu0wWJP/AIsg+08Q+5jXY4VjDtBGPt4gD9ioaBu3fi/p4P8A7krZayc9nsV7LloBkdJeWudjIY2DBOYcoS+W18p9K03hfEUxEKyxm6t0OjKQbMjDoykEEdCDQO6KKKApH2PoaWkfY+hoBNh6ClpE2HoKWgKKKrPafGc1/kaE2KhsQy/RjO0V+hksR5KGOmlBW+2+K+V4PFS6GCOJxANxI1rNiD4jdVHhmPUWr+GxnJM7YQ4cxkYcM+DBjw8QMjCRiGzKsmUgl9QFC3XTXQlFrAaAaADQADYDwpSx8TQUKfEyu0WIJDtHFiDGQFkUASRLz9FGZgjubrYHJpoTeTwnEJZJhHFiDJEJCFmCoTKFhDtGGtlNn0zAdSNxerVmNeeKxKojPIwVFF2ZjoAKCr9muOyPmbEOgVYuZKM6nkPfVCFUZOoysWbTc1OYB5ZGMr3jjItHER7RH5STwJ6INhvcnTyghed1lnBVFIaGFtwRtNKPreC/R8ztKUBRRRQFFFFAUUUUEfj5JIn5q3kitaSMD2kA/Gx271vpJ1Go1Fi9hmV0DqwKMMwYG6lTrmB8LV3UPjMIYs7RrnhfNzoV3GbvSxAdd8yfSuSNdwgIu1MjRYplYEtDJisMGUqERDlyliLOcpjk63znpTyDj08RaKRBI/N5Se2x0WBJHaRkjudXGyfS6Aazz4WDERRkhZI8vzZHdysuU5bdCptakm4RCxZintMwclWZTmC5QwIIIOX2SRuN6BtwnjDzyWEORBGjsZHIkVnBtHy8vTKbkkbjSnsWL+STGYn5iQgTjpG2y4geWyv5ZT0N+sJgo4haNAgsq2XQZUFlFvIE17soIIIBB0IOxB3BFBaaKrPZjGcp/kbkkBS2HZvpRjeK/Ux3A81KnWxqzUBSPsfQ0tI+x9DQCbD0FLSJsPQUtBH8d4n8nhLhc7khI0vbmSN3Vv0HUnoAT0qvYDCmNDmbPIxMkj2tndrZmt0GgAHQKBSNiPlOJM97xR5ooB0OtpZvA5iMq+Cqbd6nVAUUV5YrErGjO5CqupJ/YAOpJ0AGpJoDFYhY0Z3YKqi5J6f7+FutMMNh2mdZZlyqpzQwn6JG0sv5/gv0PM7LhsM0rrNOuUKbxRH8X4SyeL+A2T1uak6Aooprj8cIgNC7ubRxr3nPX0A3LHQCgOI49YVBILMxyRonfka18qj0BJJ0ABJsKTh0UoUtMwLscxVP4uIdI06tbqx7xubAWA88BgCrGWUh5mFiR3Y1vflRg7Da53Yi56AP6AooooGnEI5CA0LDOuuRu5KOqMd18mGx6EV1w/HLKpK3BU5HRtHjYbo46GxB8CCCLg05qP4jgGLiaAhZ1GX2u5Ko/FS26amzbqTfUXUhIUU14fjllU2BVlOWSNu/G1r5W92oI0IsRTqgip4GgcywrmjYlpYV3ud5oh9b6yfSvca7yOGnWRFdGDIwzKy6gg9RXpUViMO0DtLCuZGJaaFdyTvNF+f4r9PyO4StFeeGxCyIrowZGF1I2I//AHSvSgbY/CmRBlbJIpEkb2vkde61uo1II6hiKsPAuJ/KIQ5XI4JSRL35ci95b9R1B6gg9ah6ariPk2JE97RSZYpx0GtopvAZScreKsL92guVI+x9DS0j7H0NAJsPQVC9rsUywCKNisk7clWG6AgmRx5qgYjztU0mw9BVV4y+fiQHSCC4+1iHN/8ADh/8RoCGJUVVQBVUBVA2AAsAPdXdFAoPHGYpIo2kkbKq7k/sAHUk6ADUk1VeJcRNjipwypEM8cQsSnQO3Qub+i39TXq0xxEnNbuKxEK9ABcc4+LNrY9Ftbc13NKgVsxWyqWfMRottSw8LXrbhhER5WY9tuz41eGA7SLIiNzchdmRVkZczMpsyrrZtfCuI+O4n5a0JjIiA0ex19kHNm7upJXLuLXqG4kcHLEs4a3L+bQKGUFl+cRHjAzWBs2ltD4U94HicQYwsgEk0hzRC6i6WF5JGXRUDE672sNTVrRSPcxCMTafUTKcxPF5FKonzkr3yR6DNbdmP0VFxdul+pIBcxMuHa8pebESKSzRRs1kU6hFF8iAnQbknqac8I4UIQSTnle3MkIsWtsqj6KC5svmSbkk0247gWkdGWISBVYArMYJo2JGqyjdTYXXyB1rBreLT6jkN2dJrHueylMNiFkRXRgVYBlI6htj769AwN7EG29iNPXwqrzcIxJBVgkhk+SF5C9srYeQM/s29u4UWOmt9qj4OAyTYYhI0gJEwLAjNiM2ID5XGXQFUYEte2bQEXqai78wWvcWOxuLHpoeutLnGuo031Gnr4aVV8D2bPMDSRrlDyyBJCj5GaJUVgqKqKSVJ9kee968V7MOkEaJFDcQ4eOUAL7bRSZnYZhlZhqQXBF6C0/K05ix5hnZTIoB7yqQGYeOrD416CVbXzLbxzC3x2qmQ9mZlX+LiYlcUlnKHKJ5UddlANwrqQAAC+xF69uH9mG52aWOMx815Qj5GsDhhELqiql8wvoNL9TrQTmNgEkp5LhMTGo1tcFWuQki/SU2J8VOo8Cyh4pKcysCkid9CNV8CD9JTbRhv8RXPBOA8sZZoo2UwQRswIJLRAgqdASO6Qb9K74t2TglT2EWOQdxwCR9l1v7SnqvvGtUzvFZ9x1PSk2j1PHhw7jonTPDKHGxtup8GG4PrTg4p/rH41VeyfZyHClhkIxKi0uY3IDHeO2hRraHy1sQQLLXoZxE1ieQw3mYtzsm5xRwzPMNYzd5kJtfxmQnZvEbN672XB4pJY1kjYOjjMrLsQaz7t5MwwyqpsHcK1rZjYXUrfoGALHoBUf+Dji7xM65s0eZTKLhgDIxVpRl7pEg2O6knpWffKPvVfDWftZq9cTRK6srgMrAqwOxBFiD7q7orG1nvZHFM0BikJaSBuSzHdwADG582QqT53qafY+hqq8GbJxIjpPBc/aw7i3+HEf4RVqfY+hoBNh6Cqlj0y8Tmv8AjIIWX+zeVXHu5ifpVbU2HoKhu0vDGkVJYQDNCSVB05itbmRX6ZgBY9GVaBjSim+DxayrmQnQ5WBFmRhujr9Ejwr3oK7wrC3wcYHfhHIcfnR6HT4EeIYVUeNLBhMTznVpDOHUr7IWxChxci7ki1k9a0HFYBs5lhflyEANmXPHIBtnS4NwNAwII89qY4nh+JkOvyaLW5dRJIfVY2ygHzJPvrTlvyPGzNrj2fKqBl4RDlGGiiDOx5oUlhk+iZpH7wFhbxa1h5Wzg/Ckw6ZV1Y2zuRYtYWAt9FQNAo0H7a74Zw5IFIS5LHM7tq8jWtdj6aADQDanlT11m8/CmWUUj5FFFFSVFBNFFAUUUUBUNxDjpiac8lmjw4DSuJFFgUzmyHewPiKmaiT2ehbFSYiWOKR2MZQugLR5EAsCfMX99B64rjcKCT2wzxozlAbMci5mUX0uBa43F9a5XjsIDGRhHldo/aO+QAswtsAG1PSoyXsqS0g5i5GaaRcyuWV51YH6WSwMjG4UEg2PUlcV2XYuZElUOeavtK+XLLkP0GUkgxDQmxvr40HtxCaDEc35wRSYVgnObQIXVWtc99GzAFepGmtjVex0suIikgVWhlyk5yzJbUhZYre26kgW20OvhVu4TwwwNJZlKNyyoy2KcuJI7b2taNSLAWvXtxPhqTqA11ZTmR076E7kE7g9QdDVc9Zp6/CWmcW9/ll8HZfFTYGNZ5maYvnKyuwyKUZQodbm/tXI67dK9eB4h5Z8XHzDYgYZU0BZ3fIp5Y0jKLDI1tyvppe8PgcVGdPk0h6O3NjI8zGMwv6N8Ke4PhxEnNlcSS2IBC5EQG1wiXJ1sAWJJNvDSqabRzxq4plPfKyQbekorwxmLWJczk6nKoAuzsdkRd2J8KzNBcAmbicNvxcEzN/aPEqD38t/0atr7H0NQ3ZrhjRq8swAmmILAa8tVvy4r9coJuerM1TL7H0NAJsPQUtImw9BS0ETxTgEcz8wFoprBebFYMQNlcG4cC50YG19LVEPgcZF3kjxC/WhPKk98L3U+5x6VbaKClPxDLpJDiIz5wuwHq0eZf214N2kwgNmxESnwkbIfg1qvlFBS4eLYd+5PC32ZUP76eJrtr6a/dU9iOGQv34Yn+2in7xTCbsngX72Dw/uiQfcKBkUPgfhXNPE7IYMd2BV+wzr/lIpH7J4c7Gdfs4iYf6qBpRTodk4R+MxP95lP3ms4TEStmInnAzyZRzCbKHYJr19kDXzoL7RVF5sv84n/WUnMl/nE/6ygvdFUzhTO2Mw8ck85jkdo2HMI15bMhuNe8lvfV9PZOE/jMT/AHmUfcaBrXQQ+B+FOU7JYcbmdvtYiY/6qV+yGDPegVvts7f5iaBm+m+nrp99M5uLQJ354V+1Kg/fU3D2TwKd3B4f3xIfvFP8PwyFO5DEn2EUfcKCmr2kwhNlxETHwjbOfgt6904hm0jhxEh8oXUH0aTKv7autFBUkwOMl7qR4dfrTHmye6FLKPe59Kl+F8AjhfmEtLNYrzZbFgDuqAWCA2GigXtrepaigKR9j6GlpH2PoaATYegpaRNh6CloCiiigKofb3tjicFio44o4SjxcwNKHJLK5DqMpAsAYz/Wq+VVPwjdnWxeEvELzQkyRj64t7cd+mYbdLhaCl/9T8b+Tw36Mn/Orl+D3tRLjkn5yxq0Tqo5QYAqyAgkMT1zD3Vi6NcXF/DUWII0IIOoIIIIOxFTnY7tB8ixYlIJicCOYDcLe6yAdcpJJHgW3NhQbzRXnBMrorowZWAZWU3DA7EHrXpQMeO4wQ4SeU7RxO/6Kk/urJcHFliRfBVHwFaD+Eea3D2QbyyRQ+5pFL/4FaqITQJRRRQcvMUZJBvHJHJr0CyDN/hzVst6xjFRZ43X6ylfiLVq3ZzGc7BYeXq8SOR4EqLj3G9BI1zJIFUsxCgaksbADxJO1QfaWbHgBcDFA1xrJPIRlPgIwuvqW91ZR234Xj1QS8QeOW7WjjM9wzeEcIQLoLm/Qbmg0HjX4SsJFcQ5sS+1orCMHzlPs7jpc+VQvCfwqtzLYvDhUOzYdi5TydGALfaX9Gs6pxw3AyYidYIVzyNra9gqjd3P0VFxr4kDeg3/AIVxWHEx8yCRZF2uhvY+DDcHyNPKyLDfg2x8UolimgjkGmeOSRWt4H2LMPI3FaJ2bTHKhXHHDuR3XgLAt9tSAPDUHXwFBM0UUUBSPsfQ0tI+x9DQCbD0FLSJsPQUtAUUUUBRRRQUrtl2ATFM02HYQ4g6tcfNzW+uBs1tM410FwbVlfGOGzYRsuKjaLoGbWNvsyj2T6Gx8q+ia5kjDAqwBB0IYXBHgQd6DB+zHanEYHSGzxE5jDISFJO5jYX5ZO+xBPTUmtR4F2+weIspfkSHTlz2U38Fbut7jScR/B7gJSSIeUx1vh2Mep65R7J94quY78Ed7iLGMAd1xEKy38roU+40F54/wNMWiK7OoRs6mMgG+UjqCDoxqE/6fw/l8T+kn/GqxgPwfcSwumGxkaAbKjSonuibOg+FTWHXj0Z1+RTD89mU/pKB91A9/wCn8P5fE/pJ/wAaP+n8P5fE/pJ/xp1h+IcUt7eCwpPiuMcD4GE/fTbFYnjLfxeHwMfm00khHwRaA/gBD+XxP6Sf8alIDhuG4RI3mEcaXsZ3GY3Yk+urbAVVMXwHjkwtJjIIwdCISyj4quYfpVGYb8EcpfmS4yPOe8ywM8jesskhPxFA/wCP/hRAumCjLnbmzAqg81j7z+/KPM1nHEMe8s+eaRpZ30F/acj6kca6gfmqP261q+A/BdhE1leeY7+24QfCMLp63q1cK4Lh8MLYeGOK++RQCfVtz76DJeBfg+xeIsZP+1jOpMgzSkfmx7L6sdPqmtV7P8AgwcWSBLX1djq8h8Xbr9w6VKUUBRRRQFFFFAUj7H0NLSPsfQ0Amw9BS0ibD0FLQFFFFAUUUUFY7bKzNg0UBy85XI8jRLJaCVrM6gnTLm2Oqiq/guMSQROnMWGQ4iQNCTzfk4SJTy1lnZBY6S5juHIVdyNGI/Z+yuJIFbvKp1B1AOo2PuoKBgO2U0mR+bCCVwZGHC+3N8psHKEtcWzEiwPdN9K8OI8ckaIR8+OEKcIQn4yfmYgZmRs1wBlK2APda/lf4OGRrM8oUZ3y3J6ZVyjL9XTwr3MCkglV020Gl97eG1BR+GccnRYYVIY4h2WFmBaxTESfKc3ksK5hruLVJdpOMzxTy8pkCQ4cTsrJmLF2dblrjKq5Qx01CnarAeHpzll1zKpRRf2FzG7MF2udr+FOba367UGf4nj8vymBflcbxxzlWkiUBJQ2Elk5ThSQSCq2AP016jVsvaeeX2DiFULJgpDIqxr7M05VkIV2AU5RYMc2tjvWjJh0ChQqgA3AAFgb3uB0N9aRcMgFgigeAUW1Nzp660FBwXaHEZCyPEscSROUKFi/NxUsbDOWuoyoLeflpUlwTtFLLjI0aaI8z5Rnw6raSDkuFUM17+t1FydNKt/LHgPgKj8JwSOObmguze0F5jlggcgsFvr0A1vYCwsNKCvYvjeIEz3nijiOK+SqzR6QhYuYWZi1mLMAgvYDMNzYVHxdpJrmU4iMXjWNbr80R8raJsYozXy5MreHtLc21rQHiUggqCDuCAQfUdaDEp3UbZdhsdx6abUFR4VxvETYxYFniZF5zNKkYInWJoRlUBrKQZyrMLi8Z0F9LjXEcSqAFUAAWFgBYeA8Nq7oCiiigKKKKApH2PoaWkfY+hoG6Tmw22peefKiigOefKjnnyoooDnnyo558qKKA558qOefKiigOefKjnnyoooDnnyo558qKKA558qOefKiigOefKjnnyoooDnnyo558qKKA558qOefKiigOefKjnnyoooDnnyo558qKKA558qR5zY7bUlF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DxUUEhQVFRUXGRoUGBgSFxkYFxUaGBkeHxYWFxYaKCggGiYlHRUXIjEiJikrLi4uFyA/ODMsODQtLisBCgoKDg0OGhAQGy0lHiU3Ny83Ny02NzcrNzQ3MTcuNzg3Lys3NCwyNCw0NDY3KzQsLCwsNTUrLC0uLCwrLDQsLf/AABEIAMQA0AMBIgACEQEDEQH/xAAcAAABBQEBAQAAAAAAAAAAAAAAAQQFBgcCAwj/xABJEAACAQIEAwUDBggNBAMAAAABAgMAEQQSITEFE0EGMlFhcSKBkRQjQlJysQdDU2KSk6HBFjM0VHOCg5SissLR0hckRHQVs/D/xAAYAQEBAQEBAAAAAAAAAAAAAAAAAwQCBf/EACARAQADAQACAQUAAAAAAAAAAAABAgMREiFhFDFBgfD/2gAMAwEAAhEDEQA/ANsRBYaDYdK6yDwHwoTYegpaBMg8B8KMg8B8KWigTIPAfCjIPAfClooEyDwHwoyDwHwpaKBMg8B8KMg8B8KWigTIPAfCjIPAfClooEyDwHwoyDwHwqv9tOJPFDHHC7JLM4RXRDIY1UF5HyAG/srl9XFRw7ZyHDLNHArhcM+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LOdhJII5FXMt0KMGVixysSugIudEfthIrEvh0yE4lY8s12ZsNJk9sFQED73uctuvQLdkHgPhRkHgPhUZwbiEsjzJNGiPEyr81IXVwyBr6qpXe1vKpSgTIPAfCuXQWOg28K7pH2PoaATYegpaRNh6CloCiiigKKKKAooooCiiigKKKiu0PFjh0TKLs7ZBcMwXS9yq6noAOpI1rqtZtPIc2tFY7J+2FQyCQqM6qUDdQrEFgPUqvwFNzwaD5z5pfncwk074fv39etV09oZ9dV0IU/wDazaMbWU+1ucw08xR/CKfxXfJ/JZu99Xvb6jSrfTXS+oosjcKhJJMa3LLITbdowFRj5gAD3U2Ts3hQjoIEyvlDDXZGzIB9UK2oAtY7Vx2e4uZ+YrgB4yASFZQ1/wA1tVIIIIudqmKjas1nkq1tFo7BhhOCYeIWjiRRZl0G4c5nBvvmIufGvFezmFCFBCuUlW63BQWQhr3FgSBY6AmpWiuXRkvCIBh/k4iXkjQJb2RrfTw11v400bsvhCuUwJbW419q7FiX19s5iTdrm5NTFFBGL2fwwdmEKXbMTva7kM5A2BZgCSNyNaXG8DieMqEVSRJZsobKZjeU5WuDmJ1B3qSooIfs1wFcIkgDBmkfO5Vci3ChRZbk7KNyamKKKApH2PoaWkfY+hoBNh6ClpE2HoKWgKKKKAppjuKQw/x00UfX5x1X7zTuse4jh8uPxckbNG7TtdlsSbBQO8D0FBoi9scCTZcTG/8AR3f/ACg0P2sw4257fYw8x/01QE4nigNMU5+2kbfcBS//AC+M/LxH7WH/ANnFBfV7WQnaPE/3eUfeKU9p06Q4k/2VvvNUQccxf1sOfWFx90ldfwgxfhhj7pR/qNBdj2oHTDYk/wBVP3tUZxXjHOkgHJmitIpvLksfbXQZWJvVd/hFivyeGP8AWlH7q88RxzEOAGhwxsQwIllBVhsQcuhrvO0VtEy40r5VmIXnE96b/wBvD/dBXMneb/3U/wAqVRW41ije6x+0yyH/ALiXVltlbudMi/CkPGcV9SPviT+US98bN3PIVaL1/v0lNLLZhOLcjFYn5mWW7n+KyezZm3zMKkR2oHXC4kf1U/c1UWDjmITMRDh7sczM0spZj4k5a9f4RYr8nhh/WlP7qjpaLW7CudZrXkrwO06dYcSP7O/3GkbtXCN48T/d5D9wqj/wgxf1cMPdKf3iuTxzF/Ww49InP3yVw7XtO1uHO4nX7WHmH+mlfthgh3sQif0mZP8AMBVA/wDl8Z+WiH2cP/vIaG4niiP5S4+wka/eDQadgeLQTfxM0UnW0cisfgDT2sVliLTQSSO8jrPCVZ8oIJlUHugdCR762qgKKKKApH2PoaWkfY+hoBNh6ClpE2HoKWgKKKKArJOJ/wArxP8ATv8AurUeKcQSCFpZD7K9ALsxJsqKOrMSAB1JFZvieBYpneXNADKxlMbB1MZa3scwFg9rb5RQR1FODwjGD8TER4riP3MgrluH4kf+Ox+y8Z+8ig8aK6OGxH81m+MR/wBdJyJuuGn+Cn7moEopTHL/ADef9Xf7q5yyfkMR+qagWiufb/IYj9S/+1Ht/kMR+pf/AGoOqK5+c/IYj9S9KFk/m+I/VH99AtFHKm6Yaf8ARA+80nJxHTCTn9UPvegWiu0wWJP/AIsg+08Q+5jXY4VjDtBGPt4gD9ioaBu3fi/p4P8A7krZayc9nsV7LloBkdJeWudjIY2DBOYcoS+W18p9K03hfEUxEKyxm6t0OjKQbMjDoykEEdCDQO6KKKApH2PoaWkfY+hoBNh6ClpE2HoKWgKKKrPafGc1/kaE2KhsQy/RjO0V+hksR5KGOmlBW+2+K+V4PFS6GCOJxANxI1rNiD4jdVHhmPUWr+GxnJM7YQ4cxkYcM+DBjw8QMjCRiGzKsmUgl9QFC3XTXQlFrAaAaADQADYDwpSx8TQUKfEyu0WIJDtHFiDGQFkUASRLz9FGZgjubrYHJpoTeTwnEJZJhHFiDJEJCFmCoTKFhDtGGtlNn0zAdSNxerVmNeeKxKojPIwVFF2ZjoAKCr9muOyPmbEOgVYuZKM6nkPfVCFUZOoysWbTc1OYB5ZGMr3jjItHER7RH5STwJ6INhvcnTyghed1lnBVFIaGFtwRtNKPreC/R8ztKUBRRRQFFFFAUUUUEfj5JIn5q3kitaSMD2kA/Gx271vpJ1Go1Fi9hmV0DqwKMMwYG6lTrmB8LV3UPjMIYs7RrnhfNzoV3GbvSxAdd8yfSuSNdwgIu1MjRYplYEtDJisMGUqERDlyliLOcpjk63znpTyDj08RaKRBI/N5Se2x0WBJHaRkjudXGyfS6Aazz4WDERRkhZI8vzZHdysuU5bdCptakm4RCxZintMwclWZTmC5QwIIIOX2SRuN6BtwnjDzyWEORBGjsZHIkVnBtHy8vTKbkkbjSnsWL+STGYn5iQgTjpG2y4geWyv5ZT0N+sJgo4haNAgsq2XQZUFlFvIE17soIIIBB0IOxB3BFBaaKrPZjGcp/kbkkBS2HZvpRjeK/Ux3A81KnWxqzUBSPsfQ0tI+x9DQCbD0FLSJsPQUtBH8d4n8nhLhc7khI0vbmSN3Vv0HUnoAT0qvYDCmNDmbPIxMkj2tndrZmt0GgAHQKBSNiPlOJM97xR5ooB0OtpZvA5iMq+Cqbd6nVAUUV5YrErGjO5CqupJ/YAOpJ0AGpJoDFYhY0Z3YKqi5J6f7+FutMMNh2mdZZlyqpzQwn6JG0sv5/gv0PM7LhsM0rrNOuUKbxRH8X4SyeL+A2T1uak6Aooprj8cIgNC7ubRxr3nPX0A3LHQCgOI49YVBILMxyRonfka18qj0BJJ0ABJsKTh0UoUtMwLscxVP4uIdI06tbqx7xubAWA88BgCrGWUh5mFiR3Y1vflRg7Da53Yi56AP6AooooGnEI5CA0LDOuuRu5KOqMd18mGx6EV1w/HLKpK3BU5HRtHjYbo46GxB8CCCLg05qP4jgGLiaAhZ1GX2u5Ko/FS26amzbqTfUXUhIUU14fjllU2BVlOWSNu/G1r5W92oI0IsRTqgip4GgcywrmjYlpYV3ud5oh9b6yfSvca7yOGnWRFdGDIwzKy6gg9RXpUViMO0DtLCuZGJaaFdyTvNF+f4r9PyO4StFeeGxCyIrowZGF1I2I//AHSvSgbY/CmRBlbJIpEkb2vkde61uo1II6hiKsPAuJ/KIQ5XI4JSRL35ci95b9R1B6gg9ah6ariPk2JE97RSZYpx0GtopvAZScreKsL92guVI+x9DS0j7H0NAJsPQVC9rsUywCKNisk7clWG6AgmRx5qgYjztU0mw9BVV4y+fiQHSCC4+1iHN/8ADh/8RoCGJUVVQBVUBVA2AAsAPdXdFAoPHGYpIo2kkbKq7k/sAHUk6ADUk1VeJcRNjipwypEM8cQsSnQO3Qub+i39TXq0xxEnNbuKxEK9ABcc4+LNrY9Ftbc13NKgVsxWyqWfMRottSw8LXrbhhER5WY9tuz41eGA7SLIiNzchdmRVkZczMpsyrrZtfCuI+O4n5a0JjIiA0ex19kHNm7upJXLuLXqG4kcHLEs4a3L+bQKGUFl+cRHjAzWBs2ltD4U94HicQYwsgEk0hzRC6i6WF5JGXRUDE672sNTVrRSPcxCMTafUTKcxPF5FKonzkr3yR6DNbdmP0VFxdul+pIBcxMuHa8pebESKSzRRs1kU6hFF8iAnQbknqac8I4UIQSTnle3MkIsWtsqj6KC5svmSbkk0247gWkdGWISBVYArMYJo2JGqyjdTYXXyB1rBreLT6jkN2dJrHueylMNiFkRXRgVYBlI6htj769AwN7EG29iNPXwqrzcIxJBVgkhk+SF5C9srYeQM/s29u4UWOmt9qj4OAyTYYhI0gJEwLAjNiM2ID5XGXQFUYEte2bQEXqai78wWvcWOxuLHpoeutLnGuo031Gnr4aVV8D2bPMDSRrlDyyBJCj5GaJUVgqKqKSVJ9kee968V7MOkEaJFDcQ4eOUAL7bRSZnYZhlZhqQXBF6C0/K05ix5hnZTIoB7yqQGYeOrD416CVbXzLbxzC3x2qmQ9mZlX+LiYlcUlnKHKJ5UddlANwrqQAAC+xF69uH9mG52aWOMx815Qj5GsDhhELqiql8wvoNL9TrQTmNgEkp5LhMTGo1tcFWuQki/SU2J8VOo8Cyh4pKcysCkid9CNV8CD9JTbRhv8RXPBOA8sZZoo2UwQRswIJLRAgqdASO6Qb9K74t2TglT2EWOQdxwCR9l1v7SnqvvGtUzvFZ9x1PSk2j1PHhw7jonTPDKHGxtup8GG4PrTg4p/rH41VeyfZyHClhkIxKi0uY3IDHeO2hRraHy1sQQLLXoZxE1ieQw3mYtzsm5xRwzPMNYzd5kJtfxmQnZvEbN672XB4pJY1kjYOjjMrLsQaz7t5MwwyqpsHcK1rZjYXUrfoGALHoBUf+Dji7xM65s0eZTKLhgDIxVpRl7pEg2O6knpWffKPvVfDWftZq9cTRK6srgMrAqwOxBFiD7q7orG1nvZHFM0BikJaSBuSzHdwADG582QqT53qafY+hqq8GbJxIjpPBc/aw7i3+HEf4RVqfY+hoBNh6Cqlj0y8Tmv8AjIIWX+zeVXHu5ifpVbU2HoKhu0vDGkVJYQDNCSVB05itbmRX6ZgBY9GVaBjSim+DxayrmQnQ5WBFmRhujr9Ejwr3oK7wrC3wcYHfhHIcfnR6HT4EeIYVUeNLBhMTznVpDOHUr7IWxChxci7ki1k9a0HFYBs5lhflyEANmXPHIBtnS4NwNAwII89qY4nh+JkOvyaLW5dRJIfVY2ygHzJPvrTlvyPGzNrj2fKqBl4RDlGGiiDOx5oUlhk+iZpH7wFhbxa1h5Wzg/Ckw6ZV1Y2zuRYtYWAt9FQNAo0H7a74Zw5IFIS5LHM7tq8jWtdj6aADQDanlT11m8/CmWUUj5FFFFSVFBNFFAUUUUBUNxDjpiac8lmjw4DSuJFFgUzmyHewPiKmaiT2ehbFSYiWOKR2MZQugLR5EAsCfMX99B64rjcKCT2wzxozlAbMci5mUX0uBa43F9a5XjsIDGRhHldo/aO+QAswtsAG1PSoyXsqS0g5i5GaaRcyuWV51YH6WSwMjG4UEg2PUlcV2XYuZElUOeavtK+XLLkP0GUkgxDQmxvr40HtxCaDEc35wRSYVgnObQIXVWtc99GzAFepGmtjVex0suIikgVWhlyk5yzJbUhZYre26kgW20OvhVu4TwwwNJZlKNyyoy2KcuJI7b2taNSLAWvXtxPhqTqA11ZTmR076E7kE7g9QdDVc9Zp6/CWmcW9/ll8HZfFTYGNZ5maYvnKyuwyKUZQodbm/tXI67dK9eB4h5Z8XHzDYgYZU0BZ3fIp5Y0jKLDI1tyvppe8PgcVGdPk0h6O3NjI8zGMwv6N8Ke4PhxEnNlcSS2IBC5EQG1wiXJ1sAWJJNvDSqabRzxq4plPfKyQbekorwxmLWJczk6nKoAuzsdkRd2J8KzNBcAmbicNvxcEzN/aPEqD38t/0atr7H0NQ3ZrhjRq8swAmmILAa8tVvy4r9coJuerM1TL7H0NAJsPQUtImw9BS0ETxTgEcz8wFoprBebFYMQNlcG4cC50YG19LVEPgcZF3kjxC/WhPKk98L3U+5x6VbaKClPxDLpJDiIz5wuwHq0eZf214N2kwgNmxESnwkbIfg1qvlFBS4eLYd+5PC32ZUP76eJrtr6a/dU9iOGQv34Yn+2in7xTCbsngX72Dw/uiQfcKBkUPgfhXNPE7IYMd2BV+wzr/lIpH7J4c7Gdfs4iYf6qBpRTodk4R+MxP95lP3ms4TEStmInnAzyZRzCbKHYJr19kDXzoL7RVF5sv84n/WUnMl/nE/6ygvdFUzhTO2Mw8ck85jkdo2HMI15bMhuNe8lvfV9PZOE/jMT/AHmUfcaBrXQQ+B+FOU7JYcbmdvtYiY/6qV+yGDPegVvts7f5iaBm+m+nrp99M5uLQJ354V+1Kg/fU3D2TwKd3B4f3xIfvFP8PwyFO5DEn2EUfcKCmr2kwhNlxETHwjbOfgt6904hm0jhxEh8oXUH0aTKv7autFBUkwOMl7qR4dfrTHmye6FLKPe59Kl+F8AjhfmEtLNYrzZbFgDuqAWCA2GigXtrepaigKR9j6GlpH2PoaATYegpaRNh6CloCiiigKofb3tjicFio44o4SjxcwNKHJLK5DqMpAsAYz/Wq+VVPwjdnWxeEvELzQkyRj64t7cd+mYbdLhaCl/9T8b+Tw36Mn/Orl+D3tRLjkn5yxq0Tqo5QYAqyAgkMT1zD3Vi6NcXF/DUWII0IIOoIIIIOxFTnY7tB8ixYlIJicCOYDcLe6yAdcpJJHgW3NhQbzRXnBMrorowZWAZWU3DA7EHrXpQMeO4wQ4SeU7RxO/6Kk/urJcHFliRfBVHwFaD+Eea3D2QbyyRQ+5pFL/4FaqITQJRRRQcvMUZJBvHJHJr0CyDN/hzVst6xjFRZ43X6ylfiLVq3ZzGc7BYeXq8SOR4EqLj3G9BI1zJIFUsxCgaksbADxJO1QfaWbHgBcDFA1xrJPIRlPgIwuvqW91ZR234Xj1QS8QeOW7WjjM9wzeEcIQLoLm/Qbmg0HjX4SsJFcQ5sS+1orCMHzlPs7jpc+VQvCfwqtzLYvDhUOzYdi5TydGALfaX9Gs6pxw3AyYidYIVzyNra9gqjd3P0VFxr4kDeg3/AIVxWHEx8yCRZF2uhvY+DDcHyNPKyLDfg2x8UolimgjkGmeOSRWt4H2LMPI3FaJ2bTHKhXHHDuR3XgLAt9tSAPDUHXwFBM0UUUBSPsfQ0tI+x9DQCbD0FLSJsPQUtAUUUUBRRRQUrtl2ATFM02HYQ4g6tcfNzW+uBs1tM410FwbVlfGOGzYRsuKjaLoGbWNvsyj2T6Gx8q+ia5kjDAqwBB0IYXBHgQd6DB+zHanEYHSGzxE5jDISFJO5jYX5ZO+xBPTUmtR4F2+weIspfkSHTlz2U38Fbut7jScR/B7gJSSIeUx1vh2Mep65R7J94quY78Ed7iLGMAd1xEKy38roU+40F54/wNMWiK7OoRs6mMgG+UjqCDoxqE/6fw/l8T+kn/GqxgPwfcSwumGxkaAbKjSonuibOg+FTWHXj0Z1+RTD89mU/pKB91A9/wCn8P5fE/pJ/wAaP+n8P5fE/pJ/xp1h+IcUt7eCwpPiuMcD4GE/fTbFYnjLfxeHwMfm00khHwRaA/gBD+XxP6Sf8alIDhuG4RI3mEcaXsZ3GY3Yk+urbAVVMXwHjkwtJjIIwdCISyj4quYfpVGYb8EcpfmS4yPOe8ywM8jesskhPxFA/wCP/hRAumCjLnbmzAqg81j7z+/KPM1nHEMe8s+eaRpZ30F/acj6kca6gfmqP261q+A/BdhE1leeY7+24QfCMLp63q1cK4Lh8MLYeGOK++RQCfVtz76DJeBfg+xeIsZP+1jOpMgzSkfmx7L6sdPqmtV7P8AgwcWSBLX1djq8h8Xbr9w6VKUUBRRRQFFFFAUj7H0NLSPsfQ0Amw9BS0ibD0FLQFFFFAUUUUFY7bKzNg0UBy85XI8jRLJaCVrM6gnTLm2Oqiq/guMSQROnMWGQ4iQNCTzfk4SJTy1lnZBY6S5juHIVdyNGI/Z+yuJIFbvKp1B1AOo2PuoKBgO2U0mR+bCCVwZGHC+3N8psHKEtcWzEiwPdN9K8OI8ckaIR8+OEKcIQn4yfmYgZmRs1wBlK2APda/lf4OGRrM8oUZ3y3J6ZVyjL9XTwr3MCkglV020Gl97eG1BR+GccnRYYVIY4h2WFmBaxTESfKc3ksK5hruLVJdpOMzxTy8pkCQ4cTsrJmLF2dblrjKq5Qx01CnarAeHpzll1zKpRRf2FzG7MF2udr+FOba367UGf4nj8vymBflcbxxzlWkiUBJQ2Elk5ThSQSCq2AP016jVsvaeeX2DiFULJgpDIqxr7M05VkIV2AU5RYMc2tjvWjJh0ChQqgA3AAFgb3uB0N9aRcMgFgigeAUW1Nzp660FBwXaHEZCyPEscSROUKFi/NxUsbDOWuoyoLeflpUlwTtFLLjI0aaI8z5Rnw6raSDkuFUM17+t1FydNKt/LHgPgKj8JwSOObmguze0F5jlggcgsFvr0A1vYCwsNKCvYvjeIEz3nijiOK+SqzR6QhYuYWZi1mLMAgvYDMNzYVHxdpJrmU4iMXjWNbr80R8raJsYozXy5MreHtLc21rQHiUggqCDuCAQfUdaDEp3UbZdhsdx6abUFR4VxvETYxYFniZF5zNKkYInWJoRlUBrKQZyrMLi8Z0F9LjXEcSqAFUAAWFgBYeA8Nq7oCiiigKKKKApH2PoaWkfY+hoG6Tmw22peefKiigOefKjnnyoooDnnyo558qKKA558qOefKiigOefKjnnyoooDnnyo558qKKA558qOefKiigOefKjnnyoooDnnyo558qKKA558qOefKiigOefKjnnyoooDnnyo558qKKA558qR5zY7bUlF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ASEhUSEhIWFhUXGBgVFRcYGBkfIBgdIBogHhkdHSIgHigiHRslHRgZIjUiJSktLi4uGB8zODMtNygtLisBCgoKDQ0NFQ0NDjcZFRkrKysrNy03KysrKy0tKystKysrKystKysrLSsrLSsrKysrKysrLSsrKysrKysrKysrK//AABEIALkA+AMBIgACEQEDEQH/xAAbAAACAgMBAAAAAAAAAAAAAAAABgQFAgMHAf/EAEcQAAIBAwIDBAUGDAYCAQUAAAECAwAEERIhBRMxBhQiQQcyUWFxFSMzdJOzFiQ1QlNjc4GRlNLTNFJVcqGxJbTBQ2KCouH/xAAVAQEBAAAAAAAAAAAAAAAAAAAAAf/EABQRAQAAAAAAAAAAAAAAAAAAAAD/2gAMAwEAAhEDEQA/AO41Wdo75oYCyHDsVjQ6S2GYhQ2kbsFzqx7qs61TQKxUsoJU6lz5HBGR78Ej99BD4Bfme3SQ+sRhx0wwOG2PTcHarGoqWMasXVAGIOSPecn+JGaRuwvZS2uOH2s0rTtJJErOe8TDJI36PQdDopZ/AWy/X/zM/wDXR+Atl+v/AJmf+ugZqKWfwFsv1/8AMz/11B4XwuO14oI4mk0Nas5DyyOMiTGfExxtQOhpY7WcUnhdREWwIZZThVIypTBfO+gBiTp3wNqZ6h33C4ZiDIgYgEDOehxkHfcHA2PsoJMTAgEHOQDtWdKPb21VbaKNcosl5bK+hipIeYB9wcjOTUj8BbL9f/Mz/wBdAzUUs/gLZfr/AOZn/ro/AWy/X/zM/wDXQM1FLH4C2X6/+Zn/AK6x9HiaYJk1MQl1cIupmYhRJgDLEnagaDVRZTSzSynmFEil5YjCr4sKrEsSCd9W2MbY65q4NQpuFQM/NaMa9gW3BOOmcdce+gm0Uk33BYZ+IiBzII47RSiJLIgHzmPzWGdhjerD8BbL9f8AzM/9dAzUUs/gLZfr/wCZn/ro/AWy/X/zM/8AXQM1Fc/7Z9lLa3sbiaJp1dIyynvExwR02L4p+i6D4CghcfunitppE9ZI2ZfPcDaoljPKlzyHk5itDzQxChlIYKQdOAQc5G35p61bXECyKyOAysCrA9CD1FRYeEW6brGM6lfO5JKjCkknJwCcZ6ZoJ1Fc97Jdm4LqKaaZp2c3V0uRPMBhZ3CjAYAYAFXn4C2X6/8AmZ/66BmopZ/AWy/X/wAzP/XR+Atl+v8A5mf+ugZqKRxwaK04nZLC0umSO61hpZHB0iPTszEbaj/GigeKK1S3CKVDMqljpXJA1HGcD2nAOw9lbaDFqUPRu9x8l2elIyOSmMuwPT2aDTga572Hv7juEKxPDGsNtHI3NUnXq1HqGGhAFxq33zttuDtruv0cX2j/ANujXdfo4vtH/t1V8P7RNJJKumPCQxzKiyAy5ZdRV0x4fIA+daLbjrxiKWe4hMUsbSnA0iEBdWdRY6kGQpJ8yPbigu9d1+ji+0f+3VCpf5WTWFB7o3qkkfSj2gVWcK7R8S03ouY0XQSYJo11IispKNJhssoGhjjfB3HSrC05nynDzWVn7idbIMKx5gyVHsNA3UUUUCt6Q88m3xjPfLTGf2y1ea7n9HF9o/8Abqk9IH0Nv9ds/vlpnbONuvlQQ9d1+ji+0f8At0a7r9HF9o/9ujhEs7RK1xGscpzrRG1AbnGDgZ2wennWye+iR0jeRVeQkRqSAXIGSFHngAn91Br13P6OL7Rv7dUfo8JME5bGTd3WcHI+lI9g9lXfEEuC0XJdFUPmYOpJZMHZcdGzjc1Tej76Cb63dffNQM9FFFArSl/lZtAUnui+sSB9KfYDV5ruv0cX2j/26p0/K7fU1+9NMtBC13X6OL7R/wC3Rruv0cX2j/26m0UCj6QHn+TrrUkYHKbJDsT+4aBn+NNcXqj4Cl/0i/ky7/ZNTDF6o+AoMqKKKBN7AtN3eXQqEd7vN2dgf8Q/kEP/AHTLruv0cX2j/wBuqP0c/wCGl+t3n/sPTTQQtd1+ji+0f+3Rruv0cX2j/wBuptFApcSaU8UsOYqD5q8xpYnyi65UYordxr8qcP8A2V7/ANQ0UHvbD6Xh/wBcX7mWmaq3ivClnaBixXkSiYAY8R0MuD7vGensqxFAGuU9lOHvNax+ATIlpGNLlFMTNqOYm0MS5G/iwoIHvx1Y1yvg1rJPwyJLaP55bVA0hkKjfUVUqNpds7NgeLr1oN0HD+DGSaKPmzXjWyTNqeQPKFUOmWXA1nCZx7qnXUg5MvImtZHmt5JJC6RBEYAYLkDwxkkjEmTkZzsampeY5t7FHb/MxorsyFZJVEaudJBwgIYaQQcmsLzhckq3Vi7xyK686VpV0MyyMxRF5ZXATR9Ic7nptRUDhq3j27ZYP82pvOS8YR/BsITpPiMIQEghTtjByRP4GJe/wc1kZjZOQY1KroM2YwASSCE0g1RyWqwWsnd1LA2kZggVZfAuCfxhlPjUnVjOMgHyzVv2ZluXvLZrpUWY2LaxHjT9N4cYJG646UD5RRRRCv6QPobf67Z/fLUscHcRxc68mYwyGZpAVTmDJIRwBugBxjqdNRPSB9Db/XbP75aub22naWJklVYlL86MpkyArhQDnw4O/voKvs/fWHEHF/buztGHgBy6gZIJyp2PkQcdKh9tzdCWyNs9qrc7B55UMQRhhHnckrnZd6uZ+Cqtu8FowtS24eNF8JyCTg7EnGN/bUbj/ZO2vGhecFpIDqibJA1bHxAdRqAOPdQWPFUuDHi2dEk1LgyKSMahr2B6lc4qm9H30E31u6++atHFn41ElosIhnfmAXbldI056qurbb47jpW/0f8A0E31u6++agZ6KKKBaT8rt9TX700y0tJ+V2+pr96at7KCdZJmklDozAwoEA5a6RkE/nZOTmg94dxSGZpVjbJicxSbEYYdRv169RU2qziEJWRLhrnlQxK5mQ6Qj5GzOx9XTjNRbm+N1zre2leGWPlHncolcNhhoJ8LgrkZB2zQVnpIS47pcsHTkd2kDrpOsvkaSDnGkDO1NsXqj4Cl70hj/wAZd/smpii6D4CgyooooFb0c/4aX63ef+w9NNK3o5/w0v1u8/8AYemOe7jQqHdVLtoQMwGtsE6Vz1OATgeyg3UV5mjNAs8a/KnD/wBle/8AUNFHGvypw/8AZXv/AFDRQSe0c9yrw8jUwyWeNDHqYBkz653TBbON8lKsuESO0MbSFWcqCxUgjPuI2P7qo+2M/LaFy5jGJFMiyxxsM6Tgczwsp0nO2RpByMVecJjVYY1RdKhF0jIOBj2gkH453oJZrmXZOAy2UIjRPm7WPnFpJE5qnUwQ6CBpAB8TZ9YjHWummuO8EvJFHDEeKFrQ2oNy5VyyLlsayuyx5xjWNJ8VAyX8EhV2jUM80TT200kSLHaKqKY0kIO5BJIJG2/srK2u2ew1XMIu76KFnCct15w8tGpQXQ7ZwDn2biqp5+GW/EeIrJPclprfVKMZREIA8GASThhjbHXrVzxh7krJpmLTxwNy5IYTiIOBiSQFjlyE2RRkDJxuKKjScakW2N2/4rPLbl5bUxlm8AYIyZxyiw8IMgK9Nsg5w7FcQa4ubaRrdrc9ydBE+chVm0qdwpIIGdwK12V9cw29wwmW6uEgUTao2HMYIzR8rbEuUONPtGfMit3Y2/M9zayGJ4j3Fl0SZ1DTNpBOQNjjPTzojodFFFAr+kL/AA8P1u0+/Wr/AIhE7xOscnLdlYI+AdBI2bB2ODviqD0hf4eH63affrWjh44jPHfxcQVYojzEgeE+PllSNQwTuBjBIBz5UGm9fi03JS1bl8iYR3DzIB3hQBl48ZypyRjbf4VZdrOOXVs1uLeza4EsoSQrn5tfMnAOPPc4G1UPos43YC2htYJZnJaZU5ynUdPjboNKrhhgZ/5p9uJQis5zhQScDJwBnYedBnSx6PvoJvrd1981auNdthFHbSwW8twLh0XCgho1bozLgkfA4rb6PvoJvrd1981A0UUUUCdxW5mj4jI8EPOkFpGBHqC5BnwxydhgEt78UxXttM7QtHNy1RtUqaQeYuPVz5b75FVKfldvqa/emrbhgufnO8GM/ONyuWGGI/zdWSctjqRtQSLu3jlRo5FVkcFWVhkMD1BB6iot5d93EKJA7qzrF82oxEuk4ZvYg0gfvFRQLS8m1btJZykD110OV39gcaT7xU3ifFIrfl8zV85IsSaVLeIgkZwNh4TuaCp9Iv5Mu/2TUxRdB8BS76RfyZd/smpii6D4CgyooooFPsA5FpMQNRF1ekD2nvEmB++rm1iW5jhluLYJIpEio+lmifBGxG2rBO49tVPo5/w0v1u8/wDYemK8uUiRpHOFQFmOCcADJ6UELhNvDrnlinaXmP4xzA6xsg0lVA9TpuPbW654XHJNFO2rXFrCYZgPEAGyAcN0HXpWHCIrcwh7dAkc2ZfCunJfcsR11HOa2cH4ettCkIeRwgxrlbUx/wBx86Cl41+VOH/sr3/qGijjX5U4f+yvf+oaKDTxvi0PPUd5SCWNnhy5jI0OiuWKsQQMooBz1HnmmHhEEccMaRNqRVAVsg6hjY5G2/u2qo47xNoHGtICHzoyJWdsYz4UiY7Ej3birrhs4kiRxjDKGGM43HlkA4+IFBINc07LTiDh8DrcQoZbZdUbjU50hgDGoYFiQSNJ6kDHUiulmuUcEuUteFRc6SBIruNU5kpbKMV04ACnUoA1DcYOc+2gY+fF80Wea3hNrHyjo0u7bgq5Kkl1ATEeNyx2PQYzXuA7SzyWsvdklumMYEZG4BDMCEl8jjONtiQKjXcdxdX8lubsCxiSJXUMySczZlw+BqzjJIOMbYrZxGBHjK3Ky5LN3syl1g5W+rxEiMLjTp0nIOD7aK84crSQxytDbziaCOKLRKNEZAYaVL+LSfCcqC2QdthVhbRMnE4UdtTLY6Wb/MRIAT++qHiHBrSeGzL2k8b2SidYLd1ZYxnKq7bhtRjB8Hixn273HDLp5eIW8kiBHexLMqtqAzKDs3mPfRDnRRRQK/pC/wAPD9btPv1qPDLxC2vZWuZDLb3Eix2yRxluUSPWfA8KjG5JNSPSH/h4frdp9+tWFz2ktFne1M6idYzKY98hQM56ezfHXFBT8J4O0bw6bYxyI7NPMNOJAQ2rGDltbFTggYx7hm1+VJZ4VktI9+boYTBkIVX0yEDGSdtvI0p9n7O/mtje3E5llbaHkllzbs6l/AQPnNIfTkZGQM53q3j4k0MmLeORkkaNEimcxsTkmZ4xNhyETBIHXBx5mgz4dw9xLDHykR4XLyzB1LSAhuoHi8ZIJDbDG2cA1t9H30E31u6++aqW3tYYb831rDPJJeSLEzSOFi0gZdk21ZxHkBtjg6etXfo++gm+t3X3zUDPRRRQLSfldvqa/emreHiStPJBokBjVXLlCEbVnZW6EjG4qn1AcWcnYCzBP2pql7N8ezcz3D8RWe1mmWC2jRGPLfrpPh22HXoetA48W4jHbRNM6uVBUEIhZjkhRsNzuR8KxWW57xgpGLbl5D6jr5mroVxjRpyc5zml+O+ktOILZxWs8kVwXnkuGdmWNjklRkYCjA2yMahgGraa57xNNZlAYRFiSVJVyrt/9MqDqVtB1ZNBE9IEqtwu7ZWDAxNgggj+NMkXqj4CuccW4IeH8Mu7KGNu6rA0izPICzSM3iTSFGABvmujReqPgKDOiiigTexdsZbG4jEjRlrm9UOmNS5uH3Gdsimix0hRFzOY0YVHJILE6er46MevTzpS7IG5Fm/dhGX79dauYWxo70+vGn87HTyzTZbWMMbSSIiq0pDSMBu5AwCfacbUGEnEkWdLcq+p0ZwQp0gLsQW6A+wVEFjJdW0kN9Gg1l1KxO2CmfBvsQxGM4qXwfiaXMSzRhwrZwHQq2xxuDuK84RczSIWnh5LanUKWDZUEhWyNvEN8eWaCl4qgXifDlHQRXgHwCw0VEa4nk4hw5riEQyaL8FA4fYcrScgDqMHHlmvKCf2vkw0QJiRWWTMsokwuChVVZGXSxIyN8+DapfZKWQwBJIhGUCABQwGCgYDDEtkZwck/wDwK7tJxa2LrEzoHXXlXuXgxjTv4T4gdQxn2HHnV9wRSIIgzhyEXLg5DbdQfP4+dBNNcj4Vw+C44dAl2JWKQxvZIisVL4O+FGHfWdJV9tONtya64a45wS1a3tob6C6JuTZhIrV2+bzkgM24Cg4ONRAyOtA2/KEFxLI6rDdGOJYZ0Dpi3cai+dW2k9CwyRyvOq3suneGaRuIxXVpJDyFt29UuoGQQ2CQPbjJDA1P4HwxoEjUwwW1xdq8l4wXUrMuMqAWxk6ycZxs3WqiCC1s7S4JitYopnKCXVpWNvo84OW05XWukn1juMZoo7J8TupoWlnfRI+zCyRZFMC+FH6sEbPMUYJJCDw5FMdqIxxOARYMfcfBjpp5gx/xVFFc8REl2ILdYVSOOO3YlAt1gnDKSQqvh2OoZG4yDiryzthHxKCMDAWx04znGJB5+fxohvooooFb0if4eLHXvdpj485cVSQrawzpfyFluAji9llVgsaaT7RpXD6FUJuwP53Wrv0iDNvEPbd2g2/bLSf8lTxheH2sq38M87ted4b1Y8qCI/EMgYJJQkhgNhQWXyvbwwwXDSGHJPMuycpIGVgNOCdYLFWC48GnfTjFRb3vdpw5X7za3t9HMOVLKU8AlOnC5YeIg43I2Y+yne87L2UlqLRoE5CDwJjZMdCPeKUrueOFobZYbc3MELyQwKyk3OIyECjGykjX4t8ptnGaC04MULQJJJKURsRLoHK5oUgqJMZcL4wucA46sQKl+j76Cb63dffNVP2XF/MLMXEQSMNJLLCWUPCVJMOc+JkJwQuARtknG9x6PvoJvrd1981A0UUUUCywHysQehs98+6X/wDtbojwzhxSBeTbmdyUTprc9SP+BVD2v4F369a250kOq1Da4zuNMwOPgf8A4FY8J4NcT3pW8t4ZbW0CCynLBpCyhQS2G3OxJDAYYDGetBO7cXRnZOH2vEFtbxmWUDBJZADkewdM4zvpNa3uLqHisVvClsY5Yubdt4RK5UaNZGc9dAGx6n2Vl2auUvLua4n4fyJoHMEU0g3dd+hIHv6Z2br1rHjXaolo34bAl64m7vcMh3hXqckb4z59NqCy9Iv5Mu/2TUxRdB8BSf21uJ24fxASxBEVGWJg4bmLpB1ED1TnIwfZTfF6o+AoM6KKKBS7ARBrSZT0N1eg4OOtxIKtWjNnbxR28LzBSkYXXlgpOCxZjvgHPtqs9HyZtZh7bu9G31h6suzUkCo9tC0rd3blMZdZOcavWYeMb9RQWAvYuaYeYvNC6zHqGrTnGrHXGds1hZ8RhlVnikV1RmRypyFZfWB94raLeLmGTSvM06S2Bq05zjPXGa1zx8uNzDEpbDMEGFDt1wT5ZPnQLVxxCG44hw2aFw8bxXpVh0O0VFeTau/8L1xCJjBdlo1IIQ6YcgEbHB86KCV2kt5DLHoEr6hIWEcsKsoGgDAkxlM5zjoSPbV7wtgYoyCT4R1Kk/vK+En3jal7tdbx82F2iQkrIpkaCWbSMqQulDtnc5P+XA60w8LAEUYGMaRjCFB08lO6/A0Ek1ybsNdTJZFJTbwxzRIELvqZl0FTIFHQHGAjY3B65xXWTXHuF8ft7Lhqa5osSwRCVWDM8eoFAdIB1IQM4JGDn20E1YIIVMvft77lraQ30bFUKkA5TyO4XPhHiHtqZxXhVo/PaYQ+O4jSS1IADhGCK2c6lbQSwIIXHUHc1bcUtIbiSIHkYtYY54ZJ01Fic4YeJcKOWuTuckdMbxuLQXs/DZiVt5biZdcaOgXTEwB0NqYZKjV4iQOlFe3nE7RryeBFjuGjgVGjJVRABkscvhdJDISVJI0jbpUjhQ/8hbfOCX8Q+kByH+cG4PmPfUSwt0YqxNpDJJaRtNKqI6z9VZAScGJQozg5IddxW/gZBvrYrGsY+T9kUYVRzBgKPIewUQ70UUUCl6TiwtEKLqbvNtpXONR5q4GfLJ2zVHcTl7aG3nnWN1HKUW2XkSR1MYO2wVNR1Mudx5UwekQfi8Xl+NWu/s+eWqXhXaO1a8tLETxMyB3haIMeZhXTBONKHwuSMnJXyoDh9wbeNrCO8S6a2gm7zHIrmRi26YOfVUNggZOMedbOEcM4fb3MUmuKXk2xMcvhBhRR0Gk4KlWfGoFgAdzmh42Ba7tu7R3N0xiJEWXTGd28XjZdHiGANvdvS2XHH4hPaTw20CQRTPBcNOEVtbLpbQM7llLDSATk4PnRVx2ev4LhbeSHlgd4b8aLBTKctqQK2JC7ggFWGANxnAq69H30E31u6++aqvh8ESLBoS3CLc6UtBEuYm1lS6n1hKo8ZPTGfcatPR99BN9buvvmohnooooEnjV5JFxaNgitGbUid2kCCKPmDL79d8DHvqiPZOzjYQ2t7cwqrfKMkoJMbpnGNYwp6dN8gknNW/ay3tJb2SK8YLA9mEYltO5nXRg+3VjFUvALp3eUcPkE3DrSB4DZspDySBTgAsvi1Nvq1e7FA28FMPEY+e8kVzCtwZbRkDro07LqyQS4y2cjG/SvJp+E8IR5CUgE0vjxqJMhBO4GSBjJ8gBS9acZmseHW92tkbaFWcTWaR6mbUSFYE4KDPiJasuAW4uJ7yTiMFotvIYruINpD6cYR5VJypCYUlgPEGG4oMOJ8FjtOH8TQXjTvIjTlXYExq3q7ZyAfb54rpMXqj4Cuecc45w69sOIy2gBkSPkyvo0lgN13I8S9cV0OL1R8BQZ0UUUCR6NJ5ytyjQhYVubkxy6wS7G4k1gr1XG2/nmmCHiLXNvI9rlH8aIZo2ADqcZKnBK5H76U+zvai0srOc3EoVhcXkgQDLFe9OuQo3IywFW/o5a9e2M13crcCVubAyrjEbAYBGkY9uPLpk0FzY8LRH7zIq94aJI5pBkBgu+wJwBkk1YpICAQQQdwR0NInabj91FcS2Aj5z3SMbX5vEcY0EFZTnxZIO/lkVv4J2ghseFwvevDGUUpohIYHScaUCk5I2yATigk391HLxLhzxOroYr3DKQQdouhG1FQ7Z7ZrvhT2iqsDwXjxhV0jBEJ6eVFBccXtHuXUwMA1vJhlfVpJ8D5GD1wMbjozVYdnnDW0RDlwUHiYYLe/HlWriHBopGLGSSMvhX5crJzNts4PXG2Rg++rG2hVFVEUKqgKoHQAbACg2GuV9mircPj1vEnKt42VJIkbn4BZS2oZZdXgATBBB9orqhrlXZxkFjbmYzK/JQWPL1YLkHpjwmQv1Em2MeWaA7S2k5uo7d0eS0lHeblt3ltc/mppGUjBQAAA58fsqdecStTLNbjlyXCsJ+cXQAREhlGWOc6Do0AEHUM7E1MmvLuGT5yWI3cxRGhgUMwizhZdLOCCmt8ndSANqhjhcUbW19Hb243CBnZtWhUYAu2CM6RkkDbG+worfNeWjRQNcDutsIVMCIRpSbUwZMpka1ATSnQ6m2OMCfw1pTxG3MwxIbE6xgDfmDqBsD7hVLxXh8V2WS6CvbTabyM2jSOynAQk6VIMZVc6vMk4G1WnAmlN/AZWiZu5vhotWkpzvm8ajnOjTnPnmgeKKKKIVvSIfxeLbP43abe355arIbZZjEBKgedJY2EUaJJbAqxYxsF1LpcaTr6lvLpVn6RM93ix173aY+POXFVcLS6gLRm78VY3InEnLHhOCw2GNekLy+o92TQUnCIppZriS6AhkVZre0mXUEmXT4i7jIZwI/WyDnVgHFTLPjVjM0E8FtG0JdYtJeEYcOMS4LdI9/Fsx1jFSe/ZKwI63EMTJpZQvL5rSaFikcMThGbVjSCQFBz5+WHDlspZrWOKzjEwjVQWZQWfUMAEEsx0k6M+Q332KlW9ynekHMbv5l+ciPTkayCcYwIxHgiQblsAkklasvR99BN9buvvmpZtOGAzxXXhHEIz3VJCZjbuqkofFgAymPWMZxq23Ipm9H30E31u6++aiGiiiigRe00mniA9UA26KzuoYRgzjxkHbY4AJ2BIJ2FRuKJLFDPLaSK0ls2tCoREndxhklCALI4ztjGSyjrUvtJq+UPDr092Xm6AS3K5w16cb56dN8asb4rSGyhMVxHFw1HVubMW1Iy4I5Zc+oJQudfXxAbYoKm24pDDGJeKyTx8wa5o9U2I7hsnSAviCFFyuMoCH3yKuLGG3vtdpcwqzyWyCWcPHrYa8rGSp1alGlj5ZJrVHbfKOpZ4EcsA+J1KrpR2ETRhWJIbUzatXQjbeo9vcTd0gWEWivaBJCplYMV8UfiCrlQw1HIzqI267FT+0HDLO24PdQ2gTQkTKxUgksOpc+bfGneL1R8BXKb/hEVrZX6WgKwtDJLOkwlEokYjlldQA5WAwzucj211aL1R8BRGdFFFByePjAtbTW1ibpJL29jlIXPLj7w5bOxyNs46eGpIu7i80ScKLPZXL8q51NoNuqAJ8yCQU2LHbVkgUWZ4kLL8QeFf8AyF2JudpwU7w+R4tse3G/srd234b8w9qZRCOastnBZYWaVQMOCpIDHUxPh9gorO57aH5g8OMc9rA3Kvp5SQ0KrpGrLaScrqOoBgxXFSLTgXCuIW1tdzWywRRNI8SB1VMM+SWCnSVYqGwfbv1IqBxHspfQm97tFbyWssPhtNIUySkAFnIAOrZjnXvnG3WvRbxXHCoYp4oUsRbmS4EEpZonQgqExq1DIOck79aIYeJIo4lw0IAFEN5pC4xjTDjGPKilvsjxATz8MdCvJCX6W4AcMIlEKqH1E5fY5I2PlRQNXbD6Xh/1xfuZaZaWe2B+d4f9cX7mWmag8NcY4F2aW64fEWaSRINFywaYrg6NRjiGMKunB1HzO2ME12c1ybs/ZxPZRmZpEdbaNYETOJsZOGUbTePK6GyAPLxE0F2lg0l494LWN7sR6oHWR1UQsCIeYG2MxIkGBsANyNqpn4k83Kj4eLWW9Glr5SjBQjfSaFc6RnOHC5bfzqXwvg97C108001xIAGcpJy+WpXWYlGTrwGztpwCNJyTWXC7S05uuVEMy28SSGxEoxIcsA2k6wSnL0l9tmorKx7S8+GS6sYXhdMWggkVF5iqcqYwWUArzH2/cRtV1ZWoi4lBGM4WxI36/Sjr76iLPgo0ggneWCOIq8iDQ2ps52IKuWGdO5KbA7Y87Oz676DaTKWbxEyKVZik2ktg76SRkHzFA90UUUQo+k6PVaIupl1XNsNSnDLmVd1946il+LhjW0g4goZ5riHkQ65JJMtoyhkVFJbUqDOjOk59pNM3pCUm3hAGT3u0++XH/NJ3FrCNkiMF/Jb3DtIkpLHRCSrF1C5AiOpdI0kE5PXrQSreGKztOZDbpDazTK13JJzJNS+q2I/XRS3hU9V2JAqEO0nKaS+ht47jhSaTEUUmXnjCktzPGrKdQyRjTpwd6puKQ8VtrKNnQzxOcx5lclT4n5jIundl3A1MBjJGSavOwdxaxWkCxOwuEZDc4Y8rSxDP58oqynw6d9RHnmimOwLvLbQJk2zfjRB0B4SDzI45MtqxqPkufCATjNTvR99BN9buvvmpbh45GiWuYQSJebzISskjA6jjSPFqZTh/zR4tzgUyej0/i831u6+9aiGiiiig592pgLcTTDyBuSiqquUVy8jDEhAJ0Yyf3D21QcR4JHb2/wAklCY3l1zNmRj4t4eW2AqyF1C4c+85Bpj7Wp+Ovr2ia3iErjqiCfxOPYQdPi/NznypW47wiVpXWwv5GXmRYgdzmZ2xk6z4mRQoOo6saTjcYorLi7vYkLfTIiokaWUOG5enVpIZkGy6AC2TnIJBI2qHF2mmidILxQJ5HEZWGOABI0b5odAwYMNSgtp09Rg5qn7UcRlNytve6HVJIxPMJi+QCzBAThUIXUMaQ5IO+9O/FLi10kW0SyQztDhp3IAkDZLDmAyHwJjppyAPbQVcXfO6cV79K8kpjcwksjKYg2+gqcAamGxAxtiuxReqPgK5X2j4rFJHfgQFGe106kAZMJknW6+FWOcaevh38q6pF6o+AojOvDXtFBwLjljqhSNi7xXfEp43DTBViKXD4KA9CwZiSc+qPPFX/avi1vBcQXTWneBCypaSIZ1xGqfOO5ZQkhDZ0kEjqc1EveE2lzC0V9cd2VLi8eBzp8T95cTDfqdOnCjc6s742g8Mtb2YMUvVuYI40klErmJYCAVRVbBBfSHG2FH529FSIOJzzXLz8P4ilzxCQFeQY5I4eWG3KiQBdQUA4J/zEZqMJ4ZZb5uHiWC80coqGjSHwkCUx56ZYaQDv48jqTVP2S4rw+G4kmvIOTFyyIo4WkySxO+desqVGNWoJkeWateE9p5LSfvVwgurfQyWqoI+ZHE7eDX4dsLGAdROCeu5oHfgTNz+EK+daQXiSAhQQ6iEMPD4evmNj1oqP2ZvI5Lrh3LjeMKt9kMhUZYQv4M+sg1adXuoojR6VeHcVN1aNZzPoeQKqgLiGUAgOfD6pQv19h9orpljCUjRGcuVUAu2MsfMnHma3Yr2g8Nc54Nw1YxxGzmupo+XGwTDeFLdtTJLGP8AMMsh/wBvvro9Lva3s53oCSJglwisisejo3rxSY3MbfxB3G9Aqw8NitrF4Xa/WTkP4urTr0B0o5yU1jwkq2nAO3SttopbdbHmcaiDCY94wu867FI2wMnCK6+PYatugqxueLONMVzKYLk/MHvZCqsb7SPBJGumWQgAjJB26DJrd2hYtFHm44fCsahC5kzlCRqK+EaCAoYLuCwAO1FQuN8TtOHW80UUYjt7hxlOU6PGHUIWRSoDLhSQSRhjj2CmXsrILq7uL5STEFS0tyfzgmWkcfF30/8A4Gqk964k5WJiYSvKe6aLlgIWy4gVss0jYA5hwq7Fcnq+cNsYoIkhiULGihVUeQFESaKKKCk7Z8Ne4s5Y4ziUASQnp84hDp/+ygfvrnbdn04lbw25vGWBVe6BkA1l2dhLHJk4PLfVnbIyB766/SF2o7LyJKbm2j5kZfmy24CEh9OlpIg4KFiuzIcA4BBDDcOacb4tcFYoba5lJi1MoDktEqjlucDCiMkkLqJYq3QDra8E4FLNetYXk1uI1iWZIsBggKYXSCFwfFqPXcA71MPCbO4vGnjli1GP52OeaS3lklLb8xAmFQAKBpGDjI6ZqXyVgkD3V5aytyyqxYe5fOR82idWQABgwAbPXYUVvHbu3juI4ptOq2imMZiUkSkaowB7NWjZRnJIGaeOxXDXt7ONZPpWLTS/75GLsPgC2n4KKX+Adnpbh45rqLlwxO0sMLBQ8khJPMlC7KoJ8MQJxgE70+0QUUUUCL6ReHZlt5zI8cRYW87ocaQzq0TH2qJUQH3MaWuJ8HRZX4zcy8yVX5QgVtBTS3KBQ5yrDHMwfCAzeW9dXv7SOaN4pVDI6lXU9CCNxXOLrgzWTuLkSSWrqI+8xxrI+jGNE3hMg8OF5iZyAM4IzQInBbK9aaeW05bRuzQySFtUTTMGIfJXOVLbMFA1HyzV52U4crWvyjNcoZbdympcByq5XGvrkg7bb4XOakcK4XMLQw2t7ZJEZzMOXPgoA+V3MZLMABgMcA9c4rLhiKoaMcm5uH8DR20YkfGTlpZzhI5GDeJuv+UUVu4Zx2PiMbWkTs0txdBZyUCHkRY1SMBtl0RFPTxSEYGK66BS72W7PtC0lzcaGupvX0Dwxr1EaeZUebHdjufZTHRBRRRQcovLKS24jcqfFG8UskClgFUTSDnvgjxaH8TYwQCMZ3wlXlinDprqx1FoWiUyTO2jXtkKoXIfOrAHXOfInPcu0/ARdIuluXNGdcMmM6TjBDD85GGzL5j34Ncv7R8NTujWl1GIJ0H4uJcLbltl1pMigs2klQspB9uetFUEPDOKR8Ntpg8QiaePlAkGQhjojRsrjlamY6Sfzj8KYLiRODI6t83K0YYxqqsjEbZI/PjOpwWOllK+w1lxcwTRxdy4gp0NzpUeUQwxEAadQUZRwwJ0r55PxsuH2091LqtpO8S6DG988WlEBxnRq+lI30qgCbkkk0Fz2Skju7qOaEs1vZ2qW8TtsWkkCmTI9qpHGD7291eU28B4RDaQJBCMIo6nqxO7Mx82JySffRRFhRRRQFFFFBqngRxpdVYexgCP+agW/Z2xjbWlpbq3XUsUYP8AECrSig8Ar2iigKKKKAorVc3CRqXdgqjqT5VjaXaSrqTOM43Uj/ggGg1X3C7eYYmhjkH/AN6K3/YNeWHCLaD6GCKL/ZGq/wDQFS3cAEk4A3JPlWMsyrjJxk4HxoNlFR7K8SVA6ZKnOCQRn3jI3Hv6Gt+aD2itUtwq51HGBqPtx7cda2A0HteEVpvLtIkLucKOpwT/ANCtVhxOKYZjbUCMg4YZHt3HSg0XXZ6ylbVJaQO3XLRIT/EipttaxxjTGiovsVQB/AVtzRmg9ooooCiisJZVUFmIAHUk4AoM6wljVhhgCD5EAisga9oKtOzliG1i0tw3+YRR5/jpqzUY2AxXtFAUUUUBRRRQFFFFAVF4lA8kbJHKYnPSRQpK/AMCP41Krw0C38g3/wDqs32Nv/bo+Qb/AP1Wb7G3/opkFe0C18g3/wDqs32Nv/RR8g3/APqs32Nv/RTLRQL0/B7nkhWuDcSJMkyGRUQHSQdB0LgDYkNg4JHsqNxWwurh43ZGRQCuhZELI2oESA4xnAIyNx+800tXh60CfddmJXjkUqpaRLtXy5w2uTVADt0Ax/t3raOASl2cKFzLAQuv1YlhCumBsPHnYdetNleGgTIOz91FFHDGqgcu1ViJMBGim1y7Y31Kf39DUWCznMjrGiO4ikWVi5IlJmQktkY16A+Aeh29Xq/GsV8/jQJVv2buAgyimTk3MSvr3TVKzRDOBtoOnb1enStlzwC7bmAYDkXGZhIQZQ4blIcbqEyvw5fh605mvKClsOFvGLlAAEkwYlBOBmJVb4ZcE/vz51Cl4HO0cSHGFitUcayBlJVaQe8FQR7+lM9e0CY3Zm4VWERCErOp8Z3U3CvCu/kIg6D/AC6sDarC34LcchUjuZLYh3YgLC+AeigFSqqPIL0zTHRQLfyDf/6rN9jb/wBFHyDf/wCqzfY2/wDRTLRQLXyDf/6rN9jb/wBFVfafszxCS0nQX8sxaNlERigAfI9UkIMA+3NPNeGgTfRv2bvrKHTd3ZlyBpizqWL3BiNR+HQeVOdeV7QFFFFAUUUU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2126181"/>
            <a:ext cx="3349625" cy="315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69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92162"/>
          </a:xfrm>
        </p:spPr>
        <p:txBody>
          <a:bodyPr/>
          <a:lstStyle/>
          <a:p>
            <a:pPr algn="l"/>
            <a:r>
              <a:rPr lang="en-US" sz="2800" dirty="0" smtClean="0"/>
              <a:t>Key Components of Centrifuges</a:t>
            </a:r>
            <a:endParaRPr lang="en-US" sz="2800" dirty="0"/>
          </a:p>
        </p:txBody>
      </p:sp>
      <p:sp>
        <p:nvSpPr>
          <p:cNvPr id="8" name="Content Placeholder 7"/>
          <p:cNvSpPr>
            <a:spLocks noGrp="1"/>
          </p:cNvSpPr>
          <p:nvPr>
            <p:ph sz="quarter" idx="4"/>
          </p:nvPr>
        </p:nvSpPr>
        <p:spPr>
          <a:xfrm>
            <a:off x="4557767" y="2128879"/>
            <a:ext cx="4041775" cy="2895600"/>
          </a:xfrm>
        </p:spPr>
        <p:txBody>
          <a:bodyPr>
            <a:normAutofit fontScale="62500" lnSpcReduction="20000"/>
          </a:bodyPr>
          <a:lstStyle/>
          <a:p>
            <a:pPr marL="457200" lvl="0" indent="-457200">
              <a:buFont typeface="+mj-lt"/>
              <a:buAutoNum type="arabicPeriod"/>
            </a:pPr>
            <a:r>
              <a:rPr lang="en-US" dirty="0"/>
              <a:t>On and off control, operation time control (timer), rotation speed control (in some centrifuges), temperature control (in refrigerated centrifuges), vibration control (safety mechanism) and brake system.</a:t>
            </a:r>
          </a:p>
          <a:p>
            <a:pPr marL="457200" lvl="0" indent="-457200">
              <a:buFont typeface="+mj-lt"/>
              <a:buAutoNum type="arabicPeriod"/>
            </a:pPr>
            <a:r>
              <a:rPr lang="en-US" dirty="0"/>
              <a:t>Refrigeration system (in refrigerated centrifuges).</a:t>
            </a:r>
          </a:p>
          <a:p>
            <a:pPr marL="457200" lvl="0" indent="-457200">
              <a:buFont typeface="+mj-lt"/>
              <a:buAutoNum type="arabicPeriod"/>
            </a:pPr>
            <a:r>
              <a:rPr lang="en-US" dirty="0"/>
              <a:t>Vacuum system</a:t>
            </a:r>
          </a:p>
          <a:p>
            <a:pPr marL="457200" lvl="0" indent="-457200">
              <a:buFont typeface="+mj-lt"/>
              <a:buAutoNum type="arabicPeriod"/>
            </a:pPr>
            <a:r>
              <a:rPr lang="en-US" dirty="0"/>
              <a:t>Base                                                                                                        </a:t>
            </a:r>
          </a:p>
          <a:p>
            <a:pPr marL="457200" lvl="0" indent="-457200">
              <a:buFont typeface="+mj-lt"/>
              <a:buAutoNum type="arabicPeriod"/>
            </a:pPr>
            <a:r>
              <a:rPr lang="en-US" dirty="0"/>
              <a:t>Lid cover</a:t>
            </a:r>
          </a:p>
          <a:p>
            <a:pPr marL="457200" lvl="0" indent="-457200">
              <a:buFont typeface="+mj-lt"/>
              <a:buAutoNum type="arabicPeriod"/>
            </a:pPr>
            <a:r>
              <a:rPr lang="en-US" dirty="0"/>
              <a:t>Casing</a:t>
            </a:r>
          </a:p>
          <a:p>
            <a:pPr marL="457200" lvl="0" indent="-457200">
              <a:buFont typeface="+mj-lt"/>
              <a:buAutoNum type="arabicPeriod"/>
            </a:pPr>
            <a:r>
              <a:rPr lang="en-US" dirty="0"/>
              <a:t>Electric Motor</a:t>
            </a:r>
          </a:p>
          <a:p>
            <a:pPr marL="457200" lvl="0" indent="-457200">
              <a:buFont typeface="+mj-lt"/>
              <a:buAutoNum type="arabicPeriod"/>
            </a:pPr>
            <a:r>
              <a:rPr lang="en-US" dirty="0"/>
              <a:t>Rotor. </a:t>
            </a:r>
            <a:endParaRPr lang="en-US" dirty="0">
              <a:effectLst/>
            </a:endParaRP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AutoShape 2" descr="data:image/jpeg;base64,/9j/4AAQSkZJRgABAQAAAQABAAD/2wCEAAkGBxQTDxUUEhQVFRUXGRoUGBgSFxkYFxUaGBkeHxYWFxYaKCggGiYlHRUXIjEiJikrLi4uFyA/ODMsODQtLisBCgoKDg0OGhAQGy0lHiU3Ny83Ny02NzcrNzQ3MTcuNzg3Lys3NCwyNCw0NDY3KzQsLCwsNTUrLC0uLCwrLDQsLf/AABEIAMQA0AMBIgACEQEDEQH/xAAcAAABBQEBAQAAAAAAAAAAAAAAAQQFBgcCAwj/xABJEAACAQIEAwUDBggNBAMAAAABAgMAEQQSITEFE0EGMlFhcSKBkRQjQlJysQdDU2KSk6HBFjM0VHOCg5SissLR0hckRHQVs/D/xAAYAQEBAQEBAAAAAAAAAAAAAAAAAwQCBf/EACARAQADAQACAQUAAAAAAAAAAAABAgMREiFhFDFBgfD/2gAMAwEAAhEDEQA/ANsRBYaDYdK6yDwHwoTYegpaBMg8B8KMg8B8KWigTIPAfCjIPAfClooEyDwHwoyDwHwpaKBMg8B8KMg8B8KWigTIPAfCjIPAfClooEyDwHwoyDwHwqv9tOJPFDHHC7JLM4RXRDIY1UF5HyAG/srl9XFRw7ZyHDLNHArhcM+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LOdhJII5FXMt0KMGVixysSugIudEfthIrEvh0yE4lY8s12ZsNJk9sFQED73uctuvQLdkHgPhRkHgPhUZwbiEsjzJNGiPEyr81IXVwyBr6qpXe1vKpSgTIPAfCuXQWOg28K7pH2PoaATYegpaRNh6CloCiiigKKKKAooooCiiigKKKiu0PFjh0TKLs7ZBcMwXS9yq6noAOpI1rqtZtPIc2tFY7J+2FQyCQqM6qUDdQrEFgPUqvwFNzwaD5z5pfncwk074fv39etV09oZ9dV0IU/wDazaMbWU+1ucw08xR/CKfxXfJ/JZu99Xvb6jSrfTXS+oosjcKhJJMa3LLITbdowFRj5gAD3U2Ts3hQjoIEyvlDDXZGzIB9UK2oAtY7Vx2e4uZ+YrgB4yASFZQ1/wA1tVIIIIudqmKjas1nkq1tFo7BhhOCYeIWjiRRZl0G4c5nBvvmIufGvFezmFCFBCuUlW63BQWQhr3FgSBY6AmpWiuXRkvCIBh/k4iXkjQJb2RrfTw11v400bsvhCuUwJbW419q7FiX19s5iTdrm5NTFFBGL2fwwdmEKXbMTva7kM5A2BZgCSNyNaXG8DieMqEVSRJZsobKZjeU5WuDmJ1B3qSooIfs1wFcIkgDBmkfO5Vci3ChRZbk7KNyamKKKApH2PoaWkfY+hoBNh6ClpE2HoKWgKKKKAppjuKQw/x00UfX5x1X7zTuse4jh8uPxckbNG7TtdlsSbBQO8D0FBoi9scCTZcTG/8AR3f/ACg0P2sw4257fYw8x/01QE4nigNMU5+2kbfcBS//AC+M/LxH7WH/ANnFBfV7WQnaPE/3eUfeKU9p06Q4k/2VvvNUQccxf1sOfWFx90ldfwgxfhhj7pR/qNBdj2oHTDYk/wBVP3tUZxXjHOkgHJmitIpvLksfbXQZWJvVd/hFivyeGP8AWlH7q88RxzEOAGhwxsQwIllBVhsQcuhrvO0VtEy40r5VmIXnE96b/wBvD/dBXMneb/3U/wAqVRW41ije6x+0yyH/ALiXVltlbudMi/CkPGcV9SPviT+US98bN3PIVaL1/v0lNLLZhOLcjFYn5mWW7n+KyezZm3zMKkR2oHXC4kf1U/c1UWDjmITMRDh7sczM0spZj4k5a9f4RYr8nhh/WlP7qjpaLW7CudZrXkrwO06dYcSP7O/3GkbtXCN48T/d5D9wqj/wgxf1cMPdKf3iuTxzF/Ww49InP3yVw7XtO1uHO4nX7WHmH+mlfthgh3sQif0mZP8AMBVA/wDl8Z+WiH2cP/vIaG4niiP5S4+wka/eDQadgeLQTfxM0UnW0cisfgDT2sVliLTQSSO8jrPCVZ8oIJlUHugdCR762qgKKKKApH2PoaWkfY+hoBNh6ClpE2HoKWgKKKKArJOJ/wArxP8ATv8AurUeKcQSCFpZD7K9ALsxJsqKOrMSAB1JFZvieBYpneXNADKxlMbB1MZa3scwFg9rb5RQR1FODwjGD8TER4riP3MgrluH4kf+Ox+y8Z+8ig8aK6OGxH81m+MR/wBdJyJuuGn+Cn7moEopTHL/ADef9Xf7q5yyfkMR+qagWiufb/IYj9S/+1Ht/kMR+pf/AGoOqK5+c/IYj9S9KFk/m+I/VH99AtFHKm6Yaf8ARA+80nJxHTCTn9UPvegWiu0wWJP/AIsg+08Q+5jXY4VjDtBGPt4gD9ioaBu3fi/p4P8A7krZayc9nsV7LloBkdJeWudjIY2DBOYcoS+W18p9K03hfEUxEKyxm6t0OjKQbMjDoykEEdCDQO6KKKApH2PoaWkfY+hoBNh6ClpE2HoKWgKKKrPafGc1/kaE2KhsQy/RjO0V+hksR5KGOmlBW+2+K+V4PFS6GCOJxANxI1rNiD4jdVHhmPUWr+GxnJM7YQ4cxkYcM+DBjw8QMjCRiGzKsmUgl9QFC3XTXQlFrAaAaADQADYDwpSx8TQUKfEyu0WIJDtHFiDGQFkUASRLz9FGZgjubrYHJpoTeTwnEJZJhHFiDJEJCFmCoTKFhDtGGtlNn0zAdSNxerVmNeeKxKojPIwVFF2ZjoAKCr9muOyPmbEOgVYuZKM6nkPfVCFUZOoysWbTc1OYB5ZGMr3jjItHER7RH5STwJ6INhvcnTyghed1lnBVFIaGFtwRtNKPreC/R8ztKUBRRRQFFFFAUUUUEfj5JIn5q3kitaSMD2kA/Gx271vpJ1Go1Fi9hmV0DqwKMMwYG6lTrmB8LV3UPjMIYs7RrnhfNzoV3GbvSxAdd8yfSuSNdwgIu1MjRYplYEtDJisMGUqERDlyliLOcpjk63znpTyDj08RaKRBI/N5Se2x0WBJHaRkjudXGyfS6Aazz4WDERRkhZI8vzZHdysuU5bdCptakm4RCxZintMwclWZTmC5QwIIIOX2SRuN6BtwnjDzyWEORBGjsZHIkVnBtHy8vTKbkkbjSnsWL+STGYn5iQgTjpG2y4geWyv5ZT0N+sJgo4haNAgsq2XQZUFlFvIE17soIIIBB0IOxB3BFBaaKrPZjGcp/kbkkBS2HZvpRjeK/Ux3A81KnWxqzUBSPsfQ0tI+x9DQCbD0FLSJsPQUtBH8d4n8nhLhc7khI0vbmSN3Vv0HUnoAT0qvYDCmNDmbPIxMkj2tndrZmt0GgAHQKBSNiPlOJM97xR5ooB0OtpZvA5iMq+Cqbd6nVAUUV5YrErGjO5CqupJ/YAOpJ0AGpJoDFYhY0Z3YKqi5J6f7+FutMMNh2mdZZlyqpzQwn6JG0sv5/gv0PM7LhsM0rrNOuUKbxRH8X4SyeL+A2T1uak6Aooprj8cIgNC7ubRxr3nPX0A3LHQCgOI49YVBILMxyRonfka18qj0BJJ0ABJsKTh0UoUtMwLscxVP4uIdI06tbqx7xubAWA88BgCrGWUh5mFiR3Y1vflRg7Da53Yi56AP6AooooGnEI5CA0LDOuuRu5KOqMd18mGx6EV1w/HLKpK3BU5HRtHjYbo46GxB8CCCLg05qP4jgGLiaAhZ1GX2u5Ko/FS26amzbqTfUXUhIUU14fjllU2BVlOWSNu/G1r5W92oI0IsRTqgip4GgcywrmjYlpYV3ud5oh9b6yfSvca7yOGnWRFdGDIwzKy6gg9RXpUViMO0DtLCuZGJaaFdyTvNF+f4r9PyO4StFeeGxCyIrowZGF1I2I//AHSvSgbY/CmRBlbJIpEkb2vkde61uo1II6hiKsPAuJ/KIQ5XI4JSRL35ci95b9R1B6gg9ah6ariPk2JE97RSZYpx0GtopvAZScreKsL92guVI+x9DS0j7H0NAJsPQVC9rsUywCKNisk7clWG6AgmRx5qgYjztU0mw9BVV4y+fiQHSCC4+1iHN/8ADh/8RoCGJUVVQBVUBVA2AAsAPdXdFAoPHGYpIo2kkbKq7k/sAHUk6ADUk1VeJcRNjipwypEM8cQsSnQO3Qub+i39TXq0xxEnNbuKxEK9ABcc4+LNrY9Ftbc13NKgVsxWyqWfMRottSw8LXrbhhER5WY9tuz41eGA7SLIiNzchdmRVkZczMpsyrrZtfCuI+O4n5a0JjIiA0ex19kHNm7upJXLuLXqG4kcHLEs4a3L+bQKGUFl+cRHjAzWBs2ltD4U94HicQYwsgEk0hzRC6i6WF5JGXRUDE672sNTVrRSPcxCMTafUTKcxPF5FKonzkr3yR6DNbdmP0VFxdul+pIBcxMuHa8pebESKSzRRs1kU6hFF8iAnQbknqac8I4UIQSTnle3MkIsWtsqj6KC5svmSbkk0247gWkdGWISBVYArMYJo2JGqyjdTYXXyB1rBreLT6jkN2dJrHueylMNiFkRXRgVYBlI6htj769AwN7EG29iNPXwqrzcIxJBVgkhk+SF5C9srYeQM/s29u4UWOmt9qj4OAyTYYhI0gJEwLAjNiM2ID5XGXQFUYEte2bQEXqai78wWvcWOxuLHpoeutLnGuo031Gnr4aVV8D2bPMDSRrlDyyBJCj5GaJUVgqKqKSVJ9kee968V7MOkEaJFDcQ4eOUAL7bRSZnYZhlZhqQXBF6C0/K05ix5hnZTIoB7yqQGYeOrD416CVbXzLbxzC3x2qmQ9mZlX+LiYlcUlnKHKJ5UddlANwrqQAAC+xF69uH9mG52aWOMx815Qj5GsDhhELqiql8wvoNL9TrQTmNgEkp5LhMTGo1tcFWuQki/SU2J8VOo8Cyh4pKcysCkid9CNV8CD9JTbRhv8RXPBOA8sZZoo2UwQRswIJLRAgqdASO6Qb9K74t2TglT2EWOQdxwCR9l1v7SnqvvGtUzvFZ9x1PSk2j1PHhw7jonTPDKHGxtup8GG4PrTg4p/rH41VeyfZyHClhkIxKi0uY3IDHeO2hRraHy1sQQLLXoZxE1ieQw3mYtzsm5xRwzPMNYzd5kJtfxmQnZvEbN672XB4pJY1kjYOjjMrLsQaz7t5MwwyqpsHcK1rZjYXUrfoGALHoBUf+Dji7xM65s0eZTKLhgDIxVpRl7pEg2O6knpWffKPvVfDWftZq9cTRK6srgMrAqwOxBFiD7q7orG1nvZHFM0BikJaSBuSzHdwADG582QqT53qafY+hqq8GbJxIjpPBc/aw7i3+HEf4RVqfY+hoBNh6Cqlj0y8Tmv8AjIIWX+zeVXHu5ifpVbU2HoKhu0vDGkVJYQDNCSVB05itbmRX6ZgBY9GVaBjSim+DxayrmQnQ5WBFmRhujr9Ejwr3oK7wrC3wcYHfhHIcfnR6HT4EeIYVUeNLBhMTznVpDOHUr7IWxChxci7ki1k9a0HFYBs5lhflyEANmXPHIBtnS4NwNAwII89qY4nh+JkOvyaLW5dRJIfVY2ygHzJPvrTlvyPGzNrj2fKqBl4RDlGGiiDOx5oUlhk+iZpH7wFhbxa1h5Wzg/Ckw6ZV1Y2zuRYtYWAt9FQNAo0H7a74Zw5IFIS5LHM7tq8jWtdj6aADQDanlT11m8/CmWUUj5FFFFSVFBNFFAUUUUBUNxDjpiac8lmjw4DSuJFFgUzmyHewPiKmaiT2ehbFSYiWOKR2MZQugLR5EAsCfMX99B64rjcKCT2wzxozlAbMci5mUX0uBa43F9a5XjsIDGRhHldo/aO+QAswtsAG1PSoyXsqS0g5i5GaaRcyuWV51YH6WSwMjG4UEg2PUlcV2XYuZElUOeavtK+XLLkP0GUkgxDQmxvr40HtxCaDEc35wRSYVgnObQIXVWtc99GzAFepGmtjVex0suIikgVWhlyk5yzJbUhZYre26kgW20OvhVu4TwwwNJZlKNyyoy2KcuJI7b2taNSLAWvXtxPhqTqA11ZTmR076E7kE7g9QdDVc9Zp6/CWmcW9/ll8HZfFTYGNZ5maYvnKyuwyKUZQodbm/tXI67dK9eB4h5Z8XHzDYgYZU0BZ3fIp5Y0jKLDI1tyvppe8PgcVGdPk0h6O3NjI8zGMwv6N8Ke4PhxEnNlcSS2IBC5EQG1wiXJ1sAWJJNvDSqabRzxq4plPfKyQbekorwxmLWJczk6nKoAuzsdkRd2J8KzNBcAmbicNvxcEzN/aPEqD38t/0atr7H0NQ3ZrhjRq8swAmmILAa8tVvy4r9coJuerM1TL7H0NAJsPQUtImw9BS0ETxTgEcz8wFoprBebFYMQNlcG4cC50YG19LVEPgcZF3kjxC/WhPKk98L3U+5x6VbaKClPxDLpJDiIz5wuwHq0eZf214N2kwgNmxESnwkbIfg1qvlFBS4eLYd+5PC32ZUP76eJrtr6a/dU9iOGQv34Yn+2in7xTCbsngX72Dw/uiQfcKBkUPgfhXNPE7IYMd2BV+wzr/lIpH7J4c7Gdfs4iYf6qBpRTodk4R+MxP95lP3ms4TEStmInnAzyZRzCbKHYJr19kDXzoL7RVF5sv84n/WUnMl/nE/6ygvdFUzhTO2Mw8ck85jkdo2HMI15bMhuNe8lvfV9PZOE/jMT/AHmUfcaBrXQQ+B+FOU7JYcbmdvtYiY/6qV+yGDPegVvts7f5iaBm+m+nrp99M5uLQJ354V+1Kg/fU3D2TwKd3B4f3xIfvFP8PwyFO5DEn2EUfcKCmr2kwhNlxETHwjbOfgt6904hm0jhxEh8oXUH0aTKv7autFBUkwOMl7qR4dfrTHmye6FLKPe59Kl+F8AjhfmEtLNYrzZbFgDuqAWCA2GigXtrepaigKR9j6GlpH2PoaATYegpaRNh6CloCiiigKofb3tjicFio44o4SjxcwNKHJLK5DqMpAsAYz/Wq+VVPwjdnWxeEvELzQkyRj64t7cd+mYbdLhaCl/9T8b+Tw36Mn/Orl+D3tRLjkn5yxq0Tqo5QYAqyAgkMT1zD3Vi6NcXF/DUWII0IIOoIIIIOxFTnY7tB8ixYlIJicCOYDcLe6yAdcpJJHgW3NhQbzRXnBMrorowZWAZWU3DA7EHrXpQMeO4wQ4SeU7RxO/6Kk/urJcHFliRfBVHwFaD+Eea3D2QbyyRQ+5pFL/4FaqITQJRRRQcvMUZJBvHJHJr0CyDN/hzVst6xjFRZ43X6ylfiLVq3ZzGc7BYeXq8SOR4EqLj3G9BI1zJIFUsxCgaksbADxJO1QfaWbHgBcDFA1xrJPIRlPgIwuvqW91ZR234Xj1QS8QeOW7WjjM9wzeEcIQLoLm/Qbmg0HjX4SsJFcQ5sS+1orCMHzlPs7jpc+VQvCfwqtzLYvDhUOzYdi5TydGALfaX9Gs6pxw3AyYidYIVzyNra9gqjd3P0VFxr4kDeg3/AIVxWHEx8yCRZF2uhvY+DDcHyNPKyLDfg2x8UolimgjkGmeOSRWt4H2LMPI3FaJ2bTHKhXHHDuR3XgLAt9tSAPDUHXwFBM0UUUBSPsfQ0tI+x9DQCbD0FLSJsPQUtAUUUUBRRRQUrtl2ATFM02HYQ4g6tcfNzW+uBs1tM410FwbVlfGOGzYRsuKjaLoGbWNvsyj2T6Gx8q+ia5kjDAqwBB0IYXBHgQd6DB+zHanEYHSGzxE5jDISFJO5jYX5ZO+xBPTUmtR4F2+weIspfkSHTlz2U38Fbut7jScR/B7gJSSIeUx1vh2Mep65R7J94quY78Ed7iLGMAd1xEKy38roU+40F54/wNMWiK7OoRs6mMgG+UjqCDoxqE/6fw/l8T+kn/GqxgPwfcSwumGxkaAbKjSonuibOg+FTWHXj0Z1+RTD89mU/pKB91A9/wCn8P5fE/pJ/wAaP+n8P5fE/pJ/xp1h+IcUt7eCwpPiuMcD4GE/fTbFYnjLfxeHwMfm00khHwRaA/gBD+XxP6Sf8alIDhuG4RI3mEcaXsZ3GY3Yk+urbAVVMXwHjkwtJjIIwdCISyj4quYfpVGYb8EcpfmS4yPOe8ywM8jesskhPxFA/wCP/hRAumCjLnbmzAqg81j7z+/KPM1nHEMe8s+eaRpZ30F/acj6kca6gfmqP261q+A/BdhE1leeY7+24QfCMLp63q1cK4Lh8MLYeGOK++RQCfVtz76DJeBfg+xeIsZP+1jOpMgzSkfmx7L6sdPqmtV7P8AgwcWSBLX1djq8h8Xbr9w6VKUUBRRRQFFFFAUj7H0NLSPsfQ0Amw9BS0ibD0FLQFFFFAUUUUFY7bKzNg0UBy85XI8jRLJaCVrM6gnTLm2Oqiq/guMSQROnMWGQ4iQNCTzfk4SJTy1lnZBY6S5juHIVdyNGI/Z+yuJIFbvKp1B1AOo2PuoKBgO2U0mR+bCCVwZGHC+3N8psHKEtcWzEiwPdN9K8OI8ckaIR8+OEKcIQn4yfmYgZmRs1wBlK2APda/lf4OGRrM8oUZ3y3J6ZVyjL9XTwr3MCkglV020Gl97eG1BR+GccnRYYVIY4h2WFmBaxTESfKc3ksK5hruLVJdpOMzxTy8pkCQ4cTsrJmLF2dblrjKq5Qx01CnarAeHpzll1zKpRRf2FzG7MF2udr+FOba367UGf4nj8vymBflcbxxzlWkiUBJQ2Elk5ThSQSCq2AP016jVsvaeeX2DiFULJgpDIqxr7M05VkIV2AU5RYMc2tjvWjJh0ChQqgA3AAFgb3uB0N9aRcMgFgigeAUW1Nzp660FBwXaHEZCyPEscSROUKFi/NxUsbDOWuoyoLeflpUlwTtFLLjI0aaI8z5Rnw6raSDkuFUM17+t1FydNKt/LHgPgKj8JwSOObmguze0F5jlggcgsFvr0A1vYCwsNKCvYvjeIEz3nijiOK+SqzR6QhYuYWZi1mLMAgvYDMNzYVHxdpJrmU4iMXjWNbr80R8raJsYozXy5MreHtLc21rQHiUggqCDuCAQfUdaDEp3UbZdhsdx6abUFR4VxvETYxYFniZF5zNKkYInWJoRlUBrKQZyrMLi8Z0F9LjXEcSqAFUAAWFgBYeA8Nq7oCiiigKKKKApH2PoaWkfY+hoG6Tmw22peefKiigOefKjnnyoooDnnyo558qKKA558qOefKiigOefKjnnyoooDnnyo558qKKA558qOefKiigOefKjnnyoooDnnyo558qKKA558qOefKiigOefKjnnyoooDnnyo558qKKA558qR5zY7bUlF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DxUUEhQVFRUXGRoUGBgSFxkYFxUaGBkeHxYWFxYaKCggGiYlHRUXIjEiJikrLi4uFyA/ODMsODQtLisBCgoKDg0OGhAQGy0lHiU3Ny83Ny02NzcrNzQ3MTcuNzg3Lys3NCwyNCw0NDY3KzQsLCwsNTUrLC0uLCwrLDQsLf/AABEIAMQA0AMBIgACEQEDEQH/xAAcAAABBQEBAQAAAAAAAAAAAAAAAQQFBgcCAwj/xABJEAACAQIEAwUDBggNBAMAAAABAgMAEQQSITEFE0EGMlFhcSKBkRQjQlJysQdDU2KSk6HBFjM0VHOCg5SissLR0hckRHQVs/D/xAAYAQEBAQEBAAAAAAAAAAAAAAAAAwQCBf/EACARAQADAQACAQUAAAAAAAAAAAABAgMREiFhFDFBgfD/2gAMAwEAAhEDEQA/ANsRBYaDYdK6yDwHwoTYegpaBMg8B8KMg8B8KWigTIPAfCjIPAfClooEyDwHwoyDwHwpaKBMg8B8KMg8B8KWigTIPAfCjIPAfClooEyDwHwoyDwHwqv9tOJPFDHHC7JLM4RXRDIY1UF5HyAG/srl9XFRw7ZyHDLNHArhcM+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LOdhJII5FXMt0KMGVixysSugIudEfthIrEvh0yE4lY8s12ZsNJk9sFQED73uctuvQLdkHgPhRkHgPhUZwbiEsjzJNGiPEyr81IXVwyBr6qpXe1vKpSgTIPAfCuXQWOg28K7pH2PoaATYegpaRNh6CloCiiigKKKKAooooCiiigKKKiu0PFjh0TKLs7ZBcMwXS9yq6noAOpI1rqtZtPIc2tFY7J+2FQyCQqM6qUDdQrEFgPUqvwFNzwaD5z5pfncwk074fv39etV09oZ9dV0IU/wDazaMbWU+1ucw08xR/CKfxXfJ/JZu99Xvb6jSrfTXS+oosjcKhJJMa3LLITbdowFRj5gAD3U2Ts3hQjoIEyvlDDXZGzIB9UK2oAtY7Vx2e4uZ+YrgB4yASFZQ1/wA1tVIIIIudqmKjas1nkq1tFo7BhhOCYeIWjiRRZl0G4c5nBvvmIufGvFezmFCFBCuUlW63BQWQhr3FgSBY6AmpWiuXRkvCIBh/k4iXkjQJb2RrfTw11v400bsvhCuUwJbW419q7FiX19s5iTdrm5NTFFBGL2fwwdmEKXbMTva7kM5A2BZgCSNyNaXG8DieMqEVSRJZsobKZjeU5WuDmJ1B3qSooIfs1wFcIkgDBmkfO5Vci3ChRZbk7KNyamKKKApH2PoaWkfY+hoBNh6ClpE2HoKWgKKKKAppjuKQw/x00UfX5x1X7zTuse4jh8uPxckbNG7TtdlsSbBQO8D0FBoi9scCTZcTG/8AR3f/ACg0P2sw4257fYw8x/01QE4nigNMU5+2kbfcBS//AC+M/LxH7WH/ANnFBfV7WQnaPE/3eUfeKU9p06Q4k/2VvvNUQccxf1sOfWFx90ldfwgxfhhj7pR/qNBdj2oHTDYk/wBVP3tUZxXjHOkgHJmitIpvLksfbXQZWJvVd/hFivyeGP8AWlH7q88RxzEOAGhwxsQwIllBVhsQcuhrvO0VtEy40r5VmIXnE96b/wBvD/dBXMneb/3U/wAqVRW41ije6x+0yyH/ALiXVltlbudMi/CkPGcV9SPviT+US98bN3PIVaL1/v0lNLLZhOLcjFYn5mWW7n+KyezZm3zMKkR2oHXC4kf1U/c1UWDjmITMRDh7sczM0spZj4k5a9f4RYr8nhh/WlP7qjpaLW7CudZrXkrwO06dYcSP7O/3GkbtXCN48T/d5D9wqj/wgxf1cMPdKf3iuTxzF/Ww49InP3yVw7XtO1uHO4nX7WHmH+mlfthgh3sQif0mZP8AMBVA/wDl8Z+WiH2cP/vIaG4niiP5S4+wka/eDQadgeLQTfxM0UnW0cisfgDT2sVliLTQSSO8jrPCVZ8oIJlUHugdCR762qgKKKKApH2PoaWkfY+hoBNh6ClpE2HoKWgKKKKArJOJ/wArxP8ATv8AurUeKcQSCFpZD7K9ALsxJsqKOrMSAB1JFZvieBYpneXNADKxlMbB1MZa3scwFg9rb5RQR1FODwjGD8TER4riP3MgrluH4kf+Ox+y8Z+8ig8aK6OGxH81m+MR/wBdJyJuuGn+Cn7moEopTHL/ADef9Xf7q5yyfkMR+qagWiufb/IYj9S/+1Ht/kMR+pf/AGoOqK5+c/IYj9S9KFk/m+I/VH99AtFHKm6Yaf8ARA+80nJxHTCTn9UPvegWiu0wWJP/AIsg+08Q+5jXY4VjDtBGPt4gD9ioaBu3fi/p4P8A7krZayc9nsV7LloBkdJeWudjIY2DBOYcoS+W18p9K03hfEUxEKyxm6t0OjKQbMjDoykEEdCDQO6KKKApH2PoaWkfY+hoBNh6ClpE2HoKWgKKKrPafGc1/kaE2KhsQy/RjO0V+hksR5KGOmlBW+2+K+V4PFS6GCOJxANxI1rNiD4jdVHhmPUWr+GxnJM7YQ4cxkYcM+DBjw8QMjCRiGzKsmUgl9QFC3XTXQlFrAaAaADQADYDwpSx8TQUKfEyu0WIJDtHFiDGQFkUASRLz9FGZgjubrYHJpoTeTwnEJZJhHFiDJEJCFmCoTKFhDtGGtlNn0zAdSNxerVmNeeKxKojPIwVFF2ZjoAKCr9muOyPmbEOgVYuZKM6nkPfVCFUZOoysWbTc1OYB5ZGMr3jjItHER7RH5STwJ6INhvcnTyghed1lnBVFIaGFtwRtNKPreC/R8ztKUBRRRQFFFFAUUUUEfj5JIn5q3kitaSMD2kA/Gx271vpJ1Go1Fi9hmV0DqwKMMwYG6lTrmB8LV3UPjMIYs7RrnhfNzoV3GbvSxAdd8yfSuSNdwgIu1MjRYplYEtDJisMGUqERDlyliLOcpjk63znpTyDj08RaKRBI/N5Se2x0WBJHaRkjudXGyfS6Aazz4WDERRkhZI8vzZHdysuU5bdCptakm4RCxZintMwclWZTmC5QwIIIOX2SRuN6BtwnjDzyWEORBGjsZHIkVnBtHy8vTKbkkbjSnsWL+STGYn5iQgTjpG2y4geWyv5ZT0N+sJgo4haNAgsq2XQZUFlFvIE17soIIIBB0IOxB3BFBaaKrPZjGcp/kbkkBS2HZvpRjeK/Ux3A81KnWxqzUBSPsfQ0tI+x9DQCbD0FLSJsPQUtBH8d4n8nhLhc7khI0vbmSN3Vv0HUnoAT0qvYDCmNDmbPIxMkj2tndrZmt0GgAHQKBSNiPlOJM97xR5ooB0OtpZvA5iMq+Cqbd6nVAUUV5YrErGjO5CqupJ/YAOpJ0AGpJoDFYhY0Z3YKqi5J6f7+FutMMNh2mdZZlyqpzQwn6JG0sv5/gv0PM7LhsM0rrNOuUKbxRH8X4SyeL+A2T1uak6Aooprj8cIgNC7ubRxr3nPX0A3LHQCgOI49YVBILMxyRonfka18qj0BJJ0ABJsKTh0UoUtMwLscxVP4uIdI06tbqx7xubAWA88BgCrGWUh5mFiR3Y1vflRg7Da53Yi56AP6AooooGnEI5CA0LDOuuRu5KOqMd18mGx6EV1w/HLKpK3BU5HRtHjYbo46GxB8CCCLg05qP4jgGLiaAhZ1GX2u5Ko/FS26amzbqTfUXUhIUU14fjllU2BVlOWSNu/G1r5W92oI0IsRTqgip4GgcywrmjYlpYV3ud5oh9b6yfSvca7yOGnWRFdGDIwzKy6gg9RXpUViMO0DtLCuZGJaaFdyTvNF+f4r9PyO4StFeeGxCyIrowZGF1I2I//AHSvSgbY/CmRBlbJIpEkb2vkde61uo1II6hiKsPAuJ/KIQ5XI4JSRL35ci95b9R1B6gg9ah6ariPk2JE97RSZYpx0GtopvAZScreKsL92guVI+x9DS0j7H0NAJsPQVC9rsUywCKNisk7clWG6AgmRx5qgYjztU0mw9BVV4y+fiQHSCC4+1iHN/8ADh/8RoCGJUVVQBVUBVA2AAsAPdXdFAoPHGYpIo2kkbKq7k/sAHUk6ADUk1VeJcRNjipwypEM8cQsSnQO3Qub+i39TXq0xxEnNbuKxEK9ABcc4+LNrY9Ftbc13NKgVsxWyqWfMRottSw8LXrbhhER5WY9tuz41eGA7SLIiNzchdmRVkZczMpsyrrZtfCuI+O4n5a0JjIiA0ex19kHNm7upJXLuLXqG4kcHLEs4a3L+bQKGUFl+cRHjAzWBs2ltD4U94HicQYwsgEk0hzRC6i6WF5JGXRUDE672sNTVrRSPcxCMTafUTKcxPF5FKonzkr3yR6DNbdmP0VFxdul+pIBcxMuHa8pebESKSzRRs1kU6hFF8iAnQbknqac8I4UIQSTnle3MkIsWtsqj6KC5svmSbkk0247gWkdGWISBVYArMYJo2JGqyjdTYXXyB1rBreLT6jkN2dJrHueylMNiFkRXRgVYBlI6htj769AwN7EG29iNPXwqrzcIxJBVgkhk+SF5C9srYeQM/s29u4UWOmt9qj4OAyTYYhI0gJEwLAjNiM2ID5XGXQFUYEte2bQEXqai78wWvcWOxuLHpoeutLnGuo031Gnr4aVV8D2bPMDSRrlDyyBJCj5GaJUVgqKqKSVJ9kee968V7MOkEaJFDcQ4eOUAL7bRSZnYZhlZhqQXBF6C0/K05ix5hnZTIoB7yqQGYeOrD416CVbXzLbxzC3x2qmQ9mZlX+LiYlcUlnKHKJ5UddlANwrqQAAC+xF69uH9mG52aWOMx815Qj5GsDhhELqiql8wvoNL9TrQTmNgEkp5LhMTGo1tcFWuQki/SU2J8VOo8Cyh4pKcysCkid9CNV8CD9JTbRhv8RXPBOA8sZZoo2UwQRswIJLRAgqdASO6Qb9K74t2TglT2EWOQdxwCR9l1v7SnqvvGtUzvFZ9x1PSk2j1PHhw7jonTPDKHGxtup8GG4PrTg4p/rH41VeyfZyHClhkIxKi0uY3IDHeO2hRraHy1sQQLLXoZxE1ieQw3mYtzsm5xRwzPMNYzd5kJtfxmQnZvEbN672XB4pJY1kjYOjjMrLsQaz7t5MwwyqpsHcK1rZjYXUrfoGALHoBUf+Dji7xM65s0eZTKLhgDIxVpRl7pEg2O6knpWffKPvVfDWftZq9cTRK6srgMrAqwOxBFiD7q7orG1nvZHFM0BikJaSBuSzHdwADG582QqT53qafY+hqq8GbJxIjpPBc/aw7i3+HEf4RVqfY+hoBNh6Cqlj0y8Tmv8AjIIWX+zeVXHu5ifpVbU2HoKhu0vDGkVJYQDNCSVB05itbmRX6ZgBY9GVaBjSim+DxayrmQnQ5WBFmRhujr9Ejwr3oK7wrC3wcYHfhHIcfnR6HT4EeIYVUeNLBhMTznVpDOHUr7IWxChxci7ki1k9a0HFYBs5lhflyEANmXPHIBtnS4NwNAwII89qY4nh+JkOvyaLW5dRJIfVY2ygHzJPvrTlvyPGzNrj2fKqBl4RDlGGiiDOx5oUlhk+iZpH7wFhbxa1h5Wzg/Ckw6ZV1Y2zuRYtYWAt9FQNAo0H7a74Zw5IFIS5LHM7tq8jWtdj6aADQDanlT11m8/CmWUUj5FFFFSVFBNFFAUUUUBUNxDjpiac8lmjw4DSuJFFgUzmyHewPiKmaiT2ehbFSYiWOKR2MZQugLR5EAsCfMX99B64rjcKCT2wzxozlAbMci5mUX0uBa43F9a5XjsIDGRhHldo/aO+QAswtsAG1PSoyXsqS0g5i5GaaRcyuWV51YH6WSwMjG4UEg2PUlcV2XYuZElUOeavtK+XLLkP0GUkgxDQmxvr40HtxCaDEc35wRSYVgnObQIXVWtc99GzAFepGmtjVex0suIikgVWhlyk5yzJbUhZYre26kgW20OvhVu4TwwwNJZlKNyyoy2KcuJI7b2taNSLAWvXtxPhqTqA11ZTmR076E7kE7g9QdDVc9Zp6/CWmcW9/ll8HZfFTYGNZ5maYvnKyuwyKUZQodbm/tXI67dK9eB4h5Z8XHzDYgYZU0BZ3fIp5Y0jKLDI1tyvppe8PgcVGdPk0h6O3NjI8zGMwv6N8Ke4PhxEnNlcSS2IBC5EQG1wiXJ1sAWJJNvDSqabRzxq4plPfKyQbekorwxmLWJczk6nKoAuzsdkRd2J8KzNBcAmbicNvxcEzN/aPEqD38t/0atr7H0NQ3ZrhjRq8swAmmILAa8tVvy4r9coJuerM1TL7H0NAJsPQUtImw9BS0ETxTgEcz8wFoprBebFYMQNlcG4cC50YG19LVEPgcZF3kjxC/WhPKk98L3U+5x6VbaKClPxDLpJDiIz5wuwHq0eZf214N2kwgNmxESnwkbIfg1qvlFBS4eLYd+5PC32ZUP76eJrtr6a/dU9iOGQv34Yn+2in7xTCbsngX72Dw/uiQfcKBkUPgfhXNPE7IYMd2BV+wzr/lIpH7J4c7Gdfs4iYf6qBpRTodk4R+MxP95lP3ms4TEStmInnAzyZRzCbKHYJr19kDXzoL7RVF5sv84n/WUnMl/nE/6ygvdFUzhTO2Mw8ck85jkdo2HMI15bMhuNe8lvfV9PZOE/jMT/AHmUfcaBrXQQ+B+FOU7JYcbmdvtYiY/6qV+yGDPegVvts7f5iaBm+m+nrp99M5uLQJ354V+1Kg/fU3D2TwKd3B4f3xIfvFP8PwyFO5DEn2EUfcKCmr2kwhNlxETHwjbOfgt6904hm0jhxEh8oXUH0aTKv7autFBUkwOMl7qR4dfrTHmye6FLKPe59Kl+F8AjhfmEtLNYrzZbFgDuqAWCA2GigXtrepaigKR9j6GlpH2PoaATYegpaRNh6CloCiiigKofb3tjicFio44o4SjxcwNKHJLK5DqMpAsAYz/Wq+VVPwjdnWxeEvELzQkyRj64t7cd+mYbdLhaCl/9T8b+Tw36Mn/Orl+D3tRLjkn5yxq0Tqo5QYAqyAgkMT1zD3Vi6NcXF/DUWII0IIOoIIIIOxFTnY7tB8ixYlIJicCOYDcLe6yAdcpJJHgW3NhQbzRXnBMrorowZWAZWU3DA7EHrXpQMeO4wQ4SeU7RxO/6Kk/urJcHFliRfBVHwFaD+Eea3D2QbyyRQ+5pFL/4FaqITQJRRRQcvMUZJBvHJHJr0CyDN/hzVst6xjFRZ43X6ylfiLVq3ZzGc7BYeXq8SOR4EqLj3G9BI1zJIFUsxCgaksbADxJO1QfaWbHgBcDFA1xrJPIRlPgIwuvqW91ZR234Xj1QS8QeOW7WjjM9wzeEcIQLoLm/Qbmg0HjX4SsJFcQ5sS+1orCMHzlPs7jpc+VQvCfwqtzLYvDhUOzYdi5TydGALfaX9Gs6pxw3AyYidYIVzyNra9gqjd3P0VFxr4kDeg3/AIVxWHEx8yCRZF2uhvY+DDcHyNPKyLDfg2x8UolimgjkGmeOSRWt4H2LMPI3FaJ2bTHKhXHHDuR3XgLAt9tSAPDUHXwFBM0UUUBSPsfQ0tI+x9DQCbD0FLSJsPQUtAUUUUBRRRQUrtl2ATFM02HYQ4g6tcfNzW+uBs1tM410FwbVlfGOGzYRsuKjaLoGbWNvsyj2T6Gx8q+ia5kjDAqwBB0IYXBHgQd6DB+zHanEYHSGzxE5jDISFJO5jYX5ZO+xBPTUmtR4F2+weIspfkSHTlz2U38Fbut7jScR/B7gJSSIeUx1vh2Mep65R7J94quY78Ed7iLGMAd1xEKy38roU+40F54/wNMWiK7OoRs6mMgG+UjqCDoxqE/6fw/l8T+kn/GqxgPwfcSwumGxkaAbKjSonuibOg+FTWHXj0Z1+RTD89mU/pKB91A9/wCn8P5fE/pJ/wAaP+n8P5fE/pJ/xp1h+IcUt7eCwpPiuMcD4GE/fTbFYnjLfxeHwMfm00khHwRaA/gBD+XxP6Sf8alIDhuG4RI3mEcaXsZ3GY3Yk+urbAVVMXwHjkwtJjIIwdCISyj4quYfpVGYb8EcpfmS4yPOe8ywM8jesskhPxFA/wCP/hRAumCjLnbmzAqg81j7z+/KPM1nHEMe8s+eaRpZ30F/acj6kca6gfmqP261q+A/BdhE1leeY7+24QfCMLp63q1cK4Lh8MLYeGOK++RQCfVtz76DJeBfg+xeIsZP+1jOpMgzSkfmx7L6sdPqmtV7P8AgwcWSBLX1djq8h8Xbr9w6VKUUBRRRQFFFFAUj7H0NLSPsfQ0Amw9BS0ibD0FLQFFFFAUUUUFY7bKzNg0UBy85XI8jRLJaCVrM6gnTLm2Oqiq/guMSQROnMWGQ4iQNCTzfk4SJTy1lnZBY6S5juHIVdyNGI/Z+yuJIFbvKp1B1AOo2PuoKBgO2U0mR+bCCVwZGHC+3N8psHKEtcWzEiwPdN9K8OI8ckaIR8+OEKcIQn4yfmYgZmRs1wBlK2APda/lf4OGRrM8oUZ3y3J6ZVyjL9XTwr3MCkglV020Gl97eG1BR+GccnRYYVIY4h2WFmBaxTESfKc3ksK5hruLVJdpOMzxTy8pkCQ4cTsrJmLF2dblrjKq5Qx01CnarAeHpzll1zKpRRf2FzG7MF2udr+FOba367UGf4nj8vymBflcbxxzlWkiUBJQ2Elk5ThSQSCq2AP016jVsvaeeX2DiFULJgpDIqxr7M05VkIV2AU5RYMc2tjvWjJh0ChQqgA3AAFgb3uB0N9aRcMgFgigeAUW1Nzp660FBwXaHEZCyPEscSROUKFi/NxUsbDOWuoyoLeflpUlwTtFLLjI0aaI8z5Rnw6raSDkuFUM17+t1FydNKt/LHgPgKj8JwSOObmguze0F5jlggcgsFvr0A1vYCwsNKCvYvjeIEz3nijiOK+SqzR6QhYuYWZi1mLMAgvYDMNzYVHxdpJrmU4iMXjWNbr80R8raJsYozXy5MreHtLc21rQHiUggqCDuCAQfUdaDEp3UbZdhsdx6abUFR4VxvETYxYFniZF5zNKkYInWJoRlUBrKQZyrMLi8Z0F9LjXEcSqAFUAAWFgBYeA8Nq7oCiiigKKKKApH2PoaWkfY+hoG6Tmw22peefKiigOefKjnnyoooDnnyo558qKKA558qOefKiigOefKjnnyoooDnnyo558qKKA558qOefKiigOefKjnnyoooDnnyo558qKKA558qOefKiigOefKjnnyoooDnnyo558qKKA558qR5zY7bUlF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ASEhUSEhIWFhUXGBgVFRcYGBkfIBgdIBogHhkdHSIgHigiHRslHRgZIjUiJSktLi4uGB8zODMtNygtLisBCgoKDQ0NFQ0NDjcZFRkrKysrNy03KysrKy0tKystKysrKystKysrLSsrLSsrKysrKysrLSsrKysrKysrKysrK//AABEIALkA+AMBIgACEQEDEQH/xAAbAAACAgMBAAAAAAAAAAAAAAAABgQFAgMHAf/EAEcQAAIBAwIDBAUGDAYCAQUAAAECAwAEERIhBRMxBhQiQQcyUWFxFSMzdJOzFiQ1QlNjc4GRlNLTNFJVcqGxJbTBQ2KCouH/xAAVAQEBAAAAAAAAAAAAAAAAAAAAAf/EABQRAQAAAAAAAAAAAAAAAAAAAAD/2gAMAwEAAhEDEQA/AO41Wdo75oYCyHDsVjQ6S2GYhQ2kbsFzqx7qs61TQKxUsoJU6lz5HBGR78Ej99BD4Bfme3SQ+sRhx0wwOG2PTcHarGoqWMasXVAGIOSPecn+JGaRuwvZS2uOH2s0rTtJJErOe8TDJI36PQdDopZ/AWy/X/zM/wDXR+Atl+v/AJmf+ugZqKWfwFsv1/8AMz/11B4XwuO14oI4mk0Nas5DyyOMiTGfExxtQOhpY7WcUnhdREWwIZZThVIypTBfO+gBiTp3wNqZ6h33C4ZiDIgYgEDOehxkHfcHA2PsoJMTAgEHOQDtWdKPb21VbaKNcosl5bK+hipIeYB9wcjOTUj8BbL9f/Mz/wBdAzUUs/gLZfr/AOZn/ro/AWy/X/zM/wDXQM1FLH4C2X6/+Zn/AK6x9HiaYJk1MQl1cIupmYhRJgDLEnagaDVRZTSzSynmFEil5YjCr4sKrEsSCd9W2MbY65q4NQpuFQM/NaMa9gW3BOOmcdce+gm0Uk33BYZ+IiBzII47RSiJLIgHzmPzWGdhjerD8BbL9f8AzM/9dAzUUs/gLZfr/wCZn/ro/AWy/X/zM/8AXQM1Fc/7Z9lLa3sbiaJp1dIyynvExwR02L4p+i6D4CghcfunitppE9ZI2ZfPcDaoljPKlzyHk5itDzQxChlIYKQdOAQc5G35p61bXECyKyOAysCrA9CD1FRYeEW6brGM6lfO5JKjCkknJwCcZ6ZoJ1Fc97Jdm4LqKaaZp2c3V0uRPMBhZ3CjAYAYAFXn4C2X6/8AmZ/66BmopZ/AWy/X/wAzP/XR+Atl+v8A5mf+ugZqKRxwaK04nZLC0umSO61hpZHB0iPTszEbaj/GigeKK1S3CKVDMqljpXJA1HGcD2nAOw9lbaDFqUPRu9x8l2elIyOSmMuwPT2aDTga572Hv7juEKxPDGsNtHI3NUnXq1HqGGhAFxq33zttuDtruv0cX2j/ANujXdfo4vtH/t1V8P7RNJJKumPCQxzKiyAy5ZdRV0x4fIA+daLbjrxiKWe4hMUsbSnA0iEBdWdRY6kGQpJ8yPbigu9d1+ji+0f+3VCpf5WTWFB7o3qkkfSj2gVWcK7R8S03ouY0XQSYJo11IispKNJhssoGhjjfB3HSrC05nynDzWVn7idbIMKx5gyVHsNA3UUUUCt6Q88m3xjPfLTGf2y1ea7n9HF9o/8Abqk9IH0Nv9ds/vlpnbONuvlQQ9d1+ji+0f8At0a7r9HF9o/9ujhEs7RK1xGscpzrRG1AbnGDgZ2wennWye+iR0jeRVeQkRqSAXIGSFHngAn91Br13P6OL7Rv7dUfo8JME5bGTd3WcHI+lI9g9lXfEEuC0XJdFUPmYOpJZMHZcdGzjc1Tej76Cb63dffNQM9FFFArSl/lZtAUnui+sSB9KfYDV5ruv0cX2j/26p0/K7fU1+9NMtBC13X6OL7R/wC3Rruv0cX2j/26m0UCj6QHn+TrrUkYHKbJDsT+4aBn+NNcXqj4Cl/0i/ky7/ZNTDF6o+AoMqKKKBN7AtN3eXQqEd7vN2dgf8Q/kEP/AHTLruv0cX2j/wBuqP0c/wCGl+t3n/sPTTQQtd1+ji+0f+3Rruv0cX2j/wBuptFApcSaU8UsOYqD5q8xpYnyi65UYordxr8qcP8A2V7/ANQ0UHvbD6Xh/wBcX7mWmaq3ivClnaBixXkSiYAY8R0MuD7vGensqxFAGuU9lOHvNax+ATIlpGNLlFMTNqOYm0MS5G/iwoIHvx1Y1yvg1rJPwyJLaP55bVA0hkKjfUVUqNpds7NgeLr1oN0HD+DGSaKPmzXjWyTNqeQPKFUOmWXA1nCZx7qnXUg5MvImtZHmt5JJC6RBEYAYLkDwxkkjEmTkZzsampeY5t7FHb/MxorsyFZJVEaudJBwgIYaQQcmsLzhckq3Vi7xyK686VpV0MyyMxRF5ZXATR9Ic7nptRUDhq3j27ZYP82pvOS8YR/BsITpPiMIQEghTtjByRP4GJe/wc1kZjZOQY1KroM2YwASSCE0g1RyWqwWsnd1LA2kZggVZfAuCfxhlPjUnVjOMgHyzVv2ZluXvLZrpUWY2LaxHjT9N4cYJG646UD5RRRRCv6QPobf67Z/fLUscHcRxc68mYwyGZpAVTmDJIRwBugBxjqdNRPSB9Db/XbP75aub22naWJklVYlL86MpkyArhQDnw4O/voKvs/fWHEHF/buztGHgBy6gZIJyp2PkQcdKh9tzdCWyNs9qrc7B55UMQRhhHnckrnZd6uZ+Cqtu8FowtS24eNF8JyCTg7EnGN/bUbj/ZO2vGhecFpIDqibJA1bHxAdRqAOPdQWPFUuDHi2dEk1LgyKSMahr2B6lc4qm9H30E31u6++atHFn41ElosIhnfmAXbldI056qurbb47jpW/0f8A0E31u6++agZ6KKKBaT8rt9TX700y0tJ+V2+pr96at7KCdZJmklDozAwoEA5a6RkE/nZOTmg94dxSGZpVjbJicxSbEYYdRv169RU2qziEJWRLhrnlQxK5mQ6Qj5GzOx9XTjNRbm+N1zre2leGWPlHncolcNhhoJ8LgrkZB2zQVnpIS47pcsHTkd2kDrpOsvkaSDnGkDO1NsXqj4Cl70hj/wAZd/smpii6D4CgyooooFb0c/4aX63ef+w9NNK3o5/w0v1u8/8AYemOe7jQqHdVLtoQMwGtsE6Vz1OATgeyg3UV5mjNAs8a/KnD/wBle/8AUNFHGvypw/8AZXv/AFDRQSe0c9yrw8jUwyWeNDHqYBkz653TBbON8lKsuESO0MbSFWcqCxUgjPuI2P7qo+2M/LaFy5jGJFMiyxxsM6Tgczwsp0nO2RpByMVecJjVYY1RdKhF0jIOBj2gkH453oJZrmXZOAy2UIjRPm7WPnFpJE5qnUwQ6CBpAB8TZ9YjHWummuO8EvJFHDEeKFrQ2oNy5VyyLlsayuyx5xjWNJ8VAyX8EhV2jUM80TT200kSLHaKqKY0kIO5BJIJG2/srK2u2ew1XMIu76KFnCct15w8tGpQXQ7ZwDn2biqp5+GW/EeIrJPclprfVKMZREIA8GASThhjbHXrVzxh7krJpmLTxwNy5IYTiIOBiSQFjlyE2RRkDJxuKKjScakW2N2/4rPLbl5bUxlm8AYIyZxyiw8IMgK9Nsg5w7FcQa4ubaRrdrc9ydBE+chVm0qdwpIIGdwK12V9cw29wwmW6uEgUTao2HMYIzR8rbEuUONPtGfMit3Y2/M9zayGJ4j3Fl0SZ1DTNpBOQNjjPTzojodFFFAr+kL/AA8P1u0+/Wr/AIhE7xOscnLdlYI+AdBI2bB2ODviqD0hf4eH63affrWjh44jPHfxcQVYojzEgeE+PllSNQwTuBjBIBz5UGm9fi03JS1bl8iYR3DzIB3hQBl48ZypyRjbf4VZdrOOXVs1uLeza4EsoSQrn5tfMnAOPPc4G1UPos43YC2htYJZnJaZU5ynUdPjboNKrhhgZ/5p9uJQis5zhQScDJwBnYedBnSx6PvoJvrd1981auNdthFHbSwW8twLh0XCgho1bozLgkfA4rb6PvoJvrd1981A0UUUUCdxW5mj4jI8EPOkFpGBHqC5BnwxydhgEt78UxXttM7QtHNy1RtUqaQeYuPVz5b75FVKfldvqa/emrbhgufnO8GM/ONyuWGGI/zdWSctjqRtQSLu3jlRo5FVkcFWVhkMD1BB6iot5d93EKJA7qzrF82oxEuk4ZvYg0gfvFRQLS8m1btJZykD110OV39gcaT7xU3ifFIrfl8zV85IsSaVLeIgkZwNh4TuaCp9Iv5Mu/2TUxRdB8BS76RfyZd/smpii6D4CgyooooFPsA5FpMQNRF1ekD2nvEmB++rm1iW5jhluLYJIpEio+lmifBGxG2rBO49tVPo5/w0v1u8/wDYemK8uUiRpHOFQFmOCcADJ6UELhNvDrnlinaXmP4xzA6xsg0lVA9TpuPbW654XHJNFO2rXFrCYZgPEAGyAcN0HXpWHCIrcwh7dAkc2ZfCunJfcsR11HOa2cH4ettCkIeRwgxrlbUx/wBx86Cl41+VOH/sr3/qGijjX5U4f+yvf+oaKDTxvi0PPUd5SCWNnhy5jI0OiuWKsQQMooBz1HnmmHhEEccMaRNqRVAVsg6hjY5G2/u2qo47xNoHGtICHzoyJWdsYz4UiY7Ej3birrhs4kiRxjDKGGM43HlkA4+IFBINc07LTiDh8DrcQoZbZdUbjU50hgDGoYFiQSNJ6kDHUiulmuUcEuUteFRc6SBIruNU5kpbKMV04ACnUoA1DcYOc+2gY+fF80Wea3hNrHyjo0u7bgq5Kkl1ATEeNyx2PQYzXuA7SzyWsvdklumMYEZG4BDMCEl8jjONtiQKjXcdxdX8lubsCxiSJXUMySczZlw+BqzjJIOMbYrZxGBHjK3Ky5LN3syl1g5W+rxEiMLjTp0nIOD7aK84crSQxytDbziaCOKLRKNEZAYaVL+LSfCcqC2QdthVhbRMnE4UdtTLY6Wb/MRIAT++qHiHBrSeGzL2k8b2SidYLd1ZYxnKq7bhtRjB8Hixn273HDLp5eIW8kiBHexLMqtqAzKDs3mPfRDnRRRQK/pC/wAPD9btPv1qPDLxC2vZWuZDLb3Eix2yRxluUSPWfA8KjG5JNSPSH/h4frdp9+tWFz2ktFne1M6idYzKY98hQM56ezfHXFBT8J4O0bw6bYxyI7NPMNOJAQ2rGDltbFTggYx7hm1+VJZ4VktI9+boYTBkIVX0yEDGSdtvI0p9n7O/mtje3E5llbaHkllzbs6l/AQPnNIfTkZGQM53q3j4k0MmLeORkkaNEimcxsTkmZ4xNhyETBIHXBx5mgz4dw9xLDHykR4XLyzB1LSAhuoHi8ZIJDbDG2cA1t9H30E31u6++aqW3tYYb831rDPJJeSLEzSOFi0gZdk21ZxHkBtjg6etXfo++gm+t3X3zUDPRRRQLSfldvqa/emreHiStPJBokBjVXLlCEbVnZW6EjG4qn1AcWcnYCzBP2pql7N8ezcz3D8RWe1mmWC2jRGPLfrpPh22HXoetA48W4jHbRNM6uVBUEIhZjkhRsNzuR8KxWW57xgpGLbl5D6jr5mroVxjRpyc5zml+O+ktOILZxWs8kVwXnkuGdmWNjklRkYCjA2yMahgGraa57xNNZlAYRFiSVJVyrt/9MqDqVtB1ZNBE9IEqtwu7ZWDAxNgggj+NMkXqj4CuccW4IeH8Mu7KGNu6rA0izPICzSM3iTSFGABvmujReqPgKDOiiigTexdsZbG4jEjRlrm9UOmNS5uH3Gdsimix0hRFzOY0YVHJILE6er46MevTzpS7IG5Fm/dhGX79dauYWxo70+vGn87HTyzTZbWMMbSSIiq0pDSMBu5AwCfacbUGEnEkWdLcq+p0ZwQp0gLsQW6A+wVEFjJdW0kN9Gg1l1KxO2CmfBvsQxGM4qXwfiaXMSzRhwrZwHQq2xxuDuK84RczSIWnh5LanUKWDZUEhWyNvEN8eWaCl4qgXifDlHQRXgHwCw0VEa4nk4hw5riEQyaL8FA4fYcrScgDqMHHlmvKCf2vkw0QJiRWWTMsokwuChVVZGXSxIyN8+DapfZKWQwBJIhGUCABQwGCgYDDEtkZwck/wDwK7tJxa2LrEzoHXXlXuXgxjTv4T4gdQxn2HHnV9wRSIIgzhyEXLg5DbdQfP4+dBNNcj4Vw+C44dAl2JWKQxvZIisVL4O+FGHfWdJV9tONtya64a45wS1a3tob6C6JuTZhIrV2+bzkgM24Cg4ONRAyOtA2/KEFxLI6rDdGOJYZ0Dpi3cai+dW2k9CwyRyvOq3suneGaRuIxXVpJDyFt29UuoGQQ2CQPbjJDA1P4HwxoEjUwwW1xdq8l4wXUrMuMqAWxk6ycZxs3WqiCC1s7S4JitYopnKCXVpWNvo84OW05XWukn1juMZoo7J8TupoWlnfRI+zCyRZFMC+FH6sEbPMUYJJCDw5FMdqIxxOARYMfcfBjpp5gx/xVFFc8REl2ILdYVSOOO3YlAt1gnDKSQqvh2OoZG4yDiryzthHxKCMDAWx04znGJB5+fxohvooooFb0if4eLHXvdpj485cVSQrawzpfyFluAji9llVgsaaT7RpXD6FUJuwP53Wrv0iDNvEPbd2g2/bLSf8lTxheH2sq38M87ted4b1Y8qCI/EMgYJJQkhgNhQWXyvbwwwXDSGHJPMuycpIGVgNOCdYLFWC48GnfTjFRb3vdpw5X7za3t9HMOVLKU8AlOnC5YeIg43I2Y+yne87L2UlqLRoE5CDwJjZMdCPeKUrueOFobZYbc3MELyQwKyk3OIyECjGykjX4t8ptnGaC04MULQJJJKURsRLoHK5oUgqJMZcL4wucA46sQKl+j76Cb63dffNVP2XF/MLMXEQSMNJLLCWUPCVJMOc+JkJwQuARtknG9x6PvoJvrd1981A0UUUUCywHysQehs98+6X/wDtbojwzhxSBeTbmdyUTprc9SP+BVD2v4F369a250kOq1Da4zuNMwOPgf8A4FY8J4NcT3pW8t4ZbW0CCynLBpCyhQS2G3OxJDAYYDGetBO7cXRnZOH2vEFtbxmWUDBJZADkewdM4zvpNa3uLqHisVvClsY5Yubdt4RK5UaNZGc9dAGx6n2Vl2auUvLua4n4fyJoHMEU0g3dd+hIHv6Z2br1rHjXaolo34bAl64m7vcMh3hXqckb4z59NqCy9Iv5Mu/2TUxRdB8BSf21uJ24fxASxBEVGWJg4bmLpB1ED1TnIwfZTfF6o+AoM6KKKBS7ARBrSZT0N1eg4OOtxIKtWjNnbxR28LzBSkYXXlgpOCxZjvgHPtqs9HyZtZh7bu9G31h6suzUkCo9tC0rd3blMZdZOcavWYeMb9RQWAvYuaYeYvNC6zHqGrTnGrHXGds1hZ8RhlVnikV1RmRypyFZfWB94raLeLmGTSvM06S2Bq05zjPXGa1zx8uNzDEpbDMEGFDt1wT5ZPnQLVxxCG44hw2aFw8bxXpVh0O0VFeTau/8L1xCJjBdlo1IIQ6YcgEbHB86KCV2kt5DLHoEr6hIWEcsKsoGgDAkxlM5zjoSPbV7wtgYoyCT4R1Kk/vK+En3jal7tdbx82F2iQkrIpkaCWbSMqQulDtnc5P+XA60w8LAEUYGMaRjCFB08lO6/A0Ek1ybsNdTJZFJTbwxzRIELvqZl0FTIFHQHGAjY3B65xXWTXHuF8ft7Lhqa5osSwRCVWDM8eoFAdIB1IQM4JGDn20E1YIIVMvft77lraQ30bFUKkA5TyO4XPhHiHtqZxXhVo/PaYQ+O4jSS1IADhGCK2c6lbQSwIIXHUHc1bcUtIbiSIHkYtYY54ZJ01Fic4YeJcKOWuTuckdMbxuLQXs/DZiVt5biZdcaOgXTEwB0NqYZKjV4iQOlFe3nE7RryeBFjuGjgVGjJVRABkscvhdJDISVJI0jbpUjhQ/8hbfOCX8Q+kByH+cG4PmPfUSwt0YqxNpDJJaRtNKqI6z9VZAScGJQozg5IddxW/gZBvrYrGsY+T9kUYVRzBgKPIewUQ70UUUCl6TiwtEKLqbvNtpXONR5q4GfLJ2zVHcTl7aG3nnWN1HKUW2XkSR1MYO2wVNR1Mudx5UwekQfi8Xl+NWu/s+eWqXhXaO1a8tLETxMyB3haIMeZhXTBONKHwuSMnJXyoDh9wbeNrCO8S6a2gm7zHIrmRi26YOfVUNggZOMedbOEcM4fb3MUmuKXk2xMcvhBhRR0Gk4KlWfGoFgAdzmh42Ba7tu7R3N0xiJEWXTGd28XjZdHiGANvdvS2XHH4hPaTw20CQRTPBcNOEVtbLpbQM7llLDSATk4PnRVx2ev4LhbeSHlgd4b8aLBTKctqQK2JC7ggFWGANxnAq69H30E31u6++aqvh8ESLBoS3CLc6UtBEuYm1lS6n1hKo8ZPTGfcatPR99BN9buvvmohnooooEnjV5JFxaNgitGbUid2kCCKPmDL79d8DHvqiPZOzjYQ2t7cwqrfKMkoJMbpnGNYwp6dN8gknNW/ay3tJb2SK8YLA9mEYltO5nXRg+3VjFUvALp3eUcPkE3DrSB4DZspDySBTgAsvi1Nvq1e7FA28FMPEY+e8kVzCtwZbRkDro07LqyQS4y2cjG/SvJp+E8IR5CUgE0vjxqJMhBO4GSBjJ8gBS9acZmseHW92tkbaFWcTWaR6mbUSFYE4KDPiJasuAW4uJ7yTiMFotvIYruINpD6cYR5VJypCYUlgPEGG4oMOJ8FjtOH8TQXjTvIjTlXYExq3q7ZyAfb54rpMXqj4Cuecc45w69sOIy2gBkSPkyvo0lgN13I8S9cV0OL1R8BQZ0UUUCR6NJ5ytyjQhYVubkxy6wS7G4k1gr1XG2/nmmCHiLXNvI9rlH8aIZo2ADqcZKnBK5H76U+zvai0srOc3EoVhcXkgQDLFe9OuQo3IywFW/o5a9e2M13crcCVubAyrjEbAYBGkY9uPLpk0FzY8LRH7zIq94aJI5pBkBgu+wJwBkk1YpICAQQQdwR0NInabj91FcS2Aj5z3SMbX5vEcY0EFZTnxZIO/lkVv4J2ghseFwvevDGUUpohIYHScaUCk5I2yATigk391HLxLhzxOroYr3DKQQdouhG1FQ7Z7ZrvhT2iqsDwXjxhV0jBEJ6eVFBccXtHuXUwMA1vJhlfVpJ8D5GD1wMbjozVYdnnDW0RDlwUHiYYLe/HlWriHBopGLGSSMvhX5crJzNts4PXG2Rg++rG2hVFVEUKqgKoHQAbACg2GuV9mircPj1vEnKt42VJIkbn4BZS2oZZdXgATBBB9orqhrlXZxkFjbmYzK/JQWPL1YLkHpjwmQv1Em2MeWaA7S2k5uo7d0eS0lHeblt3ltc/mppGUjBQAAA58fsqdecStTLNbjlyXCsJ+cXQAREhlGWOc6Do0AEHUM7E1MmvLuGT5yWI3cxRGhgUMwizhZdLOCCmt8ndSANqhjhcUbW19Hb243CBnZtWhUYAu2CM6RkkDbG+worfNeWjRQNcDutsIVMCIRpSbUwZMpka1ATSnQ6m2OMCfw1pTxG3MwxIbE6xgDfmDqBsD7hVLxXh8V2WS6CvbTabyM2jSOynAQk6VIMZVc6vMk4G1WnAmlN/AZWiZu5vhotWkpzvm8ajnOjTnPnmgeKKKKIVvSIfxeLbP43abe355arIbZZjEBKgedJY2EUaJJbAqxYxsF1LpcaTr6lvLpVn6RM93ix173aY+POXFVcLS6gLRm78VY3InEnLHhOCw2GNekLy+o92TQUnCIppZriS6AhkVZre0mXUEmXT4i7jIZwI/WyDnVgHFTLPjVjM0E8FtG0JdYtJeEYcOMS4LdI9/Fsx1jFSe/ZKwI63EMTJpZQvL5rSaFikcMThGbVjSCQFBz5+WHDlspZrWOKzjEwjVQWZQWfUMAEEsx0k6M+Q332KlW9ynekHMbv5l+ciPTkayCcYwIxHgiQblsAkklasvR99BN9buvvmpZtOGAzxXXhHEIz3VJCZjbuqkofFgAymPWMZxq23Ipm9H30E31u6++aiGiiiigRe00mniA9UA26KzuoYRgzjxkHbY4AJ2BIJ2FRuKJLFDPLaSK0ls2tCoREndxhklCALI4ztjGSyjrUvtJq+UPDr092Xm6AS3K5w16cb56dN8asb4rSGyhMVxHFw1HVubMW1Iy4I5Zc+oJQudfXxAbYoKm24pDDGJeKyTx8wa5o9U2I7hsnSAviCFFyuMoCH3yKuLGG3vtdpcwqzyWyCWcPHrYa8rGSp1alGlj5ZJrVHbfKOpZ4EcsA+J1KrpR2ETRhWJIbUzatXQjbeo9vcTd0gWEWivaBJCplYMV8UfiCrlQw1HIzqI267FT+0HDLO24PdQ2gTQkTKxUgksOpc+bfGneL1R8BXKb/hEVrZX6WgKwtDJLOkwlEokYjlldQA5WAwzucj211aL1R8BRGdFFFByePjAtbTW1ibpJL29jlIXPLj7w5bOxyNs46eGpIu7i80ScKLPZXL8q51NoNuqAJ8yCQU2LHbVkgUWZ4kLL8QeFf8AyF2JudpwU7w+R4tse3G/srd234b8w9qZRCOastnBZYWaVQMOCpIDHUxPh9gorO57aH5g8OMc9rA3Kvp5SQ0KrpGrLaScrqOoBgxXFSLTgXCuIW1tdzWywRRNI8SB1VMM+SWCnSVYqGwfbv1IqBxHspfQm97tFbyWssPhtNIUySkAFnIAOrZjnXvnG3WvRbxXHCoYp4oUsRbmS4EEpZonQgqExq1DIOck79aIYeJIo4lw0IAFEN5pC4xjTDjGPKilvsjxATz8MdCvJCX6W4AcMIlEKqH1E5fY5I2PlRQNXbD6Xh/1xfuZaZaWe2B+d4f9cX7mWmag8NcY4F2aW64fEWaSRINFywaYrg6NRjiGMKunB1HzO2ME12c1ybs/ZxPZRmZpEdbaNYETOJsZOGUbTePK6GyAPLxE0F2lg0l494LWN7sR6oHWR1UQsCIeYG2MxIkGBsANyNqpn4k83Kj4eLWW9Glr5SjBQjfSaFc6RnOHC5bfzqXwvg97C108001xIAGcpJy+WpXWYlGTrwGztpwCNJyTWXC7S05uuVEMy28SSGxEoxIcsA2k6wSnL0l9tmorKx7S8+GS6sYXhdMWggkVF5iqcqYwWUArzH2/cRtV1ZWoi4lBGM4WxI36/Sjr76iLPgo0ggneWCOIq8iDQ2ps52IKuWGdO5KbA7Y87Oz676DaTKWbxEyKVZik2ktg76SRkHzFA90UUUQo+k6PVaIupl1XNsNSnDLmVd1946il+LhjW0g4goZ5riHkQ65JJMtoyhkVFJbUqDOjOk59pNM3pCUm3hAGT3u0++XH/NJ3FrCNkiMF/Jb3DtIkpLHRCSrF1C5AiOpdI0kE5PXrQSreGKztOZDbpDazTK13JJzJNS+q2I/XRS3hU9V2JAqEO0nKaS+ht47jhSaTEUUmXnjCktzPGrKdQyRjTpwd6puKQ8VtrKNnQzxOcx5lclT4n5jIundl3A1MBjJGSavOwdxaxWkCxOwuEZDc4Y8rSxDP58oqynw6d9RHnmimOwLvLbQJk2zfjRB0B4SDzI45MtqxqPkufCATjNTvR99BN9buvvmpbh45GiWuYQSJebzISskjA6jjSPFqZTh/zR4tzgUyej0/i831u6+9aiGiiiig592pgLcTTDyBuSiqquUVy8jDEhAJ0Yyf3D21QcR4JHb2/wAklCY3l1zNmRj4t4eW2AqyF1C4c+85Bpj7Wp+Ovr2ia3iErjqiCfxOPYQdPi/NznypW47wiVpXWwv5GXmRYgdzmZ2xk6z4mRQoOo6saTjcYorLi7vYkLfTIiokaWUOG5enVpIZkGy6AC2TnIJBI2qHF2mmidILxQJ5HEZWGOABI0b5odAwYMNSgtp09Rg5qn7UcRlNytve6HVJIxPMJi+QCzBAThUIXUMaQ5IO+9O/FLi10kW0SyQztDhp3IAkDZLDmAyHwJjppyAPbQVcXfO6cV79K8kpjcwksjKYg2+gqcAamGxAxtiuxReqPgK5X2j4rFJHfgQFGe106kAZMJknW6+FWOcaevh38q6pF6o+AojOvDXtFBwLjljqhSNi7xXfEp43DTBViKXD4KA9CwZiSc+qPPFX/avi1vBcQXTWneBCypaSIZ1xGqfOO5ZQkhDZ0kEjqc1EveE2lzC0V9cd2VLi8eBzp8T95cTDfqdOnCjc6s742g8Mtb2YMUvVuYI40klErmJYCAVRVbBBfSHG2FH529FSIOJzzXLz8P4ilzxCQFeQY5I4eWG3KiQBdQUA4J/zEZqMJ4ZZb5uHiWC80coqGjSHwkCUx56ZYaQDv48jqTVP2S4rw+G4kmvIOTFyyIo4WkySxO+desqVGNWoJkeWateE9p5LSfvVwgurfQyWqoI+ZHE7eDX4dsLGAdROCeu5oHfgTNz+EK+daQXiSAhQQ6iEMPD4evmNj1oqP2ZvI5Lrh3LjeMKt9kMhUZYQv4M+sg1adXuoojR6VeHcVN1aNZzPoeQKqgLiGUAgOfD6pQv19h9orpljCUjRGcuVUAu2MsfMnHma3Yr2g8Nc54Nw1YxxGzmupo+XGwTDeFLdtTJLGP8AMMsh/wBvvro9Lva3s53oCSJglwisisejo3rxSY3MbfxB3G9Aqw8NitrF4Xa/WTkP4urTr0B0o5yU1jwkq2nAO3SttopbdbHmcaiDCY94wu867FI2wMnCK6+PYatugqxueLONMVzKYLk/MHvZCqsb7SPBJGumWQgAjJB26DJrd2hYtFHm44fCsahC5kzlCRqK+EaCAoYLuCwAO1FQuN8TtOHW80UUYjt7hxlOU6PGHUIWRSoDLhSQSRhjj2CmXsrILq7uL5STEFS0tyfzgmWkcfF30/8A4Gqk964k5WJiYSvKe6aLlgIWy4gVss0jYA5hwq7Fcnq+cNsYoIkhiULGihVUeQFESaKKKCk7Z8Ne4s5Y4ziUASQnp84hDp/+ygfvrnbdn04lbw25vGWBVe6BkA1l2dhLHJk4PLfVnbIyB766/SF2o7LyJKbm2j5kZfmy24CEh9OlpIg4KFiuzIcA4BBDDcOacb4tcFYoba5lJi1MoDktEqjlucDCiMkkLqJYq3QDra8E4FLNetYXk1uI1iWZIsBggKYXSCFwfFqPXcA71MPCbO4vGnjli1GP52OeaS3lklLb8xAmFQAKBpGDjI6ZqXyVgkD3V5aytyyqxYe5fOR82idWQABgwAbPXYUVvHbu3juI4ptOq2imMZiUkSkaowB7NWjZRnJIGaeOxXDXt7ONZPpWLTS/75GLsPgC2n4KKX+Adnpbh45rqLlwxO0sMLBQ8khJPMlC7KoJ8MQJxgE70+0QUUUUCL6ReHZlt5zI8cRYW87ocaQzq0TH2qJUQH3MaWuJ8HRZX4zcy8yVX5QgVtBTS3KBQ5yrDHMwfCAzeW9dXv7SOaN4pVDI6lXU9CCNxXOLrgzWTuLkSSWrqI+8xxrI+jGNE3hMg8OF5iZyAM4IzQInBbK9aaeW05bRuzQySFtUTTMGIfJXOVLbMFA1HyzV52U4crWvyjNcoZbdympcByq5XGvrkg7bb4XOakcK4XMLQw2t7ZJEZzMOXPgoA+V3MZLMABgMcA9c4rLhiKoaMcm5uH8DR20YkfGTlpZzhI5GDeJuv+UUVu4Zx2PiMbWkTs0txdBZyUCHkRY1SMBtl0RFPTxSEYGK66BS72W7PtC0lzcaGupvX0Dwxr1EaeZUebHdjufZTHRBRRRQcovLKS24jcqfFG8UskClgFUTSDnvgjxaH8TYwQCMZ3wlXlinDprqx1FoWiUyTO2jXtkKoXIfOrAHXOfInPcu0/ARdIuluXNGdcMmM6TjBDD85GGzL5j34Ncv7R8NTujWl1GIJ0H4uJcLbltl1pMigs2klQspB9uetFUEPDOKR8Ntpg8QiaePlAkGQhjojRsrjlamY6Sfzj8KYLiRODI6t83K0YYxqqsjEbZI/PjOpwWOllK+w1lxcwTRxdy4gp0NzpUeUQwxEAadQUZRwwJ0r55PxsuH2091LqtpO8S6DG988WlEBxnRq+lI30qgCbkkk0Fz2Skju7qOaEs1vZ2qW8TtsWkkCmTI9qpHGD7291eU28B4RDaQJBCMIo6nqxO7Mx82JySffRRFhRRRQFFFFBqngRxpdVYexgCP+agW/Z2xjbWlpbq3XUsUYP8AECrSig8Ar2iigKKKKAorVc3CRqXdgqjqT5VjaXaSrqTOM43Uj/ggGg1X3C7eYYmhjkH/AN6K3/YNeWHCLaD6GCKL/ZGq/wDQFS3cAEk4A3JPlWMsyrjJxk4HxoNlFR7K8SVA6ZKnOCQRn3jI3Hv6Gt+aD2itUtwq51HGBqPtx7cda2A0HteEVpvLtIkLucKOpwT/ANCtVhxOKYZjbUCMg4YZHt3HSg0XXZ6ylbVJaQO3XLRIT/EipttaxxjTGiovsVQB/AVtzRmg9ooooCiisJZVUFmIAHUk4AoM6wljVhhgCD5EAisga9oKtOzliG1i0tw3+YRR5/jpqzUY2AxXtFAUUUUBRRRQFFFFAVF4lA8kbJHKYnPSRQpK/AMCP41Krw0C38g3/wDqs32Nv/bo+Qb/AP1Wb7G3/opkFe0C18g3/wDqs32Nv/RR8g3/APqs32Nv/RTLRQL0/B7nkhWuDcSJMkyGRUQHSQdB0LgDYkNg4JHsqNxWwurh43ZGRQCuhZELI2oESA4xnAIyNx+800tXh60CfddmJXjkUqpaRLtXy5w2uTVADt0Ax/t3raOASl2cKFzLAQuv1YlhCumBsPHnYdetNleGgTIOz91FFHDGqgcu1ViJMBGim1y7Y31Kf39DUWCznMjrGiO4ikWVi5IlJmQktkY16A+Aeh29Xq/GsV8/jQJVv2buAgyimTk3MSvr3TVKzRDOBtoOnb1enStlzwC7bmAYDkXGZhIQZQ4blIcbqEyvw5fh605mvKClsOFvGLlAAEkwYlBOBmJVb4ZcE/vz51Cl4HO0cSHGFitUcayBlJVaQe8FQR7+lM9e0CY3Zm4VWERCErOp8Z3U3CvCu/kIg6D/AC6sDarC34LcchUjuZLYh3YgLC+AeigFSqqPIL0zTHRQLfyDf/6rN9jb/wBFHyDf/wCqzfY2/wDRTLRQLXyDf/6rN9jb/wBFVfafszxCS0nQX8sxaNlERigAfI9UkIMA+3NPNeGgTfRv2bvrKHTd3ZlyBpizqWL3BiNR+HQeVOdeV7QFFFFAUUUU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152400" y="1828800"/>
            <a:ext cx="4176361" cy="3495759"/>
            <a:chOff x="152400" y="1828800"/>
            <a:chExt cx="4176361" cy="3495759"/>
          </a:xfrm>
        </p:grpSpPr>
        <p:pic>
          <p:nvPicPr>
            <p:cNvPr id="17" name="Picture 16"/>
            <p:cNvPicPr/>
            <p:nvPr/>
          </p:nvPicPr>
          <p:blipFill rotWithShape="1">
            <a:blip r:embed="rId8">
              <a:extLst>
                <a:ext uri="{28A0092B-C50C-407E-A947-70E740481C1C}">
                  <a14:useLocalDpi xmlns:a14="http://schemas.microsoft.com/office/drawing/2010/main" val="0"/>
                </a:ext>
              </a:extLst>
            </a:blip>
            <a:srcRect l="3422" t="13159" r="2794" b="2076"/>
            <a:stretch/>
          </p:blipFill>
          <p:spPr bwMode="auto">
            <a:xfrm>
              <a:off x="152400" y="1828800"/>
              <a:ext cx="4176361" cy="3495759"/>
            </a:xfrm>
            <a:prstGeom prst="rect">
              <a:avLst/>
            </a:prstGeom>
            <a:ln>
              <a:noFill/>
            </a:ln>
            <a:effectLst>
              <a:softEdge rad="112500"/>
            </a:effectLst>
            <a:extLst>
              <a:ext uri="{53640926-AAD7-44D8-BBD7-CCE9431645EC}">
                <a14:shadowObscured xmlns:a14="http://schemas.microsoft.com/office/drawing/2010/main"/>
              </a:ext>
            </a:extLst>
          </p:spPr>
        </p:pic>
        <p:cxnSp>
          <p:nvCxnSpPr>
            <p:cNvPr id="9" name="Straight Arrow Connector 8"/>
            <p:cNvCxnSpPr/>
            <p:nvPr/>
          </p:nvCxnSpPr>
          <p:spPr>
            <a:xfrm flipH="1" flipV="1">
              <a:off x="2514600" y="4267200"/>
              <a:ext cx="990600" cy="3810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29000" y="4523601"/>
              <a:ext cx="263214" cy="276999"/>
            </a:xfrm>
            <a:prstGeom prst="rect">
              <a:avLst/>
            </a:prstGeom>
            <a:noFill/>
          </p:spPr>
          <p:txBody>
            <a:bodyPr wrap="none" rtlCol="0">
              <a:spAutoFit/>
            </a:bodyPr>
            <a:lstStyle/>
            <a:p>
              <a:r>
                <a:rPr lang="en-US" sz="1200" dirty="0" smtClean="0"/>
                <a:t>3</a:t>
              </a:r>
              <a:endParaRPr lang="en-US" sz="1200" dirty="0"/>
            </a:p>
          </p:txBody>
        </p:sp>
      </p:grpSp>
    </p:spTree>
    <p:extLst>
      <p:ext uri="{BB962C8B-B14F-4D97-AF65-F5344CB8AC3E}">
        <p14:creationId xmlns:p14="http://schemas.microsoft.com/office/powerpoint/2010/main" val="3353234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756" y="0"/>
            <a:ext cx="8229600" cy="1143000"/>
          </a:xfrm>
        </p:spPr>
        <p:txBody>
          <a:bodyPr>
            <a:normAutofit/>
          </a:bodyPr>
          <a:lstStyle/>
          <a:p>
            <a:pPr algn="l"/>
            <a:r>
              <a:rPr lang="en-US" sz="2800" dirty="0" smtClean="0"/>
              <a:t>RPM vs RCF (g-force)</a:t>
            </a:r>
            <a:endParaRPr lang="en-US" sz="2800" dirty="0"/>
          </a:p>
        </p:txBody>
      </p:sp>
      <p:sp>
        <p:nvSpPr>
          <p:cNvPr id="7" name="Text Placeholder 6"/>
          <p:cNvSpPr>
            <a:spLocks noGrp="1"/>
          </p:cNvSpPr>
          <p:nvPr>
            <p:ph type="body" idx="1"/>
          </p:nvPr>
        </p:nvSpPr>
        <p:spPr>
          <a:xfrm>
            <a:off x="457200" y="1219200"/>
            <a:ext cx="4040188" cy="639762"/>
          </a:xfrm>
        </p:spPr>
        <p:txBody>
          <a:bodyPr/>
          <a:lstStyle/>
          <a:p>
            <a:pPr algn="ctr"/>
            <a:r>
              <a:rPr lang="en-US" dirty="0" smtClean="0"/>
              <a:t>RPM</a:t>
            </a:r>
            <a:endParaRPr lang="en-US" dirty="0"/>
          </a:p>
        </p:txBody>
      </p:sp>
      <p:sp>
        <p:nvSpPr>
          <p:cNvPr id="8" name="Content Placeholder 7"/>
          <p:cNvSpPr>
            <a:spLocks noGrp="1"/>
          </p:cNvSpPr>
          <p:nvPr>
            <p:ph sz="half" idx="2"/>
          </p:nvPr>
        </p:nvSpPr>
        <p:spPr>
          <a:xfrm>
            <a:off x="457200" y="1858962"/>
            <a:ext cx="4040188" cy="2484438"/>
          </a:xfrm>
        </p:spPr>
        <p:txBody>
          <a:bodyPr>
            <a:normAutofit/>
          </a:bodyPr>
          <a:lstStyle/>
          <a:p>
            <a:r>
              <a:rPr lang="en-US" sz="2000" dirty="0" smtClean="0"/>
              <a:t>Depicts Revolutions per Minute – depicts how fast the rotor is rotating.</a:t>
            </a:r>
          </a:p>
          <a:p>
            <a:r>
              <a:rPr lang="en-US" sz="2000" dirty="0" smtClean="0"/>
              <a:t>The force applied on the contents of rotor may differ from one model to another.</a:t>
            </a:r>
          </a:p>
          <a:p>
            <a:endParaRPr lang="en-US" sz="2000" dirty="0"/>
          </a:p>
        </p:txBody>
      </p:sp>
      <p:sp>
        <p:nvSpPr>
          <p:cNvPr id="9" name="Text Placeholder 8"/>
          <p:cNvSpPr>
            <a:spLocks noGrp="1"/>
          </p:cNvSpPr>
          <p:nvPr>
            <p:ph type="body" sz="quarter" idx="3"/>
          </p:nvPr>
        </p:nvSpPr>
        <p:spPr>
          <a:xfrm>
            <a:off x="4645025" y="1219200"/>
            <a:ext cx="4041775" cy="639762"/>
          </a:xfrm>
        </p:spPr>
        <p:txBody>
          <a:bodyPr>
            <a:normAutofit/>
          </a:bodyPr>
          <a:lstStyle/>
          <a:p>
            <a:pPr algn="ctr"/>
            <a:r>
              <a:rPr lang="en-US" dirty="0" smtClean="0"/>
              <a:t>RCF</a:t>
            </a:r>
            <a:endParaRPr lang="en-US" dirty="0"/>
          </a:p>
        </p:txBody>
      </p:sp>
      <p:sp>
        <p:nvSpPr>
          <p:cNvPr id="10" name="Content Placeholder 9"/>
          <p:cNvSpPr>
            <a:spLocks noGrp="1"/>
          </p:cNvSpPr>
          <p:nvPr>
            <p:ph sz="quarter" idx="4"/>
          </p:nvPr>
        </p:nvSpPr>
        <p:spPr>
          <a:xfrm>
            <a:off x="4645025" y="1858962"/>
            <a:ext cx="4041775" cy="2560638"/>
          </a:xfrm>
        </p:spPr>
        <p:txBody>
          <a:bodyPr>
            <a:normAutofit fontScale="85000" lnSpcReduction="20000"/>
          </a:bodyPr>
          <a:lstStyle/>
          <a:p>
            <a:r>
              <a:rPr lang="en-US" dirty="0" smtClean="0"/>
              <a:t>Depicts Relative Centrifugal Force - </a:t>
            </a:r>
            <a:r>
              <a:rPr lang="en-US" dirty="0"/>
              <a:t>This is the force exerted on the contents of the rotor</a:t>
            </a:r>
            <a:endParaRPr lang="en-US" dirty="0" smtClean="0"/>
          </a:p>
          <a:p>
            <a:r>
              <a:rPr lang="en-US" dirty="0" smtClean="0"/>
              <a:t>Different centrifuges would result in similar separation at the same RCF</a:t>
            </a:r>
          </a:p>
          <a:p>
            <a:r>
              <a:rPr lang="en-US" dirty="0" smtClean="0"/>
              <a:t>RCF depends on RPM and Radius of the rotor (calculations given below)</a:t>
            </a:r>
            <a:endParaRPr lang="en-US" dirty="0"/>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11" name="TextBox 10"/>
          <p:cNvSpPr txBox="1"/>
          <p:nvPr/>
        </p:nvSpPr>
        <p:spPr>
          <a:xfrm>
            <a:off x="838200" y="5257800"/>
            <a:ext cx="7869727" cy="400110"/>
          </a:xfrm>
          <a:prstGeom prst="rect">
            <a:avLst/>
          </a:prstGeom>
          <a:noFill/>
        </p:spPr>
        <p:txBody>
          <a:bodyPr wrap="square" rtlCol="0">
            <a:spAutoFit/>
          </a:bodyPr>
          <a:lstStyle/>
          <a:p>
            <a:r>
              <a:rPr lang="en-US" sz="2000" dirty="0" smtClean="0">
                <a:solidFill>
                  <a:srgbClr val="0070C0"/>
                </a:solidFill>
              </a:rPr>
              <a:t>Use of RCF instead of RPM offers better indicator for centrifugation</a:t>
            </a:r>
            <a:endParaRPr lang="en-US" sz="2000" dirty="0">
              <a:solidFill>
                <a:srgbClr val="0070C0"/>
              </a:solidFill>
            </a:endParaRPr>
          </a:p>
        </p:txBody>
      </p:sp>
      <p:sp>
        <p:nvSpPr>
          <p:cNvPr id="18" name="TextBox 17"/>
          <p:cNvSpPr txBox="1"/>
          <p:nvPr/>
        </p:nvSpPr>
        <p:spPr>
          <a:xfrm>
            <a:off x="2281237" y="4519085"/>
            <a:ext cx="4776788" cy="646331"/>
          </a:xfrm>
          <a:prstGeom prst="rect">
            <a:avLst/>
          </a:prstGeom>
          <a:noFill/>
        </p:spPr>
        <p:txBody>
          <a:bodyPr wrap="square" rtlCol="0">
            <a:spAutoFit/>
          </a:bodyPr>
          <a:lstStyle/>
          <a:p>
            <a:r>
              <a:rPr lang="en-US" b="1" dirty="0"/>
              <a:t>RCF</a:t>
            </a:r>
            <a:r>
              <a:rPr lang="en-US" dirty="0"/>
              <a:t>  =  1.1118 x 10</a:t>
            </a:r>
            <a:r>
              <a:rPr lang="en-US" baseline="30000" dirty="0"/>
              <a:t>-5</a:t>
            </a:r>
            <a:r>
              <a:rPr lang="en-US" dirty="0"/>
              <a:t>  x  r  x   rpm</a:t>
            </a:r>
            <a:r>
              <a:rPr lang="en-US" baseline="30000" dirty="0"/>
              <a:t>2</a:t>
            </a:r>
            <a:br>
              <a:rPr lang="en-US" baseline="30000" dirty="0"/>
            </a:br>
            <a:r>
              <a:rPr lang="en-US" dirty="0"/>
              <a:t>Where r is the rotor radius in centimeters</a:t>
            </a:r>
          </a:p>
        </p:txBody>
      </p:sp>
    </p:spTree>
    <p:extLst>
      <p:ext uri="{BB962C8B-B14F-4D97-AF65-F5344CB8AC3E}">
        <p14:creationId xmlns:p14="http://schemas.microsoft.com/office/powerpoint/2010/main" val="1613344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0068093\AppData\Local\Microsoft\Windows\Temporary Internet Files\Content.IE5\6JFKA9U3\MC900438065[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92162"/>
          </a:xfrm>
        </p:spPr>
        <p:txBody>
          <a:bodyPr/>
          <a:lstStyle/>
          <a:p>
            <a:pPr algn="l"/>
            <a:r>
              <a:rPr lang="en-US" sz="2800" dirty="0" smtClean="0"/>
              <a:t>Use of </a:t>
            </a:r>
            <a:r>
              <a:rPr lang="en-US" sz="2800" dirty="0" smtClean="0"/>
              <a:t>Nomogram </a:t>
            </a:r>
            <a:r>
              <a:rPr lang="en-US" sz="2800" dirty="0" smtClean="0"/>
              <a:t>to calculate RCF</a:t>
            </a:r>
            <a:endParaRPr lang="en-US" sz="2800" dirty="0"/>
          </a:p>
        </p:txBody>
      </p:sp>
      <p:sp>
        <p:nvSpPr>
          <p:cNvPr id="8" name="Content Placeholder 7"/>
          <p:cNvSpPr>
            <a:spLocks noGrp="1"/>
          </p:cNvSpPr>
          <p:nvPr>
            <p:ph sz="quarter" idx="4"/>
          </p:nvPr>
        </p:nvSpPr>
        <p:spPr>
          <a:xfrm>
            <a:off x="6669947" y="2819400"/>
            <a:ext cx="2198743" cy="2366921"/>
          </a:xfrm>
        </p:spPr>
        <p:txBody>
          <a:bodyPr>
            <a:normAutofit/>
          </a:bodyPr>
          <a:lstStyle/>
          <a:p>
            <a:r>
              <a:rPr lang="en-US" sz="2000" dirty="0" smtClean="0">
                <a:effectLst/>
              </a:rPr>
              <a:t>Easier to use</a:t>
            </a:r>
          </a:p>
          <a:p>
            <a:r>
              <a:rPr lang="en-US" sz="2000" dirty="0" smtClean="0"/>
              <a:t>No calculator needed</a:t>
            </a:r>
            <a:endParaRPr lang="en-US" sz="2000" dirty="0">
              <a:effectLst/>
            </a:endParaRP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5"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AutoShape 2" descr="data:image/jpeg;base64,/9j/4AAQSkZJRgABAQAAAQABAAD/2wCEAAkGBxQTDxUUEhQVFRUXGRoUGBgSFxkYFxUaGBkeHxYWFxYaKCggGiYlHRUXIjEiJikrLi4uFyA/ODMsODQtLisBCgoKDg0OGhAQGy0lHiU3Ny83Ny02NzcrNzQ3MTcuNzg3Lys3NCwyNCw0NDY3KzQsLCwsNTUrLC0uLCwrLDQsLf/AABEIAMQA0AMBIgACEQEDEQH/xAAcAAABBQEBAQAAAAAAAAAAAAAAAQQFBgcCAwj/xABJEAACAQIEAwUDBggNBAMAAAABAgMAEQQSITEFE0EGMlFhcSKBkRQjQlJysQdDU2KSk6HBFjM0VHOCg5SissLR0hckRHQVs/D/xAAYAQEBAQEBAAAAAAAAAAAAAAAAAwQCBf/EACARAQADAQACAQUAAAAAAAAAAAABAgMREiFhFDFBgfD/2gAMAwEAAhEDEQA/ANsRBYaDYdK6yDwHwoTYegpaBMg8B8KMg8B8KWigTIPAfCjIPAfClooEyDwHwoyDwHwpaKBMg8B8KMg8B8KWigTIPAfCjIPAfClooEyDwHwoyDwHwqv9tOJPFDHHC7JLM4RXRDIY1UF5HyAG/srl9XFRw7ZyHDLNHArhcM+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LOdhJII5FXMt0KMGVixysSugIudEfthIrEvh0yE4lY8s12ZsNJk9sFQED73uctuvQLdkHgPhRkHgPhUZwbiEsjzJNGiPEyr81IXVwyBr6qpXe1vKpSgTIPAfCuXQWOg28K7pH2PoaATYegpaRNh6CloCiiigKKKKAooooCiiigKKKiu0PFjh0TKLs7ZBcMwXS9yq6noAOpI1rqtZtPIc2tFY7J+2FQyCQqM6qUDdQrEFgPUqvwFNzwaD5z5pfncwk074fv39etV09oZ9dV0IU/wDazaMbWU+1ucw08xR/CKfxXfJ/JZu99Xvb6jSrfTXS+oosjcKhJJMa3LLITbdowFRj5gAD3U2Ts3hQjoIEyvlDDXZGzIB9UK2oAtY7Vx2e4uZ+YrgB4yASFZQ1/wA1tVIIIIudqmKjas1nkq1tFo7BhhOCYeIWjiRRZl0G4c5nBvvmIufGvFezmFCFBCuUlW63BQWQhr3FgSBY6AmpWiuXRkvCIBh/k4iXkjQJb2RrfTw11v400bsvhCuUwJbW419q7FiX19s5iTdrm5NTFFBGL2fwwdmEKXbMTva7kM5A2BZgCSNyNaXG8DieMqEVSRJZsobKZjeU5WuDmJ1B3qSooIfs1wFcIkgDBmkfO5Vci3ChRZbk7KNyamKKKApH2PoaWkfY+hoBNh6ClpE2HoKWgKKKKAppjuKQw/x00UfX5x1X7zTuse4jh8uPxckbNG7TtdlsSbBQO8D0FBoi9scCTZcTG/8AR3f/ACg0P2sw4257fYw8x/01QE4nigNMU5+2kbfcBS//AC+M/LxH7WH/ANnFBfV7WQnaPE/3eUfeKU9p06Q4k/2VvvNUQccxf1sOfWFx90ldfwgxfhhj7pR/qNBdj2oHTDYk/wBVP3tUZxXjHOkgHJmitIpvLksfbXQZWJvVd/hFivyeGP8AWlH7q88RxzEOAGhwxsQwIllBVhsQcuhrvO0VtEy40r5VmIXnE96b/wBvD/dBXMneb/3U/wAqVRW41ije6x+0yyH/ALiXVltlbudMi/CkPGcV9SPviT+US98bN3PIVaL1/v0lNLLZhOLcjFYn5mWW7n+KyezZm3zMKkR2oHXC4kf1U/c1UWDjmITMRDh7sczM0spZj4k5a9f4RYr8nhh/WlP7qjpaLW7CudZrXkrwO06dYcSP7O/3GkbtXCN48T/d5D9wqj/wgxf1cMPdKf3iuTxzF/Ww49InP3yVw7XtO1uHO4nX7WHmH+mlfthgh3sQif0mZP8AMBVA/wDl8Z+WiH2cP/vIaG4niiP5S4+wka/eDQadgeLQTfxM0UnW0cisfgDT2sVliLTQSSO8jrPCVZ8oIJlUHugdCR762qgKKKKApH2PoaWkfY+hoBNh6ClpE2HoKWgKKKKArJOJ/wArxP8ATv8AurUeKcQSCFpZD7K9ALsxJsqKOrMSAB1JFZvieBYpneXNADKxlMbB1MZa3scwFg9rb5RQR1FODwjGD8TER4riP3MgrluH4kf+Ox+y8Z+8ig8aK6OGxH81m+MR/wBdJyJuuGn+Cn7moEopTHL/ADef9Xf7q5yyfkMR+qagWiufb/IYj9S/+1Ht/kMR+pf/AGoOqK5+c/IYj9S9KFk/m+I/VH99AtFHKm6Yaf8ARA+80nJxHTCTn9UPvegWiu0wWJP/AIsg+08Q+5jXY4VjDtBGPt4gD9ioaBu3fi/p4P8A7krZayc9nsV7LloBkdJeWudjIY2DBOYcoS+W18p9K03hfEUxEKyxm6t0OjKQbMjDoykEEdCDQO6KKKApH2PoaWkfY+hoBNh6ClpE2HoKWgKKKrPafGc1/kaE2KhsQy/RjO0V+hksR5KGOmlBW+2+K+V4PFS6GCOJxANxI1rNiD4jdVHhmPUWr+GxnJM7YQ4cxkYcM+DBjw8QMjCRiGzKsmUgl9QFC3XTXQlFrAaAaADQADYDwpSx8TQUKfEyu0WIJDtHFiDGQFkUASRLz9FGZgjubrYHJpoTeTwnEJZJhHFiDJEJCFmCoTKFhDtGGtlNn0zAdSNxerVmNeeKxKojPIwVFF2ZjoAKCr9muOyPmbEOgVYuZKM6nkPfVCFUZOoysWbTc1OYB5ZGMr3jjItHER7RH5STwJ6INhvcnTyghed1lnBVFIaGFtwRtNKPreC/R8ztKUBRRRQFFFFAUUUUEfj5JIn5q3kitaSMD2kA/Gx271vpJ1Go1Fi9hmV0DqwKMMwYG6lTrmB8LV3UPjMIYs7RrnhfNzoV3GbvSxAdd8yfSuSNdwgIu1MjRYplYEtDJisMGUqERDlyliLOcpjk63znpTyDj08RaKRBI/N5Se2x0WBJHaRkjudXGyfS6Aazz4WDERRkhZI8vzZHdysuU5bdCptakm4RCxZintMwclWZTmC5QwIIIOX2SRuN6BtwnjDzyWEORBGjsZHIkVnBtHy8vTKbkkbjSnsWL+STGYn5iQgTjpG2y4geWyv5ZT0N+sJgo4haNAgsq2XQZUFlFvIE17soIIIBB0IOxB3BFBaaKrPZjGcp/kbkkBS2HZvpRjeK/Ux3A81KnWxqzUBSPsfQ0tI+x9DQCbD0FLSJsPQUtBH8d4n8nhLhc7khI0vbmSN3Vv0HUnoAT0qvYDCmNDmbPIxMkj2tndrZmt0GgAHQKBSNiPlOJM97xR5ooB0OtpZvA5iMq+Cqbd6nVAUUV5YrErGjO5CqupJ/YAOpJ0AGpJoDFYhY0Z3YKqi5J6f7+FutMMNh2mdZZlyqpzQwn6JG0sv5/gv0PM7LhsM0rrNOuUKbxRH8X4SyeL+A2T1uak6Aooprj8cIgNC7ubRxr3nPX0A3LHQCgOI49YVBILMxyRonfka18qj0BJJ0ABJsKTh0UoUtMwLscxVP4uIdI06tbqx7xubAWA88BgCrGWUh5mFiR3Y1vflRg7Da53Yi56AP6AooooGnEI5CA0LDOuuRu5KOqMd18mGx6EV1w/HLKpK3BU5HRtHjYbo46GxB8CCCLg05qP4jgGLiaAhZ1GX2u5Ko/FS26amzbqTfUXUhIUU14fjllU2BVlOWSNu/G1r5W92oI0IsRTqgip4GgcywrmjYlpYV3ud5oh9b6yfSvca7yOGnWRFdGDIwzKy6gg9RXpUViMO0DtLCuZGJaaFdyTvNF+f4r9PyO4StFeeGxCyIrowZGF1I2I//AHSvSgbY/CmRBlbJIpEkb2vkde61uo1II6hiKsPAuJ/KIQ5XI4JSRL35ci95b9R1B6gg9ah6ariPk2JE97RSZYpx0GtopvAZScreKsL92guVI+x9DS0j7H0NAJsPQVC9rsUywCKNisk7clWG6AgmRx5qgYjztU0mw9BVV4y+fiQHSCC4+1iHN/8ADh/8RoCGJUVVQBVUBVA2AAsAPdXdFAoPHGYpIo2kkbKq7k/sAHUk6ADUk1VeJcRNjipwypEM8cQsSnQO3Qub+i39TXq0xxEnNbuKxEK9ABcc4+LNrY9Ftbc13NKgVsxWyqWfMRottSw8LXrbhhER5WY9tuz41eGA7SLIiNzchdmRVkZczMpsyrrZtfCuI+O4n5a0JjIiA0ex19kHNm7upJXLuLXqG4kcHLEs4a3L+bQKGUFl+cRHjAzWBs2ltD4U94HicQYwsgEk0hzRC6i6WF5JGXRUDE672sNTVrRSPcxCMTafUTKcxPF5FKonzkr3yR6DNbdmP0VFxdul+pIBcxMuHa8pebESKSzRRs1kU6hFF8iAnQbknqac8I4UIQSTnle3MkIsWtsqj6KC5svmSbkk0247gWkdGWISBVYArMYJo2JGqyjdTYXXyB1rBreLT6jkN2dJrHueylMNiFkRXRgVYBlI6htj769AwN7EG29iNPXwqrzcIxJBVgkhk+SF5C9srYeQM/s29u4UWOmt9qj4OAyTYYhI0gJEwLAjNiM2ID5XGXQFUYEte2bQEXqai78wWvcWOxuLHpoeutLnGuo031Gnr4aVV8D2bPMDSRrlDyyBJCj5GaJUVgqKqKSVJ9kee968V7MOkEaJFDcQ4eOUAL7bRSZnYZhlZhqQXBF6C0/K05ix5hnZTIoB7yqQGYeOrD416CVbXzLbxzC3x2qmQ9mZlX+LiYlcUlnKHKJ5UddlANwrqQAAC+xF69uH9mG52aWOMx815Qj5GsDhhELqiql8wvoNL9TrQTmNgEkp5LhMTGo1tcFWuQki/SU2J8VOo8Cyh4pKcysCkid9CNV8CD9JTbRhv8RXPBOA8sZZoo2UwQRswIJLRAgqdASO6Qb9K74t2TglT2EWOQdxwCR9l1v7SnqvvGtUzvFZ9x1PSk2j1PHhw7jonTPDKHGxtup8GG4PrTg4p/rH41VeyfZyHClhkIxKi0uY3IDHeO2hRraHy1sQQLLXoZxE1ieQw3mYtzsm5xRwzPMNYzd5kJtfxmQnZvEbN672XB4pJY1kjYOjjMrLsQaz7t5MwwyqpsHcK1rZjYXUrfoGALHoBUf+Dji7xM65s0eZTKLhgDIxVpRl7pEg2O6knpWffKPvVfDWftZq9cTRK6srgMrAqwOxBFiD7q7orG1nvZHFM0BikJaSBuSzHdwADG582QqT53qafY+hqq8GbJxIjpPBc/aw7i3+HEf4RVqfY+hoBNh6Cqlj0y8Tmv8AjIIWX+zeVXHu5ifpVbU2HoKhu0vDGkVJYQDNCSVB05itbmRX6ZgBY9GVaBjSim+DxayrmQnQ5WBFmRhujr9Ejwr3oK7wrC3wcYHfhHIcfnR6HT4EeIYVUeNLBhMTznVpDOHUr7IWxChxci7ki1k9a0HFYBs5lhflyEANmXPHIBtnS4NwNAwII89qY4nh+JkOvyaLW5dRJIfVY2ygHzJPvrTlvyPGzNrj2fKqBl4RDlGGiiDOx5oUlhk+iZpH7wFhbxa1h5Wzg/Ckw6ZV1Y2zuRYtYWAt9FQNAo0H7a74Zw5IFIS5LHM7tq8jWtdj6aADQDanlT11m8/CmWUUj5FFFFSVFBNFFAUUUUBUNxDjpiac8lmjw4DSuJFFgUzmyHewPiKmaiT2ehbFSYiWOKR2MZQugLR5EAsCfMX99B64rjcKCT2wzxozlAbMci5mUX0uBa43F9a5XjsIDGRhHldo/aO+QAswtsAG1PSoyXsqS0g5i5GaaRcyuWV51YH6WSwMjG4UEg2PUlcV2XYuZElUOeavtK+XLLkP0GUkgxDQmxvr40HtxCaDEc35wRSYVgnObQIXVWtc99GzAFepGmtjVex0suIikgVWhlyk5yzJbUhZYre26kgW20OvhVu4TwwwNJZlKNyyoy2KcuJI7b2taNSLAWvXtxPhqTqA11ZTmR076E7kE7g9QdDVc9Zp6/CWmcW9/ll8HZfFTYGNZ5maYvnKyuwyKUZQodbm/tXI67dK9eB4h5Z8XHzDYgYZU0BZ3fIp5Y0jKLDI1tyvppe8PgcVGdPk0h6O3NjI8zGMwv6N8Ke4PhxEnNlcSS2IBC5EQG1wiXJ1sAWJJNvDSqabRzxq4plPfKyQbekorwxmLWJczk6nKoAuzsdkRd2J8KzNBcAmbicNvxcEzN/aPEqD38t/0atr7H0NQ3ZrhjRq8swAmmILAa8tVvy4r9coJuerM1TL7H0NAJsPQUtImw9BS0ETxTgEcz8wFoprBebFYMQNlcG4cC50YG19LVEPgcZF3kjxC/WhPKk98L3U+5x6VbaKClPxDLpJDiIz5wuwHq0eZf214N2kwgNmxESnwkbIfg1qvlFBS4eLYd+5PC32ZUP76eJrtr6a/dU9iOGQv34Yn+2in7xTCbsngX72Dw/uiQfcKBkUPgfhXNPE7IYMd2BV+wzr/lIpH7J4c7Gdfs4iYf6qBpRTodk4R+MxP95lP3ms4TEStmInnAzyZRzCbKHYJr19kDXzoL7RVF5sv84n/WUnMl/nE/6ygvdFUzhTO2Mw8ck85jkdo2HMI15bMhuNe8lvfV9PZOE/jMT/AHmUfcaBrXQQ+B+FOU7JYcbmdvtYiY/6qV+yGDPegVvts7f5iaBm+m+nrp99M5uLQJ354V+1Kg/fU3D2TwKd3B4f3xIfvFP8PwyFO5DEn2EUfcKCmr2kwhNlxETHwjbOfgt6904hm0jhxEh8oXUH0aTKv7autFBUkwOMl7qR4dfrTHmye6FLKPe59Kl+F8AjhfmEtLNYrzZbFgDuqAWCA2GigXtrepaigKR9j6GlpH2PoaATYegpaRNh6CloCiiigKofb3tjicFio44o4SjxcwNKHJLK5DqMpAsAYz/Wq+VVPwjdnWxeEvELzQkyRj64t7cd+mYbdLhaCl/9T8b+Tw36Mn/Orl+D3tRLjkn5yxq0Tqo5QYAqyAgkMT1zD3Vi6NcXF/DUWII0IIOoIIIIOxFTnY7tB8ixYlIJicCOYDcLe6yAdcpJJHgW3NhQbzRXnBMrorowZWAZWU3DA7EHrXpQMeO4wQ4SeU7RxO/6Kk/urJcHFliRfBVHwFaD+Eea3D2QbyyRQ+5pFL/4FaqITQJRRRQcvMUZJBvHJHJr0CyDN/hzVst6xjFRZ43X6ylfiLVq3ZzGc7BYeXq8SOR4EqLj3G9BI1zJIFUsxCgaksbADxJO1QfaWbHgBcDFA1xrJPIRlPgIwuvqW91ZR234Xj1QS8QeOW7WjjM9wzeEcIQLoLm/Qbmg0HjX4SsJFcQ5sS+1orCMHzlPs7jpc+VQvCfwqtzLYvDhUOzYdi5TydGALfaX9Gs6pxw3AyYidYIVzyNra9gqjd3P0VFxr4kDeg3/AIVxWHEx8yCRZF2uhvY+DDcHyNPKyLDfg2x8UolimgjkGmeOSRWt4H2LMPI3FaJ2bTHKhXHHDuR3XgLAt9tSAPDUHXwFBM0UUUBSPsfQ0tI+x9DQCbD0FLSJsPQUtAUUUUBRRRQUrtl2ATFM02HYQ4g6tcfNzW+uBs1tM410FwbVlfGOGzYRsuKjaLoGbWNvsyj2T6Gx8q+ia5kjDAqwBB0IYXBHgQd6DB+zHanEYHSGzxE5jDISFJO5jYX5ZO+xBPTUmtR4F2+weIspfkSHTlz2U38Fbut7jScR/B7gJSSIeUx1vh2Mep65R7J94quY78Ed7iLGMAd1xEKy38roU+40F54/wNMWiK7OoRs6mMgG+UjqCDoxqE/6fw/l8T+kn/GqxgPwfcSwumGxkaAbKjSonuibOg+FTWHXj0Z1+RTD89mU/pKB91A9/wCn8P5fE/pJ/wAaP+n8P5fE/pJ/xp1h+IcUt7eCwpPiuMcD4GE/fTbFYnjLfxeHwMfm00khHwRaA/gBD+XxP6Sf8alIDhuG4RI3mEcaXsZ3GY3Yk+urbAVVMXwHjkwtJjIIwdCISyj4quYfpVGYb8EcpfmS4yPOe8ywM8jesskhPxFA/wCP/hRAumCjLnbmzAqg81j7z+/KPM1nHEMe8s+eaRpZ30F/acj6kca6gfmqP261q+A/BdhE1leeY7+24QfCMLp63q1cK4Lh8MLYeGOK++RQCfVtz76DJeBfg+xeIsZP+1jOpMgzSkfmx7L6sdPqmtV7P8AgwcWSBLX1djq8h8Xbr9w6VKUUBRRRQFFFFAUj7H0NLSPsfQ0Amw9BS0ibD0FLQFFFFAUUUUFY7bKzNg0UBy85XI8jRLJaCVrM6gnTLm2Oqiq/guMSQROnMWGQ4iQNCTzfk4SJTy1lnZBY6S5juHIVdyNGI/Z+yuJIFbvKp1B1AOo2PuoKBgO2U0mR+bCCVwZGHC+3N8psHKEtcWzEiwPdN9K8OI8ckaIR8+OEKcIQn4yfmYgZmRs1wBlK2APda/lf4OGRrM8oUZ3y3J6ZVyjL9XTwr3MCkglV020Gl97eG1BR+GccnRYYVIY4h2WFmBaxTESfKc3ksK5hruLVJdpOMzxTy8pkCQ4cTsrJmLF2dblrjKq5Qx01CnarAeHpzll1zKpRRf2FzG7MF2udr+FOba367UGf4nj8vymBflcbxxzlWkiUBJQ2Elk5ThSQSCq2AP016jVsvaeeX2DiFULJgpDIqxr7M05VkIV2AU5RYMc2tjvWjJh0ChQqgA3AAFgb3uB0N9aRcMgFgigeAUW1Nzp660FBwXaHEZCyPEscSROUKFi/NxUsbDOWuoyoLeflpUlwTtFLLjI0aaI8z5Rnw6raSDkuFUM17+t1FydNKt/LHgPgKj8JwSOObmguze0F5jlggcgsFvr0A1vYCwsNKCvYvjeIEz3nijiOK+SqzR6QhYuYWZi1mLMAgvYDMNzYVHxdpJrmU4iMXjWNbr80R8raJsYozXy5MreHtLc21rQHiUggqCDuCAQfUdaDEp3UbZdhsdx6abUFR4VxvETYxYFniZF5zNKkYInWJoRlUBrKQZyrMLi8Z0F9LjXEcSqAFUAAWFgBYeA8Nq7oCiiigKKKKApH2PoaWkfY+hoG6Tmw22peefKiigOefKjnnyoooDnnyo558qKKA558qOefKiigOefKjnnyoooDnnyo558qKKA558qOefKiigOefKjnnyoooDnnyo558qKKA558qOefKiigOefKjnnyoooDnnyo558qKKA558qR5zY7bUlF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DxUUEhQVFRUXGRoUGBgSFxkYFxUaGBkeHxYWFxYaKCggGiYlHRUXIjEiJikrLi4uFyA/ODMsODQtLisBCgoKDg0OGhAQGy0lHiU3Ny83Ny02NzcrNzQ3MTcuNzg3Lys3NCwyNCw0NDY3KzQsLCwsNTUrLC0uLCwrLDQsLf/AABEIAMQA0AMBIgACEQEDEQH/xAAcAAABBQEBAQAAAAAAAAAAAAAAAQQFBgcCAwj/xABJEAACAQIEAwUDBggNBAMAAAABAgMAEQQSITEFE0EGMlFhcSKBkRQjQlJysQdDU2KSk6HBFjM0VHOCg5SissLR0hckRHQVs/D/xAAYAQEBAQEBAAAAAAAAAAAAAAAAAwQCBf/EACARAQADAQACAQUAAAAAAAAAAAABAgMREiFhFDFBgfD/2gAMAwEAAhEDEQA/ANsRBYaDYdK6yDwHwoTYegpaBMg8B8KMg8B8KWigTIPAfCjIPAfClooEyDwHwoyDwHwpaKBMg8B8KMg8B8KWigTIPAfCjIPAfClooEyDwHwoyDwHwqv9tOJPFDHHC7JLM4RXRDIY1UF5HyAG/srl9XFRw7ZyHDLNHArhcM+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LOdhJII5FXMt0KMGVixysSugIudEfthIrEvh0yE4lY8s12ZsNJk9sFQED73uctuvQLdkHgPhRkHgPhUZwbiEsjzJNGiPEyr81IXVwyBr6qpXe1vKpSgTIPAfCuXQWOg28K7pH2PoaATYegpaRNh6CloCiiigKKKKAooooCiiigKKKiu0PFjh0TKLs7ZBcMwXS9yq6noAOpI1rqtZtPIc2tFY7J+2FQyCQqM6qUDdQrEFgPUqvwFNzwaD5z5pfncwk074fv39etV09oZ9dV0IU/wDazaMbWU+1ucw08xR/CKfxXfJ/JZu99Xvb6jSrfTXS+oosjcKhJJMa3LLITbdowFRj5gAD3U2Ts3hQjoIEyvlDDXZGzIB9UK2oAtY7Vx2e4uZ+YrgB4yASFZQ1/wA1tVIIIIudqmKjas1nkq1tFo7BhhOCYeIWjiRRZl0G4c5nBvvmIufGvFezmFCFBCuUlW63BQWQhr3FgSBY6AmpWiuXRkvCIBh/k4iXkjQJb2RrfTw11v400bsvhCuUwJbW419q7FiX19s5iTdrm5NTFFBGL2fwwdmEKXbMTva7kM5A2BZgCSNyNaXG8DieMqEVSRJZsobKZjeU5WuDmJ1B3qSooIfs1wFcIkgDBmkfO5Vci3ChRZbk7KNyamKKKApH2PoaWkfY+hoBNh6ClpE2HoKWgKKKKAppjuKQw/x00UfX5x1X7zTuse4jh8uPxckbNG7TtdlsSbBQO8D0FBoi9scCTZcTG/8AR3f/ACg0P2sw4257fYw8x/01QE4nigNMU5+2kbfcBS//AC+M/LxH7WH/ANnFBfV7WQnaPE/3eUfeKU9p06Q4k/2VvvNUQccxf1sOfWFx90ldfwgxfhhj7pR/qNBdj2oHTDYk/wBVP3tUZxXjHOkgHJmitIpvLksfbXQZWJvVd/hFivyeGP8AWlH7q88RxzEOAGhwxsQwIllBVhsQcuhrvO0VtEy40r5VmIXnE96b/wBvD/dBXMneb/3U/wAqVRW41ije6x+0yyH/ALiXVltlbudMi/CkPGcV9SPviT+US98bN3PIVaL1/v0lNLLZhOLcjFYn5mWW7n+KyezZm3zMKkR2oHXC4kf1U/c1UWDjmITMRDh7sczM0spZj4k5a9f4RYr8nhh/WlP7qjpaLW7CudZrXkrwO06dYcSP7O/3GkbtXCN48T/d5D9wqj/wgxf1cMPdKf3iuTxzF/Ww49InP3yVw7XtO1uHO4nX7WHmH+mlfthgh3sQif0mZP8AMBVA/wDl8Z+WiH2cP/vIaG4niiP5S4+wka/eDQadgeLQTfxM0UnW0cisfgDT2sVliLTQSSO8jrPCVZ8oIJlUHugdCR762qgKKKKApH2PoaWkfY+hoBNh6ClpE2HoKWgKKKKArJOJ/wArxP8ATv8AurUeKcQSCFpZD7K9ALsxJsqKOrMSAB1JFZvieBYpneXNADKxlMbB1MZa3scwFg9rb5RQR1FODwjGD8TER4riP3MgrluH4kf+Ox+y8Z+8ig8aK6OGxH81m+MR/wBdJyJuuGn+Cn7moEopTHL/ADef9Xf7q5yyfkMR+qagWiufb/IYj9S/+1Ht/kMR+pf/AGoOqK5+c/IYj9S9KFk/m+I/VH99AtFHKm6Yaf8ARA+80nJxHTCTn9UPvegWiu0wWJP/AIsg+08Q+5jXY4VjDtBGPt4gD9ioaBu3fi/p4P8A7krZayc9nsV7LloBkdJeWudjIY2DBOYcoS+W18p9K03hfEUxEKyxm6t0OjKQbMjDoykEEdCDQO6KKKApH2PoaWkfY+hoBNh6ClpE2HoKWgKKKrPafGc1/kaE2KhsQy/RjO0V+hksR5KGOmlBW+2+K+V4PFS6GCOJxANxI1rNiD4jdVHhmPUWr+GxnJM7YQ4cxkYcM+DBjw8QMjCRiGzKsmUgl9QFC3XTXQlFrAaAaADQADYDwpSx8TQUKfEyu0WIJDtHFiDGQFkUASRLz9FGZgjubrYHJpoTeTwnEJZJhHFiDJEJCFmCoTKFhDtGGtlNn0zAdSNxerVmNeeKxKojPIwVFF2ZjoAKCr9muOyPmbEOgVYuZKM6nkPfVCFUZOoysWbTc1OYB5ZGMr3jjItHER7RH5STwJ6INhvcnTyghed1lnBVFIaGFtwRtNKPreC/R8ztKUBRRRQFFFFAUUUUEfj5JIn5q3kitaSMD2kA/Gx271vpJ1Go1Fi9hmV0DqwKMMwYG6lTrmB8LV3UPjMIYs7RrnhfNzoV3GbvSxAdd8yfSuSNdwgIu1MjRYplYEtDJisMGUqERDlyliLOcpjk63znpTyDj08RaKRBI/N5Se2x0WBJHaRkjudXGyfS6Aazz4WDERRkhZI8vzZHdysuU5bdCptakm4RCxZintMwclWZTmC5QwIIIOX2SRuN6BtwnjDzyWEORBGjsZHIkVnBtHy8vTKbkkbjSnsWL+STGYn5iQgTjpG2y4geWyv5ZT0N+sJgo4haNAgsq2XQZUFlFvIE17soIIIBB0IOxB3BFBaaKrPZjGcp/kbkkBS2HZvpRjeK/Ux3A81KnWxqzUBSPsfQ0tI+x9DQCbD0FLSJsPQUtBH8d4n8nhLhc7khI0vbmSN3Vv0HUnoAT0qvYDCmNDmbPIxMkj2tndrZmt0GgAHQKBSNiPlOJM97xR5ooB0OtpZvA5iMq+Cqbd6nVAUUV5YrErGjO5CqupJ/YAOpJ0AGpJoDFYhY0Z3YKqi5J6f7+FutMMNh2mdZZlyqpzQwn6JG0sv5/gv0PM7LhsM0rrNOuUKbxRH8X4SyeL+A2T1uak6Aooprj8cIgNC7ubRxr3nPX0A3LHQCgOI49YVBILMxyRonfka18qj0BJJ0ABJsKTh0UoUtMwLscxVP4uIdI06tbqx7xubAWA88BgCrGWUh5mFiR3Y1vflRg7Da53Yi56AP6AooooGnEI5CA0LDOuuRu5KOqMd18mGx6EV1w/HLKpK3BU5HRtHjYbo46GxB8CCCLg05qP4jgGLiaAhZ1GX2u5Ko/FS26amzbqTfUXUhIUU14fjllU2BVlOWSNu/G1r5W92oI0IsRTqgip4GgcywrmjYlpYV3ud5oh9b6yfSvca7yOGnWRFdGDIwzKy6gg9RXpUViMO0DtLCuZGJaaFdyTvNF+f4r9PyO4StFeeGxCyIrowZGF1I2I//AHSvSgbY/CmRBlbJIpEkb2vkde61uo1II6hiKsPAuJ/KIQ5XI4JSRL35ci95b9R1B6gg9ah6ariPk2JE97RSZYpx0GtopvAZScreKsL92guVI+x9DS0j7H0NAJsPQVC9rsUywCKNisk7clWG6AgmRx5qgYjztU0mw9BVV4y+fiQHSCC4+1iHN/8ADh/8RoCGJUVVQBVUBVA2AAsAPdXdFAoPHGYpIo2kkbKq7k/sAHUk6ADUk1VeJcRNjipwypEM8cQsSnQO3Qub+i39TXq0xxEnNbuKxEK9ABcc4+LNrY9Ftbc13NKgVsxWyqWfMRottSw8LXrbhhER5WY9tuz41eGA7SLIiNzchdmRVkZczMpsyrrZtfCuI+O4n5a0JjIiA0ex19kHNm7upJXLuLXqG4kcHLEs4a3L+bQKGUFl+cRHjAzWBs2ltD4U94HicQYwsgEk0hzRC6i6WF5JGXRUDE672sNTVrRSPcxCMTafUTKcxPF5FKonzkr3yR6DNbdmP0VFxdul+pIBcxMuHa8pebESKSzRRs1kU6hFF8iAnQbknqac8I4UIQSTnle3MkIsWtsqj6KC5svmSbkk0247gWkdGWISBVYArMYJo2JGqyjdTYXXyB1rBreLT6jkN2dJrHueylMNiFkRXRgVYBlI6htj769AwN7EG29iNPXwqrzcIxJBVgkhk+SF5C9srYeQM/s29u4UWOmt9qj4OAyTYYhI0gJEwLAjNiM2ID5XGXQFUYEte2bQEXqai78wWvcWOxuLHpoeutLnGuo031Gnr4aVV8D2bPMDSRrlDyyBJCj5GaJUVgqKqKSVJ9kee968V7MOkEaJFDcQ4eOUAL7bRSZnYZhlZhqQXBF6C0/K05ix5hnZTIoB7yqQGYeOrD416CVbXzLbxzC3x2qmQ9mZlX+LiYlcUlnKHKJ5UddlANwrqQAAC+xF69uH9mG52aWOMx815Qj5GsDhhELqiql8wvoNL9TrQTmNgEkp5LhMTGo1tcFWuQki/SU2J8VOo8Cyh4pKcysCkid9CNV8CD9JTbRhv8RXPBOA8sZZoo2UwQRswIJLRAgqdASO6Qb9K74t2TglT2EWOQdxwCR9l1v7SnqvvGtUzvFZ9x1PSk2j1PHhw7jonTPDKHGxtup8GG4PrTg4p/rH41VeyfZyHClhkIxKi0uY3IDHeO2hRraHy1sQQLLXoZxE1ieQw3mYtzsm5xRwzPMNYzd5kJtfxmQnZvEbN672XB4pJY1kjYOjjMrLsQaz7t5MwwyqpsHcK1rZjYXUrfoGALHoBUf+Dji7xM65s0eZTKLhgDIxVpRl7pEg2O6knpWffKPvVfDWftZq9cTRK6srgMrAqwOxBFiD7q7orG1nvZHFM0BikJaSBuSzHdwADG582QqT53qafY+hqq8GbJxIjpPBc/aw7i3+HEf4RVqfY+hoBNh6Cqlj0y8Tmv8AjIIWX+zeVXHu5ifpVbU2HoKhu0vDGkVJYQDNCSVB05itbmRX6ZgBY9GVaBjSim+DxayrmQnQ5WBFmRhujr9Ejwr3oK7wrC3wcYHfhHIcfnR6HT4EeIYVUeNLBhMTznVpDOHUr7IWxChxci7ki1k9a0HFYBs5lhflyEANmXPHIBtnS4NwNAwII89qY4nh+JkOvyaLW5dRJIfVY2ygHzJPvrTlvyPGzNrj2fKqBl4RDlGGiiDOx5oUlhk+iZpH7wFhbxa1h5Wzg/Ckw6ZV1Y2zuRYtYWAt9FQNAo0H7a74Zw5IFIS5LHM7tq8jWtdj6aADQDanlT11m8/CmWUUj5FFFFSVFBNFFAUUUUBUNxDjpiac8lmjw4DSuJFFgUzmyHewPiKmaiT2ehbFSYiWOKR2MZQugLR5EAsCfMX99B64rjcKCT2wzxozlAbMci5mUX0uBa43F9a5XjsIDGRhHldo/aO+QAswtsAG1PSoyXsqS0g5i5GaaRcyuWV51YH6WSwMjG4UEg2PUlcV2XYuZElUOeavtK+XLLkP0GUkgxDQmxvr40HtxCaDEc35wRSYVgnObQIXVWtc99GzAFepGmtjVex0suIikgVWhlyk5yzJbUhZYre26kgW20OvhVu4TwwwNJZlKNyyoy2KcuJI7b2taNSLAWvXtxPhqTqA11ZTmR076E7kE7g9QdDVc9Zp6/CWmcW9/ll8HZfFTYGNZ5maYvnKyuwyKUZQodbm/tXI67dK9eB4h5Z8XHzDYgYZU0BZ3fIp5Y0jKLDI1tyvppe8PgcVGdPk0h6O3NjI8zGMwv6N8Ke4PhxEnNlcSS2IBC5EQG1wiXJ1sAWJJNvDSqabRzxq4plPfKyQbekorwxmLWJczk6nKoAuzsdkRd2J8KzNBcAmbicNvxcEzN/aPEqD38t/0atr7H0NQ3ZrhjRq8swAmmILAa8tVvy4r9coJuerM1TL7H0NAJsPQUtImw9BS0ETxTgEcz8wFoprBebFYMQNlcG4cC50YG19LVEPgcZF3kjxC/WhPKk98L3U+5x6VbaKClPxDLpJDiIz5wuwHq0eZf214N2kwgNmxESnwkbIfg1qvlFBS4eLYd+5PC32ZUP76eJrtr6a/dU9iOGQv34Yn+2in7xTCbsngX72Dw/uiQfcKBkUPgfhXNPE7IYMd2BV+wzr/lIpH7J4c7Gdfs4iYf6qBpRTodk4R+MxP95lP3ms4TEStmInnAzyZRzCbKHYJr19kDXzoL7RVF5sv84n/WUnMl/nE/6ygvdFUzhTO2Mw8ck85jkdo2HMI15bMhuNe8lvfV9PZOE/jMT/AHmUfcaBrXQQ+B+FOU7JYcbmdvtYiY/6qV+yGDPegVvts7f5iaBm+m+nrp99M5uLQJ354V+1Kg/fU3D2TwKd3B4f3xIfvFP8PwyFO5DEn2EUfcKCmr2kwhNlxETHwjbOfgt6904hm0jhxEh8oXUH0aTKv7autFBUkwOMl7qR4dfrTHmye6FLKPe59Kl+F8AjhfmEtLNYrzZbFgDuqAWCA2GigXtrepaigKR9j6GlpH2PoaATYegpaRNh6CloCiiigKofb3tjicFio44o4SjxcwNKHJLK5DqMpAsAYz/Wq+VVPwjdnWxeEvELzQkyRj64t7cd+mYbdLhaCl/9T8b+Tw36Mn/Orl+D3tRLjkn5yxq0Tqo5QYAqyAgkMT1zD3Vi6NcXF/DUWII0IIOoIIIIOxFTnY7tB8ixYlIJicCOYDcLe6yAdcpJJHgW3NhQbzRXnBMrorowZWAZWU3DA7EHrXpQMeO4wQ4SeU7RxO/6Kk/urJcHFliRfBVHwFaD+Eea3D2QbyyRQ+5pFL/4FaqITQJRRRQcvMUZJBvHJHJr0CyDN/hzVst6xjFRZ43X6ylfiLVq3ZzGc7BYeXq8SOR4EqLj3G9BI1zJIFUsxCgaksbADxJO1QfaWbHgBcDFA1xrJPIRlPgIwuvqW91ZR234Xj1QS8QeOW7WjjM9wzeEcIQLoLm/Qbmg0HjX4SsJFcQ5sS+1orCMHzlPs7jpc+VQvCfwqtzLYvDhUOzYdi5TydGALfaX9Gs6pxw3AyYidYIVzyNra9gqjd3P0VFxr4kDeg3/AIVxWHEx8yCRZF2uhvY+DDcHyNPKyLDfg2x8UolimgjkGmeOSRWt4H2LMPI3FaJ2bTHKhXHHDuR3XgLAt9tSAPDUHXwFBM0UUUBSPsfQ0tI+x9DQCbD0FLSJsPQUtAUUUUBRRRQUrtl2ATFM02HYQ4g6tcfNzW+uBs1tM410FwbVlfGOGzYRsuKjaLoGbWNvsyj2T6Gx8q+ia5kjDAqwBB0IYXBHgQd6DB+zHanEYHSGzxE5jDISFJO5jYX5ZO+xBPTUmtR4F2+weIspfkSHTlz2U38Fbut7jScR/B7gJSSIeUx1vh2Mep65R7J94quY78Ed7iLGMAd1xEKy38roU+40F54/wNMWiK7OoRs6mMgG+UjqCDoxqE/6fw/l8T+kn/GqxgPwfcSwumGxkaAbKjSonuibOg+FTWHXj0Z1+RTD89mU/pKB91A9/wCn8P5fE/pJ/wAaP+n8P5fE/pJ/xp1h+IcUt7eCwpPiuMcD4GE/fTbFYnjLfxeHwMfm00khHwRaA/gBD+XxP6Sf8alIDhuG4RI3mEcaXsZ3GY3Yk+urbAVVMXwHjkwtJjIIwdCISyj4quYfpVGYb8EcpfmS4yPOe8ywM8jesskhPxFA/wCP/hRAumCjLnbmzAqg81j7z+/KPM1nHEMe8s+eaRpZ30F/acj6kca6gfmqP261q+A/BdhE1leeY7+24QfCMLp63q1cK4Lh8MLYeGOK++RQCfVtz76DJeBfg+xeIsZP+1jOpMgzSkfmx7L6sdPqmtV7P8AgwcWSBLX1djq8h8Xbr9w6VKUUBRRRQFFFFAUj7H0NLSPsfQ0Amw9BS0ibD0FLQFFFFAUUUUFY7bKzNg0UBy85XI8jRLJaCVrM6gnTLm2Oqiq/guMSQROnMWGQ4iQNCTzfk4SJTy1lnZBY6S5juHIVdyNGI/Z+yuJIFbvKp1B1AOo2PuoKBgO2U0mR+bCCVwZGHC+3N8psHKEtcWzEiwPdN9K8OI8ckaIR8+OEKcIQn4yfmYgZmRs1wBlK2APda/lf4OGRrM8oUZ3y3J6ZVyjL9XTwr3MCkglV020Gl97eG1BR+GccnRYYVIY4h2WFmBaxTESfKc3ksK5hruLVJdpOMzxTy8pkCQ4cTsrJmLF2dblrjKq5Qx01CnarAeHpzll1zKpRRf2FzG7MF2udr+FOba367UGf4nj8vymBflcbxxzlWkiUBJQ2Elk5ThSQSCq2AP016jVsvaeeX2DiFULJgpDIqxr7M05VkIV2AU5RYMc2tjvWjJh0ChQqgA3AAFgb3uB0N9aRcMgFgigeAUW1Nzp660FBwXaHEZCyPEscSROUKFi/NxUsbDOWuoyoLeflpUlwTtFLLjI0aaI8z5Rnw6raSDkuFUM17+t1FydNKt/LHgPgKj8JwSOObmguze0F5jlggcgsFvr0A1vYCwsNKCvYvjeIEz3nijiOK+SqzR6QhYuYWZi1mLMAgvYDMNzYVHxdpJrmU4iMXjWNbr80R8raJsYozXy5MreHtLc21rQHiUggqCDuCAQfUdaDEp3UbZdhsdx6abUFR4VxvETYxYFniZF5zNKkYInWJoRlUBrKQZyrMLi8Z0F9LjXEcSqAFUAAWFgBYeA8Nq7oCiiigKKKKApH2PoaWkfY+hoG6Tmw22peefKiigOefKjnnyoooDnnyo558qKKA558qOefKiigOefKjnnyoooDnnyo558qKKA558qOefKiigOefKjnnyoooDnnyo558qKKA558qOefKiigOefKjnnyoooDnnyo558qKKA558qR5zY7bUlF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ASEhUSEhIWFhUXGBgVFRcYGBkfIBgdIBogHhkdHSIgHigiHRslHRgZIjUiJSktLi4uGB8zODMtNygtLisBCgoKDQ0NFQ0NDjcZFRkrKysrNy03KysrKy0tKystKysrKystKysrLSsrLSsrKysrKysrLSsrKysrKysrKysrK//AABEIALkA+AMBIgACEQEDEQH/xAAbAAACAgMBAAAAAAAAAAAAAAAABgQFAgMHAf/EAEcQAAIBAwIDBAUGDAYCAQUAAAECAwAEERIhBRMxBhQiQQcyUWFxFSMzdJOzFiQ1QlNjc4GRlNLTNFJVcqGxJbTBQ2KCouH/xAAVAQEBAAAAAAAAAAAAAAAAAAAAAf/EABQRAQAAAAAAAAAAAAAAAAAAAAD/2gAMAwEAAhEDEQA/AO41Wdo75oYCyHDsVjQ6S2GYhQ2kbsFzqx7qs61TQKxUsoJU6lz5HBGR78Ej99BD4Bfme3SQ+sRhx0wwOG2PTcHarGoqWMasXVAGIOSPecn+JGaRuwvZS2uOH2s0rTtJJErOe8TDJI36PQdDopZ/AWy/X/zM/wDXR+Atl+v/AJmf+ugZqKWfwFsv1/8AMz/11B4XwuO14oI4mk0Nas5DyyOMiTGfExxtQOhpY7WcUnhdREWwIZZThVIypTBfO+gBiTp3wNqZ6h33C4ZiDIgYgEDOehxkHfcHA2PsoJMTAgEHOQDtWdKPb21VbaKNcosl5bK+hipIeYB9wcjOTUj8BbL9f/Mz/wBdAzUUs/gLZfr/AOZn/ro/AWy/X/zM/wDXQM1FLH4C2X6/+Zn/AK6x9HiaYJk1MQl1cIupmYhRJgDLEnagaDVRZTSzSynmFEil5YjCr4sKrEsSCd9W2MbY65q4NQpuFQM/NaMa9gW3BOOmcdce+gm0Uk33BYZ+IiBzII47RSiJLIgHzmPzWGdhjerD8BbL9f8AzM/9dAzUUs/gLZfr/wCZn/ro/AWy/X/zM/8AXQM1Fc/7Z9lLa3sbiaJp1dIyynvExwR02L4p+i6D4CghcfunitppE9ZI2ZfPcDaoljPKlzyHk5itDzQxChlIYKQdOAQc5G35p61bXECyKyOAysCrA9CD1FRYeEW6brGM6lfO5JKjCkknJwCcZ6ZoJ1Fc97Jdm4LqKaaZp2c3V0uRPMBhZ3CjAYAYAFXn4C2X6/8AmZ/66BmopZ/AWy/X/wAzP/XR+Atl+v8A5mf+ugZqKRxwaK04nZLC0umSO61hpZHB0iPTszEbaj/GigeKK1S3CKVDMqljpXJA1HGcD2nAOw9lbaDFqUPRu9x8l2elIyOSmMuwPT2aDTga572Hv7juEKxPDGsNtHI3NUnXq1HqGGhAFxq33zttuDtruv0cX2j/ANujXdfo4vtH/t1V8P7RNJJKumPCQxzKiyAy5ZdRV0x4fIA+daLbjrxiKWe4hMUsbSnA0iEBdWdRY6kGQpJ8yPbigu9d1+ji+0f+3VCpf5WTWFB7o3qkkfSj2gVWcK7R8S03ouY0XQSYJo11IispKNJhssoGhjjfB3HSrC05nynDzWVn7idbIMKx5gyVHsNA3UUUUCt6Q88m3xjPfLTGf2y1ea7n9HF9o/8Abqk9IH0Nv9ds/vlpnbONuvlQQ9d1+ji+0f8At0a7r9HF9o/9ujhEs7RK1xGscpzrRG1AbnGDgZ2wennWye+iR0jeRVeQkRqSAXIGSFHngAn91Br13P6OL7Rv7dUfo8JME5bGTd3WcHI+lI9g9lXfEEuC0XJdFUPmYOpJZMHZcdGzjc1Tej76Cb63dffNQM9FFFArSl/lZtAUnui+sSB9KfYDV5ruv0cX2j/26p0/K7fU1+9NMtBC13X6OL7R/wC3Rruv0cX2j/26m0UCj6QHn+TrrUkYHKbJDsT+4aBn+NNcXqj4Cl/0i/ky7/ZNTDF6o+AoMqKKKBN7AtN3eXQqEd7vN2dgf8Q/kEP/AHTLruv0cX2j/wBuqP0c/wCGl+t3n/sPTTQQtd1+ji+0f+3Rruv0cX2j/wBuptFApcSaU8UsOYqD5q8xpYnyi65UYordxr8qcP8A2V7/ANQ0UHvbD6Xh/wBcX7mWmaq3ivClnaBixXkSiYAY8R0MuD7vGensqxFAGuU9lOHvNax+ATIlpGNLlFMTNqOYm0MS5G/iwoIHvx1Y1yvg1rJPwyJLaP55bVA0hkKjfUVUqNpds7NgeLr1oN0HD+DGSaKPmzXjWyTNqeQPKFUOmWXA1nCZx7qnXUg5MvImtZHmt5JJC6RBEYAYLkDwxkkjEmTkZzsampeY5t7FHb/MxorsyFZJVEaudJBwgIYaQQcmsLzhckq3Vi7xyK686VpV0MyyMxRF5ZXATR9Ic7nptRUDhq3j27ZYP82pvOS8YR/BsITpPiMIQEghTtjByRP4GJe/wc1kZjZOQY1KroM2YwASSCE0g1RyWqwWsnd1LA2kZggVZfAuCfxhlPjUnVjOMgHyzVv2ZluXvLZrpUWY2LaxHjT9N4cYJG646UD5RRRRCv6QPobf67Z/fLUscHcRxc68mYwyGZpAVTmDJIRwBugBxjqdNRPSB9Db/XbP75aub22naWJklVYlL86MpkyArhQDnw4O/voKvs/fWHEHF/buztGHgBy6gZIJyp2PkQcdKh9tzdCWyNs9qrc7B55UMQRhhHnckrnZd6uZ+Cqtu8FowtS24eNF8JyCTg7EnGN/bUbj/ZO2vGhecFpIDqibJA1bHxAdRqAOPdQWPFUuDHi2dEk1LgyKSMahr2B6lc4qm9H30E31u6++atHFn41ElosIhnfmAXbldI056qurbb47jpW/0f8A0E31u6++agZ6KKKBaT8rt9TX700y0tJ+V2+pr96at7KCdZJmklDozAwoEA5a6RkE/nZOTmg94dxSGZpVjbJicxSbEYYdRv169RU2qziEJWRLhrnlQxK5mQ6Qj5GzOx9XTjNRbm+N1zre2leGWPlHncolcNhhoJ8LgrkZB2zQVnpIS47pcsHTkd2kDrpOsvkaSDnGkDO1NsXqj4Cl70hj/wAZd/smpii6D4CgyooooFb0c/4aX63ef+w9NNK3o5/w0v1u8/8AYemOe7jQqHdVLtoQMwGtsE6Vz1OATgeyg3UV5mjNAs8a/KnD/wBle/8AUNFHGvypw/8AZXv/AFDRQSe0c9yrw8jUwyWeNDHqYBkz653TBbON8lKsuESO0MbSFWcqCxUgjPuI2P7qo+2M/LaFy5jGJFMiyxxsM6Tgczwsp0nO2RpByMVecJjVYY1RdKhF0jIOBj2gkH453oJZrmXZOAy2UIjRPm7WPnFpJE5qnUwQ6CBpAB8TZ9YjHWummuO8EvJFHDEeKFrQ2oNy5VyyLlsayuyx5xjWNJ8VAyX8EhV2jUM80TT200kSLHaKqKY0kIO5BJIJG2/srK2u2ew1XMIu76KFnCct15w8tGpQXQ7ZwDn2biqp5+GW/EeIrJPclprfVKMZREIA8GASThhjbHXrVzxh7krJpmLTxwNy5IYTiIOBiSQFjlyE2RRkDJxuKKjScakW2N2/4rPLbl5bUxlm8AYIyZxyiw8IMgK9Nsg5w7FcQa4ubaRrdrc9ydBE+chVm0qdwpIIGdwK12V9cw29wwmW6uEgUTao2HMYIzR8rbEuUONPtGfMit3Y2/M9zayGJ4j3Fl0SZ1DTNpBOQNjjPTzojodFFFAr+kL/AA8P1u0+/Wr/AIhE7xOscnLdlYI+AdBI2bB2ODviqD0hf4eH63affrWjh44jPHfxcQVYojzEgeE+PllSNQwTuBjBIBz5UGm9fi03JS1bl8iYR3DzIB3hQBl48ZypyRjbf4VZdrOOXVs1uLeza4EsoSQrn5tfMnAOPPc4G1UPos43YC2htYJZnJaZU5ynUdPjboNKrhhgZ/5p9uJQis5zhQScDJwBnYedBnSx6PvoJvrd1981auNdthFHbSwW8twLh0XCgho1bozLgkfA4rb6PvoJvrd1981A0UUUUCdxW5mj4jI8EPOkFpGBHqC5BnwxydhgEt78UxXttM7QtHNy1RtUqaQeYuPVz5b75FVKfldvqa/emrbhgufnO8GM/ONyuWGGI/zdWSctjqRtQSLu3jlRo5FVkcFWVhkMD1BB6iot5d93EKJA7qzrF82oxEuk4ZvYg0gfvFRQLS8m1btJZykD110OV39gcaT7xU3ifFIrfl8zV85IsSaVLeIgkZwNh4TuaCp9Iv5Mu/2TUxRdB8BS76RfyZd/smpii6D4CgyooooFPsA5FpMQNRF1ekD2nvEmB++rm1iW5jhluLYJIpEio+lmifBGxG2rBO49tVPo5/w0v1u8/wDYemK8uUiRpHOFQFmOCcADJ6UELhNvDrnlinaXmP4xzA6xsg0lVA9TpuPbW654XHJNFO2rXFrCYZgPEAGyAcN0HXpWHCIrcwh7dAkc2ZfCunJfcsR11HOa2cH4ettCkIeRwgxrlbUx/wBx86Cl41+VOH/sr3/qGijjX5U4f+yvf+oaKDTxvi0PPUd5SCWNnhy5jI0OiuWKsQQMooBz1HnmmHhEEccMaRNqRVAVsg6hjY5G2/u2qo47xNoHGtICHzoyJWdsYz4UiY7Ej3birrhs4kiRxjDKGGM43HlkA4+IFBINc07LTiDh8DrcQoZbZdUbjU50hgDGoYFiQSNJ6kDHUiulmuUcEuUteFRc6SBIruNU5kpbKMV04ACnUoA1DcYOc+2gY+fF80Wea3hNrHyjo0u7bgq5Kkl1ATEeNyx2PQYzXuA7SzyWsvdklumMYEZG4BDMCEl8jjONtiQKjXcdxdX8lubsCxiSJXUMySczZlw+BqzjJIOMbYrZxGBHjK3Ky5LN3syl1g5W+rxEiMLjTp0nIOD7aK84crSQxytDbziaCOKLRKNEZAYaVL+LSfCcqC2QdthVhbRMnE4UdtTLY6Wb/MRIAT++qHiHBrSeGzL2k8b2SidYLd1ZYxnKq7bhtRjB8Hixn273HDLp5eIW8kiBHexLMqtqAzKDs3mPfRDnRRRQK/pC/wAPD9btPv1qPDLxC2vZWuZDLb3Eix2yRxluUSPWfA8KjG5JNSPSH/h4frdp9+tWFz2ktFne1M6idYzKY98hQM56ezfHXFBT8J4O0bw6bYxyI7NPMNOJAQ2rGDltbFTggYx7hm1+VJZ4VktI9+boYTBkIVX0yEDGSdtvI0p9n7O/mtje3E5llbaHkllzbs6l/AQPnNIfTkZGQM53q3j4k0MmLeORkkaNEimcxsTkmZ4xNhyETBIHXBx5mgz4dw9xLDHykR4XLyzB1LSAhuoHi8ZIJDbDG2cA1t9H30E31u6++aqW3tYYb831rDPJJeSLEzSOFi0gZdk21ZxHkBtjg6etXfo++gm+t3X3zUDPRRRQLSfldvqa/emreHiStPJBokBjVXLlCEbVnZW6EjG4qn1AcWcnYCzBP2pql7N8ezcz3D8RWe1mmWC2jRGPLfrpPh22HXoetA48W4jHbRNM6uVBUEIhZjkhRsNzuR8KxWW57xgpGLbl5D6jr5mroVxjRpyc5zml+O+ktOILZxWs8kVwXnkuGdmWNjklRkYCjA2yMahgGraa57xNNZlAYRFiSVJVyrt/9MqDqVtB1ZNBE9IEqtwu7ZWDAxNgggj+NMkXqj4CuccW4IeH8Mu7KGNu6rA0izPICzSM3iTSFGABvmujReqPgKDOiiigTexdsZbG4jEjRlrm9UOmNS5uH3Gdsimix0hRFzOY0YVHJILE6er46MevTzpS7IG5Fm/dhGX79dauYWxo70+vGn87HTyzTZbWMMbSSIiq0pDSMBu5AwCfacbUGEnEkWdLcq+p0ZwQp0gLsQW6A+wVEFjJdW0kN9Gg1l1KxO2CmfBvsQxGM4qXwfiaXMSzRhwrZwHQq2xxuDuK84RczSIWnh5LanUKWDZUEhWyNvEN8eWaCl4qgXifDlHQRXgHwCw0VEa4nk4hw5riEQyaL8FA4fYcrScgDqMHHlmvKCf2vkw0QJiRWWTMsokwuChVVZGXSxIyN8+DapfZKWQwBJIhGUCABQwGCgYDDEtkZwck/wDwK7tJxa2LrEzoHXXlXuXgxjTv4T4gdQxn2HHnV9wRSIIgzhyEXLg5DbdQfP4+dBNNcj4Vw+C44dAl2JWKQxvZIisVL4O+FGHfWdJV9tONtya64a45wS1a3tob6C6JuTZhIrV2+bzkgM24Cg4ONRAyOtA2/KEFxLI6rDdGOJYZ0Dpi3cai+dW2k9CwyRyvOq3suneGaRuIxXVpJDyFt29UuoGQQ2CQPbjJDA1P4HwxoEjUwwW1xdq8l4wXUrMuMqAWxk6ycZxs3WqiCC1s7S4JitYopnKCXVpWNvo84OW05XWukn1juMZoo7J8TupoWlnfRI+zCyRZFMC+FH6sEbPMUYJJCDw5FMdqIxxOARYMfcfBjpp5gx/xVFFc8REl2ILdYVSOOO3YlAt1gnDKSQqvh2OoZG4yDiryzthHxKCMDAWx04znGJB5+fxohvooooFb0if4eLHXvdpj485cVSQrawzpfyFluAji9llVgsaaT7RpXD6FUJuwP53Wrv0iDNvEPbd2g2/bLSf8lTxheH2sq38M87ted4b1Y8qCI/EMgYJJQkhgNhQWXyvbwwwXDSGHJPMuycpIGVgNOCdYLFWC48GnfTjFRb3vdpw5X7za3t9HMOVLKU8AlOnC5YeIg43I2Y+yne87L2UlqLRoE5CDwJjZMdCPeKUrueOFobZYbc3MELyQwKyk3OIyECjGykjX4t8ptnGaC04MULQJJJKURsRLoHK5oUgqJMZcL4wucA46sQKl+j76Cb63dffNVP2XF/MLMXEQSMNJLLCWUPCVJMOc+JkJwQuARtknG9x6PvoJvrd1981A0UUUUCywHysQehs98+6X/wDtbojwzhxSBeTbmdyUTprc9SP+BVD2v4F369a250kOq1Da4zuNMwOPgf8A4FY8J4NcT3pW8t4ZbW0CCynLBpCyhQS2G3OxJDAYYDGetBO7cXRnZOH2vEFtbxmWUDBJZADkewdM4zvpNa3uLqHisVvClsY5Yubdt4RK5UaNZGc9dAGx6n2Vl2auUvLua4n4fyJoHMEU0g3dd+hIHv6Z2br1rHjXaolo34bAl64m7vcMh3hXqckb4z59NqCy9Iv5Mu/2TUxRdB8BSf21uJ24fxASxBEVGWJg4bmLpB1ED1TnIwfZTfF6o+AoM6KKKBS7ARBrSZT0N1eg4OOtxIKtWjNnbxR28LzBSkYXXlgpOCxZjvgHPtqs9HyZtZh7bu9G31h6suzUkCo9tC0rd3blMZdZOcavWYeMb9RQWAvYuaYeYvNC6zHqGrTnGrHXGds1hZ8RhlVnikV1RmRypyFZfWB94raLeLmGTSvM06S2Bq05zjPXGa1zx8uNzDEpbDMEGFDt1wT5ZPnQLVxxCG44hw2aFw8bxXpVh0O0VFeTau/8L1xCJjBdlo1IIQ6YcgEbHB86KCV2kt5DLHoEr6hIWEcsKsoGgDAkxlM5zjoSPbV7wtgYoyCT4R1Kk/vK+En3jal7tdbx82F2iQkrIpkaCWbSMqQulDtnc5P+XA60w8LAEUYGMaRjCFB08lO6/A0Ek1ybsNdTJZFJTbwxzRIELvqZl0FTIFHQHGAjY3B65xXWTXHuF8ft7Lhqa5osSwRCVWDM8eoFAdIB1IQM4JGDn20E1YIIVMvft77lraQ30bFUKkA5TyO4XPhHiHtqZxXhVo/PaYQ+O4jSS1IADhGCK2c6lbQSwIIXHUHc1bcUtIbiSIHkYtYY54ZJ01Fic4YeJcKOWuTuckdMbxuLQXs/DZiVt5biZdcaOgXTEwB0NqYZKjV4iQOlFe3nE7RryeBFjuGjgVGjJVRABkscvhdJDISVJI0jbpUjhQ/8hbfOCX8Q+kByH+cG4PmPfUSwt0YqxNpDJJaRtNKqI6z9VZAScGJQozg5IddxW/gZBvrYrGsY+T9kUYVRzBgKPIewUQ70UUUCl6TiwtEKLqbvNtpXONR5q4GfLJ2zVHcTl7aG3nnWN1HKUW2XkSR1MYO2wVNR1Mudx5UwekQfi8Xl+NWu/s+eWqXhXaO1a8tLETxMyB3haIMeZhXTBONKHwuSMnJXyoDh9wbeNrCO8S6a2gm7zHIrmRi26YOfVUNggZOMedbOEcM4fb3MUmuKXk2xMcvhBhRR0Gk4KlWfGoFgAdzmh42Ba7tu7R3N0xiJEWXTGd28XjZdHiGANvdvS2XHH4hPaTw20CQRTPBcNOEVtbLpbQM7llLDSATk4PnRVx2ev4LhbeSHlgd4b8aLBTKctqQK2JC7ggFWGANxnAq69H30E31u6++aqvh8ESLBoS3CLc6UtBEuYm1lS6n1hKo8ZPTGfcatPR99BN9buvvmohnooooEnjV5JFxaNgitGbUid2kCCKPmDL79d8DHvqiPZOzjYQ2t7cwqrfKMkoJMbpnGNYwp6dN8gknNW/ay3tJb2SK8YLA9mEYltO5nXRg+3VjFUvALp3eUcPkE3DrSB4DZspDySBTgAsvi1Nvq1e7FA28FMPEY+e8kVzCtwZbRkDro07LqyQS4y2cjG/SvJp+E8IR5CUgE0vjxqJMhBO4GSBjJ8gBS9acZmseHW92tkbaFWcTWaR6mbUSFYE4KDPiJasuAW4uJ7yTiMFotvIYruINpD6cYR5VJypCYUlgPEGG4oMOJ8FjtOH8TQXjTvIjTlXYExq3q7ZyAfb54rpMXqj4Cuecc45w69sOIy2gBkSPkyvo0lgN13I8S9cV0OL1R8BQZ0UUUCR6NJ5ytyjQhYVubkxy6wS7G4k1gr1XG2/nmmCHiLXNvI9rlH8aIZo2ADqcZKnBK5H76U+zvai0srOc3EoVhcXkgQDLFe9OuQo3IywFW/o5a9e2M13crcCVubAyrjEbAYBGkY9uPLpk0FzY8LRH7zIq94aJI5pBkBgu+wJwBkk1YpICAQQQdwR0NInabj91FcS2Aj5z3SMbX5vEcY0EFZTnxZIO/lkVv4J2ghseFwvevDGUUpohIYHScaUCk5I2yATigk391HLxLhzxOroYr3DKQQdouhG1FQ7Z7ZrvhT2iqsDwXjxhV0jBEJ6eVFBccXtHuXUwMA1vJhlfVpJ8D5GD1wMbjozVYdnnDW0RDlwUHiYYLe/HlWriHBopGLGSSMvhX5crJzNts4PXG2Rg++rG2hVFVEUKqgKoHQAbACg2GuV9mircPj1vEnKt42VJIkbn4BZS2oZZdXgATBBB9orqhrlXZxkFjbmYzK/JQWPL1YLkHpjwmQv1Em2MeWaA7S2k5uo7d0eS0lHeblt3ltc/mppGUjBQAAA58fsqdecStTLNbjlyXCsJ+cXQAREhlGWOc6Do0AEHUM7E1MmvLuGT5yWI3cxRGhgUMwizhZdLOCCmt8ndSANqhjhcUbW19Hb243CBnZtWhUYAu2CM6RkkDbG+worfNeWjRQNcDutsIVMCIRpSbUwZMpka1ATSnQ6m2OMCfw1pTxG3MwxIbE6xgDfmDqBsD7hVLxXh8V2WS6CvbTabyM2jSOynAQk6VIMZVc6vMk4G1WnAmlN/AZWiZu5vhotWkpzvm8ajnOjTnPnmgeKKKKIVvSIfxeLbP43abe355arIbZZjEBKgedJY2EUaJJbAqxYxsF1LpcaTr6lvLpVn6RM93ix173aY+POXFVcLS6gLRm78VY3InEnLHhOCw2GNekLy+o92TQUnCIppZriS6AhkVZre0mXUEmXT4i7jIZwI/WyDnVgHFTLPjVjM0E8FtG0JdYtJeEYcOMS4LdI9/Fsx1jFSe/ZKwI63EMTJpZQvL5rSaFikcMThGbVjSCQFBz5+WHDlspZrWOKzjEwjVQWZQWfUMAEEsx0k6M+Q332KlW9ynekHMbv5l+ciPTkayCcYwIxHgiQblsAkklasvR99BN9buvvmpZtOGAzxXXhHEIz3VJCZjbuqkofFgAymPWMZxq23Ipm9H30E31u6++aiGiiiigRe00mniA9UA26KzuoYRgzjxkHbY4AJ2BIJ2FRuKJLFDPLaSK0ls2tCoREndxhklCALI4ztjGSyjrUvtJq+UPDr092Xm6AS3K5w16cb56dN8asb4rSGyhMVxHFw1HVubMW1Iy4I5Zc+oJQudfXxAbYoKm24pDDGJeKyTx8wa5o9U2I7hsnSAviCFFyuMoCH3yKuLGG3vtdpcwqzyWyCWcPHrYa8rGSp1alGlj5ZJrVHbfKOpZ4EcsA+J1KrpR2ETRhWJIbUzatXQjbeo9vcTd0gWEWivaBJCplYMV8UfiCrlQw1HIzqI267FT+0HDLO24PdQ2gTQkTKxUgksOpc+bfGneL1R8BXKb/hEVrZX6WgKwtDJLOkwlEokYjlldQA5WAwzucj211aL1R8BRGdFFFByePjAtbTW1ibpJL29jlIXPLj7w5bOxyNs46eGpIu7i80ScKLPZXL8q51NoNuqAJ8yCQU2LHbVkgUWZ4kLL8QeFf8AyF2JudpwU7w+R4tse3G/srd234b8w9qZRCOastnBZYWaVQMOCpIDHUxPh9gorO57aH5g8OMc9rA3Kvp5SQ0KrpGrLaScrqOoBgxXFSLTgXCuIW1tdzWywRRNI8SB1VMM+SWCnSVYqGwfbv1IqBxHspfQm97tFbyWssPhtNIUySkAFnIAOrZjnXvnG3WvRbxXHCoYp4oUsRbmS4EEpZonQgqExq1DIOck79aIYeJIo4lw0IAFEN5pC4xjTDjGPKilvsjxATz8MdCvJCX6W4AcMIlEKqH1E5fY5I2PlRQNXbD6Xh/1xfuZaZaWe2B+d4f9cX7mWmag8NcY4F2aW64fEWaSRINFywaYrg6NRjiGMKunB1HzO2ME12c1ybs/ZxPZRmZpEdbaNYETOJsZOGUbTePK6GyAPLxE0F2lg0l494LWN7sR6oHWR1UQsCIeYG2MxIkGBsANyNqpn4k83Kj4eLWW9Glr5SjBQjfSaFc6RnOHC5bfzqXwvg97C108001xIAGcpJy+WpXWYlGTrwGztpwCNJyTWXC7S05uuVEMy28SSGxEoxIcsA2k6wSnL0l9tmorKx7S8+GS6sYXhdMWggkVF5iqcqYwWUArzH2/cRtV1ZWoi4lBGM4WxI36/Sjr76iLPgo0ggneWCOIq8iDQ2ps52IKuWGdO5KbA7Y87Oz676DaTKWbxEyKVZik2ktg76SRkHzFA90UUUQo+k6PVaIupl1XNsNSnDLmVd1946il+LhjW0g4goZ5riHkQ65JJMtoyhkVFJbUqDOjOk59pNM3pCUm3hAGT3u0++XH/NJ3FrCNkiMF/Jb3DtIkpLHRCSrF1C5AiOpdI0kE5PXrQSreGKztOZDbpDazTK13JJzJNS+q2I/XRS3hU9V2JAqEO0nKaS+ht47jhSaTEUUmXnjCktzPGrKdQyRjTpwd6puKQ8VtrKNnQzxOcx5lclT4n5jIundl3A1MBjJGSavOwdxaxWkCxOwuEZDc4Y8rSxDP58oqynw6d9RHnmimOwLvLbQJk2zfjRB0B4SDzI45MtqxqPkufCATjNTvR99BN9buvvmpbh45GiWuYQSJebzISskjA6jjSPFqZTh/zR4tzgUyej0/i831u6+9aiGiiiig592pgLcTTDyBuSiqquUVy8jDEhAJ0Yyf3D21QcR4JHb2/wAklCY3l1zNmRj4t4eW2AqyF1C4c+85Bpj7Wp+Ovr2ia3iErjqiCfxOPYQdPi/NznypW47wiVpXWwv5GXmRYgdzmZ2xk6z4mRQoOo6saTjcYorLi7vYkLfTIiokaWUOG5enVpIZkGy6AC2TnIJBI2qHF2mmidILxQJ5HEZWGOABI0b5odAwYMNSgtp09Rg5qn7UcRlNytve6HVJIxPMJi+QCzBAThUIXUMaQ5IO+9O/FLi10kW0SyQztDhp3IAkDZLDmAyHwJjppyAPbQVcXfO6cV79K8kpjcwksjKYg2+gqcAamGxAxtiuxReqPgK5X2j4rFJHfgQFGe106kAZMJknW6+FWOcaevh38q6pF6o+AojOvDXtFBwLjljqhSNi7xXfEp43DTBViKXD4KA9CwZiSc+qPPFX/avi1vBcQXTWneBCypaSIZ1xGqfOO5ZQkhDZ0kEjqc1EveE2lzC0V9cd2VLi8eBzp8T95cTDfqdOnCjc6s742g8Mtb2YMUvVuYI40klErmJYCAVRVbBBfSHG2FH529FSIOJzzXLz8P4ilzxCQFeQY5I4eWG3KiQBdQUA4J/zEZqMJ4ZZb5uHiWC80coqGjSHwkCUx56ZYaQDv48jqTVP2S4rw+G4kmvIOTFyyIo4WkySxO+desqVGNWoJkeWateE9p5LSfvVwgurfQyWqoI+ZHE7eDX4dsLGAdROCeu5oHfgTNz+EK+daQXiSAhQQ6iEMPD4evmNj1oqP2ZvI5Lrh3LjeMKt9kMhUZYQv4M+sg1adXuoojR6VeHcVN1aNZzPoeQKqgLiGUAgOfD6pQv19h9orpljCUjRGcuVUAu2MsfMnHma3Yr2g8Nc54Nw1YxxGzmupo+XGwTDeFLdtTJLGP8AMMsh/wBvvro9Lva3s53oCSJglwisisejo3rxSY3MbfxB3G9Aqw8NitrF4Xa/WTkP4urTr0B0o5yU1jwkq2nAO3SttopbdbHmcaiDCY94wu867FI2wMnCK6+PYatugqxueLONMVzKYLk/MHvZCqsb7SPBJGumWQgAjJB26DJrd2hYtFHm44fCsahC5kzlCRqK+EaCAoYLuCwAO1FQuN8TtOHW80UUYjt7hxlOU6PGHUIWRSoDLhSQSRhjj2CmXsrILq7uL5STEFS0tyfzgmWkcfF30/8A4Gqk964k5WJiYSvKe6aLlgIWy4gVss0jYA5hwq7Fcnq+cNsYoIkhiULGihVUeQFESaKKKCk7Z8Ne4s5Y4ziUASQnp84hDp/+ygfvrnbdn04lbw25vGWBVe6BkA1l2dhLHJk4PLfVnbIyB766/SF2o7LyJKbm2j5kZfmy24CEh9OlpIg4KFiuzIcA4BBDDcOacb4tcFYoba5lJi1MoDktEqjlucDCiMkkLqJYq3QDra8E4FLNetYXk1uI1iWZIsBggKYXSCFwfFqPXcA71MPCbO4vGnjli1GP52OeaS3lklLb8xAmFQAKBpGDjI6ZqXyVgkD3V5aytyyqxYe5fOR82idWQABgwAbPXYUVvHbu3juI4ptOq2imMZiUkSkaowB7NWjZRnJIGaeOxXDXt7ONZPpWLTS/75GLsPgC2n4KKX+Adnpbh45rqLlwxO0sMLBQ8khJPMlC7KoJ8MQJxgE70+0QUUUUCL6ReHZlt5zI8cRYW87ocaQzq0TH2qJUQH3MaWuJ8HRZX4zcy8yVX5QgVtBTS3KBQ5yrDHMwfCAzeW9dXv7SOaN4pVDI6lXU9CCNxXOLrgzWTuLkSSWrqI+8xxrI+jGNE3hMg8OF5iZyAM4IzQInBbK9aaeW05bRuzQySFtUTTMGIfJXOVLbMFA1HyzV52U4crWvyjNcoZbdympcByq5XGvrkg7bb4XOakcK4XMLQw2t7ZJEZzMOXPgoA+V3MZLMABgMcA9c4rLhiKoaMcm5uH8DR20YkfGTlpZzhI5GDeJuv+UUVu4Zx2PiMbWkTs0txdBZyUCHkRY1SMBtl0RFPTxSEYGK66BS72W7PtC0lzcaGupvX0Dwxr1EaeZUebHdjufZTHRBRRRQcovLKS24jcqfFG8UskClgFUTSDnvgjxaH8TYwQCMZ3wlXlinDprqx1FoWiUyTO2jXtkKoXIfOrAHXOfInPcu0/ARdIuluXNGdcMmM6TjBDD85GGzL5j34Ncv7R8NTujWl1GIJ0H4uJcLbltl1pMigs2klQspB9uetFUEPDOKR8Ntpg8QiaePlAkGQhjojRsrjlamY6Sfzj8KYLiRODI6t83K0YYxqqsjEbZI/PjOpwWOllK+w1lxcwTRxdy4gp0NzpUeUQwxEAadQUZRwwJ0r55PxsuH2091LqtpO8S6DG988WlEBxnRq+lI30qgCbkkk0Fz2Skju7qOaEs1vZ2qW8TtsWkkCmTI9qpHGD7291eU28B4RDaQJBCMIo6nqxO7Mx82JySffRRFhRRRQFFFFBqngRxpdVYexgCP+agW/Z2xjbWlpbq3XUsUYP8AECrSig8Ar2iigKKKKAorVc3CRqXdgqjqT5VjaXaSrqTOM43Uj/ggGg1X3C7eYYmhjkH/AN6K3/YNeWHCLaD6GCKL/ZGq/wDQFS3cAEk4A3JPlWMsyrjJxk4HxoNlFR7K8SVA6ZKnOCQRn3jI3Hv6Gt+aD2itUtwq51HGBqPtx7cda2A0HteEVpvLtIkLucKOpwT/ANCtVhxOKYZjbUCMg4YZHt3HSg0XXZ6ylbVJaQO3XLRIT/EipttaxxjTGiovsVQB/AVtzRmg9ooooCiisJZVUFmIAHUk4AoM6wljVhhgCD5EAisga9oKtOzliG1i0tw3+YRR5/jpqzUY2AxXtFAUUUUBRRRQFFFFAVF4lA8kbJHKYnPSRQpK/AMCP41Krw0C38g3/wDqs32Nv/bo+Qb/AP1Wb7G3/opkFe0C18g3/wDqs32Nv/RR8g3/APqs32Nv/RTLRQL0/B7nkhWuDcSJMkyGRUQHSQdB0LgDYkNg4JHsqNxWwurh43ZGRQCuhZELI2oESA4xnAIyNx+800tXh60CfddmJXjkUqpaRLtXy5w2uTVADt0Ax/t3raOASl2cKFzLAQuv1YlhCumBsPHnYdetNleGgTIOz91FFHDGqgcu1ViJMBGim1y7Y31Kf39DUWCznMjrGiO4ikWVi5IlJmQktkY16A+Aeh29Xq/GsV8/jQJVv2buAgyimTk3MSvr3TVKzRDOBtoOnb1enStlzwC7bmAYDkXGZhIQZQ4blIcbqEyvw5fh605mvKClsOFvGLlAAEkwYlBOBmJVb4ZcE/vz51Cl4HO0cSHGFitUcayBlJVaQe8FQR7+lM9e0CY3Zm4VWERCErOp8Z3U3CvCu/kIg6D/AC6sDarC34LcchUjuZLYh3YgLC+AeigFSqqPIL0zTHRQLfyDf/6rN9jb/wBFHyDf/wCqzfY2/wDRTLRQLXyDf/6rN9jb/wBFVfafszxCS0nQX8sxaNlERigAfI9UkIMA+3NPNeGgTfRv2bvrKHTd3ZlyBpizqWL3BiNR+HQeVOdeV7QFFFFAUUUU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nomogram"/>
          <p:cNvPicPr/>
          <p:nvPr/>
        </p:nvPicPr>
        <p:blipFill rotWithShape="1">
          <a:blip r:embed="rId8">
            <a:extLst>
              <a:ext uri="{28A0092B-C50C-407E-A947-70E740481C1C}">
                <a14:useLocalDpi xmlns:a14="http://schemas.microsoft.com/office/drawing/2010/main" val="0"/>
              </a:ext>
            </a:extLst>
          </a:blip>
          <a:srcRect t="129" b="-1"/>
          <a:stretch/>
        </p:blipFill>
        <p:spPr bwMode="auto">
          <a:xfrm>
            <a:off x="318090" y="1529395"/>
            <a:ext cx="6158910" cy="4185605"/>
          </a:xfrm>
          <a:prstGeom prst="rect">
            <a:avLst/>
          </a:prstGeom>
          <a:noFill/>
        </p:spPr>
      </p:pic>
    </p:spTree>
    <p:extLst>
      <p:ext uri="{BB962C8B-B14F-4D97-AF65-F5344CB8AC3E}">
        <p14:creationId xmlns:p14="http://schemas.microsoft.com/office/powerpoint/2010/main" val="145460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Adarsh Data\Adarsh\ROLES\GLOBAL HEALTH\INDIA\LABS FOR LIFE\PHASE-III\EQUIPMENT MANAGEMENT\AGENDA\PHOTOGRAPHS\UDAIPUR\BEFORE TRAINING\Selected in Small Size\DSC063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08"/>
          <a:stretch/>
        </p:blipFill>
        <p:spPr bwMode="auto">
          <a:xfrm>
            <a:off x="5943600" y="2362200"/>
            <a:ext cx="3087796" cy="22276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756" y="0"/>
            <a:ext cx="8229600" cy="1143000"/>
          </a:xfrm>
        </p:spPr>
        <p:txBody>
          <a:bodyPr>
            <a:normAutofit/>
          </a:bodyPr>
          <a:lstStyle/>
          <a:p>
            <a:pPr algn="l"/>
            <a:r>
              <a:rPr lang="en-US" sz="2800" dirty="0"/>
              <a:t>Good Centrifuge Practice</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6"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TextBox 2"/>
          <p:cNvSpPr txBox="1"/>
          <p:nvPr/>
        </p:nvSpPr>
        <p:spPr>
          <a:xfrm>
            <a:off x="228600" y="990600"/>
            <a:ext cx="6019800" cy="5016758"/>
          </a:xfrm>
          <a:prstGeom prst="rect">
            <a:avLst/>
          </a:prstGeom>
          <a:noFill/>
        </p:spPr>
        <p:txBody>
          <a:bodyPr wrap="square" rtlCol="0">
            <a:spAutoFit/>
          </a:bodyPr>
          <a:lstStyle/>
          <a:p>
            <a:r>
              <a:rPr lang="en-US" sz="1600" dirty="0" smtClean="0"/>
              <a:t>Centrifuges </a:t>
            </a:r>
            <a:r>
              <a:rPr lang="en-US" sz="1600" dirty="0"/>
              <a:t>can be potentially </a:t>
            </a:r>
            <a:r>
              <a:rPr lang="en-US" sz="1600" dirty="0" smtClean="0"/>
              <a:t>dangerous - </a:t>
            </a:r>
            <a:r>
              <a:rPr lang="en-US" sz="1600" dirty="0"/>
              <a:t>it is vital that they are properly maintained and used correctly</a:t>
            </a:r>
            <a:r>
              <a:rPr lang="en-US" sz="1600" dirty="0" smtClean="0"/>
              <a:t>.</a:t>
            </a:r>
          </a:p>
          <a:p>
            <a:endParaRPr lang="en-US" sz="1600" dirty="0"/>
          </a:p>
          <a:p>
            <a:pPr marL="285750" indent="-285750">
              <a:buFont typeface="Arial" panose="020B0604020202020204" pitchFamily="34" charset="0"/>
              <a:buChar char="•"/>
            </a:pPr>
            <a:r>
              <a:rPr lang="en-US" sz="1600" dirty="0" smtClean="0"/>
              <a:t>Place </a:t>
            </a:r>
            <a:r>
              <a:rPr lang="en-US" sz="1600" dirty="0"/>
              <a:t>the centrifuge on a firm level bench out of direct </a:t>
            </a:r>
            <a:r>
              <a:rPr lang="en-US" sz="1600" dirty="0" smtClean="0"/>
              <a:t>sunlight</a:t>
            </a:r>
            <a:endParaRPr lang="en-US" sz="1600" dirty="0"/>
          </a:p>
          <a:p>
            <a:pPr marL="285750" indent="-285750">
              <a:buFont typeface="Arial" panose="020B0604020202020204" pitchFamily="34" charset="0"/>
              <a:buChar char="•"/>
            </a:pPr>
            <a:r>
              <a:rPr lang="en-US" sz="1600" dirty="0"/>
              <a:t>Leave a clear area of 30 cm around the centrifuge</a:t>
            </a:r>
          </a:p>
          <a:p>
            <a:pPr marL="285750" indent="-285750">
              <a:buFont typeface="Arial" panose="020B0604020202020204" pitchFamily="34" charset="0"/>
              <a:buChar char="•"/>
            </a:pPr>
            <a:r>
              <a:rPr lang="en-US" sz="1600" dirty="0" smtClean="0"/>
              <a:t>Always </a:t>
            </a:r>
            <a:r>
              <a:rPr lang="en-US" sz="1600" dirty="0"/>
              <a:t>run with a full compliment of </a:t>
            </a:r>
            <a:r>
              <a:rPr lang="en-US" sz="1600" dirty="0" smtClean="0"/>
              <a:t>buckets, failure </a:t>
            </a:r>
            <a:r>
              <a:rPr lang="en-US" sz="1600" dirty="0"/>
              <a:t>to do so can </a:t>
            </a:r>
            <a:r>
              <a:rPr lang="en-US" sz="1600" dirty="0" smtClean="0"/>
              <a:t>distort the </a:t>
            </a:r>
            <a:r>
              <a:rPr lang="en-US" sz="1600" dirty="0"/>
              <a:t>rotor.</a:t>
            </a:r>
          </a:p>
          <a:p>
            <a:pPr marL="285750" indent="-285750">
              <a:buFont typeface="Arial" panose="020B0604020202020204" pitchFamily="34" charset="0"/>
              <a:buChar char="•"/>
            </a:pPr>
            <a:r>
              <a:rPr lang="en-US" sz="1600" dirty="0"/>
              <a:t>Ensure the rotor and all lids are tightened correctly before use.</a:t>
            </a:r>
          </a:p>
          <a:p>
            <a:pPr marL="285750" indent="-285750">
              <a:buFont typeface="Arial" panose="020B0604020202020204" pitchFamily="34" charset="0"/>
              <a:buChar char="•"/>
            </a:pPr>
            <a:r>
              <a:rPr lang="en-US" sz="1600" dirty="0"/>
              <a:t>Only use accessories intended for use in your particular </a:t>
            </a:r>
            <a:r>
              <a:rPr lang="en-US" sz="1600" dirty="0" smtClean="0"/>
              <a:t>centrifuge</a:t>
            </a:r>
            <a:endParaRPr lang="en-US" sz="1600" dirty="0"/>
          </a:p>
          <a:p>
            <a:pPr marL="285750" indent="-285750">
              <a:buFont typeface="Arial" panose="020B0604020202020204" pitchFamily="34" charset="0"/>
              <a:buChar char="•"/>
            </a:pPr>
            <a:r>
              <a:rPr lang="en-US" sz="1600" dirty="0"/>
              <a:t>Balance accessories and samples to within less than 2 </a:t>
            </a:r>
            <a:r>
              <a:rPr lang="en-US" sz="1600" dirty="0" smtClean="0"/>
              <a:t>gm </a:t>
            </a:r>
            <a:r>
              <a:rPr lang="en-US" sz="1600" dirty="0"/>
              <a:t>per bucket.</a:t>
            </a:r>
          </a:p>
          <a:p>
            <a:pPr marL="285750" indent="-285750">
              <a:buFont typeface="Arial" panose="020B0604020202020204" pitchFamily="34" charset="0"/>
              <a:buChar char="•"/>
            </a:pPr>
            <a:r>
              <a:rPr lang="en-US" sz="1600" dirty="0"/>
              <a:t>Samples should be diametrically distributed evenly around the </a:t>
            </a:r>
            <a:r>
              <a:rPr lang="en-US" sz="1600" dirty="0" smtClean="0"/>
              <a:t>buckets.</a:t>
            </a:r>
            <a:endParaRPr lang="en-US" sz="1600" dirty="0"/>
          </a:p>
          <a:p>
            <a:pPr marL="285750" indent="-285750">
              <a:buFont typeface="Arial" panose="020B0604020202020204" pitchFamily="34" charset="0"/>
              <a:buChar char="•"/>
            </a:pPr>
            <a:r>
              <a:rPr lang="en-US" sz="1600" dirty="0" smtClean="0"/>
              <a:t>High </a:t>
            </a:r>
            <a:r>
              <a:rPr lang="en-US" sz="1600" dirty="0"/>
              <a:t>strength </a:t>
            </a:r>
            <a:r>
              <a:rPr lang="en-US" sz="1600" dirty="0" smtClean="0"/>
              <a:t>aluminum </a:t>
            </a:r>
            <a:r>
              <a:rPr lang="en-US" sz="1600" dirty="0"/>
              <a:t>corrodes easily, to prevent this, remove adaptors and keep buckets clean and dry at all times.</a:t>
            </a:r>
          </a:p>
          <a:p>
            <a:pPr marL="285750" indent="-285750">
              <a:buFont typeface="Arial" panose="020B0604020202020204" pitchFamily="34" charset="0"/>
              <a:buChar char="•"/>
            </a:pPr>
            <a:r>
              <a:rPr lang="en-US" sz="1600" dirty="0"/>
              <a:t>Only clean </a:t>
            </a:r>
            <a:r>
              <a:rPr lang="en-US" sz="1600" dirty="0" smtClean="0"/>
              <a:t>aluminum </a:t>
            </a:r>
            <a:r>
              <a:rPr lang="en-US" sz="1600" dirty="0"/>
              <a:t>buckets in a neutral </a:t>
            </a:r>
            <a:r>
              <a:rPr lang="en-US" sz="1600" dirty="0" smtClean="0"/>
              <a:t>pH </a:t>
            </a:r>
            <a:r>
              <a:rPr lang="en-US" sz="1600" dirty="0"/>
              <a:t>cleaner. Do not use strong alkalis, acids or </a:t>
            </a:r>
            <a:r>
              <a:rPr lang="en-US" sz="1600" dirty="0" smtClean="0"/>
              <a:t>chlorine containing cleaners.</a:t>
            </a:r>
            <a:endParaRPr lang="en-US" sz="1600" dirty="0"/>
          </a:p>
          <a:p>
            <a:pPr marL="285750" indent="-285750">
              <a:buFont typeface="Arial" panose="020B0604020202020204" pitchFamily="34" charset="0"/>
              <a:buChar char="•"/>
            </a:pPr>
            <a:r>
              <a:rPr lang="en-US" sz="1600" dirty="0"/>
              <a:t>Condensation </a:t>
            </a:r>
            <a:r>
              <a:rPr lang="en-US" sz="1600" dirty="0" smtClean="0"/>
              <a:t>builds </a:t>
            </a:r>
            <a:r>
              <a:rPr lang="en-US" sz="1600" dirty="0"/>
              <a:t>up in a centrifuge bowl will damage the motor and buckets. Allow this to evaporate by leaving the lid open at night with power switched off.</a:t>
            </a:r>
          </a:p>
        </p:txBody>
      </p:sp>
      <p:sp>
        <p:nvSpPr>
          <p:cNvPr id="5" name="TextBox 4"/>
          <p:cNvSpPr txBox="1"/>
          <p:nvPr/>
        </p:nvSpPr>
        <p:spPr>
          <a:xfrm>
            <a:off x="6630404" y="4692134"/>
            <a:ext cx="1714187" cy="338554"/>
          </a:xfrm>
          <a:prstGeom prst="rect">
            <a:avLst/>
          </a:prstGeom>
          <a:noFill/>
        </p:spPr>
        <p:txBody>
          <a:bodyPr wrap="none" rtlCol="0">
            <a:spAutoFit/>
          </a:bodyPr>
          <a:lstStyle/>
          <a:p>
            <a:r>
              <a:rPr lang="en-US" sz="1600" dirty="0" smtClean="0">
                <a:solidFill>
                  <a:srgbClr val="0070C0"/>
                </a:solidFill>
              </a:rPr>
              <a:t>Corroded interiors</a:t>
            </a:r>
            <a:endParaRPr lang="en-US" sz="1600" dirty="0">
              <a:solidFill>
                <a:srgbClr val="0070C0"/>
              </a:solidFill>
            </a:endParaRPr>
          </a:p>
        </p:txBody>
      </p:sp>
    </p:spTree>
    <p:extLst>
      <p:ext uri="{BB962C8B-B14F-4D97-AF65-F5344CB8AC3E}">
        <p14:creationId xmlns:p14="http://schemas.microsoft.com/office/powerpoint/2010/main" val="1061466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870" y="2209800"/>
            <a:ext cx="399616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10068093\AppData\Local\Microsoft\Windows\Temporary Internet Files\Content.IE5\6JFKA9U3\MC900438065[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037871" y="70464"/>
            <a:ext cx="910304" cy="88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756" y="0"/>
            <a:ext cx="8229600" cy="1143000"/>
          </a:xfrm>
        </p:spPr>
        <p:txBody>
          <a:bodyPr>
            <a:normAutofit/>
          </a:bodyPr>
          <a:lstStyle/>
          <a:p>
            <a:pPr algn="l"/>
            <a:r>
              <a:rPr lang="en-US" sz="2800" dirty="0"/>
              <a:t>Good Centrifuge Practice</a:t>
            </a:r>
          </a:p>
        </p:txBody>
      </p:sp>
      <p:cxnSp>
        <p:nvCxnSpPr>
          <p:cNvPr id="12" name="Straight Connector 11"/>
          <p:cNvCxnSpPr/>
          <p:nvPr/>
        </p:nvCxnSpPr>
        <p:spPr>
          <a:xfrm flipV="1">
            <a:off x="-49164" y="975032"/>
            <a:ext cx="9235440" cy="8193"/>
          </a:xfrm>
          <a:prstGeom prst="line">
            <a:avLst/>
          </a:prstGeom>
          <a:ln w="19050" cmpd="sng">
            <a:solidFill>
              <a:srgbClr val="0069D7"/>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P:\ADARSH\BD INDIA PHOTOGRAPHS\DOoc+Nurs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297" y="221379"/>
            <a:ext cx="796393" cy="51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9" descr="BDPAS-GAZIacronym-13975dft3-2.jpg"/>
          <p:cNvPicPr>
            <a:picLocks noChangeAspect="1"/>
          </p:cNvPicPr>
          <p:nvPr/>
        </p:nvPicPr>
        <p:blipFill rotWithShape="1">
          <a:blip r:embed="rId6" cstate="print">
            <a:extLst>
              <a:ext uri="{28A0092B-C50C-407E-A947-70E740481C1C}">
                <a14:useLocalDpi xmlns:a14="http://schemas.microsoft.com/office/drawing/2010/main" val="0"/>
              </a:ext>
            </a:extLst>
          </a:blip>
          <a:srcRect l="1197" t="84445" r="84444"/>
          <a:stretch/>
        </p:blipFill>
        <p:spPr bwMode="auto">
          <a:xfrm>
            <a:off x="6834188" y="6029693"/>
            <a:ext cx="1015227" cy="82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03222" y="6169089"/>
            <a:ext cx="6054803" cy="276999"/>
          </a:xfrm>
          <a:prstGeom prst="rect">
            <a:avLst/>
          </a:prstGeom>
          <a:noFill/>
        </p:spPr>
        <p:txBody>
          <a:bodyPr wrap="square" lIns="0" tIns="0" bIns="0">
            <a:spAutoFit/>
          </a:bodyPr>
          <a:lstStyle/>
          <a:p>
            <a:pPr algn="ctr">
              <a:defRPr/>
            </a:pPr>
            <a:r>
              <a:rPr lang="en-US" sz="1600" b="1" kern="1500" spc="170" dirty="0" err="1">
                <a:solidFill>
                  <a:srgbClr val="0069D7"/>
                </a:solidFill>
                <a:latin typeface="Arial" charset="0"/>
                <a:ea typeface="ＭＳ Ｐゴシック" charset="0"/>
                <a:cs typeface="ＭＳ Ｐゴシック" charset="0"/>
              </a:rPr>
              <a:t>MoHFW</a:t>
            </a:r>
            <a:r>
              <a:rPr lang="en-US" sz="1600" b="1" kern="1500" spc="170" dirty="0">
                <a:solidFill>
                  <a:srgbClr val="0069D7"/>
                </a:solidFill>
                <a:latin typeface="Arial" charset="0"/>
                <a:ea typeface="ＭＳ Ｐゴシック" charset="0"/>
                <a:cs typeface="ＭＳ Ｐゴシック" charset="0"/>
              </a:rPr>
              <a:t> /CDC / </a:t>
            </a:r>
            <a:r>
              <a:rPr lang="en-US" b="1" kern="1500" spc="170" dirty="0">
                <a:solidFill>
                  <a:srgbClr val="0069D7"/>
                </a:solidFill>
                <a:latin typeface="Arial" charset="0"/>
                <a:ea typeface="ＭＳ Ｐゴシック" charset="0"/>
                <a:cs typeface="ＭＳ Ｐゴシック" charset="0"/>
              </a:rPr>
              <a:t>BD</a:t>
            </a:r>
            <a:r>
              <a:rPr lang="en-US" sz="1600" b="1" kern="1500" spc="170" dirty="0">
                <a:solidFill>
                  <a:srgbClr val="0069D7"/>
                </a:solidFill>
                <a:latin typeface="Arial" charset="0"/>
                <a:ea typeface="ＭＳ Ｐゴシック" charset="0"/>
                <a:cs typeface="ＭＳ Ｐゴシック" charset="0"/>
              </a:rPr>
              <a:t> Partnership Project</a:t>
            </a:r>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28" y="6048743"/>
            <a:ext cx="854394" cy="7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bd_3_rgb_lbg_2_2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4149" y="5977553"/>
            <a:ext cx="1323667" cy="719955"/>
          </a:xfrm>
          <a:prstGeom prst="rect">
            <a:avLst/>
          </a:prstGeom>
        </p:spPr>
      </p:pic>
      <p:sp>
        <p:nvSpPr>
          <p:cNvPr id="3" name="TextBox 2"/>
          <p:cNvSpPr txBox="1"/>
          <p:nvPr/>
        </p:nvSpPr>
        <p:spPr>
          <a:xfrm>
            <a:off x="228600" y="1219200"/>
            <a:ext cx="4953000" cy="440120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smtClean="0"/>
              <a:t>Use </a:t>
            </a:r>
            <a:r>
              <a:rPr lang="en-US" sz="1400" dirty="0"/>
              <a:t>plastic tubes </a:t>
            </a:r>
            <a:r>
              <a:rPr lang="en-US" sz="1400" dirty="0" smtClean="0"/>
              <a:t>wherever possible.</a:t>
            </a:r>
            <a:endParaRPr lang="en-US" sz="1400" dirty="0"/>
          </a:p>
          <a:p>
            <a:pPr marL="285750" lvl="0" indent="-285750">
              <a:buFont typeface="Arial" panose="020B0604020202020204" pitchFamily="34" charset="0"/>
              <a:buChar char="•"/>
            </a:pPr>
            <a:r>
              <a:rPr lang="en-US" sz="1400" dirty="0"/>
              <a:t>Do not use thin-walled glass tubes or vials that are sold as ‘disposable’ </a:t>
            </a:r>
            <a:r>
              <a:rPr lang="en-US" sz="1400" dirty="0" smtClean="0"/>
              <a:t>to avoid breakage</a:t>
            </a:r>
            <a:endParaRPr lang="en-US" sz="1400" dirty="0"/>
          </a:p>
          <a:p>
            <a:pPr marL="285750" lvl="0" indent="-285750">
              <a:buFont typeface="Arial" panose="020B0604020202020204" pitchFamily="34" charset="0"/>
              <a:buChar char="•"/>
            </a:pPr>
            <a:r>
              <a:rPr lang="en-US" sz="1400" dirty="0" smtClean="0"/>
              <a:t>While </a:t>
            </a:r>
            <a:r>
              <a:rPr lang="en-US" sz="1400" dirty="0"/>
              <a:t>using glass tubes, use round-bottomed tubes as these are less easily broken than conical tubes.</a:t>
            </a:r>
          </a:p>
          <a:p>
            <a:pPr marL="285750" lvl="0" indent="-285750">
              <a:buFont typeface="Arial" panose="020B0604020202020204" pitchFamily="34" charset="0"/>
              <a:buChar char="•"/>
            </a:pPr>
            <a:r>
              <a:rPr lang="en-US" sz="1400" dirty="0" smtClean="0"/>
              <a:t>Examine </a:t>
            </a:r>
            <a:r>
              <a:rPr lang="en-US" sz="1400" dirty="0"/>
              <a:t>tubes and other containers for cracks or chips before </a:t>
            </a:r>
            <a:r>
              <a:rPr lang="en-US" sz="1400" dirty="0" smtClean="0"/>
              <a:t>using.</a:t>
            </a:r>
          </a:p>
          <a:p>
            <a:pPr marL="285750" lvl="0" indent="-285750">
              <a:buFont typeface="Arial" panose="020B0604020202020204" pitchFamily="34" charset="0"/>
              <a:buChar char="•"/>
            </a:pPr>
            <a:r>
              <a:rPr lang="en-US" sz="1400" dirty="0"/>
              <a:t>Discard any centrifuge tubes that have cracks in them.</a:t>
            </a:r>
          </a:p>
          <a:p>
            <a:pPr marL="285750" lvl="0" indent="-285750">
              <a:buFont typeface="Arial" panose="020B0604020202020204" pitchFamily="34" charset="0"/>
              <a:buChar char="•"/>
            </a:pPr>
            <a:r>
              <a:rPr lang="en-US" sz="1400" dirty="0"/>
              <a:t>When using a swing-out rotor centrifuge, make sure the tubes are not too long otherwise they will be broken when the buckets swing out to their horizontal position.</a:t>
            </a:r>
          </a:p>
          <a:p>
            <a:pPr marL="285750" lvl="0" indent="-285750">
              <a:buFont typeface="Arial" panose="020B0604020202020204" pitchFamily="34" charset="0"/>
              <a:buChar char="•"/>
            </a:pPr>
            <a:r>
              <a:rPr lang="en-US" sz="1400" dirty="0"/>
              <a:t>Place all tubes in safety buckets or sealed rotors when centrifuging infectious materials. Inspect the "O" ring seal of the safety bucket and the inside of safety buckets or rotors.</a:t>
            </a:r>
          </a:p>
          <a:p>
            <a:pPr marL="285750" lvl="0" indent="-285750">
              <a:buFont typeface="Arial" panose="020B0604020202020204" pitchFamily="34" charset="0"/>
              <a:buChar char="•"/>
            </a:pPr>
            <a:r>
              <a:rPr lang="en-US" sz="1400" dirty="0" smtClean="0"/>
              <a:t>Do </a:t>
            </a:r>
            <a:r>
              <a:rPr lang="en-US" sz="1400" dirty="0"/>
              <a:t>not overfill tubes, particularly when using a fixed angle rotor centrifuge. Leave a gap of at least 20 mm from the top of the fluid to the rim of the tube or container.</a:t>
            </a:r>
          </a:p>
          <a:p>
            <a:pPr marL="285750" indent="-285750">
              <a:buFont typeface="Arial" panose="020B0604020202020204" pitchFamily="34" charset="0"/>
              <a:buChar char="•"/>
            </a:pPr>
            <a:r>
              <a:rPr lang="en-US" sz="1400" dirty="0" smtClean="0"/>
              <a:t>Do </a:t>
            </a:r>
            <a:r>
              <a:rPr lang="en-US" sz="1400" dirty="0"/>
              <a:t>not insert a cotton wool plug or other loose fitting bung in a tube because this will be forced down into the fluid during centrifugation.</a:t>
            </a:r>
          </a:p>
        </p:txBody>
      </p:sp>
      <p:sp>
        <p:nvSpPr>
          <p:cNvPr id="5" name="TextBox 4"/>
          <p:cNvSpPr txBox="1"/>
          <p:nvPr/>
        </p:nvSpPr>
        <p:spPr>
          <a:xfrm>
            <a:off x="5943893" y="4419600"/>
            <a:ext cx="2963375" cy="338554"/>
          </a:xfrm>
          <a:prstGeom prst="rect">
            <a:avLst/>
          </a:prstGeom>
          <a:noFill/>
        </p:spPr>
        <p:txBody>
          <a:bodyPr wrap="none" rtlCol="0">
            <a:spAutoFit/>
          </a:bodyPr>
          <a:lstStyle/>
          <a:p>
            <a:r>
              <a:rPr lang="en-US" sz="1600" dirty="0" smtClean="0">
                <a:solidFill>
                  <a:srgbClr val="0070C0"/>
                </a:solidFill>
              </a:rPr>
              <a:t>Cracked Tubes would break / leak</a:t>
            </a:r>
            <a:endParaRPr lang="en-US" sz="1600" dirty="0">
              <a:solidFill>
                <a:srgbClr val="0070C0"/>
              </a:solidFill>
            </a:endParaRPr>
          </a:p>
        </p:txBody>
      </p:sp>
    </p:spTree>
    <p:extLst>
      <p:ext uri="{BB962C8B-B14F-4D97-AF65-F5344CB8AC3E}">
        <p14:creationId xmlns:p14="http://schemas.microsoft.com/office/powerpoint/2010/main" val="1642153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2609</TotalTime>
  <Words>1034</Words>
  <Application>Microsoft Office PowerPoint</Application>
  <PresentationFormat>On-screen Show (4:3)</PresentationFormat>
  <Paragraphs>107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Centrifuges</vt:lpstr>
      <vt:lpstr>Types of Centrifuges</vt:lpstr>
      <vt:lpstr>Principle of operation of Centrifuges</vt:lpstr>
      <vt:lpstr>Key Components of Centrifuges</vt:lpstr>
      <vt:lpstr>RPM vs RCF (g-force)</vt:lpstr>
      <vt:lpstr>Use of Nomogram to calculate RCF</vt:lpstr>
      <vt:lpstr>Good Centrifuge Practice</vt:lpstr>
      <vt:lpstr>Good Centrifuge Practice</vt:lpstr>
      <vt:lpstr>Procedure if breakage occurs</vt:lpstr>
      <vt:lpstr>Maintenance of Centrifuges</vt:lpstr>
      <vt:lpstr>Calibration Verification of Centrifuges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Adarshpal Singh</dc:creator>
  <cp:lastModifiedBy>Adarshpal Singh</cp:lastModifiedBy>
  <cp:revision>30</cp:revision>
  <dcterms:created xsi:type="dcterms:W3CDTF">2015-12-11T08:45:44Z</dcterms:created>
  <dcterms:modified xsi:type="dcterms:W3CDTF">2016-02-12T15:12:34Z</dcterms:modified>
</cp:coreProperties>
</file>