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9" r:id="rId10"/>
    <p:sldId id="265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2652" autoAdjust="0"/>
  </p:normalViewPr>
  <p:slideViewPr>
    <p:cSldViewPr>
      <p:cViewPr varScale="1">
        <p:scale>
          <a:sx n="64" d="100"/>
          <a:sy n="64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8F75-8A68-46E7-9D80-7B978C948F1F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11610-18A0-48E5-AA9D-5B921326F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610-18A0-48E5-AA9D-5B921326FA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11610-18A0-48E5-AA9D-5B921326FA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C1F-B657-418E-81FE-BABCDEFCC8E9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59B8-5DDA-4EA5-A5F0-3C3AFDDA8734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4CE4-A314-460C-BFC1-94A46868464D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A7F1-5772-4488-B795-52416A3B1EE4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12D9-613D-4090-A5B7-9C6897093F68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61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21D7-F687-456B-8AA8-08E1B3073986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17F8-96CE-43E3-9C26-F230D485270B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F5F-5E49-4B4E-B85B-FF4DB95A652A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EFA1-0281-4347-8581-D09BA524CB99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A61390-A844-48D0-9148-A47304D7BAED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E3A-3E40-42D9-8F08-3D2EE78CB734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E7B869-6FEC-4A4A-AAC7-16AA970A4256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256FB8-EA27-4E58-84C3-C24253A4E8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9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259397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Consensus Based Metrics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SDI and CVI</a:t>
            </a:r>
            <a:b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Comparing Yourself to Your Peers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Labs for Life Project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876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Training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8F10-A230-4377-900D-06EC3DF55BD6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/>
          <a:srcRect l="12299" t="11458" r="27965" b="71630"/>
          <a:stretch/>
        </p:blipFill>
        <p:spPr bwMode="auto">
          <a:xfrm>
            <a:off x="167195" y="762005"/>
            <a:ext cx="8138160" cy="17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6605"/>
            <a:ext cx="7985760" cy="71370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Using First Party Controls</a:t>
            </a:r>
            <a:endParaRPr lang="en-US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5AC1-2447-4D28-96D3-2F5790891683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/>
          <a:srcRect l="12299" t="52246" r="27965" b="6251"/>
          <a:stretch/>
        </p:blipFill>
        <p:spPr bwMode="auto">
          <a:xfrm>
            <a:off x="167195" y="2532800"/>
            <a:ext cx="8138160" cy="41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96" y="1259447"/>
            <a:ext cx="853514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542" t="12500" r="8053" b="6250"/>
          <a:stretch>
            <a:fillRect/>
          </a:stretch>
        </p:blipFill>
        <p:spPr bwMode="auto">
          <a:xfrm>
            <a:off x="-21791" y="12192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44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Using a Third Party Control; </a:t>
            </a:r>
            <a:r>
              <a:rPr lang="en-US" sz="3600" b="1" dirty="0" smtClean="0">
                <a:solidFill>
                  <a:srgbClr val="FF0000"/>
                </a:solidFill>
              </a:rPr>
              <a:t>Enrolled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SDI and CVI for Peer as well as method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612-80EC-4782-A37F-F0F7EACC482A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003" y="0"/>
            <a:ext cx="7833360" cy="14507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a Third Party Control;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Enrolled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SD and CV for Peer as well as method. Calculations to be done by the lab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069" t="12547" r="49818" b="80239"/>
          <a:stretch>
            <a:fillRect/>
          </a:stretch>
        </p:blipFill>
        <p:spPr bwMode="auto">
          <a:xfrm>
            <a:off x="0" y="1646015"/>
            <a:ext cx="3976794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22725" t="14583" r="47877" b="15625"/>
          <a:stretch>
            <a:fillRect/>
          </a:stretch>
        </p:blipFill>
        <p:spPr bwMode="auto">
          <a:xfrm>
            <a:off x="4064269" y="1625684"/>
            <a:ext cx="5029200" cy="483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DE21-21F9-455B-9078-D14B21671509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2F4-1D39-40E3-AA3D-08D9655FB1E4}" type="datetime1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1921" y="1295400"/>
            <a:ext cx="28854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190" y="2057400"/>
            <a:ext cx="3046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604"/>
            <a:ext cx="768096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How do Inter-Lab Comparisons (Peer Groups) work?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Your laboratory enrolls in a inter-laboratory program offered by your QC manufacturer.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Your laboratory, along with other laboratories, analyze the same lot number of control materials for the month.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Your laboratory submits your QC results through a QC data management program to a central facility.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The central facility examines the data for outliers and calculates the means and SDs for the peer group and all-lab group, and SDI and CVI for your laboratory.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Your laboratory receives a report indicating your analytical performance.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E9F6-00C4-44BF-86C4-35E4D6163769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How do you enroll?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Several IQC providers, make available ILC </a:t>
            </a:r>
            <a:r>
              <a:rPr lang="en-US" sz="3200" dirty="0" smtClean="0"/>
              <a:t>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Check with your IQC provider for such 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Work it into the contract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</a:t>
            </a:r>
            <a:r>
              <a:rPr lang="en-US" sz="3200" dirty="0" smtClean="0"/>
              <a:t>eer </a:t>
            </a:r>
            <a:r>
              <a:rPr lang="en-US" sz="3200" dirty="0"/>
              <a:t>group comparison data may be considered as the most robust version of Inter Lab Comparisons.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877E-12C0-4330-A68E-F134EFD87450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336" t="20203" r="11190" b="36023"/>
          <a:stretch>
            <a:fillRect/>
          </a:stretch>
        </p:blipFill>
        <p:spPr bwMode="auto">
          <a:xfrm>
            <a:off x="0" y="609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DE43-D224-4262-A476-AEC0B3785DEF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Many ways of comparing: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within your method and equipment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with all methods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8491" t="40946" r="9434" b="15427"/>
          <a:stretch>
            <a:fillRect/>
          </a:stretch>
        </p:blipFill>
        <p:spPr bwMode="auto">
          <a:xfrm>
            <a:off x="533400" y="2057400"/>
            <a:ext cx="438443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415" t="30878" r="43396" b="25495"/>
          <a:stretch>
            <a:fillRect/>
          </a:stretch>
        </p:blipFill>
        <p:spPr bwMode="auto">
          <a:xfrm>
            <a:off x="4648200" y="2286000"/>
            <a:ext cx="4056184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6AF-0BB7-4AE8-AE0B-0CD4B1D1A8C3}" type="datetime1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Standard Deviation Index</a:t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>SDI: A check on Accuracy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SDI = (your result – expected result)/group SD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015" t="13469" r="43113" b="51263"/>
          <a:stretch/>
        </p:blipFill>
        <p:spPr bwMode="auto">
          <a:xfrm>
            <a:off x="762000" y="2362200"/>
            <a:ext cx="716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1BC9-816C-4714-80DA-C99A472D1209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CVI: A check on Precision</a:t>
            </a:r>
            <a:endParaRPr lang="en-US" b="1" dirty="0"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1951" t="53419" r="42489" b="10363"/>
          <a:stretch/>
        </p:blipFill>
        <p:spPr bwMode="auto">
          <a:xfrm>
            <a:off x="457200" y="1737361"/>
            <a:ext cx="8382000" cy="396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7631-7F93-4187-B8D7-BC3FBE67CD25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Consensus Based Metrics; </a:t>
            </a:r>
            <a:br>
              <a:rPr lang="en-US" b="1" dirty="0" smtClean="0">
                <a:latin typeface="+mn-lt"/>
              </a:rPr>
            </a:br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he Differences</a:t>
            </a:r>
            <a:endParaRPr lang="en-US" b="1" dirty="0"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Peer-based measure </a:t>
            </a:r>
            <a:r>
              <a:rPr lang="en-US" sz="2800" dirty="0" smtClean="0">
                <a:solidFill>
                  <a:schemeClr val="tx1"/>
                </a:solidFill>
              </a:rPr>
              <a:t>of bias (Inaccuracy)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Describes how far </a:t>
            </a:r>
            <a:r>
              <a:rPr lang="en-US" sz="2800" dirty="0" smtClean="0">
                <a:solidFill>
                  <a:schemeClr val="tx1"/>
                </a:solidFill>
              </a:rPr>
              <a:t>our mean </a:t>
            </a:r>
            <a:r>
              <a:rPr lang="en-US" sz="2800" dirty="0">
                <a:solidFill>
                  <a:schemeClr val="tx1"/>
                </a:solidFill>
              </a:rPr>
              <a:t>is from the peer </a:t>
            </a:r>
            <a:r>
              <a:rPr lang="en-US" sz="2800" dirty="0" smtClean="0">
                <a:solidFill>
                  <a:schemeClr val="tx1"/>
                </a:solidFill>
              </a:rPr>
              <a:t>or all </a:t>
            </a:r>
            <a:r>
              <a:rPr lang="en-US" sz="2800" dirty="0">
                <a:solidFill>
                  <a:schemeClr val="tx1"/>
                </a:solidFill>
              </a:rPr>
              <a:t>lab methods’ </a:t>
            </a:r>
            <a:r>
              <a:rPr lang="en-US" sz="2800" dirty="0" smtClean="0">
                <a:solidFill>
                  <a:schemeClr val="tx1"/>
                </a:solidFill>
              </a:rPr>
              <a:t>mean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Has direction, + or -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CVI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Peer-based measure of imprecision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Comparison of our laboratory's CV to the peer or all-lab CV</a:t>
            </a:r>
          </a:p>
          <a:p>
            <a:pP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1135-3CB4-4CA1-B0E2-E6D87F882270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79" y="286604"/>
            <a:ext cx="7855881" cy="14507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Consensus Based Metrics;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The Acceptability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79" y="1933823"/>
            <a:ext cx="4040188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Any </a:t>
            </a:r>
            <a:r>
              <a:rPr lang="en-US" dirty="0">
                <a:solidFill>
                  <a:schemeClr val="tx1"/>
                </a:solidFill>
              </a:rPr>
              <a:t>SDI of 2.0 or greater deserves some special concern, regardless what the test 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Any test whose average </a:t>
            </a:r>
            <a:r>
              <a:rPr lang="en-US" dirty="0" smtClean="0">
                <a:solidFill>
                  <a:schemeClr val="tx1"/>
                </a:solidFill>
              </a:rPr>
              <a:t>(over a period of time) SDI </a:t>
            </a:r>
            <a:r>
              <a:rPr lang="en-US" dirty="0">
                <a:solidFill>
                  <a:schemeClr val="tx1"/>
                </a:solidFill>
              </a:rPr>
              <a:t>is 1.0 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chemeClr val="tx1"/>
                </a:solidFill>
              </a:rPr>
              <a:t>greater </a:t>
            </a:r>
            <a:r>
              <a:rPr lang="en-US" dirty="0" smtClean="0">
                <a:solidFill>
                  <a:schemeClr val="tx1"/>
                </a:solidFill>
              </a:rPr>
              <a:t>(+/-) deserves </a:t>
            </a:r>
            <a:r>
              <a:rPr lang="en-US" dirty="0">
                <a:solidFill>
                  <a:schemeClr val="tx1"/>
                </a:solidFill>
              </a:rPr>
              <a:t>some special attention because your method shows a systematic difference from the group.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future, this bias might lead to unacceptable results.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45623"/>
            <a:ext cx="4041775" cy="43735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Ideally, CVI ≤ 1.0, since your values are from a single lab, while the peer CV is from several </a:t>
            </a:r>
            <a:r>
              <a:rPr lang="en-US" dirty="0" smtClean="0">
                <a:solidFill>
                  <a:schemeClr val="tx1"/>
                </a:solidFill>
              </a:rPr>
              <a:t>laboratories.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smaller the number, higher the precision in your lab.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If CVI = 1.5 to 2.0, your lab is 50-100% less precise than its peer </a:t>
            </a:r>
            <a:r>
              <a:rPr lang="en-US" dirty="0" smtClean="0">
                <a:solidFill>
                  <a:schemeClr val="tx1"/>
                </a:solidFill>
              </a:rPr>
              <a:t>group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CVI &gt;2 is not acceptable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E69C-4A23-4699-9A74-97A0297FCA84}" type="datetime1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FB8-EA27-4E58-84C3-C24253A4E89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476</Words>
  <Application>Microsoft Office PowerPoint</Application>
  <PresentationFormat>On-screen Show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Consensus Based Metrics  SDI and CVI Comparing Yourself to Your Peers  Labs for Life Project</vt:lpstr>
      <vt:lpstr>How do Inter-Lab Comparisons (Peer Groups) work?</vt:lpstr>
      <vt:lpstr>How do you enroll?</vt:lpstr>
      <vt:lpstr>PowerPoint Presentation</vt:lpstr>
      <vt:lpstr>Many ways of comparing: within your method and equipment with all methods</vt:lpstr>
      <vt:lpstr>Standard Deviation Index SDI: A check on Accuracy</vt:lpstr>
      <vt:lpstr>CVI: A check on Precision</vt:lpstr>
      <vt:lpstr>Consensus Based Metrics;  The Differences</vt:lpstr>
      <vt:lpstr>Consensus Based Metrics;  The Acceptability</vt:lpstr>
      <vt:lpstr>Using First Party Controls</vt:lpstr>
      <vt:lpstr>Using a Third Party Control; Enrolled SDI and CVI for Peer as well as method</vt:lpstr>
      <vt:lpstr>Using a Third Party Control; Not Enrolled SD and CV for Peer as well as method. Calculations to be done by the lab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Consensus Based Metrics  SDI and CVI Comparing Yourself to Your Peers</dc:title>
  <dc:creator>GJOHN</dc:creator>
  <cp:lastModifiedBy>Dr. Anu George</cp:lastModifiedBy>
  <cp:revision>6</cp:revision>
  <dcterms:created xsi:type="dcterms:W3CDTF">2016-09-09T10:13:16Z</dcterms:created>
  <dcterms:modified xsi:type="dcterms:W3CDTF">2017-07-19T17:02:51Z</dcterms:modified>
</cp:coreProperties>
</file>