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63" r:id="rId4"/>
    <p:sldId id="264" r:id="rId5"/>
    <p:sldId id="262" r:id="rId6"/>
    <p:sldId id="265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4C339-A7B5-4B92-92F0-CA6EFB765781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06BC7-D8CF-44DF-9862-EF4024A95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D009-ACDA-4CAE-AD31-3AD1837960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8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525" y="319650"/>
            <a:ext cx="7772400" cy="573447"/>
          </a:xfrm>
        </p:spPr>
        <p:txBody>
          <a:bodyPr>
            <a:noAutofit/>
          </a:bodyPr>
          <a:lstStyle>
            <a:lvl1pPr>
              <a:defRPr sz="3600">
                <a:solidFill>
                  <a:srgbClr val="0069D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89932"/>
            <a:ext cx="6400800" cy="159327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4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8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80564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89252" y="2580564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03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7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5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9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3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6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2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5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tiff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66800"/>
            <a:ext cx="9144000" cy="4876800"/>
          </a:xfrm>
          <a:prstGeom prst="rect">
            <a:avLst/>
          </a:prstGeom>
          <a:solidFill>
            <a:srgbClr val="B8D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2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96" y="1295400"/>
            <a:ext cx="454680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97861" y="6048743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-32776" y="1056967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-32776" y="5937045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77164" y="6045466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7764" y="1052575"/>
            <a:ext cx="6629400" cy="369332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24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LABS FOR LIFE PROJECT - INDIA</a:t>
            </a:r>
            <a:endParaRPr lang="en-US" sz="1400" b="1" kern="1500" spc="170" dirty="0">
              <a:solidFill>
                <a:srgbClr val="0069D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11" y="38101"/>
            <a:ext cx="571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7017" y="4841791"/>
            <a:ext cx="2593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0000FF"/>
                </a:solidFill>
              </a:rPr>
              <a:t>Equipment Management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r="1534"/>
          <a:stretch/>
        </p:blipFill>
        <p:spPr bwMode="auto">
          <a:xfrm>
            <a:off x="3030239" y="2362200"/>
            <a:ext cx="30538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690375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Autoclave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1" y="1212273"/>
            <a:ext cx="5638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autoclave is a sterilizing equipment.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word sterilizing means the destruction or elimination of all forms of </a:t>
            </a:r>
            <a:r>
              <a:rPr lang="en-US" sz="1600" dirty="0" smtClean="0"/>
              <a:t>life.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Depending </a:t>
            </a:r>
            <a:r>
              <a:rPr lang="en-US" sz="1600" dirty="0"/>
              <a:t>on how </a:t>
            </a:r>
            <a:r>
              <a:rPr lang="en-US" sz="1600" dirty="0" smtClean="0"/>
              <a:t> </a:t>
            </a:r>
            <a:r>
              <a:rPr lang="en-US" sz="1600" dirty="0" smtClean="0"/>
              <a:t>they </a:t>
            </a:r>
            <a:r>
              <a:rPr lang="en-US" sz="1600" dirty="0" smtClean="0"/>
              <a:t>operate, </a:t>
            </a:r>
            <a:r>
              <a:rPr lang="en-US" sz="1600" dirty="0"/>
              <a:t>it is possible to find manual, semiautomatic or fully automatic models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smallest are the table-top type and the largest are complex </a:t>
            </a:r>
            <a:r>
              <a:rPr lang="en-US" sz="1600" dirty="0" smtClean="0"/>
              <a:t>equipment   </a:t>
            </a:r>
            <a:r>
              <a:rPr lang="en-US" sz="1600" dirty="0" smtClean="0"/>
              <a:t>that </a:t>
            </a:r>
            <a:r>
              <a:rPr lang="en-US" sz="1600" dirty="0"/>
              <a:t>require significant pre-installation for their operation.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Purpose</a:t>
            </a:r>
            <a:endParaRPr lang="en-US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To prepare materials for bacteriological cultures (test tubes, pipettes, petri dishes, etc.) </a:t>
            </a:r>
            <a:r>
              <a:rPr lang="en-US" sz="1600" dirty="0" smtClean="0"/>
              <a:t>in </a:t>
            </a:r>
            <a:r>
              <a:rPr lang="en-US" sz="1600" dirty="0"/>
              <a:t>order to avoid their contamination.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Sterilize contaminated material.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4" name="Picture 13" descr="bd_3_rgb_lbg_2_2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Autoclave 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35" y="983225"/>
            <a:ext cx="89135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34" y="1143000"/>
            <a:ext cx="883405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Principle: Steam </a:t>
            </a:r>
            <a:r>
              <a:rPr lang="en-US" b="1" dirty="0">
                <a:solidFill>
                  <a:srgbClr val="FF0000"/>
                </a:solidFill>
              </a:rPr>
              <a:t>or moist heat sterilization.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Based on thermodynamic </a:t>
            </a:r>
            <a:r>
              <a:rPr lang="en-US" sz="1600" dirty="0"/>
              <a:t>properties of </a:t>
            </a:r>
            <a:r>
              <a:rPr lang="en-US" sz="1600" dirty="0" smtClean="0"/>
              <a:t>water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Autoclaves </a:t>
            </a:r>
            <a:r>
              <a:rPr lang="en-US" sz="1600" dirty="0"/>
              <a:t>use pressurized saturated vapor </a:t>
            </a:r>
            <a:r>
              <a:rPr lang="en-US" sz="1600" dirty="0" smtClean="0"/>
              <a:t>for </a:t>
            </a:r>
            <a:r>
              <a:rPr lang="en-US" sz="1600" dirty="0"/>
              <a:t>transmitting thermal </a:t>
            </a:r>
            <a:r>
              <a:rPr lang="en-US" sz="1600" dirty="0" smtClean="0"/>
              <a:t>energy.</a:t>
            </a: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In </a:t>
            </a:r>
            <a:r>
              <a:rPr lang="en-US" sz="1600" dirty="0"/>
              <a:t>normal conditions (at sea level and pressure of 1 atmosphere) water (in liquid phase) boils and is converted into vapor (gaseous phase) at a </a:t>
            </a:r>
            <a:r>
              <a:rPr lang="en-US" sz="1600" dirty="0" smtClean="0"/>
              <a:t>100°C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If </a:t>
            </a:r>
            <a:r>
              <a:rPr lang="en-US" sz="1600" dirty="0"/>
              <a:t>the pressure is reduced, it boils at a lower temperature. </a:t>
            </a: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If </a:t>
            </a:r>
            <a:r>
              <a:rPr lang="en-US" sz="1600" dirty="0"/>
              <a:t>the pressure rises, it boils at a greater temperature.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Through </a:t>
            </a:r>
            <a:r>
              <a:rPr lang="en-US" sz="1600" dirty="0"/>
              <a:t>the control of water vapor pressure, the autoclave can, in its sealed chamber, reach temperatures higher than </a:t>
            </a:r>
            <a:r>
              <a:rPr lang="en-US" sz="1600" dirty="0" smtClean="0"/>
              <a:t>100°C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i="1" dirty="0" smtClean="0"/>
              <a:t>Most </a:t>
            </a:r>
            <a:r>
              <a:rPr lang="en-US" sz="1600" b="1" i="1" dirty="0"/>
              <a:t>steam sterilizers are designed to operate at </a:t>
            </a:r>
            <a:r>
              <a:rPr lang="en-US" sz="1600" b="1" i="1" dirty="0" smtClean="0"/>
              <a:t>121°C </a:t>
            </a:r>
            <a:r>
              <a:rPr lang="en-US" sz="1600" b="1" i="1" dirty="0"/>
              <a:t>for 15 minutes at 2500m and at </a:t>
            </a:r>
            <a:r>
              <a:rPr lang="en-US" sz="1600" b="1" i="1" dirty="0" smtClean="0"/>
              <a:t>125°C </a:t>
            </a:r>
            <a:r>
              <a:rPr lang="en-US" sz="1600" b="1" i="1" dirty="0"/>
              <a:t>at sea level, therefore use 15 minutes up to 2500 </a:t>
            </a:r>
            <a:r>
              <a:rPr lang="en-US" sz="1600" b="1" i="1" dirty="0" smtClean="0"/>
              <a:t>m; </a:t>
            </a:r>
            <a:r>
              <a:rPr lang="en-US" sz="1600" b="1" i="1" dirty="0"/>
              <a:t>between </a:t>
            </a:r>
            <a:r>
              <a:rPr lang="en-US" sz="1600" b="1" i="1" dirty="0" smtClean="0"/>
              <a:t>2500m </a:t>
            </a:r>
            <a:r>
              <a:rPr lang="en-US" sz="1600" b="1" i="1" dirty="0"/>
              <a:t>and </a:t>
            </a:r>
            <a:r>
              <a:rPr lang="en-US" sz="1600" b="1" i="1" dirty="0" smtClean="0"/>
              <a:t>7000m</a:t>
            </a:r>
            <a:r>
              <a:rPr lang="en-US" sz="1600" b="1" i="1" dirty="0"/>
              <a:t>, use 30 minutes.</a:t>
            </a:r>
            <a:endParaRPr lang="en-US" sz="1600" b="1" i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endParaRPr lang="en-US" sz="1600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Autoclave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316" y="925214"/>
            <a:ext cx="655648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Important Practical Tips: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Prepare </a:t>
            </a:r>
            <a:r>
              <a:rPr lang="en-US" dirty="0" smtClean="0"/>
              <a:t>  </a:t>
            </a:r>
            <a:r>
              <a:rPr lang="en-US" dirty="0"/>
              <a:t>written SOPs covering the use, care, and maintenance of the autoclave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Hold in stock a spare lid gasket, safety valve, and spare valve washers (seals).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</a:t>
            </a:r>
            <a:r>
              <a:rPr lang="en-US" dirty="0"/>
              <a:t>not mix loads, i.e. autoclave infectious material separate from noninfectious articles.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Always use the correct volume of water in the autoclave each time it is used (it must not be allowed to boil dry</a:t>
            </a:r>
            <a:r>
              <a:rPr lang="en-US" dirty="0" smtClean="0"/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eave </a:t>
            </a:r>
            <a:r>
              <a:rPr lang="en-US" dirty="0"/>
              <a:t>sufficient space between articles for the steam to circulate </a:t>
            </a:r>
            <a:r>
              <a:rPr lang="en-US" dirty="0" smtClean="0"/>
              <a:t>freely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open the sterilizer until it has cooled and totally vented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Place </a:t>
            </a:r>
            <a:r>
              <a:rPr lang="en-US" dirty="0"/>
              <a:t>a control TST strip </a:t>
            </a:r>
            <a:r>
              <a:rPr lang="en-US" dirty="0" smtClean="0"/>
              <a:t> (chemical indicator )in </a:t>
            </a:r>
            <a:r>
              <a:rPr lang="en-US" dirty="0"/>
              <a:t>the center of the </a:t>
            </a:r>
            <a:r>
              <a:rPr lang="en-US" dirty="0" smtClean="0"/>
              <a:t>load </a:t>
            </a:r>
            <a:r>
              <a:rPr lang="en-US" dirty="0"/>
              <a:t>where steam penetration is likely to be slowest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TST strips incorporate </a:t>
            </a:r>
            <a:r>
              <a:rPr lang="en-US" dirty="0"/>
              <a:t>a yellow chemical indicator in a circular area on the end </a:t>
            </a:r>
            <a:r>
              <a:rPr lang="en-US" dirty="0" smtClean="0"/>
              <a:t>of </a:t>
            </a:r>
            <a:r>
              <a:rPr lang="en-US" dirty="0"/>
              <a:t>each </a:t>
            </a:r>
            <a:r>
              <a:rPr lang="en-US" dirty="0" smtClean="0"/>
              <a:t>strip. When  conditions </a:t>
            </a:r>
            <a:r>
              <a:rPr lang="en-US" dirty="0"/>
              <a:t>for sterilization have been met, </a:t>
            </a:r>
            <a:r>
              <a:rPr lang="en-US" dirty="0" smtClean="0"/>
              <a:t> </a:t>
            </a:r>
            <a:r>
              <a:rPr lang="en-US" dirty="0"/>
              <a:t>the yellow color of the indicator </a:t>
            </a:r>
            <a:r>
              <a:rPr lang="en-US" dirty="0" smtClean="0"/>
              <a:t>dot </a:t>
            </a:r>
            <a:r>
              <a:rPr lang="en-US" dirty="0"/>
              <a:t>change to a purple-blue </a:t>
            </a:r>
            <a:r>
              <a:rPr lang="en-US" dirty="0" smtClean="0"/>
              <a:t>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Biologic indicator  of Sterilization process -Spores </a:t>
            </a:r>
            <a:r>
              <a:rPr lang="en-US" dirty="0"/>
              <a:t>of Bacillus stearothermophilus are generally used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8" name="Picture 7" descr="http://image.onlineordering.com.au/Gunz%20Dental/DTAAB231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1828800"/>
            <a:ext cx="2242575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bd_3_rgb_lbg_2_2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Autoclave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181572"/>
            <a:ext cx="8577745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Important  routine  </a:t>
            </a:r>
            <a:r>
              <a:rPr lang="en-US" sz="2000" b="1" dirty="0">
                <a:solidFill>
                  <a:srgbClr val="FF0000"/>
                </a:solidFill>
              </a:rPr>
              <a:t>verifications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Check that the: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Required temperature  &amp; pressure are sustained during operation.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Pressure gauge is in working order and reading zero at atmospheric pressure.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Safety valve is free moving and in working order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Valves </a:t>
            </a:r>
            <a:r>
              <a:rPr lang="en-US" dirty="0"/>
              <a:t>are undamaged and working correctly with no leakage from seals.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Manometer &amp; thermometer is working </a:t>
            </a:r>
            <a:r>
              <a:rPr lang="en-US" dirty="0" smtClean="0"/>
              <a:t>optimally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Autoclave 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399" y="1219200"/>
            <a:ext cx="807720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Maintenance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An autoclave demands  continuous maintenance due to its multiple components and systems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Clean all the filters</a:t>
            </a:r>
            <a:r>
              <a:rPr lang="en-US" sz="16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Change the air </a:t>
            </a:r>
            <a:r>
              <a:rPr lang="en-US" sz="1600" dirty="0" smtClean="0"/>
              <a:t>filter as required</a:t>
            </a:r>
            <a:endParaRPr lang="en-US" sz="16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Dismount</a:t>
            </a:r>
            <a:r>
              <a:rPr lang="en-US" sz="1600" dirty="0"/>
              <a:t>, clean and adjust the safety valves.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Conduct </a:t>
            </a:r>
            <a:r>
              <a:rPr lang="en-US" sz="1600" dirty="0"/>
              <a:t>a general sterilization process testing in detail the pressure, temperature, required times for completing each phase of the cycle, state of the process’ signal lamps </a:t>
            </a:r>
            <a:r>
              <a:rPr lang="en-US" sz="1600" dirty="0" smtClean="0"/>
              <a:t>and overall  </a:t>
            </a:r>
            <a:r>
              <a:rPr lang="en-US" sz="1600" dirty="0"/>
              <a:t>functioning of the </a:t>
            </a:r>
            <a:r>
              <a:rPr lang="en-US" sz="1600" dirty="0" smtClean="0"/>
              <a:t>system</a:t>
            </a:r>
            <a:r>
              <a:rPr lang="en-US" sz="1600" dirty="0"/>
              <a:t>. </a:t>
            </a:r>
            <a:endParaRPr lang="en-US" sz="1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Calibration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Maximum period between successive calibration &amp; checks should be one year.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Check on effectiveness of sterilization with each cycle (NABL 112).</a:t>
            </a:r>
          </a:p>
        </p:txBody>
      </p:sp>
      <p:pic>
        <p:nvPicPr>
          <p:cNvPr id="8" name="Picture 7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Autoclave 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709" y="1219200"/>
            <a:ext cx="89204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 avoid fluids boiling and injuries from burns or exploding bottles, 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NEVER </a:t>
            </a:r>
            <a:r>
              <a:rPr lang="en-US" sz="2000" dirty="0"/>
              <a:t>open the draw-off cock or </a:t>
            </a:r>
            <a:r>
              <a:rPr lang="en-US" sz="2000" dirty="0" err="1"/>
              <a:t>aircock</a:t>
            </a:r>
            <a:r>
              <a:rPr lang="en-US" sz="2000" dirty="0"/>
              <a:t>, or attempt to open the lid of an autoclave until the temperature has fallen to below 80 °C and the PRESSURE READS </a:t>
            </a:r>
            <a:r>
              <a:rPr lang="en-US" sz="2000" dirty="0" smtClean="0"/>
              <a:t>ZERO </a:t>
            </a:r>
          </a:p>
          <a:p>
            <a:pPr lvl="1"/>
            <a:r>
              <a:rPr lang="en-US" sz="2000" dirty="0" smtClean="0"/>
              <a:t>(</a:t>
            </a:r>
            <a:r>
              <a:rPr lang="en-US" sz="2000" i="1" dirty="0" smtClean="0"/>
              <a:t>Some </a:t>
            </a:r>
            <a:r>
              <a:rPr lang="en-US" sz="2000" i="1" dirty="0"/>
              <a:t>models of electric autoclave are fitted with a safety device that prevents </a:t>
            </a:r>
            <a:r>
              <a:rPr lang="en-US" sz="2000" i="1" dirty="0" smtClean="0"/>
              <a:t> opening </a:t>
            </a:r>
            <a:r>
              <a:rPr lang="en-US" sz="2000" i="1" dirty="0"/>
              <a:t>when the autoclave is still under pressure or thermal </a:t>
            </a:r>
            <a:r>
              <a:rPr lang="en-US" sz="2000" i="1" dirty="0" smtClean="0"/>
              <a:t>lock.)</a:t>
            </a:r>
            <a:endParaRPr lang="en-US" sz="2000" i="1" dirty="0"/>
          </a:p>
          <a:p>
            <a:r>
              <a:rPr lang="en-US" sz="20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Wear </a:t>
            </a:r>
            <a:r>
              <a:rPr lang="en-US" sz="2000" dirty="0"/>
              <a:t>full face and hand protection when opening and unpacking an autoclave, particularly when it contains bottled fluids which may still be over 100 °C even when the temperature inside the autoclave is below 80 °C.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On </a:t>
            </a:r>
            <a:r>
              <a:rPr lang="en-US" sz="2000" dirty="0"/>
              <a:t>contact with air at room temperature the bottle may explode. If possible, leave the autoclave to cool overnight before opening it.</a:t>
            </a:r>
          </a:p>
          <a:p>
            <a:r>
              <a:rPr lang="en-US" sz="2000" dirty="0"/>
              <a:t> 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654</Words>
  <Application>Microsoft Office PowerPoint</Application>
  <PresentationFormat>On-screen Show (4:3)</PresentationFormat>
  <Paragraphs>74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Autoclave</vt:lpstr>
      <vt:lpstr>Autoclave </vt:lpstr>
      <vt:lpstr>Autoclave</vt:lpstr>
      <vt:lpstr>Autoclave</vt:lpstr>
      <vt:lpstr>Autoclave </vt:lpstr>
      <vt:lpstr>Autoclave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Adarshpal Singh</dc:creator>
  <cp:lastModifiedBy>Adarshpal Singh</cp:lastModifiedBy>
  <cp:revision>34</cp:revision>
  <dcterms:created xsi:type="dcterms:W3CDTF">2015-12-11T08:45:44Z</dcterms:created>
  <dcterms:modified xsi:type="dcterms:W3CDTF">2016-02-17T17:23:37Z</dcterms:modified>
</cp:coreProperties>
</file>