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33"/>
  </p:notesMasterIdLst>
  <p:sldIdLst>
    <p:sldId id="257" r:id="rId3"/>
    <p:sldId id="258" r:id="rId4"/>
    <p:sldId id="259" r:id="rId5"/>
    <p:sldId id="260" r:id="rId6"/>
    <p:sldId id="261" r:id="rId7"/>
    <p:sldId id="262" r:id="rId8"/>
    <p:sldId id="263" r:id="rId9"/>
    <p:sldId id="264" r:id="rId10"/>
    <p:sldId id="294" r:id="rId11"/>
    <p:sldId id="296" r:id="rId12"/>
    <p:sldId id="265" r:id="rId13"/>
    <p:sldId id="266" r:id="rId14"/>
    <p:sldId id="268" r:id="rId15"/>
    <p:sldId id="269" r:id="rId16"/>
    <p:sldId id="267" r:id="rId17"/>
    <p:sldId id="274" r:id="rId18"/>
    <p:sldId id="271" r:id="rId19"/>
    <p:sldId id="270" r:id="rId20"/>
    <p:sldId id="275" r:id="rId21"/>
    <p:sldId id="272" r:id="rId22"/>
    <p:sldId id="273" r:id="rId23"/>
    <p:sldId id="277" r:id="rId24"/>
    <p:sldId id="276" r:id="rId25"/>
    <p:sldId id="278" r:id="rId26"/>
    <p:sldId id="280" r:id="rId27"/>
    <p:sldId id="279" r:id="rId28"/>
    <p:sldId id="281" r:id="rId29"/>
    <p:sldId id="292" r:id="rId30"/>
    <p:sldId id="293"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66" autoAdjust="0"/>
  </p:normalViewPr>
  <p:slideViewPr>
    <p:cSldViewPr>
      <p:cViewPr varScale="1">
        <p:scale>
          <a:sx n="50" d="100"/>
          <a:sy n="50" d="100"/>
        </p:scale>
        <p:origin x="1956" y="42"/>
      </p:cViewPr>
      <p:guideLst>
        <p:guide orient="horz" pos="2160"/>
        <p:guide pos="2880"/>
      </p:guideLst>
    </p:cSldViewPr>
  </p:slideViewPr>
  <p:notesTextViewPr>
    <p:cViewPr>
      <p:scale>
        <a:sx n="1" d="1"/>
        <a:sy n="1" d="1"/>
      </p:scale>
      <p:origin x="0" y="0"/>
    </p:cViewPr>
  </p:notesTextViewPr>
  <p:sorterViewPr>
    <p:cViewPr>
      <p:scale>
        <a:sx n="100" d="100"/>
        <a:sy n="100" d="100"/>
      </p:scale>
      <p:origin x="0" y="-7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4C339-A7B5-4B92-92F0-CA6EFB765781}" type="datetimeFigureOut">
              <a:rPr lang="en-US" smtClean="0"/>
              <a:t>2/13/2016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306BC7-D8CF-44DF-9862-EF4024A9501F}" type="slidenum">
              <a:rPr lang="en-US" smtClean="0"/>
              <a:t>‹#›</a:t>
            </a:fld>
            <a:endParaRPr lang="en-US"/>
          </a:p>
        </p:txBody>
      </p:sp>
    </p:spTree>
    <p:extLst>
      <p:ext uri="{BB962C8B-B14F-4D97-AF65-F5344CB8AC3E}">
        <p14:creationId xmlns:p14="http://schemas.microsoft.com/office/powerpoint/2010/main" val="31956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276D009-ACDA-4CAE-AD31-3AD1837960B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09718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06BC7-D8CF-44DF-9862-EF4024A9501F}" type="slidenum">
              <a:rPr lang="en-US" smtClean="0"/>
              <a:t>24</a:t>
            </a:fld>
            <a:endParaRPr lang="en-US"/>
          </a:p>
        </p:txBody>
      </p:sp>
    </p:spTree>
    <p:extLst>
      <p:ext uri="{BB962C8B-B14F-4D97-AF65-F5344CB8AC3E}">
        <p14:creationId xmlns:p14="http://schemas.microsoft.com/office/powerpoint/2010/main" val="4151384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06BC7-D8CF-44DF-9862-EF4024A9501F}" type="slidenum">
              <a:rPr lang="en-US" smtClean="0"/>
              <a:t>25</a:t>
            </a:fld>
            <a:endParaRPr lang="en-US"/>
          </a:p>
        </p:txBody>
      </p:sp>
    </p:spTree>
    <p:extLst>
      <p:ext uri="{BB962C8B-B14F-4D97-AF65-F5344CB8AC3E}">
        <p14:creationId xmlns:p14="http://schemas.microsoft.com/office/powerpoint/2010/main" val="730307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06BC7-D8CF-44DF-9862-EF4024A9501F}" type="slidenum">
              <a:rPr lang="en-US" smtClean="0"/>
              <a:t>26</a:t>
            </a:fld>
            <a:endParaRPr lang="en-US"/>
          </a:p>
        </p:txBody>
      </p:sp>
    </p:spTree>
    <p:extLst>
      <p:ext uri="{BB962C8B-B14F-4D97-AF65-F5344CB8AC3E}">
        <p14:creationId xmlns:p14="http://schemas.microsoft.com/office/powerpoint/2010/main" val="2327582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06BC7-D8CF-44DF-9862-EF4024A9501F}" type="slidenum">
              <a:rPr lang="en-US" smtClean="0"/>
              <a:t>27</a:t>
            </a:fld>
            <a:endParaRPr lang="en-US"/>
          </a:p>
        </p:txBody>
      </p:sp>
    </p:spTree>
    <p:extLst>
      <p:ext uri="{BB962C8B-B14F-4D97-AF65-F5344CB8AC3E}">
        <p14:creationId xmlns:p14="http://schemas.microsoft.com/office/powerpoint/2010/main" val="3633896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06BC7-D8CF-44DF-9862-EF4024A9501F}" type="slidenum">
              <a:rPr lang="en-US" smtClean="0"/>
              <a:t>30</a:t>
            </a:fld>
            <a:endParaRPr lang="en-US"/>
          </a:p>
        </p:txBody>
      </p:sp>
    </p:spTree>
    <p:extLst>
      <p:ext uri="{BB962C8B-B14F-4D97-AF65-F5344CB8AC3E}">
        <p14:creationId xmlns:p14="http://schemas.microsoft.com/office/powerpoint/2010/main" val="1481800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processors are mostly single unit devices that can accommodate a variety of processing techniques to suit  different needs of the laboratory, therefore improving the efficiency of tissue processing. In many labs the bulk of processing is carried out overnight.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modern fluid-transfer processors employ raised temperatures, effective fluid circulation and incorporate vacuum/pressure cycles to enhance processing and reduce processing times.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F306BC7-D8CF-44DF-9862-EF4024A9501F}" type="slidenum">
              <a:rPr lang="en-US" smtClean="0"/>
              <a:t>3</a:t>
            </a:fld>
            <a:endParaRPr lang="en-US"/>
          </a:p>
        </p:txBody>
      </p:sp>
    </p:spTree>
    <p:extLst>
      <p:ext uri="{BB962C8B-B14F-4D97-AF65-F5344CB8AC3E}">
        <p14:creationId xmlns:p14="http://schemas.microsoft.com/office/powerpoint/2010/main" val="85499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06BC7-D8CF-44DF-9862-EF4024A9501F}" type="slidenum">
              <a:rPr lang="en-US" smtClean="0"/>
              <a:t>4</a:t>
            </a:fld>
            <a:endParaRPr lang="en-US"/>
          </a:p>
        </p:txBody>
      </p:sp>
    </p:spTree>
    <p:extLst>
      <p:ext uri="{BB962C8B-B14F-4D97-AF65-F5344CB8AC3E}">
        <p14:creationId xmlns:p14="http://schemas.microsoft.com/office/powerpoint/2010/main" val="280603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06BC7-D8CF-44DF-9862-EF4024A9501F}" type="slidenum">
              <a:rPr lang="en-US" smtClean="0"/>
              <a:t>5</a:t>
            </a:fld>
            <a:endParaRPr lang="en-US"/>
          </a:p>
        </p:txBody>
      </p:sp>
    </p:spTree>
    <p:extLst>
      <p:ext uri="{BB962C8B-B14F-4D97-AF65-F5344CB8AC3E}">
        <p14:creationId xmlns:p14="http://schemas.microsoft.com/office/powerpoint/2010/main" val="343945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 tissue is now essentially water-free, we still cannot infiltrate it with wax because wax and ethanol are largely immiscible. </a:t>
            </a:r>
            <a:endParaRPr lang="en-US" dirty="0"/>
          </a:p>
        </p:txBody>
      </p:sp>
      <p:sp>
        <p:nvSpPr>
          <p:cNvPr id="4" name="Slide Number Placeholder 3"/>
          <p:cNvSpPr>
            <a:spLocks noGrp="1"/>
          </p:cNvSpPr>
          <p:nvPr>
            <p:ph type="sldNum" sz="quarter" idx="10"/>
          </p:nvPr>
        </p:nvSpPr>
        <p:spPr/>
        <p:txBody>
          <a:bodyPr/>
          <a:lstStyle/>
          <a:p>
            <a:fld id="{6F306BC7-D8CF-44DF-9862-EF4024A9501F}" type="slidenum">
              <a:rPr lang="en-US" smtClean="0"/>
              <a:t>6</a:t>
            </a:fld>
            <a:endParaRPr lang="en-US"/>
          </a:p>
        </p:txBody>
      </p:sp>
    </p:spTree>
    <p:extLst>
      <p:ext uri="{BB962C8B-B14F-4D97-AF65-F5344CB8AC3E}">
        <p14:creationId xmlns:p14="http://schemas.microsoft.com/office/powerpoint/2010/main" val="808591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Hone is placed on a non-skid surface. A damp cloth may be used-to prevent movement of the hone. Light lubricating oil/soapy water is used for lubrication. The knife complete with handle and backing sheath is laid on the hone with the cutting edge facing away from the operator and the heel roughly at the center of the nearest end of hone. Knife is held between the thumb and the fore finger, thumb on the back and forefinger on the front surface The knife is pushed forward diagonally from heel to toe to the other end of the hone, turned over on its back and moved across the hone until the heel is in the center with the cutting edge leading and then brought back diagonally. It is then turned across the hone to its original position</a:t>
            </a:r>
          </a:p>
          <a:p>
            <a:r>
              <a:rPr lang="en-US" dirty="0" smtClean="0"/>
              <a:t>Before use &amp; regularly (annually), strops must be oiled (vegetable oil) &amp; dressed, with fine carborundum powder. The rigid type is a single leather strop stretched over a wooden frame of about 12×2×2 inches</a:t>
            </a:r>
            <a:endParaRPr lang="en-US" dirty="0"/>
          </a:p>
        </p:txBody>
      </p:sp>
      <p:sp>
        <p:nvSpPr>
          <p:cNvPr id="4" name="Slide Number Placeholder 3"/>
          <p:cNvSpPr>
            <a:spLocks noGrp="1"/>
          </p:cNvSpPr>
          <p:nvPr>
            <p:ph type="sldNum" sz="quarter" idx="10"/>
          </p:nvPr>
        </p:nvSpPr>
        <p:spPr/>
        <p:txBody>
          <a:bodyPr/>
          <a:lstStyle/>
          <a:p>
            <a:fld id="{6F306BC7-D8CF-44DF-9862-EF4024A9501F}" type="slidenum">
              <a:rPr lang="en-US" smtClean="0"/>
              <a:t>15</a:t>
            </a:fld>
            <a:endParaRPr lang="en-US"/>
          </a:p>
        </p:txBody>
      </p:sp>
    </p:spTree>
    <p:extLst>
      <p:ext uri="{BB962C8B-B14F-4D97-AF65-F5344CB8AC3E}">
        <p14:creationId xmlns:p14="http://schemas.microsoft.com/office/powerpoint/2010/main" val="57880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06BC7-D8CF-44DF-9862-EF4024A9501F}" type="slidenum">
              <a:rPr lang="en-US" smtClean="0"/>
              <a:t>19</a:t>
            </a:fld>
            <a:endParaRPr lang="en-US"/>
          </a:p>
        </p:txBody>
      </p:sp>
    </p:spTree>
    <p:extLst>
      <p:ext uri="{BB962C8B-B14F-4D97-AF65-F5344CB8AC3E}">
        <p14:creationId xmlns:p14="http://schemas.microsoft.com/office/powerpoint/2010/main" val="185919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Disinfection systems are now offered by several cryostat manufacturers: A disinfectant spray system, formaldehyde vapor, a combination of disinfectant spray and UV light, and ozone. Each of these systems uses a different method to achieve a safe working environment; users are encouraged to thoroughly investigate the efficacy of each system prior to purchase. </a:t>
            </a:r>
            <a:endParaRPr lang="en-US" dirty="0"/>
          </a:p>
        </p:txBody>
      </p:sp>
      <p:sp>
        <p:nvSpPr>
          <p:cNvPr id="4" name="Slide Number Placeholder 3"/>
          <p:cNvSpPr>
            <a:spLocks noGrp="1"/>
          </p:cNvSpPr>
          <p:nvPr>
            <p:ph type="sldNum" sz="quarter" idx="10"/>
          </p:nvPr>
        </p:nvSpPr>
        <p:spPr/>
        <p:txBody>
          <a:bodyPr/>
          <a:lstStyle/>
          <a:p>
            <a:fld id="{6F306BC7-D8CF-44DF-9862-EF4024A9501F}" type="slidenum">
              <a:rPr lang="en-US" smtClean="0"/>
              <a:t>20</a:t>
            </a:fld>
            <a:endParaRPr lang="en-US"/>
          </a:p>
        </p:txBody>
      </p:sp>
    </p:spTree>
    <p:extLst>
      <p:ext uri="{BB962C8B-B14F-4D97-AF65-F5344CB8AC3E}">
        <p14:creationId xmlns:p14="http://schemas.microsoft.com/office/powerpoint/2010/main" val="4222787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06BC7-D8CF-44DF-9862-EF4024A9501F}" type="slidenum">
              <a:rPr lang="en-US" smtClean="0"/>
              <a:t>23</a:t>
            </a:fld>
            <a:endParaRPr lang="en-US"/>
          </a:p>
        </p:txBody>
      </p:sp>
    </p:spTree>
    <p:extLst>
      <p:ext uri="{BB962C8B-B14F-4D97-AF65-F5344CB8AC3E}">
        <p14:creationId xmlns:p14="http://schemas.microsoft.com/office/powerpoint/2010/main" val="307009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4525" y="319650"/>
            <a:ext cx="7772400" cy="573447"/>
          </a:xfrm>
        </p:spPr>
        <p:txBody>
          <a:bodyPr>
            <a:noAutofit/>
          </a:bodyPr>
          <a:lstStyle>
            <a:lvl1pPr>
              <a:defRPr sz="3600">
                <a:solidFill>
                  <a:srgbClr val="0069D7"/>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089932"/>
            <a:ext cx="6400800" cy="1593273"/>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CD26605-2915-44FB-A481-9D51667769F8}" type="datetimeFigureOut">
              <a:rPr lang="en-US" smtClean="0">
                <a:solidFill>
                  <a:prstClr val="black">
                    <a:tint val="75000"/>
                  </a:prstClr>
                </a:solidFill>
              </a:rPr>
              <a:pPr/>
              <a:t>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94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26605-2915-44FB-A481-9D51667769F8}" type="datetimeFigureOut">
              <a:rPr lang="en-US" smtClean="0">
                <a:solidFill>
                  <a:prstClr val="black">
                    <a:tint val="75000"/>
                  </a:prstClr>
                </a:solidFill>
              </a:rPr>
              <a:pPr/>
              <a:t>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30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26605-2915-44FB-A481-9D51667769F8}" type="datetimeFigureOut">
              <a:rPr lang="en-US" smtClean="0">
                <a:solidFill>
                  <a:prstClr val="black">
                    <a:tint val="75000"/>
                  </a:prstClr>
                </a:solidFill>
              </a:rPr>
              <a:pPr/>
              <a:t>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181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1E65EDA7-1A48-4780-ADFE-35205F77BD8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10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normAutofit/>
          </a:bodyPr>
          <a:lstStyle>
            <a:lvl1pPr>
              <a:defRPr sz="3200">
                <a:solidFill>
                  <a:schemeClr val="tx1"/>
                </a:solidFill>
                <a:latin typeface="Bookman Old Style" pitchFamily="18" charset="0"/>
                <a:cs typeface="Aparajita"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latin typeface="Aparajita" pitchFamily="34" charset="0"/>
                <a:cs typeface="Aparajit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3" descr="C:\Users\10069215\Material\product pics\BD Logo\specs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749" y="6349093"/>
            <a:ext cx="1676400" cy="50890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white">
                    <a:tint val="75000"/>
                  </a:prstClr>
                </a:solidFill>
              </a:rPr>
              <a:t>BD DIAGNOSTICS- DIAGNOSTIC SYSTEMS</a:t>
            </a:r>
            <a:endParaRPr lang="en-US" dirty="0">
              <a:solidFill>
                <a:prstClr val="white">
                  <a:tint val="75000"/>
                </a:prstClr>
              </a:solidFill>
            </a:endParaRPr>
          </a:p>
        </p:txBody>
      </p:sp>
    </p:spTree>
    <p:extLst>
      <p:ext uri="{BB962C8B-B14F-4D97-AF65-F5344CB8AC3E}">
        <p14:creationId xmlns:p14="http://schemas.microsoft.com/office/powerpoint/2010/main" val="61378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457200" y="685800"/>
            <a:ext cx="8153400" cy="5509653"/>
          </a:xfrm>
          <a:prstGeom prst="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Biondi" pitchFamily="2" charset="0"/>
            </a:endParaRPr>
          </a:p>
        </p:txBody>
      </p:sp>
      <p:sp>
        <p:nvSpPr>
          <p:cNvPr id="2" name="Title 1"/>
          <p:cNvSpPr>
            <a:spLocks noGrp="1"/>
          </p:cNvSpPr>
          <p:nvPr>
            <p:ph type="title"/>
          </p:nvPr>
        </p:nvSpPr>
        <p:spPr>
          <a:xfrm>
            <a:off x="457200" y="685800"/>
            <a:ext cx="8229600" cy="1143000"/>
          </a:xfrm>
        </p:spPr>
        <p:txBody>
          <a:bodyPr>
            <a:normAutofit/>
          </a:bodyPr>
          <a:lstStyle>
            <a:lvl1pPr algn="l">
              <a:defRPr sz="2400">
                <a:solidFill>
                  <a:schemeClr val="bg2"/>
                </a:solidFill>
                <a:latin typeface="Biondi"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9100" y="2075890"/>
            <a:ext cx="8229600" cy="4119564"/>
          </a:xfrm>
        </p:spPr>
        <p:txBody>
          <a:bodyPr>
            <a:normAutofit/>
          </a:bodyPr>
          <a:lstStyle>
            <a:lvl1pPr>
              <a:defRPr sz="1800">
                <a:solidFill>
                  <a:schemeClr val="accent6">
                    <a:lumMod val="75000"/>
                  </a:schemeClr>
                </a:solidFill>
              </a:defRPr>
            </a:lvl1pPr>
            <a:lvl2pPr>
              <a:defRPr sz="1600">
                <a:solidFill>
                  <a:schemeClr val="accent6">
                    <a:lumMod val="75000"/>
                  </a:schemeClr>
                </a:solidFill>
              </a:defRPr>
            </a:lvl2pPr>
            <a:lvl3pPr>
              <a:defRPr sz="1400">
                <a:solidFill>
                  <a:schemeClr val="accent6">
                    <a:lumMod val="75000"/>
                  </a:schemeClr>
                </a:solidFill>
              </a:defRPr>
            </a:lvl3pPr>
            <a:lvl4pPr>
              <a:defRPr sz="1200">
                <a:solidFill>
                  <a:schemeClr val="accent6">
                    <a:lumMod val="75000"/>
                  </a:schemeClr>
                </a:solidFill>
              </a:defRPr>
            </a:lvl4pPr>
            <a:lvl5pPr>
              <a:defRPr sz="1200">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3" descr="C:\Users\10069215\Material\product pics\BD Logo\specs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749" y="6349093"/>
            <a:ext cx="1676400" cy="508907"/>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white">
                    <a:tint val="75000"/>
                  </a:prstClr>
                </a:solidFill>
              </a:rPr>
              <a:t>BD DIAGNOSTICS- DIAGNOSTIC SYSTEMS</a:t>
            </a:r>
            <a:endParaRPr lang="en-US" dirty="0">
              <a:solidFill>
                <a:prstClr val="white">
                  <a:tint val="75000"/>
                </a:prstClr>
              </a:solidFill>
            </a:endParaRPr>
          </a:p>
        </p:txBody>
      </p:sp>
    </p:spTree>
    <p:extLst>
      <p:ext uri="{BB962C8B-B14F-4D97-AF65-F5344CB8AC3E}">
        <p14:creationId xmlns:p14="http://schemas.microsoft.com/office/powerpoint/2010/main" val="26187892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457200" y="685800"/>
            <a:ext cx="8153400" cy="5509653"/>
          </a:xfrm>
          <a:prstGeom prst="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Biondi" pitchFamily="2" charset="0"/>
            </a:endParaRPr>
          </a:p>
        </p:txBody>
      </p:sp>
      <p:sp>
        <p:nvSpPr>
          <p:cNvPr id="2" name="Title 1"/>
          <p:cNvSpPr>
            <a:spLocks noGrp="1"/>
          </p:cNvSpPr>
          <p:nvPr>
            <p:ph type="title"/>
          </p:nvPr>
        </p:nvSpPr>
        <p:spPr>
          <a:xfrm>
            <a:off x="457200" y="660400"/>
            <a:ext cx="8229600" cy="1143000"/>
          </a:xfrm>
        </p:spPr>
        <p:txBody>
          <a:bodyPr vert="horz" lIns="91440" tIns="45720" rIns="91440" bIns="45720" rtlCol="0" anchor="ctr">
            <a:normAutofit/>
          </a:bodyPr>
          <a:lstStyle>
            <a:lvl1pPr>
              <a:defRPr lang="en-US" sz="2400">
                <a:solidFill>
                  <a:schemeClr val="bg2"/>
                </a:solidFill>
                <a:latin typeface="Biondi" pitchFamily="2" charset="0"/>
              </a:defRPr>
            </a:lvl1pPr>
          </a:lstStyle>
          <a:p>
            <a:pPr lvl="0" algn="l"/>
            <a:r>
              <a:rPr lang="en-US" smtClean="0"/>
              <a:t>Click to edit Master title style</a:t>
            </a:r>
            <a:endParaRPr lang="en-US"/>
          </a:p>
        </p:txBody>
      </p:sp>
      <p:sp>
        <p:nvSpPr>
          <p:cNvPr id="3" name="Content Placeholder 2"/>
          <p:cNvSpPr>
            <a:spLocks noGrp="1"/>
          </p:cNvSpPr>
          <p:nvPr>
            <p:ph sz="half" idx="1"/>
          </p:nvPr>
        </p:nvSpPr>
        <p:spPr>
          <a:xfrm>
            <a:off x="457200" y="2108200"/>
            <a:ext cx="4038600" cy="4105275"/>
          </a:xfrm>
        </p:spPr>
        <p:txBody>
          <a:bodyPr vert="horz" lIns="91440" tIns="45720" rIns="91440" bIns="45720" rtlCol="0">
            <a:normAutofit/>
          </a:bodyPr>
          <a:lstStyle>
            <a:lvl1pPr>
              <a:defRPr lang="en-US" sz="1800" smtClean="0">
                <a:solidFill>
                  <a:schemeClr val="accent6">
                    <a:lumMod val="75000"/>
                  </a:schemeClr>
                </a:solidFill>
              </a:defRPr>
            </a:lvl1pPr>
            <a:lvl2pPr>
              <a:defRPr lang="en-US" sz="1600" smtClean="0">
                <a:solidFill>
                  <a:schemeClr val="accent6">
                    <a:lumMod val="75000"/>
                  </a:schemeClr>
                </a:solidFill>
              </a:defRPr>
            </a:lvl2pPr>
            <a:lvl3pPr>
              <a:defRPr lang="en-US" sz="1400" smtClean="0">
                <a:solidFill>
                  <a:schemeClr val="accent6">
                    <a:lumMod val="75000"/>
                  </a:schemeClr>
                </a:solidFill>
              </a:defRPr>
            </a:lvl3pPr>
            <a:lvl4pPr>
              <a:defRPr lang="en-US" sz="1200" smtClean="0">
                <a:solidFill>
                  <a:schemeClr val="accent6">
                    <a:lumMod val="75000"/>
                  </a:schemeClr>
                </a:solidFill>
              </a:defRPr>
            </a:lvl4pPr>
            <a:lvl5pPr>
              <a:defRPr lang="en-US" sz="1200">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66925"/>
            <a:ext cx="4038600" cy="4105275"/>
          </a:xfrm>
        </p:spPr>
        <p:txBody>
          <a:bodyPr vert="horz" lIns="91440" tIns="45720" rIns="91440" bIns="45720" rtlCol="0">
            <a:normAutofit/>
          </a:bodyPr>
          <a:lstStyle>
            <a:lvl1pPr>
              <a:defRPr lang="en-US" sz="1800" smtClean="0">
                <a:solidFill>
                  <a:schemeClr val="accent6">
                    <a:lumMod val="75000"/>
                  </a:schemeClr>
                </a:solidFill>
              </a:defRPr>
            </a:lvl1pPr>
            <a:lvl2pPr>
              <a:defRPr lang="en-US" sz="1600" smtClean="0">
                <a:solidFill>
                  <a:schemeClr val="accent6">
                    <a:lumMod val="75000"/>
                  </a:schemeClr>
                </a:solidFill>
              </a:defRPr>
            </a:lvl2pPr>
            <a:lvl3pPr>
              <a:defRPr lang="en-US" sz="1400" smtClean="0">
                <a:solidFill>
                  <a:schemeClr val="accent6">
                    <a:lumMod val="75000"/>
                  </a:schemeClr>
                </a:solidFill>
              </a:defRPr>
            </a:lvl3pPr>
            <a:lvl4pPr>
              <a:defRPr lang="en-US" sz="1200" smtClean="0">
                <a:solidFill>
                  <a:schemeClr val="accent6">
                    <a:lumMod val="75000"/>
                  </a:schemeClr>
                </a:solidFill>
              </a:defRPr>
            </a:lvl4pPr>
            <a:lvl5pPr>
              <a:defRPr lang="en-US" sz="12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descr="C:\Users\10069215\Material\product pics\BD Logo\specs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749" y="6349093"/>
            <a:ext cx="1676400" cy="508907"/>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3"/>
          <p:cNvSpPr>
            <a:spLocks noGrp="1"/>
          </p:cNvSpPr>
          <p:nvPr>
            <p:ph type="dt" sz="half" idx="10"/>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white">
                    <a:tint val="75000"/>
                  </a:prstClr>
                </a:solidFill>
              </a:rPr>
              <a:t>BD DIAGNOSTICS- DIAGNOSTIC SYSTEMS</a:t>
            </a:r>
            <a:endParaRPr lang="en-US" dirty="0">
              <a:solidFill>
                <a:prstClr val="white">
                  <a:tint val="75000"/>
                </a:prstClr>
              </a:solidFill>
            </a:endParaRPr>
          </a:p>
        </p:txBody>
      </p:sp>
    </p:spTree>
    <p:extLst>
      <p:ext uri="{BB962C8B-B14F-4D97-AF65-F5344CB8AC3E}">
        <p14:creationId xmlns:p14="http://schemas.microsoft.com/office/powerpoint/2010/main" val="198890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457200" y="685800"/>
            <a:ext cx="8153400" cy="5509653"/>
          </a:xfrm>
          <a:prstGeom prst="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Biondi" pitchFamily="2" charset="0"/>
            </a:endParaRPr>
          </a:p>
        </p:txBody>
      </p:sp>
      <p:sp>
        <p:nvSpPr>
          <p:cNvPr id="2" name="Title 1"/>
          <p:cNvSpPr>
            <a:spLocks noGrp="1"/>
          </p:cNvSpPr>
          <p:nvPr>
            <p:ph type="title"/>
          </p:nvPr>
        </p:nvSpPr>
        <p:spPr>
          <a:xfrm>
            <a:off x="457200" y="660400"/>
            <a:ext cx="8229600" cy="1143000"/>
          </a:xfrm>
        </p:spPr>
        <p:txBody>
          <a:bodyPr vert="horz" lIns="91440" tIns="45720" rIns="91440" bIns="45720" rtlCol="0" anchor="ctr">
            <a:normAutofit/>
          </a:bodyPr>
          <a:lstStyle>
            <a:lvl1pPr>
              <a:defRPr lang="en-US" sz="2400">
                <a:solidFill>
                  <a:schemeClr val="bg2"/>
                </a:solidFill>
                <a:latin typeface="Biondi" pitchFamily="2" charset="0"/>
              </a:defRPr>
            </a:lvl1pPr>
          </a:lstStyle>
          <a:p>
            <a:pPr lvl="0" algn="l"/>
            <a:r>
              <a:rPr lang="en-US" smtClean="0"/>
              <a:t>Click to edit Master title style</a:t>
            </a:r>
            <a:endParaRPr lang="en-US"/>
          </a:p>
        </p:txBody>
      </p:sp>
      <p:sp>
        <p:nvSpPr>
          <p:cNvPr id="3" name="Text Placeholder 2"/>
          <p:cNvSpPr>
            <a:spLocks noGrp="1"/>
          </p:cNvSpPr>
          <p:nvPr>
            <p:ph type="body" idx="1"/>
          </p:nvPr>
        </p:nvSpPr>
        <p:spPr>
          <a:xfrm>
            <a:off x="482278" y="1803400"/>
            <a:ext cx="4040188" cy="639763"/>
          </a:xfrm>
        </p:spPr>
        <p:txBody>
          <a:bodyPr vert="horz" lIns="91440" tIns="45720" rIns="91440" bIns="45720" rtlCol="0">
            <a:normAutofit/>
          </a:bodyPr>
          <a:lstStyle>
            <a:lvl1pPr>
              <a:defRPr lang="en-US" sz="1800" smtClean="0">
                <a:solidFill>
                  <a:schemeClr val="accent6">
                    <a:lumMod val="75000"/>
                  </a:schemeClr>
                </a:solidFill>
              </a:defRPr>
            </a:lvl1pPr>
          </a:lstStyle>
          <a:p>
            <a:pPr lvl="0"/>
            <a:r>
              <a:rPr lang="en-US" smtClean="0"/>
              <a:t>Click to edit Master text styles</a:t>
            </a:r>
          </a:p>
        </p:txBody>
      </p:sp>
      <p:sp>
        <p:nvSpPr>
          <p:cNvPr id="4" name="Content Placeholder 3"/>
          <p:cNvSpPr>
            <a:spLocks noGrp="1"/>
          </p:cNvSpPr>
          <p:nvPr>
            <p:ph sz="half" idx="2"/>
          </p:nvPr>
        </p:nvSpPr>
        <p:spPr>
          <a:xfrm>
            <a:off x="457200" y="2514600"/>
            <a:ext cx="4040188" cy="3611563"/>
          </a:xfrm>
        </p:spPr>
        <p:txBody>
          <a:bodyPr vert="horz" lIns="91440" tIns="45720" rIns="91440" bIns="45720" rtlCol="0">
            <a:normAutofit/>
          </a:bodyPr>
          <a:lstStyle>
            <a:lvl1pPr>
              <a:defRPr lang="en-US" sz="1800" dirty="0" smtClean="0">
                <a:solidFill>
                  <a:schemeClr val="accent6">
                    <a:lumMod val="75000"/>
                  </a:schemeClr>
                </a:solidFill>
              </a:defRPr>
            </a:lvl1pPr>
            <a:lvl2pPr>
              <a:defRPr lang="en-US" sz="1600" dirty="0" smtClean="0">
                <a:solidFill>
                  <a:schemeClr val="accent6">
                    <a:lumMod val="75000"/>
                  </a:schemeClr>
                </a:solidFill>
              </a:defRPr>
            </a:lvl2pPr>
            <a:lvl3pPr>
              <a:defRPr lang="en-US" sz="1400" dirty="0" smtClean="0">
                <a:solidFill>
                  <a:schemeClr val="accent6">
                    <a:lumMod val="75000"/>
                  </a:schemeClr>
                </a:solidFill>
              </a:defRPr>
            </a:lvl3pPr>
            <a:lvl4pPr>
              <a:defRPr lang="en-US" sz="1200" dirty="0" smtClean="0">
                <a:solidFill>
                  <a:schemeClr val="accent6">
                    <a:lumMod val="75000"/>
                  </a:schemeClr>
                </a:solidFill>
              </a:defRPr>
            </a:lvl4pPr>
            <a:lvl5pPr>
              <a:defRPr lang="en-US" sz="1200" dirty="0">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803400"/>
            <a:ext cx="4041775" cy="639763"/>
          </a:xfrm>
        </p:spPr>
        <p:txBody>
          <a:bodyPr vert="horz" lIns="91440" tIns="45720" rIns="91440" bIns="45720" rtlCol="0">
            <a:normAutofit/>
          </a:bodyPr>
          <a:lstStyle>
            <a:lvl1pPr>
              <a:defRPr lang="en-US" sz="1800" smtClean="0">
                <a:solidFill>
                  <a:schemeClr val="accent6">
                    <a:lumMod val="75000"/>
                  </a:schemeClr>
                </a:solidFill>
              </a:defRPr>
            </a:lvl1pPr>
          </a:lstStyle>
          <a:p>
            <a:pPr lvl="0"/>
            <a:r>
              <a:rPr lang="en-US" smtClean="0"/>
              <a:t>Click to edit Master text styles</a:t>
            </a:r>
          </a:p>
        </p:txBody>
      </p:sp>
      <p:sp>
        <p:nvSpPr>
          <p:cNvPr id="6" name="Content Placeholder 5"/>
          <p:cNvSpPr>
            <a:spLocks noGrp="1"/>
          </p:cNvSpPr>
          <p:nvPr>
            <p:ph sz="quarter" idx="4"/>
          </p:nvPr>
        </p:nvSpPr>
        <p:spPr>
          <a:xfrm>
            <a:off x="4645027" y="2514600"/>
            <a:ext cx="4041775" cy="3611563"/>
          </a:xfrm>
        </p:spPr>
        <p:txBody>
          <a:bodyPr vert="horz" lIns="91440" tIns="45720" rIns="91440" bIns="45720" rtlCol="0">
            <a:normAutofit/>
          </a:bodyPr>
          <a:lstStyle>
            <a:lvl1pPr>
              <a:defRPr lang="en-US" sz="1800" dirty="0" smtClean="0">
                <a:solidFill>
                  <a:schemeClr val="accent6">
                    <a:lumMod val="75000"/>
                  </a:schemeClr>
                </a:solidFill>
              </a:defRPr>
            </a:lvl1pPr>
            <a:lvl2pPr>
              <a:defRPr lang="en-US" sz="1600" dirty="0" smtClean="0">
                <a:solidFill>
                  <a:schemeClr val="accent6">
                    <a:lumMod val="75000"/>
                  </a:schemeClr>
                </a:solidFill>
              </a:defRPr>
            </a:lvl2pPr>
            <a:lvl3pPr>
              <a:defRPr lang="en-US" sz="1400" dirty="0" smtClean="0">
                <a:solidFill>
                  <a:schemeClr val="accent6">
                    <a:lumMod val="75000"/>
                  </a:schemeClr>
                </a:solidFill>
              </a:defRPr>
            </a:lvl3pPr>
            <a:lvl4pPr>
              <a:defRPr lang="en-US" sz="1200" dirty="0" smtClean="0">
                <a:solidFill>
                  <a:schemeClr val="accent6">
                    <a:lumMod val="75000"/>
                  </a:schemeClr>
                </a:solidFill>
              </a:defRPr>
            </a:lvl4pPr>
            <a:lvl5pPr>
              <a:defRPr lang="en-US" sz="1200" dirty="0">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3" descr="C:\Users\10069215\Material\product pics\BD Logo\specs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749" y="6349093"/>
            <a:ext cx="1676400" cy="508907"/>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3"/>
          <p:cNvSpPr>
            <a:spLocks noGrp="1"/>
          </p:cNvSpPr>
          <p:nvPr>
            <p:ph type="dt" sz="half" idx="10"/>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white">
                    <a:tint val="75000"/>
                  </a:prstClr>
                </a:solidFill>
              </a:rPr>
              <a:t>BD DIAGNOSTICS- DIAGNOSTIC SYSTEMS</a:t>
            </a:r>
            <a:endParaRPr lang="en-US" dirty="0">
              <a:solidFill>
                <a:prstClr val="white">
                  <a:tint val="75000"/>
                </a:prstClr>
              </a:solidFill>
            </a:endParaRPr>
          </a:p>
        </p:txBody>
      </p:sp>
    </p:spTree>
    <p:extLst>
      <p:ext uri="{BB962C8B-B14F-4D97-AF65-F5344CB8AC3E}">
        <p14:creationId xmlns:p14="http://schemas.microsoft.com/office/powerpoint/2010/main" val="3665848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sz="2400">
                <a:solidFill>
                  <a:schemeClr val="tx1"/>
                </a:solidFill>
                <a:latin typeface="Biondi" pitchFamily="2" charset="0"/>
              </a:defRPr>
            </a:lvl1pPr>
          </a:lstStyle>
          <a:p>
            <a:pPr lvl="0" algn="l"/>
            <a:r>
              <a:rPr lang="en-US" smtClean="0"/>
              <a:t>Click to edit Master title style</a:t>
            </a:r>
            <a:endParaRPr lang="en-US"/>
          </a:p>
        </p:txBody>
      </p:sp>
      <p:sp>
        <p:nvSpPr>
          <p:cNvPr id="7"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white">
                    <a:tint val="75000"/>
                  </a:prstClr>
                </a:solidFill>
              </a:rPr>
              <a:t>BD DIAGNOSTICS- DIAGNOSTIC SYSTEMS</a:t>
            </a:r>
            <a:endParaRPr lang="en-US" dirty="0">
              <a:solidFill>
                <a:prstClr val="white">
                  <a:tint val="75000"/>
                </a:prstClr>
              </a:solidFill>
            </a:endParaRPr>
          </a:p>
        </p:txBody>
      </p:sp>
    </p:spTree>
    <p:extLst>
      <p:ext uri="{BB962C8B-B14F-4D97-AF65-F5344CB8AC3E}">
        <p14:creationId xmlns:p14="http://schemas.microsoft.com/office/powerpoint/2010/main" val="2163075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657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1"/>
          </a:xfrm>
        </p:spPr>
        <p:txBody>
          <a:bodyPr/>
          <a:lstStyle>
            <a:lvl1pPr>
              <a:defRPr/>
            </a:lvl1pPr>
          </a:lstStyle>
          <a:p>
            <a:endParaRPr lang="en-US">
              <a:solidFill>
                <a:prstClr val="white">
                  <a:tint val="75000"/>
                </a:prstClr>
              </a:solidFill>
            </a:endParaRPr>
          </a:p>
        </p:txBody>
      </p:sp>
      <p:sp>
        <p:nvSpPr>
          <p:cNvPr id="6" name="Footer Placeholder 5"/>
          <p:cNvSpPr>
            <a:spLocks noGrp="1"/>
          </p:cNvSpPr>
          <p:nvPr>
            <p:ph type="ftr" sz="quarter" idx="11"/>
          </p:nvPr>
        </p:nvSpPr>
        <p:spPr>
          <a:xfrm>
            <a:off x="3124200" y="6245225"/>
            <a:ext cx="2895600" cy="476251"/>
          </a:xfrm>
          <a:prstGeom prst="rect">
            <a:avLst/>
          </a:prstGeom>
        </p:spPr>
        <p:txBody>
          <a:bodyPr/>
          <a:lstStyle>
            <a:lvl1pPr>
              <a:defRPr/>
            </a:lvl1pPr>
          </a:lstStyle>
          <a:p>
            <a:endParaRPr lang="en-US">
              <a:solidFill>
                <a:prstClr val="white"/>
              </a:solidFill>
            </a:endParaRPr>
          </a:p>
        </p:txBody>
      </p:sp>
    </p:spTree>
    <p:extLst>
      <p:ext uri="{BB962C8B-B14F-4D97-AF65-F5344CB8AC3E}">
        <p14:creationId xmlns:p14="http://schemas.microsoft.com/office/powerpoint/2010/main" val="94055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80564"/>
            <a:ext cx="2362200" cy="1696871"/>
          </a:xfrm>
          <a:ln>
            <a:noFill/>
          </a:ln>
        </p:spPr>
        <p:txBody>
          <a:bodyPr>
            <a:normAutofit/>
          </a:bodyPr>
          <a:lstStyle>
            <a:lvl1pPr marL="0" indent="0" algn="ctr">
              <a:buFontTx/>
              <a:buNone/>
              <a:defRPr sz="2000">
                <a:ln>
                  <a:noFill/>
                </a:ln>
                <a:solidFill>
                  <a:srgbClr val="0069D7"/>
                </a:solidFill>
              </a:defRPr>
            </a:lvl1pPr>
          </a:lstStyle>
          <a:p>
            <a:pPr lvl="0"/>
            <a:r>
              <a:rPr lang="en-US" dirty="0" smtClean="0"/>
              <a:t>Click to edit Master text styles</a:t>
            </a:r>
          </a:p>
        </p:txBody>
      </p:sp>
      <p:sp>
        <p:nvSpPr>
          <p:cNvPr id="7" name="Content Placeholder 2"/>
          <p:cNvSpPr>
            <a:spLocks noGrp="1"/>
          </p:cNvSpPr>
          <p:nvPr>
            <p:ph idx="10"/>
          </p:nvPr>
        </p:nvSpPr>
        <p:spPr>
          <a:xfrm>
            <a:off x="6589252" y="2580564"/>
            <a:ext cx="2362200" cy="1696871"/>
          </a:xfrm>
          <a:ln>
            <a:noFill/>
          </a:ln>
        </p:spPr>
        <p:txBody>
          <a:bodyPr>
            <a:normAutofit/>
          </a:bodyPr>
          <a:lstStyle>
            <a:lvl1pPr marL="0" indent="0" algn="ctr">
              <a:buFontTx/>
              <a:buNone/>
              <a:defRPr sz="2000">
                <a:ln>
                  <a:noFill/>
                </a:ln>
                <a:solidFill>
                  <a:srgbClr val="0069D7"/>
                </a:solidFill>
              </a:defRPr>
            </a:lvl1pPr>
          </a:lstStyle>
          <a:p>
            <a:pPr lvl="0"/>
            <a:r>
              <a:rPr lang="en-US" dirty="0" smtClean="0"/>
              <a:t>Click to edit Master text styles</a:t>
            </a:r>
          </a:p>
        </p:txBody>
      </p:sp>
    </p:spTree>
    <p:extLst>
      <p:ext uri="{BB962C8B-B14F-4D97-AF65-F5344CB8AC3E}">
        <p14:creationId xmlns:p14="http://schemas.microsoft.com/office/powerpoint/2010/main" val="123003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D26605-2915-44FB-A481-9D51667769F8}" type="datetimeFigureOut">
              <a:rPr lang="en-US" smtClean="0">
                <a:solidFill>
                  <a:prstClr val="black">
                    <a:tint val="75000"/>
                  </a:prstClr>
                </a:solidFill>
              </a:rPr>
              <a:pPr/>
              <a:t>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97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D26605-2915-44FB-A481-9D51667769F8}" type="datetimeFigureOut">
              <a:rPr lang="en-US" smtClean="0">
                <a:solidFill>
                  <a:prstClr val="black">
                    <a:tint val="75000"/>
                  </a:prstClr>
                </a:solidFill>
              </a:rPr>
              <a:pPr/>
              <a:t>2/13/2016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45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D26605-2915-44FB-A481-9D51667769F8}" type="datetimeFigureOut">
              <a:rPr lang="en-US" smtClean="0">
                <a:solidFill>
                  <a:prstClr val="black">
                    <a:tint val="75000"/>
                  </a:prstClr>
                </a:solidFill>
              </a:rPr>
              <a:pPr/>
              <a:t>2/13/2016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15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D26605-2915-44FB-A481-9D51667769F8}" type="datetimeFigureOut">
              <a:rPr lang="en-US" smtClean="0">
                <a:solidFill>
                  <a:prstClr val="black">
                    <a:tint val="75000"/>
                  </a:prstClr>
                </a:solidFill>
              </a:rPr>
              <a:pPr/>
              <a:t>2/13/2016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99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26605-2915-44FB-A481-9D51667769F8}" type="datetimeFigureOut">
              <a:rPr lang="en-US" smtClean="0">
                <a:solidFill>
                  <a:prstClr val="black">
                    <a:tint val="75000"/>
                  </a:prstClr>
                </a:solidFill>
              </a:rPr>
              <a:pPr/>
              <a:t>2/13/2016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83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26605-2915-44FB-A481-9D51667769F8}" type="datetimeFigureOut">
              <a:rPr lang="en-US" smtClean="0">
                <a:solidFill>
                  <a:prstClr val="black">
                    <a:tint val="75000"/>
                  </a:prstClr>
                </a:solidFill>
              </a:rPr>
              <a:pPr/>
              <a:t>2/13/2016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16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26605-2915-44FB-A481-9D51667769F8}" type="datetimeFigureOut">
              <a:rPr lang="en-US" smtClean="0">
                <a:solidFill>
                  <a:prstClr val="black">
                    <a:tint val="75000"/>
                  </a:prstClr>
                </a:solidFill>
              </a:rPr>
              <a:pPr/>
              <a:t>2/13/2016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82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26605-2915-44FB-A481-9D51667769F8}" type="datetimeFigureOut">
              <a:rPr lang="en-US" smtClean="0">
                <a:solidFill>
                  <a:prstClr val="black">
                    <a:tint val="75000"/>
                  </a:prstClr>
                </a:solidFill>
              </a:rPr>
              <a:pPr/>
              <a:t>2/13/2016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654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0"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white">
                    <a:tint val="75000"/>
                  </a:prstClr>
                </a:solidFill>
              </a:rPr>
              <a:t>BD DIAGNOSTICS- DIAGNOSTIC SYSTEMS</a:t>
            </a:r>
            <a:endParaRPr lang="en-US" dirty="0">
              <a:solidFill>
                <a:prstClr val="white">
                  <a:tint val="75000"/>
                </a:prstClr>
              </a:solidFill>
            </a:endParaRPr>
          </a:p>
        </p:txBody>
      </p:sp>
    </p:spTree>
    <p:extLst>
      <p:ext uri="{BB962C8B-B14F-4D97-AF65-F5344CB8AC3E}">
        <p14:creationId xmlns:p14="http://schemas.microsoft.com/office/powerpoint/2010/main" val="421460012"/>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tiff"/></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9.tiff"/></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9.tiff"/></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9.tiff"/></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tiff"/></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tiff"/><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tiff"/></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9.tiff"/></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tiff"/></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tiff"/><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tiff"/></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tiff"/><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tiff"/></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tiff"/></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tiff"/><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tiff"/><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tiff"/><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tiff"/><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tiff"/><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tiff"/><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tiff"/><Relationship Id="rId10" Type="http://schemas.openxmlformats.org/officeDocument/2006/relationships/image" Target="../media/image29.png"/><Relationship Id="rId4" Type="http://schemas.microsoft.com/office/2007/relationships/hdphoto" Target="../media/hdphoto2.wdp"/><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tiff"/><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tiff"/><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tiff"/><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066800"/>
            <a:ext cx="9144000" cy="4876800"/>
          </a:xfrm>
          <a:prstGeom prst="rect">
            <a:avLst/>
          </a:prstGeom>
          <a:solidFill>
            <a:srgbClr val="B8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7" name="Picture 2" descr="C:\Users\10068093\AppData\Local\Microsoft\Windows\Temporary Internet Files\Content.IE5\6JFKA9U3\MC900438065[1].pn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180096" y="1295400"/>
            <a:ext cx="454680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BDPAS-GAZIacronym-13975dft3-2.jpg"/>
          <p:cNvPicPr>
            <a:picLocks noChangeAspect="1"/>
          </p:cNvPicPr>
          <p:nvPr/>
        </p:nvPicPr>
        <p:blipFill rotWithShape="1">
          <a:blip r:embed="rId5" cstate="print">
            <a:extLst>
              <a:ext uri="{28A0092B-C50C-407E-A947-70E740481C1C}">
                <a14:useLocalDpi xmlns:a14="http://schemas.microsoft.com/office/drawing/2010/main" val="0"/>
              </a:ext>
            </a:extLst>
          </a:blip>
          <a:srcRect l="1197" t="84445" r="84444"/>
          <a:stretch/>
        </p:blipFill>
        <p:spPr bwMode="auto">
          <a:xfrm>
            <a:off x="6834188" y="6029693"/>
            <a:ext cx="1015227" cy="82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003222" y="6169089"/>
            <a:ext cx="6054803" cy="276999"/>
          </a:xfrm>
          <a:prstGeom prst="rect">
            <a:avLst/>
          </a:prstGeom>
          <a:noFill/>
        </p:spPr>
        <p:txBody>
          <a:bodyPr wrap="square" lIns="0" tIns="0" bIns="0">
            <a:spAutoFit/>
          </a:bodyPr>
          <a:lstStyle/>
          <a:p>
            <a:pPr algn="ctr">
              <a:defRPr/>
            </a:pPr>
            <a:r>
              <a:rPr lang="en-US" sz="1600" b="1" kern="1500" spc="170" dirty="0" err="1">
                <a:solidFill>
                  <a:srgbClr val="0069D7"/>
                </a:solidFill>
                <a:latin typeface="Arial" charset="0"/>
                <a:ea typeface="ＭＳ Ｐゴシック" charset="0"/>
                <a:cs typeface="ＭＳ Ｐゴシック" charset="0"/>
              </a:rPr>
              <a:t>MoHFW</a:t>
            </a:r>
            <a:r>
              <a:rPr lang="en-US" sz="1600" b="1" kern="1500" spc="170" dirty="0">
                <a:solidFill>
                  <a:srgbClr val="0069D7"/>
                </a:solidFill>
                <a:latin typeface="Arial" charset="0"/>
                <a:ea typeface="ＭＳ Ｐゴシック" charset="0"/>
                <a:cs typeface="ＭＳ Ｐゴシック" charset="0"/>
              </a:rPr>
              <a:t> /CDC / </a:t>
            </a:r>
            <a:r>
              <a:rPr lang="en-US" b="1" kern="1500" spc="170" dirty="0">
                <a:solidFill>
                  <a:srgbClr val="0069D7"/>
                </a:solidFill>
                <a:latin typeface="Arial" charset="0"/>
                <a:ea typeface="ＭＳ Ｐゴシック" charset="0"/>
                <a:cs typeface="ＭＳ Ｐゴシック" charset="0"/>
              </a:rPr>
              <a:t>BD</a:t>
            </a:r>
            <a:r>
              <a:rPr lang="en-US" sz="1600" b="1" kern="1500" spc="170" dirty="0">
                <a:solidFill>
                  <a:srgbClr val="0069D7"/>
                </a:solidFill>
                <a:latin typeface="Arial" charset="0"/>
                <a:ea typeface="ＭＳ Ｐゴシック" charset="0"/>
                <a:cs typeface="ＭＳ Ｐゴシック" charset="0"/>
              </a:rPr>
              <a:t> Partnership Project</a:t>
            </a:r>
          </a:p>
        </p:txBody>
      </p:sp>
      <p:cxnSp>
        <p:nvCxnSpPr>
          <p:cNvPr id="26" name="Straight Connector 25"/>
          <p:cNvCxnSpPr/>
          <p:nvPr/>
        </p:nvCxnSpPr>
        <p:spPr>
          <a:xfrm>
            <a:off x="897861" y="6048743"/>
            <a:ext cx="0" cy="722376"/>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32776" y="1056967"/>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32776" y="5937045"/>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777164" y="6045466"/>
            <a:ext cx="0" cy="722376"/>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147764" y="1052575"/>
            <a:ext cx="6629400" cy="369332"/>
          </a:xfrm>
          <a:prstGeom prst="rect">
            <a:avLst/>
          </a:prstGeom>
          <a:noFill/>
        </p:spPr>
        <p:txBody>
          <a:bodyPr wrap="square" lIns="0" tIns="0" bIns="0">
            <a:spAutoFit/>
          </a:bodyPr>
          <a:lstStyle/>
          <a:p>
            <a:pPr algn="ctr">
              <a:defRPr/>
            </a:pPr>
            <a:r>
              <a:rPr lang="en-US" sz="2400" b="1" kern="1500" spc="170" dirty="0">
                <a:solidFill>
                  <a:srgbClr val="0069D7"/>
                </a:solidFill>
                <a:latin typeface="Arial" charset="0"/>
                <a:ea typeface="ＭＳ Ｐゴシック" charset="0"/>
                <a:cs typeface="ＭＳ Ｐゴシック" charset="0"/>
              </a:rPr>
              <a:t>LABS FOR LIFE PROJECT - INDIA</a:t>
            </a:r>
            <a:endParaRPr lang="en-US" sz="1400" b="1" kern="1500" spc="170" dirty="0">
              <a:solidFill>
                <a:srgbClr val="0069D7"/>
              </a:solidFill>
              <a:latin typeface="Arial" charset="0"/>
              <a:ea typeface="ＭＳ Ｐゴシック" charset="0"/>
              <a:cs typeface="ＭＳ Ｐゴシック" charset="0"/>
            </a:endParaRPr>
          </a:p>
        </p:txBody>
      </p:sp>
      <p:pic>
        <p:nvPicPr>
          <p:cNvPr id="819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7611" y="38101"/>
            <a:ext cx="571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828" y="6048743"/>
            <a:ext cx="854394" cy="71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57017" y="4841791"/>
            <a:ext cx="2593157" cy="954107"/>
          </a:xfrm>
          <a:prstGeom prst="rect">
            <a:avLst/>
          </a:prstGeom>
        </p:spPr>
        <p:txBody>
          <a:bodyPr wrap="square">
            <a:spAutoFit/>
          </a:bodyPr>
          <a:lstStyle/>
          <a:p>
            <a:r>
              <a:rPr lang="en-US" altLang="en-US" sz="2800" b="1" dirty="0" smtClean="0">
                <a:solidFill>
                  <a:srgbClr val="0000FF"/>
                </a:solidFill>
              </a:rPr>
              <a:t>Equipment Management</a:t>
            </a:r>
            <a:endParaRPr lang="en-US" altLang="en-US" sz="2800" b="1" dirty="0">
              <a:solidFill>
                <a:srgbClr val="0000FF"/>
              </a:solidFill>
            </a:endParaRPr>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6338" r="1534"/>
          <a:stretch/>
        </p:blipFill>
        <p:spPr bwMode="auto">
          <a:xfrm>
            <a:off x="3030239" y="2362200"/>
            <a:ext cx="305380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bd_3_rgb_lbg_2_25.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Tree>
    <p:extLst>
      <p:ext uri="{BB962C8B-B14F-4D97-AF65-F5344CB8AC3E}">
        <p14:creationId xmlns:p14="http://schemas.microsoft.com/office/powerpoint/2010/main" val="42307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42276" y="1034858"/>
            <a:ext cx="9144000" cy="4801314"/>
          </a:xfrm>
          <a:prstGeom prst="rect">
            <a:avLst/>
          </a:prstGeom>
        </p:spPr>
        <p:txBody>
          <a:bodyPr wrap="square">
            <a:spAutoFit/>
          </a:bodyPr>
          <a:lstStyle/>
          <a:p>
            <a:r>
              <a:rPr lang="en-US" b="1" dirty="0" smtClean="0"/>
              <a:t>Monitoring</a:t>
            </a:r>
          </a:p>
          <a:p>
            <a:r>
              <a:rPr lang="en-US" b="1" dirty="0" smtClean="0"/>
              <a:t>Points </a:t>
            </a:r>
            <a:r>
              <a:rPr lang="en-US" b="1" dirty="0"/>
              <a:t>to </a:t>
            </a:r>
            <a:r>
              <a:rPr lang="en-US" b="1" dirty="0" smtClean="0"/>
              <a:t>noted</a:t>
            </a:r>
          </a:p>
          <a:p>
            <a:endParaRPr lang="en-US" b="1" dirty="0"/>
          </a:p>
          <a:p>
            <a:pPr marL="285750" indent="-285750">
              <a:buFont typeface="Wingdings" panose="05000000000000000000" pitchFamily="2" charset="2"/>
              <a:buChar char="ü"/>
            </a:pPr>
            <a:r>
              <a:rPr lang="en-US" dirty="0" smtClean="0"/>
              <a:t>Fluid </a:t>
            </a:r>
            <a:r>
              <a:rPr lang="en-US" dirty="0"/>
              <a:t>and wax beakers must be filled </a:t>
            </a:r>
            <a:r>
              <a:rPr lang="en-US" dirty="0" err="1"/>
              <a:t>upto</a:t>
            </a:r>
            <a:r>
              <a:rPr lang="en-US" dirty="0"/>
              <a:t> appropriate mark </a:t>
            </a:r>
            <a:r>
              <a:rPr lang="en-US" dirty="0" smtClean="0"/>
              <a:t>and located </a:t>
            </a:r>
            <a:r>
              <a:rPr lang="en-US" dirty="0"/>
              <a:t>in their correct position in the machine.</a:t>
            </a:r>
          </a:p>
          <a:p>
            <a:pPr marL="285750" indent="-285750">
              <a:buFont typeface="Wingdings" panose="05000000000000000000" pitchFamily="2" charset="2"/>
              <a:buChar char="ü"/>
            </a:pPr>
            <a:r>
              <a:rPr lang="en-US" dirty="0" smtClean="0"/>
              <a:t>Any </a:t>
            </a:r>
            <a:r>
              <a:rPr lang="en-US" dirty="0"/>
              <a:t>spillage of the fluid should be wiped away.</a:t>
            </a:r>
          </a:p>
          <a:p>
            <a:pPr marL="285750" indent="-285750">
              <a:buFont typeface="Wingdings" panose="05000000000000000000" pitchFamily="2" charset="2"/>
              <a:buChar char="ü"/>
            </a:pPr>
            <a:r>
              <a:rPr lang="en-US" dirty="0" smtClean="0"/>
              <a:t>Accumulations </a:t>
            </a:r>
            <a:r>
              <a:rPr lang="en-US" dirty="0"/>
              <a:t>of wax must be removed from beaker, covers, lids </a:t>
            </a:r>
            <a:r>
              <a:rPr lang="en-US" dirty="0" smtClean="0"/>
              <a:t>and surrounding </a:t>
            </a:r>
            <a:r>
              <a:rPr lang="en-US" dirty="0"/>
              <a:t>areas.</a:t>
            </a:r>
          </a:p>
          <a:p>
            <a:pPr marL="285750" indent="-285750">
              <a:buFont typeface="Wingdings" panose="05000000000000000000" pitchFamily="2" charset="2"/>
              <a:buChar char="ü"/>
            </a:pPr>
            <a:r>
              <a:rPr lang="en-US" dirty="0" smtClean="0"/>
              <a:t>Wax </a:t>
            </a:r>
            <a:r>
              <a:rPr lang="en-US" dirty="0"/>
              <a:t>bath thermostats should be set at satisfactory levels usually </a:t>
            </a:r>
            <a:r>
              <a:rPr lang="en-US" dirty="0" smtClean="0"/>
              <a:t>2-3°C </a:t>
            </a:r>
            <a:r>
              <a:rPr lang="en-US" dirty="0"/>
              <a:t>above the melting point of wax</a:t>
            </a:r>
            <a:r>
              <a:rPr lang="en-US" dirty="0" smtClean="0"/>
              <a:t>.</a:t>
            </a:r>
          </a:p>
          <a:p>
            <a:pPr marL="285750" indent="-285750">
              <a:buFont typeface="Wingdings" panose="05000000000000000000" pitchFamily="2" charset="2"/>
              <a:buChar char="ü"/>
            </a:pPr>
            <a:r>
              <a:rPr lang="en-US" dirty="0" smtClean="0"/>
              <a:t> </a:t>
            </a:r>
            <a:r>
              <a:rPr lang="en-US" dirty="0"/>
              <a:t>Particular attention should be paid to fastening the </a:t>
            </a:r>
            <a:r>
              <a:rPr lang="en-US" dirty="0" smtClean="0"/>
              <a:t>processing baskets </a:t>
            </a:r>
            <a:r>
              <a:rPr lang="en-US" dirty="0"/>
              <a:t>on the </a:t>
            </a:r>
            <a:r>
              <a:rPr lang="en-US" dirty="0" err="1"/>
              <a:t>crousel</a:t>
            </a:r>
            <a:r>
              <a:rPr lang="en-US" dirty="0"/>
              <a:t> type of machines, if the baskets are shed </a:t>
            </a:r>
            <a:r>
              <a:rPr lang="en-US" dirty="0" smtClean="0"/>
              <a:t>they will </a:t>
            </a:r>
            <a:r>
              <a:rPr lang="en-US" dirty="0"/>
              <a:t>remain in one particular regent for a long period till it gets noticed.</a:t>
            </a:r>
          </a:p>
          <a:p>
            <a:pPr marL="285750" indent="-285750">
              <a:buFont typeface="Wingdings" panose="05000000000000000000" pitchFamily="2" charset="2"/>
              <a:buChar char="ü"/>
            </a:pPr>
            <a:r>
              <a:rPr lang="en-US" dirty="0" smtClean="0"/>
              <a:t>Timing </a:t>
            </a:r>
            <a:r>
              <a:rPr lang="en-US" dirty="0"/>
              <a:t>should be set with utmost care when loading the machine.</a:t>
            </a:r>
          </a:p>
          <a:p>
            <a:pPr marL="285750" indent="-285750">
              <a:buFont typeface="Wingdings" panose="05000000000000000000" pitchFamily="2" charset="2"/>
              <a:buChar char="ü"/>
            </a:pPr>
            <a:r>
              <a:rPr lang="en-US" dirty="0" smtClean="0"/>
              <a:t> </a:t>
            </a:r>
            <a:r>
              <a:rPr lang="en-US" dirty="0"/>
              <a:t>Paraffin wax baths should be checked to ensure that the wax </a:t>
            </a:r>
            <a:r>
              <a:rPr lang="en-US" dirty="0" smtClean="0"/>
              <a:t>is molten</a:t>
            </a:r>
          </a:p>
          <a:p>
            <a:pPr marL="285750" indent="-285750">
              <a:buFont typeface="Wingdings" panose="05000000000000000000" pitchFamily="2" charset="2"/>
              <a:buChar char="ü"/>
            </a:pPr>
            <a:endParaRPr lang="en-US" dirty="0"/>
          </a:p>
          <a:p>
            <a:r>
              <a:rPr lang="en-US" dirty="0" smtClean="0"/>
              <a:t>     Formats to be prepared and the tissue processing data for each cycle should be documented.</a:t>
            </a:r>
            <a:endParaRPr lang="en-US" dirty="0"/>
          </a:p>
          <a:p>
            <a:r>
              <a:rPr lang="en-US" dirty="0" smtClean="0"/>
              <a:t>  </a:t>
            </a:r>
            <a:endParaRPr lang="en-US" dirty="0"/>
          </a:p>
        </p:txBody>
      </p:sp>
    </p:spTree>
    <p:extLst>
      <p:ext uri="{BB962C8B-B14F-4D97-AF65-F5344CB8AC3E}">
        <p14:creationId xmlns:p14="http://schemas.microsoft.com/office/powerpoint/2010/main" val="3577885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6" name="Rectangle 5"/>
          <p:cNvSpPr/>
          <p:nvPr/>
        </p:nvSpPr>
        <p:spPr>
          <a:xfrm>
            <a:off x="19050" y="1103838"/>
            <a:ext cx="9108766" cy="3693319"/>
          </a:xfrm>
          <a:prstGeom prst="rect">
            <a:avLst/>
          </a:prstGeom>
        </p:spPr>
        <p:txBody>
          <a:bodyPr wrap="square">
            <a:spAutoFit/>
          </a:bodyPr>
          <a:lstStyle/>
          <a:p>
            <a:r>
              <a:rPr lang="en-US" b="1" dirty="0" smtClean="0"/>
              <a:t>MICROTOME</a:t>
            </a:r>
            <a:r>
              <a:rPr lang="en-US" b="1" dirty="0"/>
              <a:t>: ROTARY MICROTOME</a:t>
            </a:r>
            <a:r>
              <a:rPr lang="en-US" dirty="0"/>
              <a:t>                                              </a:t>
            </a:r>
          </a:p>
          <a:p>
            <a:r>
              <a:rPr lang="en-US" dirty="0"/>
              <a:t>	</a:t>
            </a:r>
          </a:p>
          <a:p>
            <a:pPr marL="285750" indent="-285750">
              <a:buFont typeface="Arial" panose="020B0604020202020204" pitchFamily="34" charset="0"/>
              <a:buChar char="•"/>
            </a:pPr>
            <a:r>
              <a:rPr lang="en-US" dirty="0" smtClean="0"/>
              <a:t>A </a:t>
            </a:r>
            <a:r>
              <a:rPr lang="en-US" dirty="0"/>
              <a:t>microtome is a tool with blades used to cut extremely thin slices of tissues, known as sections. Several types of microtomes are available - rotary, rocking, base-sledge etc. </a:t>
            </a:r>
            <a:endParaRPr lang="en-US" dirty="0" smtClean="0"/>
          </a:p>
          <a:p>
            <a:pPr marL="285750" indent="-285750">
              <a:buFont typeface="Arial" panose="020B0604020202020204" pitchFamily="34" charset="0"/>
              <a:buChar char="•"/>
            </a:pPr>
            <a:r>
              <a:rPr lang="en-US" dirty="0" smtClean="0"/>
              <a:t>Microtomes </a:t>
            </a:r>
            <a:r>
              <a:rPr lang="en-US" dirty="0"/>
              <a:t>use different kinds of blades depending upon the specimen being sliced and the desired thickness of the sections being cut. The tissue is cut in the microtome at thicknesses varying from 2 to 50 µm.</a:t>
            </a:r>
          </a:p>
          <a:p>
            <a:pPr marL="285750" indent="-285750">
              <a:buFont typeface="Arial" panose="020B0604020202020204" pitchFamily="34" charset="0"/>
              <a:buChar char="•"/>
            </a:pPr>
            <a:r>
              <a:rPr lang="en-US" dirty="0" smtClean="0"/>
              <a:t>The </a:t>
            </a:r>
            <a:r>
              <a:rPr lang="en-US" dirty="0"/>
              <a:t>consistently thin samples obtained by microtomy, together with the selective staining of important cell components or molecules allow for the visualization of microscope details in tissues for histopathological </a:t>
            </a:r>
            <a:r>
              <a:rPr lang="en-US" dirty="0" smtClean="0"/>
              <a:t>analysis.</a:t>
            </a:r>
          </a:p>
          <a:p>
            <a:pPr marL="285750" indent="-285750">
              <a:buFont typeface="Arial" panose="020B0604020202020204" pitchFamily="34" charset="0"/>
              <a:buChar char="•"/>
            </a:pPr>
            <a:r>
              <a:rPr lang="en-US" dirty="0" smtClean="0"/>
              <a:t>This </a:t>
            </a:r>
            <a:r>
              <a:rPr lang="en-US" dirty="0"/>
              <a:t>device operates with a staged rotary action such that the actual cutting is part of the rotary motion. </a:t>
            </a:r>
          </a:p>
          <a:p>
            <a:pPr marL="285750" indent="-285750">
              <a:buFont typeface="Arial" panose="020B0604020202020204" pitchFamily="34" charset="0"/>
              <a:buChar char="•"/>
            </a:pPr>
            <a:r>
              <a:rPr lang="en-US" dirty="0"/>
              <a:t>The flywheel in many microtomes can be operated by hand. </a:t>
            </a:r>
          </a:p>
        </p:txBody>
      </p:sp>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2932" y="4835257"/>
            <a:ext cx="2740660" cy="1932305"/>
          </a:xfrm>
          <a:prstGeom prst="rect">
            <a:avLst/>
          </a:prstGeom>
          <a:noFill/>
          <a:ln w="28575">
            <a:solidFill>
              <a:schemeClr val="tx2"/>
            </a:solidFill>
          </a:ln>
        </p:spPr>
      </p:pic>
    </p:spTree>
    <p:extLst>
      <p:ext uri="{BB962C8B-B14F-4D97-AF65-F5344CB8AC3E}">
        <p14:creationId xmlns:p14="http://schemas.microsoft.com/office/powerpoint/2010/main" val="3213045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pic>
        <p:nvPicPr>
          <p:cNvPr id="8" name="Picture 7" descr="https://upload.wikimedia.org/wikipedia/commons/thumb/2/28/Microtome_principle.svg/550px-Microtome_principle.svg.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8923" y="1524000"/>
            <a:ext cx="4417059" cy="4054167"/>
          </a:xfrm>
          <a:prstGeom prst="rect">
            <a:avLst/>
          </a:prstGeom>
          <a:noFill/>
          <a:ln>
            <a:noFill/>
          </a:ln>
        </p:spPr>
      </p:pic>
      <p:sp>
        <p:nvSpPr>
          <p:cNvPr id="3" name="Rectangle 2"/>
          <p:cNvSpPr/>
          <p:nvPr/>
        </p:nvSpPr>
        <p:spPr>
          <a:xfrm>
            <a:off x="-23226" y="1160834"/>
            <a:ext cx="9186276" cy="3970318"/>
          </a:xfrm>
          <a:prstGeom prst="rect">
            <a:avLst/>
          </a:prstGeom>
        </p:spPr>
        <p:txBody>
          <a:bodyPr wrap="square">
            <a:spAutoFit/>
          </a:bodyPr>
          <a:lstStyle/>
          <a:p>
            <a:r>
              <a:rPr lang="en-US" b="1" dirty="0" smtClean="0"/>
              <a:t>Components</a:t>
            </a:r>
          </a:p>
          <a:p>
            <a:endParaRPr lang="en-US" b="1" dirty="0" smtClean="0"/>
          </a:p>
          <a:p>
            <a:endParaRPr lang="en-US" b="1" dirty="0"/>
          </a:p>
          <a:p>
            <a:r>
              <a:rPr lang="en-US" dirty="0" smtClean="0"/>
              <a:t>•Microtome </a:t>
            </a:r>
            <a:r>
              <a:rPr lang="en-US" dirty="0"/>
              <a:t>base plate or </a:t>
            </a:r>
            <a:r>
              <a:rPr lang="en-US" dirty="0" smtClean="0"/>
              <a:t>stage</a:t>
            </a:r>
          </a:p>
          <a:p>
            <a:endParaRPr lang="en-US" dirty="0"/>
          </a:p>
          <a:p>
            <a:r>
              <a:rPr lang="en-US" dirty="0" smtClean="0"/>
              <a:t>•Knife </a:t>
            </a:r>
            <a:r>
              <a:rPr lang="en-US" dirty="0"/>
              <a:t>holder </a:t>
            </a:r>
            <a:r>
              <a:rPr lang="en-US" dirty="0" smtClean="0"/>
              <a:t>base</a:t>
            </a:r>
          </a:p>
          <a:p>
            <a:endParaRPr lang="en-US" dirty="0"/>
          </a:p>
          <a:p>
            <a:r>
              <a:rPr lang="en-US" dirty="0" smtClean="0"/>
              <a:t>•Knife holder</a:t>
            </a:r>
          </a:p>
          <a:p>
            <a:endParaRPr lang="en-US" dirty="0"/>
          </a:p>
          <a:p>
            <a:r>
              <a:rPr lang="en-US" dirty="0" smtClean="0"/>
              <a:t>•Cassette </a:t>
            </a:r>
            <a:r>
              <a:rPr lang="en-US" dirty="0"/>
              <a:t>clamp or block </a:t>
            </a:r>
            <a:r>
              <a:rPr lang="en-US" dirty="0" smtClean="0"/>
              <a:t>holder</a:t>
            </a:r>
          </a:p>
          <a:p>
            <a:endParaRPr lang="en-US" dirty="0"/>
          </a:p>
          <a:p>
            <a:r>
              <a:rPr lang="en-US" dirty="0" smtClean="0"/>
              <a:t>•Coarse </a:t>
            </a:r>
            <a:r>
              <a:rPr lang="en-US" dirty="0"/>
              <a:t>hand </a:t>
            </a:r>
            <a:r>
              <a:rPr lang="en-US" dirty="0" smtClean="0"/>
              <a:t>wheel</a:t>
            </a:r>
          </a:p>
          <a:p>
            <a:endParaRPr lang="en-US" dirty="0" smtClean="0"/>
          </a:p>
          <a:p>
            <a:r>
              <a:rPr lang="en-US" dirty="0" smtClean="0"/>
              <a:t>•Micron adjustment</a:t>
            </a:r>
            <a:endParaRPr lang="en-US" dirty="0"/>
          </a:p>
        </p:txBody>
      </p:sp>
    </p:spTree>
    <p:extLst>
      <p:ext uri="{BB962C8B-B14F-4D97-AF65-F5344CB8AC3E}">
        <p14:creationId xmlns:p14="http://schemas.microsoft.com/office/powerpoint/2010/main" val="2593832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5105400"/>
            <a:ext cx="4940935" cy="1288395"/>
          </a:xfrm>
          <a:prstGeom prst="rect">
            <a:avLst/>
          </a:prstGeom>
          <a:noFill/>
          <a:ln w="28575">
            <a:solidFill>
              <a:schemeClr val="tx2"/>
            </a:solidFill>
          </a:ln>
        </p:spPr>
      </p:pic>
      <p:sp>
        <p:nvSpPr>
          <p:cNvPr id="3" name="Rectangle 2"/>
          <p:cNvSpPr/>
          <p:nvPr/>
        </p:nvSpPr>
        <p:spPr>
          <a:xfrm>
            <a:off x="228601" y="1146483"/>
            <a:ext cx="8957676" cy="4410438"/>
          </a:xfrm>
          <a:prstGeom prst="rect">
            <a:avLst/>
          </a:prstGeom>
        </p:spPr>
        <p:txBody>
          <a:bodyPr wrap="square">
            <a:spAutoFit/>
          </a:bodyPr>
          <a:lstStyle/>
          <a:p>
            <a:pPr>
              <a:lnSpc>
                <a:spcPct val="115000"/>
              </a:lnSpc>
            </a:pPr>
            <a:r>
              <a:rPr lang="en-US" b="1" dirty="0">
                <a:solidFill>
                  <a:srgbClr val="000000"/>
                </a:solidFill>
                <a:latin typeface="Calibri" panose="020F0502020204030204" pitchFamily="34" charset="0"/>
                <a:ea typeface="Calibri" panose="020F0502020204030204" pitchFamily="34" charset="0"/>
                <a:cs typeface="Arial" panose="020B0604020202020204" pitchFamily="34" charset="0"/>
              </a:rPr>
              <a:t>Microtome </a:t>
            </a:r>
            <a:r>
              <a:rPr lang="en-US" b="1" dirty="0" smtClean="0">
                <a:solidFill>
                  <a:srgbClr val="000000"/>
                </a:solidFill>
                <a:latin typeface="Calibri" panose="020F0502020204030204" pitchFamily="34" charset="0"/>
                <a:ea typeface="Calibri" panose="020F0502020204030204" pitchFamily="34" charset="0"/>
                <a:cs typeface="Arial" panose="020B0604020202020204" pitchFamily="34" charset="0"/>
              </a:rPr>
              <a:t>knives</a:t>
            </a:r>
          </a:p>
          <a:p>
            <a:pPr>
              <a:lnSpc>
                <a:spcPct val="115000"/>
              </a:lnSpc>
            </a:pPr>
            <a:r>
              <a:rPr lang="en-US" dirty="0" smtClean="0">
                <a:solidFill>
                  <a:srgbClr val="000000"/>
                </a:solidFill>
                <a:latin typeface="Calibri" panose="020F0502020204030204" pitchFamily="34" charset="0"/>
                <a:ea typeface="Calibri" panose="020F0502020204030204" pitchFamily="34" charset="0"/>
                <a:cs typeface="Arial" panose="020B0604020202020204" pitchFamily="34" charset="0"/>
              </a:rPr>
              <a:t>Types </a:t>
            </a:r>
            <a:r>
              <a:rPr lang="en-US" dirty="0">
                <a:solidFill>
                  <a:srgbClr val="000000"/>
                </a:solidFill>
                <a:latin typeface="Calibri" panose="020F0502020204030204" pitchFamily="34" charset="0"/>
                <a:ea typeface="Calibri" panose="020F0502020204030204" pitchFamily="34" charset="0"/>
                <a:cs typeface="Arial" panose="020B0604020202020204" pitchFamily="34" charset="0"/>
              </a:rPr>
              <a:t>of microtome knives: </a:t>
            </a:r>
            <a:endParaRPr lang="en-US"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dirty="0" smtClean="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en-US" dirty="0">
                <a:solidFill>
                  <a:srgbClr val="000000"/>
                </a:solidFill>
                <a:latin typeface="Calibri" panose="020F0502020204030204" pitchFamily="34" charset="0"/>
                <a:ea typeface="Calibri" panose="020F0502020204030204" pitchFamily="34" charset="0"/>
                <a:cs typeface="Arial" panose="020B0604020202020204" pitchFamily="34" charset="0"/>
              </a:rPr>
              <a:t>Microtome knives are classified by the manner in which they are ground and seen in their cross section.</a:t>
            </a:r>
          </a:p>
          <a:p>
            <a:pPr marL="285750" indent="-285750">
              <a:lnSpc>
                <a:spcPct val="115000"/>
              </a:lnSpc>
              <a:buFont typeface="Arial" panose="020B0604020202020204" pitchFamily="34" charset="0"/>
              <a:buChar char="•"/>
            </a:pPr>
            <a:r>
              <a:rPr lang="en-US" dirty="0" smtClean="0">
                <a:solidFill>
                  <a:srgbClr val="000000"/>
                </a:solidFill>
                <a:latin typeface="Calibri" panose="020F0502020204030204" pitchFamily="34" charset="0"/>
                <a:ea typeface="Calibri" panose="020F0502020204030204" pitchFamily="34" charset="0"/>
                <a:cs typeface="Arial" panose="020B0604020202020204" pitchFamily="34" charset="0"/>
              </a:rPr>
              <a:t>Plane </a:t>
            </a:r>
            <a:r>
              <a:rPr lang="en-US" dirty="0">
                <a:solidFill>
                  <a:srgbClr val="000000"/>
                </a:solidFill>
                <a:latin typeface="Calibri" panose="020F0502020204030204" pitchFamily="34" charset="0"/>
                <a:ea typeface="Calibri" panose="020F0502020204030204" pitchFamily="34" charset="0"/>
                <a:cs typeface="Arial" panose="020B0604020202020204" pitchFamily="34" charset="0"/>
              </a:rPr>
              <a:t>wedge: It is used for paraffin and frozen sections.</a:t>
            </a:r>
          </a:p>
          <a:p>
            <a:pPr marL="285750" indent="-285750">
              <a:lnSpc>
                <a:spcPct val="115000"/>
              </a:lnSpc>
              <a:buFont typeface="Arial" panose="020B0604020202020204" pitchFamily="34" charset="0"/>
              <a:buChar char="•"/>
            </a:pPr>
            <a:r>
              <a:rPr lang="en-US" dirty="0" smtClean="0">
                <a:solidFill>
                  <a:srgbClr val="000000"/>
                </a:solidFill>
                <a:latin typeface="Calibri" panose="020F0502020204030204" pitchFamily="34" charset="0"/>
                <a:ea typeface="Calibri" panose="020F0502020204030204" pitchFamily="34" charset="0"/>
                <a:cs typeface="Arial" panose="020B0604020202020204" pitchFamily="34" charset="0"/>
              </a:rPr>
              <a:t>Plano </a:t>
            </a:r>
            <a:r>
              <a:rPr lang="en-US" dirty="0">
                <a:solidFill>
                  <a:srgbClr val="000000"/>
                </a:solidFill>
                <a:latin typeface="Calibri" panose="020F0502020204030204" pitchFamily="34" charset="0"/>
                <a:ea typeface="Calibri" panose="020F0502020204030204" pitchFamily="34" charset="0"/>
                <a:cs typeface="Arial" panose="020B0604020202020204" pitchFamily="34" charset="0"/>
              </a:rPr>
              <a:t>concave: used for celloid in section since the blade is thin it will vibrate when for used for other harder materials.</a:t>
            </a:r>
          </a:p>
          <a:p>
            <a:pPr marL="285750" indent="-285750">
              <a:lnSpc>
                <a:spcPct val="115000"/>
              </a:lnSpc>
              <a:buFont typeface="Arial" panose="020B0604020202020204" pitchFamily="34" charset="0"/>
              <a:buChar char="•"/>
            </a:pPr>
            <a:r>
              <a:rPr lang="en-US" dirty="0" smtClean="0">
                <a:solidFill>
                  <a:srgbClr val="000000"/>
                </a:solidFill>
                <a:latin typeface="Calibri" panose="020F0502020204030204" pitchFamily="34" charset="0"/>
                <a:ea typeface="Calibri" panose="020F0502020204030204" pitchFamily="34" charset="0"/>
                <a:cs typeface="Arial" panose="020B0604020202020204" pitchFamily="34" charset="0"/>
              </a:rPr>
              <a:t>Biconcave</a:t>
            </a:r>
            <a:r>
              <a:rPr lang="en-US" dirty="0">
                <a:solidFill>
                  <a:srgbClr val="000000"/>
                </a:solidFill>
                <a:latin typeface="Calibri" panose="020F0502020204030204" pitchFamily="34" charset="0"/>
                <a:ea typeface="Calibri" panose="020F0502020204030204" pitchFamily="34" charset="0"/>
                <a:cs typeface="Arial" panose="020B0604020202020204" pitchFamily="34" charset="0"/>
              </a:rPr>
              <a:t>: It is recommended for paraffin section cutting on rocking and sledge type of microtome.</a:t>
            </a:r>
          </a:p>
          <a:p>
            <a:pPr marL="285750" indent="-285750">
              <a:lnSpc>
                <a:spcPct val="115000"/>
              </a:lnSpc>
              <a:buFont typeface="Arial" panose="020B0604020202020204" pitchFamily="34" charset="0"/>
              <a:buChar char="•"/>
            </a:pPr>
            <a:r>
              <a:rPr lang="en-US" dirty="0" smtClean="0">
                <a:solidFill>
                  <a:srgbClr val="000000"/>
                </a:solidFill>
                <a:latin typeface="Calibri" panose="020F0502020204030204" pitchFamily="34" charset="0"/>
                <a:ea typeface="Calibri" panose="020F0502020204030204" pitchFamily="34" charset="0"/>
                <a:cs typeface="Arial" panose="020B0604020202020204" pitchFamily="34" charset="0"/>
              </a:rPr>
              <a:t>Tool </a:t>
            </a:r>
            <a:r>
              <a:rPr lang="en-US" dirty="0">
                <a:solidFill>
                  <a:srgbClr val="000000"/>
                </a:solidFill>
                <a:latin typeface="Calibri" panose="020F0502020204030204" pitchFamily="34" charset="0"/>
                <a:ea typeface="Calibri" panose="020F0502020204030204" pitchFamily="34" charset="0"/>
                <a:cs typeface="Arial" panose="020B0604020202020204" pitchFamily="34" charset="0"/>
              </a:rPr>
              <a:t>edge: This is used with a heavy microtome for cutting very hard tissues like undecalcified bone.</a:t>
            </a:r>
          </a:p>
          <a:p>
            <a:pPr>
              <a:lnSpc>
                <a:spcPct val="115000"/>
              </a:lnSpc>
            </a:pPr>
            <a:endParaRPr lang="en-US" b="1"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a:lnSpc>
                <a:spcPct val="115000"/>
              </a:lnSpc>
            </a:pP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1214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0" y="1034858"/>
            <a:ext cx="9186276" cy="6186309"/>
          </a:xfrm>
          <a:prstGeom prst="rect">
            <a:avLst/>
          </a:prstGeom>
        </p:spPr>
        <p:txBody>
          <a:bodyPr wrap="square">
            <a:spAutoFit/>
          </a:bodyPr>
          <a:lstStyle/>
          <a:p>
            <a:r>
              <a:rPr lang="en-US" b="1" dirty="0"/>
              <a:t>Cleaning and daily </a:t>
            </a:r>
            <a:r>
              <a:rPr lang="en-US" b="1" dirty="0" smtClean="0"/>
              <a:t>maintenance :</a:t>
            </a:r>
            <a:r>
              <a:rPr lang="en-US" dirty="0" smtClean="0"/>
              <a:t> </a:t>
            </a:r>
            <a:endParaRPr lang="en-US" dirty="0"/>
          </a:p>
          <a:p>
            <a:r>
              <a:rPr lang="en-US" dirty="0"/>
              <a:t>Before cleaning: </a:t>
            </a:r>
          </a:p>
          <a:p>
            <a:r>
              <a:rPr lang="en-US" dirty="0" smtClean="0"/>
              <a:t>•Lock </a:t>
            </a:r>
            <a:r>
              <a:rPr lang="en-US" dirty="0"/>
              <a:t>the rotary hand wheel. </a:t>
            </a:r>
          </a:p>
          <a:p>
            <a:r>
              <a:rPr lang="en-US" dirty="0" smtClean="0"/>
              <a:t>•Remove </a:t>
            </a:r>
            <a:r>
              <a:rPr lang="en-US" dirty="0"/>
              <a:t>the microtome blade from the knife holder. </a:t>
            </a:r>
          </a:p>
          <a:p>
            <a:r>
              <a:rPr lang="en-US" dirty="0" smtClean="0"/>
              <a:t>•Remove </a:t>
            </a:r>
            <a:r>
              <a:rPr lang="en-US" dirty="0"/>
              <a:t>knife holder base and knife holder for </a:t>
            </a:r>
            <a:r>
              <a:rPr lang="en-US" dirty="0" smtClean="0"/>
              <a:t>cleaning</a:t>
            </a:r>
            <a:endParaRPr lang="en-US" dirty="0"/>
          </a:p>
          <a:p>
            <a:r>
              <a:rPr lang="en-US" dirty="0"/>
              <a:t>  Cleaning: </a:t>
            </a:r>
          </a:p>
          <a:p>
            <a:r>
              <a:rPr lang="en-US" dirty="0" smtClean="0"/>
              <a:t>•Remove </a:t>
            </a:r>
            <a:r>
              <a:rPr lang="en-US" dirty="0"/>
              <a:t>all sectioning waste with a dry brush. </a:t>
            </a:r>
          </a:p>
          <a:p>
            <a:r>
              <a:rPr lang="en-US" dirty="0" smtClean="0"/>
              <a:t>•To </a:t>
            </a:r>
            <a:r>
              <a:rPr lang="en-US" dirty="0"/>
              <a:t>remove paraffin residue, use paraffin removing product. </a:t>
            </a:r>
          </a:p>
          <a:p>
            <a:r>
              <a:rPr lang="en-US" dirty="0" smtClean="0"/>
              <a:t>•Clean </a:t>
            </a:r>
            <a:r>
              <a:rPr lang="en-US" dirty="0"/>
              <a:t>the outside surfaces with warm soapy water, and dry with a moist cloth. </a:t>
            </a:r>
            <a:endParaRPr lang="en-US" dirty="0" smtClean="0"/>
          </a:p>
          <a:p>
            <a:endParaRPr lang="en-US" b="1" dirty="0"/>
          </a:p>
          <a:p>
            <a:r>
              <a:rPr lang="en-US" b="1" dirty="0"/>
              <a:t> Safety </a:t>
            </a:r>
            <a:r>
              <a:rPr lang="en-US" b="1" dirty="0" smtClean="0"/>
              <a:t>precautions</a:t>
            </a:r>
            <a:endParaRPr lang="en-US" b="1" dirty="0"/>
          </a:p>
          <a:p>
            <a:pPr marL="285750" indent="-285750">
              <a:buFont typeface="Arial" panose="020B0604020202020204" pitchFamily="34" charset="0"/>
              <a:buChar char="•"/>
            </a:pPr>
            <a:r>
              <a:rPr lang="en-US" dirty="0" smtClean="0"/>
              <a:t>Do </a:t>
            </a:r>
            <a:r>
              <a:rPr lang="en-US" dirty="0"/>
              <a:t>not handle the blade with unprotected hands.</a:t>
            </a:r>
          </a:p>
          <a:p>
            <a:pPr marL="285750" indent="-285750">
              <a:buFont typeface="Arial" panose="020B0604020202020204" pitchFamily="34" charset="0"/>
              <a:buChar char="•"/>
            </a:pPr>
            <a:r>
              <a:rPr lang="en-US" dirty="0" smtClean="0"/>
              <a:t>Microtome </a:t>
            </a:r>
            <a:r>
              <a:rPr lang="en-US" dirty="0"/>
              <a:t>with non-disposable knife should have a safety shield </a:t>
            </a:r>
          </a:p>
          <a:p>
            <a:pPr marL="285750" indent="-285750">
              <a:buFont typeface="Arial" panose="020B0604020202020204" pitchFamily="34" charset="0"/>
              <a:buChar char="•"/>
            </a:pPr>
            <a:r>
              <a:rPr lang="en-US" dirty="0" smtClean="0"/>
              <a:t>Make </a:t>
            </a:r>
            <a:r>
              <a:rPr lang="en-US" dirty="0"/>
              <a:t>sure to use forceps and wear gloves. Do not leave the blade exposed during sample loading and unloading. Remember to cover the blade. </a:t>
            </a:r>
          </a:p>
          <a:p>
            <a:pPr marL="285750" indent="-285750">
              <a:buFont typeface="Arial" panose="020B0604020202020204" pitchFamily="34" charset="0"/>
              <a:buChar char="•"/>
            </a:pPr>
            <a:r>
              <a:rPr lang="en-US" dirty="0" smtClean="0"/>
              <a:t>Cover </a:t>
            </a:r>
            <a:r>
              <a:rPr lang="en-US" dirty="0"/>
              <a:t>the blade by using the provided finger guards or a protective foam guard over the blade during mounting/removal of sample. </a:t>
            </a:r>
          </a:p>
          <a:p>
            <a:pPr marL="285750" indent="-285750">
              <a:buFont typeface="Arial" panose="020B0604020202020204" pitchFamily="34" charset="0"/>
              <a:buChar char="•"/>
            </a:pPr>
            <a:r>
              <a:rPr lang="en-US" dirty="0" smtClean="0"/>
              <a:t>Use </a:t>
            </a:r>
            <a:r>
              <a:rPr lang="en-US" dirty="0"/>
              <a:t>forceps to remove the blade and wear two layers of nitrile gloves to help protect your skin</a:t>
            </a:r>
          </a:p>
          <a:p>
            <a:pPr marL="285750" indent="-285750">
              <a:buFont typeface="Arial" panose="020B0604020202020204" pitchFamily="34" charset="0"/>
              <a:buChar char="•"/>
            </a:pPr>
            <a:r>
              <a:rPr lang="en-US" dirty="0" smtClean="0"/>
              <a:t>Do </a:t>
            </a:r>
            <a:r>
              <a:rPr lang="en-US" dirty="0"/>
              <a:t>not skip Personal Protective Equipment (PPE) – gloves can minimize or possibly prevent cuts and lacerations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5198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58460" y="975032"/>
            <a:ext cx="9127816" cy="3693319"/>
          </a:xfrm>
          <a:prstGeom prst="rect">
            <a:avLst/>
          </a:prstGeom>
        </p:spPr>
        <p:txBody>
          <a:bodyPr wrap="square">
            <a:spAutoFit/>
          </a:bodyPr>
          <a:lstStyle/>
          <a:p>
            <a:r>
              <a:rPr lang="en-US" b="1" dirty="0"/>
              <a:t>Microtome Knife Sharpening </a:t>
            </a:r>
          </a:p>
          <a:p>
            <a:pPr marL="285750" indent="-285750">
              <a:buFont typeface="Arial" panose="020B0604020202020204" pitchFamily="34" charset="0"/>
              <a:buChar char="•"/>
            </a:pPr>
            <a:r>
              <a:rPr lang="en-US" dirty="0"/>
              <a:t>This is done by manual or automatic methods. </a:t>
            </a:r>
          </a:p>
          <a:p>
            <a:pPr marL="285750" indent="-285750">
              <a:buFont typeface="Arial" panose="020B0604020202020204" pitchFamily="34" charset="0"/>
              <a:buChar char="•"/>
            </a:pPr>
            <a:r>
              <a:rPr lang="en-US" dirty="0"/>
              <a:t>Two steps: -honing and stropping are employed for knife sharpening </a:t>
            </a:r>
            <a:endParaRPr lang="en-US" dirty="0" smtClean="0"/>
          </a:p>
          <a:p>
            <a:pPr marL="285750" indent="-285750">
              <a:buFont typeface="Arial" panose="020B0604020202020204" pitchFamily="34" charset="0"/>
              <a:buChar char="•"/>
            </a:pPr>
            <a:endParaRPr lang="en-US" dirty="0"/>
          </a:p>
          <a:p>
            <a:r>
              <a:rPr lang="en-US" b="1" dirty="0"/>
              <a:t>Honing</a:t>
            </a:r>
            <a:r>
              <a:rPr lang="en-US" dirty="0" smtClean="0"/>
              <a:t>:</a:t>
            </a:r>
          </a:p>
          <a:p>
            <a:r>
              <a:rPr lang="en-US" dirty="0" smtClean="0"/>
              <a:t> </a:t>
            </a:r>
            <a:r>
              <a:rPr lang="en-US" dirty="0"/>
              <a:t>Microtome knives are sharpened against a special stone called “Hone”. Honing refers to grinding the cutting edge of the knife on a hard abrasive surface to sharpen the knife</a:t>
            </a:r>
            <a:r>
              <a:rPr lang="en-US" dirty="0" smtClean="0"/>
              <a:t>.</a:t>
            </a:r>
          </a:p>
          <a:p>
            <a:r>
              <a:rPr lang="en-US" dirty="0" smtClean="0"/>
              <a:t> </a:t>
            </a:r>
            <a:endParaRPr lang="en-US" dirty="0"/>
          </a:p>
          <a:p>
            <a:r>
              <a:rPr lang="en-US" b="1" dirty="0"/>
              <a:t>Stropping</a:t>
            </a:r>
            <a:r>
              <a:rPr lang="en-US" dirty="0"/>
              <a:t>: </a:t>
            </a:r>
            <a:endParaRPr lang="en-US" dirty="0" smtClean="0"/>
          </a:p>
          <a:p>
            <a:r>
              <a:rPr lang="en-US" dirty="0" smtClean="0"/>
              <a:t>This </a:t>
            </a:r>
            <a:r>
              <a:rPr lang="en-US" dirty="0"/>
              <a:t>is a process of polishing an already fairly sharp edge that may be flexible (hanging) or rigid. </a:t>
            </a:r>
            <a:r>
              <a:rPr lang="en-US" dirty="0" smtClean="0"/>
              <a:t>.</a:t>
            </a:r>
            <a:endParaRPr lang="en-US" dirty="0"/>
          </a:p>
          <a:p>
            <a:endParaRPr lang="en-US" dirty="0"/>
          </a:p>
          <a:p>
            <a:r>
              <a:rPr lang="en-US" b="1" dirty="0"/>
              <a:t>Knife Sharpening Equipment</a:t>
            </a:r>
          </a:p>
          <a:p>
            <a:r>
              <a:rPr lang="en-US" dirty="0"/>
              <a:t>Despite high cost these equipment are popular because they are less time consuming. </a:t>
            </a:r>
          </a:p>
        </p:txBody>
      </p:sp>
      <p:pic>
        <p:nvPicPr>
          <p:cNvPr id="8" name="Picture 7"/>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891568"/>
            <a:ext cx="1767840" cy="1767840"/>
          </a:xfrm>
          <a:prstGeom prst="rect">
            <a:avLst/>
          </a:prstGeom>
          <a:noFill/>
        </p:spPr>
      </p:pic>
      <p:pic>
        <p:nvPicPr>
          <p:cNvPr id="9" name="Picture 8" descr="http://www.rajswasthya.nic.in/RHSDP%20Training%20Modules/Lab.%20Tech/Histo/Stropping%20Technique.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4891568"/>
            <a:ext cx="2200275" cy="1578610"/>
          </a:xfrm>
          <a:prstGeom prst="rect">
            <a:avLst/>
          </a:prstGeom>
          <a:noFill/>
          <a:ln w="28575">
            <a:solidFill>
              <a:schemeClr val="tx2"/>
            </a:solidFill>
          </a:ln>
        </p:spPr>
      </p:pic>
    </p:spTree>
    <p:extLst>
      <p:ext uri="{BB962C8B-B14F-4D97-AF65-F5344CB8AC3E}">
        <p14:creationId xmlns:p14="http://schemas.microsoft.com/office/powerpoint/2010/main" val="2010220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30114" y="1005334"/>
            <a:ext cx="9127816" cy="5909310"/>
          </a:xfrm>
          <a:prstGeom prst="rect">
            <a:avLst/>
          </a:prstGeom>
        </p:spPr>
        <p:txBody>
          <a:bodyPr wrap="square">
            <a:spAutoFit/>
          </a:bodyPr>
          <a:lstStyle/>
          <a:p>
            <a:r>
              <a:rPr lang="en-US" b="1" dirty="0" smtClean="0"/>
              <a:t>Daily</a:t>
            </a:r>
            <a:r>
              <a:rPr lang="en-US" b="1" dirty="0"/>
              <a:t>:</a:t>
            </a:r>
            <a:r>
              <a:rPr lang="en-US" dirty="0"/>
              <a:t> </a:t>
            </a:r>
          </a:p>
          <a:p>
            <a:r>
              <a:rPr lang="en-US" dirty="0" smtClean="0"/>
              <a:t>1.Lock </a:t>
            </a:r>
            <a:r>
              <a:rPr lang="en-US" dirty="0"/>
              <a:t>the microtome hand wheel. </a:t>
            </a:r>
          </a:p>
          <a:p>
            <a:r>
              <a:rPr lang="en-US" dirty="0" smtClean="0"/>
              <a:t>2.Remove </a:t>
            </a:r>
            <a:r>
              <a:rPr lang="en-US" dirty="0"/>
              <a:t>all section debris, using either alcohol-soaked paper towel or a suitable vacuum system. </a:t>
            </a:r>
          </a:p>
          <a:p>
            <a:r>
              <a:rPr lang="en-US" dirty="0" smtClean="0"/>
              <a:t>3.Carefully </a:t>
            </a:r>
            <a:r>
              <a:rPr lang="en-US" dirty="0"/>
              <a:t>remove all specimen trimmings. </a:t>
            </a:r>
          </a:p>
          <a:p>
            <a:r>
              <a:rPr lang="en-US" dirty="0" smtClean="0"/>
              <a:t>4.Remove </a:t>
            </a:r>
            <a:r>
              <a:rPr lang="en-US" dirty="0"/>
              <a:t>all specimens.</a:t>
            </a:r>
          </a:p>
          <a:p>
            <a:r>
              <a:rPr lang="en-US" dirty="0" smtClean="0"/>
              <a:t>5.Remove </a:t>
            </a:r>
            <a:r>
              <a:rPr lang="en-US" dirty="0"/>
              <a:t>all blades or knives. </a:t>
            </a:r>
          </a:p>
          <a:p>
            <a:r>
              <a:rPr lang="en-US" dirty="0" smtClean="0"/>
              <a:t>6.Remove </a:t>
            </a:r>
            <a:r>
              <a:rPr lang="en-US" dirty="0"/>
              <a:t>all used specimen holders and soak in warm soapy water to ensure that all cryocompound is removed; air or oven dry. </a:t>
            </a:r>
          </a:p>
          <a:p>
            <a:r>
              <a:rPr lang="en-US" b="1" dirty="0"/>
              <a:t> Weekly: </a:t>
            </a:r>
          </a:p>
          <a:p>
            <a:r>
              <a:rPr lang="en-US" dirty="0" smtClean="0"/>
              <a:t>1.Empty </a:t>
            </a:r>
            <a:r>
              <a:rPr lang="en-US" dirty="0"/>
              <a:t>fluid container (this fluid is collected during the daily defrost cycles). </a:t>
            </a:r>
          </a:p>
          <a:p>
            <a:r>
              <a:rPr lang="en-US" dirty="0" smtClean="0"/>
              <a:t>2.Thoroughly </a:t>
            </a:r>
            <a:r>
              <a:rPr lang="en-US" dirty="0"/>
              <a:t>clean and lubricate all contact surfaces of the knife holders</a:t>
            </a:r>
            <a:r>
              <a:rPr lang="en-US" dirty="0" smtClean="0"/>
              <a:t>.</a:t>
            </a:r>
            <a:endParaRPr lang="en-US" dirty="0"/>
          </a:p>
          <a:p>
            <a:r>
              <a:rPr lang="en-US" b="1" dirty="0"/>
              <a:t> Monthly:</a:t>
            </a:r>
          </a:p>
          <a:p>
            <a:r>
              <a:rPr lang="en-US" dirty="0" smtClean="0"/>
              <a:t>1.Spindle </a:t>
            </a:r>
            <a:r>
              <a:rPr lang="en-US" dirty="0"/>
              <a:t>lubrication: ensure that the hand-wheel of the microtome is locked, using the coarse advance bring the microtome spindle (object head) forward. </a:t>
            </a:r>
          </a:p>
          <a:p>
            <a:r>
              <a:rPr lang="en-US" dirty="0" smtClean="0"/>
              <a:t>2.Using </a:t>
            </a:r>
            <a:r>
              <a:rPr lang="en-US" dirty="0"/>
              <a:t>a disposable pipette place a few drops of low-temperature oil (supplied with the cryostat) onto the rear (close to the microtome housing) upper surface of the spindle </a:t>
            </a:r>
          </a:p>
          <a:p>
            <a:r>
              <a:rPr lang="en-US" dirty="0" smtClean="0"/>
              <a:t>3.Retract </a:t>
            </a:r>
            <a:r>
              <a:rPr lang="en-US" dirty="0"/>
              <a:t>the spindle to its home position. </a:t>
            </a:r>
          </a:p>
          <a:p>
            <a:r>
              <a:rPr lang="en-US" dirty="0" smtClean="0"/>
              <a:t>4.Check </a:t>
            </a:r>
            <a:r>
              <a:rPr lang="en-US" dirty="0"/>
              <a:t>the side compressor vents to remove all dust etc. </a:t>
            </a:r>
          </a:p>
          <a:p>
            <a:r>
              <a:rPr lang="en-US" b="1" dirty="0" smtClean="0"/>
              <a:t>Annual</a:t>
            </a:r>
            <a:r>
              <a:rPr lang="en-US" b="1" dirty="0"/>
              <a:t>:</a:t>
            </a:r>
          </a:p>
          <a:p>
            <a:r>
              <a:rPr lang="en-US" dirty="0"/>
              <a:t>Have the instrument serviced by Manufacturer trained and approved service engineers.</a:t>
            </a:r>
          </a:p>
        </p:txBody>
      </p:sp>
    </p:spTree>
    <p:extLst>
      <p:ext uri="{BB962C8B-B14F-4D97-AF65-F5344CB8AC3E}">
        <p14:creationId xmlns:p14="http://schemas.microsoft.com/office/powerpoint/2010/main" val="4041219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9" name="Rectangle 8"/>
          <p:cNvSpPr/>
          <p:nvPr/>
        </p:nvSpPr>
        <p:spPr>
          <a:xfrm>
            <a:off x="-32980" y="1034858"/>
            <a:ext cx="9176980" cy="3139321"/>
          </a:xfrm>
          <a:prstGeom prst="rect">
            <a:avLst/>
          </a:prstGeom>
        </p:spPr>
        <p:txBody>
          <a:bodyPr wrap="square">
            <a:spAutoFit/>
          </a:bodyPr>
          <a:lstStyle/>
          <a:p>
            <a:r>
              <a:rPr lang="en-US" b="1" dirty="0"/>
              <a:t>TISSUE FLOATATION BATH</a:t>
            </a:r>
          </a:p>
          <a:p>
            <a:pPr marL="285750" indent="-285750">
              <a:buFont typeface="Arial" panose="020B0604020202020204" pitchFamily="34" charset="0"/>
              <a:buChar char="•"/>
            </a:pPr>
            <a:r>
              <a:rPr lang="en-US" dirty="0"/>
              <a:t>The tissue floatation/ water baths are used to float paraffin ribbons, to stretch sections and remove wrinkles and folds before placing sections on the slide. Simply sticking paraffin ribbons on slides does not work. </a:t>
            </a:r>
            <a:endParaRPr lang="en-US" dirty="0" smtClean="0"/>
          </a:p>
          <a:p>
            <a:pPr marL="285750" indent="-285750">
              <a:buFont typeface="Arial" panose="020B0604020202020204" pitchFamily="34" charset="0"/>
              <a:buChar char="•"/>
            </a:pPr>
            <a:r>
              <a:rPr lang="en-US" dirty="0" smtClean="0"/>
              <a:t>A </a:t>
            </a:r>
            <a:r>
              <a:rPr lang="en-US" dirty="0"/>
              <a:t>warm water bath allows tissue to relax and smooth out prior to being mounted on a glass slide. The warmth also makes the paraffin stick to the glass slides.</a:t>
            </a:r>
          </a:p>
          <a:p>
            <a:pPr marL="285750" indent="-285750">
              <a:buFont typeface="Arial" panose="020B0604020202020204" pitchFamily="34" charset="0"/>
              <a:buChar char="•"/>
            </a:pPr>
            <a:r>
              <a:rPr lang="en-US" dirty="0"/>
              <a:t>These water baths are filled with distilled water, heated to a temperature 5-10° C below the melting point of paraffin, and the water bath is usually kept at 40-50° C. </a:t>
            </a:r>
            <a:endParaRPr lang="en-US" dirty="0" smtClean="0"/>
          </a:p>
          <a:p>
            <a:pPr marL="285750" indent="-285750">
              <a:buFont typeface="Arial" panose="020B0604020202020204" pitchFamily="34" charset="0"/>
              <a:buChar char="•"/>
            </a:pPr>
            <a:r>
              <a:rPr lang="en-US" dirty="0" smtClean="0"/>
              <a:t>This </a:t>
            </a:r>
            <a:r>
              <a:rPr lang="en-US" dirty="0"/>
              <a:t>is an optimal temperature range for various types of paraffins. </a:t>
            </a:r>
            <a:endParaRPr lang="en-US" dirty="0" smtClean="0"/>
          </a:p>
          <a:p>
            <a:pPr marL="285750" indent="-285750">
              <a:buFont typeface="Arial" panose="020B0604020202020204" pitchFamily="34" charset="0"/>
              <a:buChar char="•"/>
            </a:pPr>
            <a:r>
              <a:rPr lang="en-US" dirty="0" smtClean="0"/>
              <a:t>Hard </a:t>
            </a:r>
            <a:r>
              <a:rPr lang="en-US" dirty="0"/>
              <a:t>paraffin will require a higher water temperature to relax, while softer paraffins will benefit from a lower water temperature since they may disintegrate at higher temperatures</a:t>
            </a:r>
            <a:r>
              <a:rPr lang="en-US" dirty="0" smtClean="0"/>
              <a:t>.</a:t>
            </a:r>
            <a:endParaRPr lang="en-US" dirty="0"/>
          </a:p>
        </p:txBody>
      </p:sp>
      <p:pic>
        <p:nvPicPr>
          <p:cNvPr id="10" name="Picture 9"/>
          <p:cNvPicPr>
            <a:picLocks noChangeAspect="1"/>
          </p:cNvPicPr>
          <p:nvPr/>
        </p:nvPicPr>
        <p:blipFill>
          <a:blip r:embed="rId6"/>
          <a:stretch>
            <a:fillRect/>
          </a:stretch>
        </p:blipFill>
        <p:spPr>
          <a:xfrm>
            <a:off x="2286000" y="4495801"/>
            <a:ext cx="3657600" cy="2163608"/>
          </a:xfrm>
          <a:prstGeom prst="rect">
            <a:avLst/>
          </a:prstGeom>
        </p:spPr>
      </p:pic>
    </p:spTree>
    <p:extLst>
      <p:ext uri="{BB962C8B-B14F-4D97-AF65-F5344CB8AC3E}">
        <p14:creationId xmlns:p14="http://schemas.microsoft.com/office/powerpoint/2010/main" val="3604590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42276" y="975032"/>
            <a:ext cx="9144000" cy="5632311"/>
          </a:xfrm>
          <a:prstGeom prst="rect">
            <a:avLst/>
          </a:prstGeom>
        </p:spPr>
        <p:txBody>
          <a:bodyPr wrap="square">
            <a:spAutoFit/>
          </a:bodyPr>
          <a:lstStyle/>
          <a:p>
            <a:r>
              <a:rPr lang="en-US" b="1" dirty="0"/>
              <a:t>Maintenance </a:t>
            </a:r>
          </a:p>
          <a:p>
            <a:r>
              <a:rPr lang="en-US" dirty="0"/>
              <a:t>Water baths are equipment whose maintenance is simple. The recommended routines mainly focus on the cleaning of external components.</a:t>
            </a:r>
          </a:p>
          <a:p>
            <a:r>
              <a:rPr lang="en-US" dirty="0"/>
              <a:t>1.Water must be kept clean and changed at least daily.</a:t>
            </a:r>
          </a:p>
          <a:p>
            <a:r>
              <a:rPr lang="en-US" dirty="0"/>
              <a:t>2.Keep empty reservoir covered to prevent fibers and dust from settling and becoming a potential contaminant.</a:t>
            </a:r>
          </a:p>
          <a:p>
            <a:r>
              <a:rPr lang="en-US" dirty="0"/>
              <a:t>3.Water surface must be skimmed with a laboratory-grade wipe to prevent contamination of debris between each ribbon.</a:t>
            </a:r>
          </a:p>
          <a:p>
            <a:r>
              <a:rPr lang="en-US" dirty="0"/>
              <a:t>4.Temperature of the bath should be checked and recorded daily.</a:t>
            </a:r>
          </a:p>
          <a:p>
            <a:r>
              <a:rPr lang="en-US" dirty="0"/>
              <a:t>5.Check the thermometer or temperature controls every three months using known standards. If no reference standard is available, use an ice/water mixture and/or boiling water. Note that the thermometer or the water bath temperature controls should also be checked when the equipment is first installed after purchase</a:t>
            </a:r>
            <a:r>
              <a:rPr lang="en-US" dirty="0" smtClean="0"/>
              <a:t>.</a:t>
            </a:r>
            <a:endParaRPr lang="en-US" dirty="0"/>
          </a:p>
          <a:p>
            <a:r>
              <a:rPr lang="en-US" dirty="0"/>
              <a:t>Limitations</a:t>
            </a:r>
          </a:p>
          <a:p>
            <a:r>
              <a:rPr lang="en-US" dirty="0"/>
              <a:t>The water bath may introduce artifacts to sections. </a:t>
            </a:r>
            <a:endParaRPr lang="en-US" dirty="0" smtClean="0"/>
          </a:p>
          <a:p>
            <a:endParaRPr lang="en-US" dirty="0"/>
          </a:p>
          <a:p>
            <a:r>
              <a:rPr lang="en-US" b="1" dirty="0"/>
              <a:t>As per NABL 112-</a:t>
            </a:r>
          </a:p>
          <a:p>
            <a:r>
              <a:rPr lang="en-US" dirty="0" smtClean="0"/>
              <a:t>1.The </a:t>
            </a:r>
            <a:r>
              <a:rPr lang="en-US" dirty="0"/>
              <a:t>fluid in the flotation bath shall be changed at least once a day.</a:t>
            </a:r>
          </a:p>
          <a:p>
            <a:r>
              <a:rPr lang="en-US" dirty="0" smtClean="0"/>
              <a:t>2.The </a:t>
            </a:r>
            <a:r>
              <a:rPr lang="en-US" dirty="0"/>
              <a:t>surface of the water bath shall be skimmed regularly during section cutting to remove floaters.</a:t>
            </a:r>
          </a:p>
        </p:txBody>
      </p:sp>
    </p:spTree>
    <p:extLst>
      <p:ext uri="{BB962C8B-B14F-4D97-AF65-F5344CB8AC3E}">
        <p14:creationId xmlns:p14="http://schemas.microsoft.com/office/powerpoint/2010/main" val="191264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9296" y="1053908"/>
            <a:ext cx="9176980" cy="4801314"/>
          </a:xfrm>
          <a:prstGeom prst="rect">
            <a:avLst/>
          </a:prstGeom>
        </p:spPr>
        <p:txBody>
          <a:bodyPr wrap="square">
            <a:spAutoFit/>
          </a:bodyPr>
          <a:lstStyle/>
          <a:p>
            <a:r>
              <a:rPr lang="en-US" b="1" dirty="0"/>
              <a:t>CRYOSTATS</a:t>
            </a:r>
          </a:p>
          <a:p>
            <a:pPr marL="285750" indent="-285750">
              <a:buFont typeface="Arial" panose="020B0604020202020204" pitchFamily="34" charset="0"/>
              <a:buChar char="•"/>
            </a:pPr>
            <a:r>
              <a:rPr lang="en-US" dirty="0"/>
              <a:t>The tissue can be rapidly frozen and kept frozen while sections are cut using a cryostat microtome (a microtome in a freezing chamber). These are called “frozen sections</a:t>
            </a:r>
            <a:r>
              <a:rPr lang="en-US" dirty="0" smtClean="0"/>
              <a:t>”.</a:t>
            </a:r>
          </a:p>
          <a:p>
            <a:pPr marL="285750" indent="-285750">
              <a:buFont typeface="Arial" panose="020B0604020202020204" pitchFamily="34" charset="0"/>
              <a:buChar char="•"/>
            </a:pPr>
            <a:r>
              <a:rPr lang="en-US" dirty="0" smtClean="0"/>
              <a:t> </a:t>
            </a:r>
            <a:r>
              <a:rPr lang="en-US" dirty="0"/>
              <a:t>Frozen sections can be prepared very quickly and are therefore used when an intra-operative diagnosis is required to guide a surgical procedure or where any type of interference with the chemical makeup of the cells is to be </a:t>
            </a:r>
            <a:r>
              <a:rPr lang="en-US" dirty="0" smtClean="0"/>
              <a:t>avoided.   </a:t>
            </a:r>
            <a:endParaRPr lang="en-US" dirty="0"/>
          </a:p>
          <a:p>
            <a:r>
              <a:rPr lang="en-US" dirty="0"/>
              <a:t>Types</a:t>
            </a:r>
          </a:p>
          <a:p>
            <a:r>
              <a:rPr lang="en-US" dirty="0"/>
              <a:t>Several types of cryostats are commercially available and can be categorized as follows:</a:t>
            </a:r>
          </a:p>
          <a:p>
            <a:r>
              <a:rPr lang="en-US" dirty="0" smtClean="0"/>
              <a:t>a. Single </a:t>
            </a:r>
            <a:r>
              <a:rPr lang="en-US" dirty="0"/>
              <a:t>compressor (chamber cooling only) </a:t>
            </a:r>
          </a:p>
          <a:p>
            <a:r>
              <a:rPr lang="en-US" dirty="0" smtClean="0"/>
              <a:t>b. Double </a:t>
            </a:r>
            <a:r>
              <a:rPr lang="en-US" dirty="0"/>
              <a:t>compressor (chamber and object cooling) </a:t>
            </a:r>
          </a:p>
          <a:p>
            <a:r>
              <a:rPr lang="en-US" dirty="0" smtClean="0"/>
              <a:t>c. Manual </a:t>
            </a:r>
            <a:r>
              <a:rPr lang="en-US" dirty="0"/>
              <a:t>sectioning</a:t>
            </a:r>
          </a:p>
          <a:p>
            <a:r>
              <a:rPr lang="en-US" dirty="0" smtClean="0"/>
              <a:t>d. Motorized </a:t>
            </a:r>
            <a:r>
              <a:rPr lang="en-US" dirty="0"/>
              <a:t>sectioning </a:t>
            </a:r>
          </a:p>
          <a:p>
            <a:r>
              <a:rPr lang="en-US" dirty="0" smtClean="0"/>
              <a:t>The </a:t>
            </a:r>
            <a:r>
              <a:rPr lang="en-US" dirty="0"/>
              <a:t>normal working chamber temperature is from 0°C to −35°C, the limiting factor being the type of compressor and refrigerant used. </a:t>
            </a:r>
          </a:p>
          <a:p>
            <a:r>
              <a:rPr lang="en-US" b="1" dirty="0"/>
              <a:t>Cryosectioning at temperatures lower than −35°C requires the use of a cryogen such as liquid nitrogen</a:t>
            </a:r>
            <a:r>
              <a:rPr lang="en-US" dirty="0"/>
              <a:t>. </a:t>
            </a:r>
          </a:p>
          <a:p>
            <a:endParaRPr lang="en-US" dirty="0"/>
          </a:p>
        </p:txBody>
      </p:sp>
      <p:pic>
        <p:nvPicPr>
          <p:cNvPr id="8" name="Pictur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5248295"/>
            <a:ext cx="2362200" cy="1588135"/>
          </a:xfrm>
          <a:prstGeom prst="rect">
            <a:avLst/>
          </a:prstGeom>
          <a:noFill/>
          <a:ln>
            <a:noFill/>
          </a:ln>
        </p:spPr>
      </p:pic>
      <p:pic>
        <p:nvPicPr>
          <p:cNvPr id="9" name="Picture 8"/>
          <p:cNvPicPr/>
          <p:nvPr/>
        </p:nvPicPr>
        <p:blipFill rotWithShape="1">
          <a:blip r:embed="rId8"/>
          <a:srcRect l="20923" t="16420" r="23277" b="13883"/>
          <a:stretch/>
        </p:blipFill>
        <p:spPr bwMode="auto">
          <a:xfrm>
            <a:off x="4038600" y="5248295"/>
            <a:ext cx="2305050" cy="16097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9560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0" y="1363110"/>
            <a:ext cx="9127816" cy="4524315"/>
          </a:xfrm>
          <a:prstGeom prst="rect">
            <a:avLst/>
          </a:prstGeom>
        </p:spPr>
        <p:txBody>
          <a:bodyPr wrap="square">
            <a:spAutoFit/>
          </a:bodyPr>
          <a:lstStyle/>
          <a:p>
            <a:r>
              <a:rPr lang="en-US" b="1" dirty="0"/>
              <a:t>Histopathology </a:t>
            </a:r>
            <a:endParaRPr lang="en-US" b="1" dirty="0" smtClean="0"/>
          </a:p>
          <a:p>
            <a:r>
              <a:rPr lang="en-US" i="1" dirty="0" smtClean="0"/>
              <a:t>Compound </a:t>
            </a:r>
            <a:r>
              <a:rPr lang="en-US" i="1" dirty="0"/>
              <a:t>of three Greek words: </a:t>
            </a:r>
            <a:r>
              <a:rPr lang="en-US" i="1" dirty="0" err="1"/>
              <a:t>histos</a:t>
            </a:r>
            <a:r>
              <a:rPr lang="en-US" i="1" dirty="0"/>
              <a:t> "tissue", pathos "suffering", and logia "study </a:t>
            </a:r>
            <a:r>
              <a:rPr lang="en-US" i="1" dirty="0" smtClean="0"/>
              <a:t>of“</a:t>
            </a:r>
          </a:p>
          <a:p>
            <a:endParaRPr lang="en-US" dirty="0" smtClean="0"/>
          </a:p>
          <a:p>
            <a:pPr marL="285750" indent="-285750">
              <a:buFont typeface="Arial" panose="020B0604020202020204" pitchFamily="34" charset="0"/>
              <a:buChar char="•"/>
            </a:pPr>
            <a:r>
              <a:rPr lang="en-US" dirty="0" smtClean="0"/>
              <a:t>It refers </a:t>
            </a:r>
            <a:r>
              <a:rPr lang="en-US" dirty="0"/>
              <a:t>to the microscopic examination of tissue in order to study the manifestations of disease</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 In clinical </a:t>
            </a:r>
            <a:r>
              <a:rPr lang="en-US" dirty="0"/>
              <a:t>medicine, histopathology refers to the examination of a biopsy or surgical specimen by a pathologist, after the specimen has been processed and histological sections have been placed onto the glass slide</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Histopathological examination of tissues starts with surgery, biopsy, or autopsy.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a:t>
            </a:r>
            <a:r>
              <a:rPr lang="en-US" dirty="0"/>
              <a:t>tissue is removed from the body and then placed in a fixative which stabilizes the tissues to prevent decay</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 </a:t>
            </a:r>
            <a:r>
              <a:rPr lang="en-US" dirty="0"/>
              <a:t>The most common fixative is formalin (10% formaldehyde in water). </a:t>
            </a:r>
          </a:p>
        </p:txBody>
      </p:sp>
    </p:spTree>
    <p:extLst>
      <p:ext uri="{BB962C8B-B14F-4D97-AF65-F5344CB8AC3E}">
        <p14:creationId xmlns:p14="http://schemas.microsoft.com/office/powerpoint/2010/main" val="2654543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5" name="Rectangle 4"/>
          <p:cNvSpPr/>
          <p:nvPr/>
        </p:nvSpPr>
        <p:spPr>
          <a:xfrm>
            <a:off x="0" y="975032"/>
            <a:ext cx="9127816" cy="6463308"/>
          </a:xfrm>
          <a:prstGeom prst="rect">
            <a:avLst/>
          </a:prstGeom>
        </p:spPr>
        <p:txBody>
          <a:bodyPr wrap="square">
            <a:spAutoFit/>
          </a:bodyPr>
          <a:lstStyle/>
          <a:p>
            <a:r>
              <a:rPr lang="en-US" b="1" dirty="0" smtClean="0"/>
              <a:t>Maintenance</a:t>
            </a:r>
          </a:p>
          <a:p>
            <a:endParaRPr lang="en-US" b="1" dirty="0"/>
          </a:p>
          <a:p>
            <a:pPr marL="285750" indent="-285750">
              <a:buFont typeface="Arial" panose="020B0604020202020204" pitchFamily="34" charset="0"/>
              <a:buChar char="•"/>
            </a:pPr>
            <a:r>
              <a:rPr lang="en-US" dirty="0" smtClean="0"/>
              <a:t>Cryostats </a:t>
            </a:r>
            <a:r>
              <a:rPr lang="en-US" dirty="0"/>
              <a:t>must be located in a draught-free, humidity-controlled area, with clearance of 30 cm, on all sides to ensure that there is unrestricted air movement around the instrument. </a:t>
            </a:r>
          </a:p>
          <a:p>
            <a:pPr marL="285750" indent="-285750">
              <a:buFont typeface="Arial" panose="020B0604020202020204" pitchFamily="34" charset="0"/>
              <a:buChar char="•"/>
            </a:pPr>
            <a:r>
              <a:rPr lang="en-US" dirty="0" smtClean="0"/>
              <a:t>All </a:t>
            </a:r>
            <a:r>
              <a:rPr lang="en-US" dirty="0"/>
              <a:t>accessories; knife holder, antiroll guide, brush trays, etc. should be placed into the chamber prior to the instrument being turned on. </a:t>
            </a:r>
          </a:p>
          <a:p>
            <a:pPr marL="285750" indent="-285750">
              <a:buFont typeface="Arial" panose="020B0604020202020204" pitchFamily="34" charset="0"/>
              <a:buChar char="•"/>
            </a:pPr>
            <a:r>
              <a:rPr lang="en-US" dirty="0" smtClean="0"/>
              <a:t>Always </a:t>
            </a:r>
            <a:r>
              <a:rPr lang="en-US" dirty="0"/>
              <a:t>clean the equipment between users and at the end of a session. Perform a comprehensive decontamination by removing the stage and allowing it to come to room temperature before cleaning. Allow it to dry completely before returning it to the cryostat. </a:t>
            </a:r>
          </a:p>
          <a:p>
            <a:pPr marL="285750" indent="-285750">
              <a:buFont typeface="Arial" panose="020B0604020202020204" pitchFamily="34" charset="0"/>
              <a:buChar char="•"/>
            </a:pPr>
            <a:r>
              <a:rPr lang="en-US" dirty="0" smtClean="0"/>
              <a:t>Use </a:t>
            </a:r>
            <a:r>
              <a:rPr lang="en-US" dirty="0"/>
              <a:t>a pair of forceps to carefully remove the knife. Either discard the knife directly in a sharps container or if re-using it, place in a container of disinfectant to soak.</a:t>
            </a:r>
          </a:p>
          <a:p>
            <a:pPr marL="285750" indent="-285750">
              <a:buFont typeface="Arial" panose="020B0604020202020204" pitchFamily="34" charset="0"/>
              <a:buChar char="•"/>
            </a:pPr>
            <a:r>
              <a:rPr lang="en-US" dirty="0" smtClean="0"/>
              <a:t>Specimen </a:t>
            </a:r>
            <a:r>
              <a:rPr lang="en-US" dirty="0"/>
              <a:t>shavings should be removed after each use.</a:t>
            </a:r>
          </a:p>
          <a:p>
            <a:pPr marL="285750" indent="-285750">
              <a:buFont typeface="Arial" panose="020B0604020202020204" pitchFamily="34" charset="0"/>
              <a:buChar char="•"/>
            </a:pPr>
            <a:r>
              <a:rPr lang="en-US" dirty="0" smtClean="0"/>
              <a:t>The </a:t>
            </a:r>
            <a:r>
              <a:rPr lang="en-US" dirty="0"/>
              <a:t>waste tray that is underneath the microtome spindle should be carefully lifted out and the shavings/debris placed into a biohazard bag.</a:t>
            </a:r>
          </a:p>
          <a:p>
            <a:pPr marL="285750" indent="-285750">
              <a:buFont typeface="Arial" panose="020B0604020202020204" pitchFamily="34" charset="0"/>
              <a:buChar char="•"/>
            </a:pPr>
            <a:r>
              <a:rPr lang="en-US" dirty="0" smtClean="0"/>
              <a:t>Other </a:t>
            </a:r>
            <a:r>
              <a:rPr lang="en-US" dirty="0"/>
              <a:t>shavings and specimen debris can be wiped up using either paper towel or a gauze swab soaked in 70% alcohol. During this procedure it is important to minimize aerosols and to prevent sectioning debris from spilling onto open surfaces. </a:t>
            </a:r>
          </a:p>
          <a:p>
            <a:pPr marL="285750" indent="-285750">
              <a:buFont typeface="Arial" panose="020B0604020202020204" pitchFamily="34" charset="0"/>
              <a:buChar char="•"/>
            </a:pPr>
            <a:r>
              <a:rPr lang="en-US" dirty="0" smtClean="0"/>
              <a:t>Use </a:t>
            </a:r>
            <a:r>
              <a:rPr lang="en-US" dirty="0"/>
              <a:t>a cloth, manipulated with forceps where possible, to scrub and decontaminate. If needed, use a handled brush to access hard to reach areas, though a brush is more likely to splatter so it is necessary to use facial protection. </a:t>
            </a:r>
          </a:p>
          <a:p>
            <a:pPr marL="285750" indent="-285750">
              <a:buFont typeface="Arial" panose="020B0604020202020204" pitchFamily="34" charset="0"/>
              <a:buChar char="•"/>
            </a:pPr>
            <a:r>
              <a:rPr lang="en-US" dirty="0" smtClean="0"/>
              <a:t>Soak </a:t>
            </a:r>
            <a:r>
              <a:rPr lang="en-US" dirty="0"/>
              <a:t>up residual disinfectant and rinse/dry with 95% ethanol. Let air dry.</a:t>
            </a:r>
          </a:p>
          <a:p>
            <a:endParaRPr lang="en-US" dirty="0" smtClean="0"/>
          </a:p>
          <a:p>
            <a:endParaRPr lang="en-US" dirty="0"/>
          </a:p>
        </p:txBody>
      </p:sp>
    </p:spTree>
    <p:extLst>
      <p:ext uri="{BB962C8B-B14F-4D97-AF65-F5344CB8AC3E}">
        <p14:creationId xmlns:p14="http://schemas.microsoft.com/office/powerpoint/2010/main" val="1431502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31596" y="1034858"/>
            <a:ext cx="9159412" cy="5909310"/>
          </a:xfrm>
          <a:prstGeom prst="rect">
            <a:avLst/>
          </a:prstGeom>
        </p:spPr>
        <p:txBody>
          <a:bodyPr wrap="square">
            <a:spAutoFit/>
          </a:bodyPr>
          <a:lstStyle/>
          <a:p>
            <a:r>
              <a:rPr lang="en-US" b="1" dirty="0"/>
              <a:t>Safety precautions</a:t>
            </a:r>
          </a:p>
          <a:p>
            <a:r>
              <a:rPr lang="en-US" dirty="0" smtClean="0"/>
              <a:t>1.Histology </a:t>
            </a:r>
            <a:r>
              <a:rPr lang="en-US" dirty="0"/>
              <a:t>specimen preparation in the BSL-1 and BSL-2 Lab involves very sharp blades and hence strict adherence to safety measures is critical</a:t>
            </a:r>
            <a:r>
              <a:rPr lang="en-US" dirty="0" smtClean="0"/>
              <a:t>.</a:t>
            </a:r>
            <a:endParaRPr lang="en-US" dirty="0"/>
          </a:p>
          <a:p>
            <a:r>
              <a:rPr lang="en-US" dirty="0" smtClean="0"/>
              <a:t>2.Do </a:t>
            </a:r>
            <a:r>
              <a:rPr lang="en-US" dirty="0"/>
              <a:t>not handle the blade with unprotected hands. </a:t>
            </a:r>
          </a:p>
          <a:p>
            <a:r>
              <a:rPr lang="en-US" dirty="0" smtClean="0"/>
              <a:t>3.Make </a:t>
            </a:r>
            <a:r>
              <a:rPr lang="en-US" dirty="0"/>
              <a:t>sure to use forceps and wear gloves. Do not leave the blade exposed during sample loading and unloading. Remember to cover the blade. </a:t>
            </a:r>
          </a:p>
          <a:p>
            <a:r>
              <a:rPr lang="en-US" dirty="0" smtClean="0"/>
              <a:t>4.Cover </a:t>
            </a:r>
            <a:r>
              <a:rPr lang="en-US" dirty="0"/>
              <a:t>the blade by using the provided finger guards or a protective foam guard over the blade during mounting/removal of sample. </a:t>
            </a:r>
          </a:p>
          <a:p>
            <a:r>
              <a:rPr lang="en-US" dirty="0" smtClean="0"/>
              <a:t>5.Use </a:t>
            </a:r>
            <a:r>
              <a:rPr lang="en-US" dirty="0"/>
              <a:t>forceps to remove the blade and wear two layers of nitrile gloves to help protect your skin</a:t>
            </a:r>
          </a:p>
          <a:p>
            <a:r>
              <a:rPr lang="en-US" dirty="0" smtClean="0"/>
              <a:t>6.Do </a:t>
            </a:r>
            <a:r>
              <a:rPr lang="en-US" dirty="0"/>
              <a:t>not skip Personal Protective Equipment (PPE) – gloves can minimize or possibly prevent cuts and lacerations</a:t>
            </a:r>
            <a:r>
              <a:rPr lang="en-US" dirty="0" smtClean="0"/>
              <a:t>.</a:t>
            </a:r>
            <a:endParaRPr lang="en-US" dirty="0"/>
          </a:p>
          <a:p>
            <a:r>
              <a:rPr lang="en-US" b="1" dirty="0"/>
              <a:t>As per NABL 112	</a:t>
            </a:r>
          </a:p>
          <a:p>
            <a:r>
              <a:rPr lang="en-US" dirty="0"/>
              <a:t>Frozen section/squash smear:</a:t>
            </a:r>
          </a:p>
          <a:p>
            <a:r>
              <a:rPr lang="en-US" dirty="0" err="1" smtClean="0"/>
              <a:t>a.A</a:t>
            </a:r>
            <a:r>
              <a:rPr lang="en-US" dirty="0" smtClean="0"/>
              <a:t> </a:t>
            </a:r>
            <a:r>
              <a:rPr lang="en-US" dirty="0"/>
              <a:t>specific area should be demarcated for performing frozen sections.</a:t>
            </a:r>
          </a:p>
          <a:p>
            <a:r>
              <a:rPr lang="en-US" dirty="0" err="1" smtClean="0"/>
              <a:t>b.Fresh</a:t>
            </a:r>
            <a:r>
              <a:rPr lang="en-US" dirty="0" smtClean="0"/>
              <a:t> </a:t>
            </a:r>
            <a:r>
              <a:rPr lang="en-US" dirty="0"/>
              <a:t>tissue received for frozen section should be treated as infective and universal precautions should be taken.</a:t>
            </a:r>
          </a:p>
          <a:p>
            <a:r>
              <a:rPr lang="en-US" dirty="0" err="1" smtClean="0"/>
              <a:t>c.Frozen</a:t>
            </a:r>
            <a:r>
              <a:rPr lang="en-US" dirty="0" smtClean="0"/>
              <a:t> </a:t>
            </a:r>
            <a:r>
              <a:rPr lang="en-US" dirty="0"/>
              <a:t>sections/squash smears should be recorded like other specimens in the request form. Left over tissue must be processed for permanent section.</a:t>
            </a:r>
          </a:p>
          <a:p>
            <a:r>
              <a:rPr lang="en-US" dirty="0" err="1" smtClean="0"/>
              <a:t>d.The</a:t>
            </a:r>
            <a:r>
              <a:rPr lang="en-US" dirty="0" smtClean="0"/>
              <a:t> </a:t>
            </a:r>
            <a:r>
              <a:rPr lang="en-US" dirty="0"/>
              <a:t>turnaround time for frozen section/squash smears should not exceed 30 minutes.</a:t>
            </a:r>
          </a:p>
          <a:p>
            <a:r>
              <a:rPr lang="en-US" dirty="0" err="1" smtClean="0"/>
              <a:t>e.Frozen</a:t>
            </a:r>
            <a:r>
              <a:rPr lang="en-US" dirty="0" smtClean="0"/>
              <a:t> </a:t>
            </a:r>
            <a:r>
              <a:rPr lang="en-US" dirty="0"/>
              <a:t>section/squash smears shall be retained and filed along with the permanent sections for the stipulated time</a:t>
            </a:r>
            <a:r>
              <a:rPr lang="en-US" dirty="0" smtClean="0"/>
              <a:t>.</a:t>
            </a:r>
            <a:endParaRPr lang="en-US" dirty="0"/>
          </a:p>
        </p:txBody>
      </p:sp>
    </p:spTree>
    <p:extLst>
      <p:ext uri="{BB962C8B-B14F-4D97-AF65-F5344CB8AC3E}">
        <p14:creationId xmlns:p14="http://schemas.microsoft.com/office/powerpoint/2010/main" val="3137915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0" y="1065160"/>
            <a:ext cx="9144000" cy="4247317"/>
          </a:xfrm>
          <a:prstGeom prst="rect">
            <a:avLst/>
          </a:prstGeom>
        </p:spPr>
        <p:txBody>
          <a:bodyPr wrap="square">
            <a:spAutoFit/>
          </a:bodyPr>
          <a:lstStyle/>
          <a:p>
            <a:r>
              <a:rPr lang="en-US" b="1" dirty="0"/>
              <a:t>Prion disease suspected specimens</a:t>
            </a:r>
            <a:r>
              <a:rPr lang="en-US" b="1" dirty="0" smtClean="0"/>
              <a:t>:</a:t>
            </a:r>
          </a:p>
          <a:p>
            <a:endParaRPr lang="en-US" b="1" dirty="0"/>
          </a:p>
          <a:p>
            <a:pPr marL="285750" indent="-285750">
              <a:buFont typeface="Arial" panose="020B0604020202020204" pitchFamily="34" charset="0"/>
              <a:buChar char="•"/>
            </a:pPr>
            <a:r>
              <a:rPr lang="en-US" dirty="0"/>
              <a:t>In a suspected case of prion disease, facilities should be available for safe handling of specimens. </a:t>
            </a:r>
            <a:endParaRPr lang="en-US" dirty="0" smtClean="0"/>
          </a:p>
          <a:p>
            <a:pPr marL="285750" indent="-285750">
              <a:buFont typeface="Arial" panose="020B0604020202020204" pitchFamily="34" charset="0"/>
              <a:buChar char="•"/>
            </a:pPr>
            <a:r>
              <a:rPr lang="en-US" dirty="0" smtClean="0"/>
              <a:t>The </a:t>
            </a:r>
            <a:r>
              <a:rPr lang="en-US" dirty="0"/>
              <a:t>biopsy specimen shall be considered as bio-hazardous and transferred to concentrated formic acid (96%) for 48 hours, subsequently to 10% formalin for 24 hours and then processed. </a:t>
            </a:r>
            <a:endParaRPr lang="en-US" dirty="0" smtClean="0"/>
          </a:p>
          <a:p>
            <a:pPr marL="285750" indent="-285750">
              <a:buFont typeface="Arial" panose="020B0604020202020204" pitchFamily="34" charset="0"/>
              <a:buChar char="•"/>
            </a:pPr>
            <a:r>
              <a:rPr lang="en-US" dirty="0" smtClean="0"/>
              <a:t>The </a:t>
            </a:r>
            <a:r>
              <a:rPr lang="en-US" dirty="0"/>
              <a:t>blocks should be labeled bio hazardous. The trimmings of the block shall be disposed by incineration</a:t>
            </a:r>
            <a:r>
              <a:rPr lang="en-US" dirty="0" smtClean="0"/>
              <a:t>.</a:t>
            </a:r>
          </a:p>
          <a:p>
            <a:pPr marL="285750" indent="-285750">
              <a:buFont typeface="Arial" panose="020B0604020202020204" pitchFamily="34" charset="0"/>
              <a:buChar char="•"/>
            </a:pPr>
            <a:r>
              <a:rPr lang="en-US" dirty="0" smtClean="0"/>
              <a:t> </a:t>
            </a:r>
            <a:r>
              <a:rPr lang="en-US" dirty="0"/>
              <a:t>All instruments used for sectioning should be left in 2M </a:t>
            </a:r>
            <a:r>
              <a:rPr lang="en-US" dirty="0" err="1"/>
              <a:t>NaOH</a:t>
            </a:r>
            <a:r>
              <a:rPr lang="en-US" dirty="0"/>
              <a:t> for 1 hour and washed in running water for 15 minutes and reused</a:t>
            </a:r>
            <a:r>
              <a:rPr lang="en-US" dirty="0" smtClean="0"/>
              <a:t>.</a:t>
            </a:r>
          </a:p>
          <a:p>
            <a:pPr marL="285750" indent="-285750">
              <a:buFont typeface="Arial" panose="020B0604020202020204" pitchFamily="34" charset="0"/>
              <a:buChar char="•"/>
            </a:pPr>
            <a:r>
              <a:rPr lang="en-US" dirty="0" smtClean="0"/>
              <a:t> </a:t>
            </a:r>
            <a:r>
              <a:rPr lang="en-US" dirty="0"/>
              <a:t>The microtome should be wiped clean with 2M </a:t>
            </a:r>
            <a:r>
              <a:rPr lang="en-US" dirty="0" err="1"/>
              <a:t>NaOH</a:t>
            </a:r>
            <a:r>
              <a:rPr lang="en-US" dirty="0"/>
              <a:t> and left for 1 hour. Subsequently the instrument should be wiped clean with tap water followed by alcohol before reuse.</a:t>
            </a:r>
          </a:p>
          <a:p>
            <a:endParaRPr lang="en-US" dirty="0"/>
          </a:p>
          <a:p>
            <a:endParaRPr lang="en-US" dirty="0"/>
          </a:p>
        </p:txBody>
      </p:sp>
    </p:spTree>
    <p:extLst>
      <p:ext uri="{BB962C8B-B14F-4D97-AF65-F5344CB8AC3E}">
        <p14:creationId xmlns:p14="http://schemas.microsoft.com/office/powerpoint/2010/main" val="2687133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0" y="983225"/>
            <a:ext cx="9127816" cy="4524315"/>
          </a:xfrm>
          <a:prstGeom prst="rect">
            <a:avLst/>
          </a:prstGeom>
        </p:spPr>
        <p:txBody>
          <a:bodyPr wrap="square">
            <a:spAutoFit/>
          </a:bodyPr>
          <a:lstStyle/>
          <a:p>
            <a:r>
              <a:rPr lang="en-US" b="1" dirty="0"/>
              <a:t>ANTIGEN RETRIEVAL SYSTEMS</a:t>
            </a:r>
          </a:p>
          <a:p>
            <a:pPr marL="285750" indent="-285750">
              <a:buFont typeface="Arial" panose="020B0604020202020204" pitchFamily="34" charset="0"/>
              <a:buChar char="•"/>
            </a:pPr>
            <a:r>
              <a:rPr lang="en-US" dirty="0"/>
              <a:t>In the majority of cases, tissue specimens for immune histochemical (IHC) staining are routinely fixed in formalin and subsequently embedded in paraffin. </a:t>
            </a:r>
            <a:endParaRPr lang="en-US" dirty="0" smtClean="0"/>
          </a:p>
          <a:p>
            <a:pPr marL="285750" indent="-285750">
              <a:buFont typeface="Arial" panose="020B0604020202020204" pitchFamily="34" charset="0"/>
              <a:buChar char="•"/>
            </a:pPr>
            <a:r>
              <a:rPr lang="en-US" dirty="0" smtClean="0"/>
              <a:t>Suboptimal </a:t>
            </a:r>
            <a:r>
              <a:rPr lang="en-US" dirty="0"/>
              <a:t>methods of antigen retrieval and buffer used can result in poor antigen retrieval or over expression or </a:t>
            </a:r>
            <a:r>
              <a:rPr lang="en-US" dirty="0" smtClean="0"/>
              <a:t>overcalling</a:t>
            </a:r>
            <a:endParaRPr lang="en-US" dirty="0"/>
          </a:p>
          <a:p>
            <a:endParaRPr lang="en-US" dirty="0"/>
          </a:p>
          <a:p>
            <a:r>
              <a:rPr lang="en-US" dirty="0"/>
              <a:t>Several methods of antigen retrieval are </a:t>
            </a:r>
            <a:r>
              <a:rPr lang="en-US" dirty="0" smtClean="0"/>
              <a:t>available</a:t>
            </a:r>
          </a:p>
          <a:p>
            <a:endParaRPr lang="en-US" dirty="0"/>
          </a:p>
          <a:p>
            <a:r>
              <a:rPr lang="en-US" dirty="0"/>
              <a:t>1.	Water Bath Methods</a:t>
            </a:r>
          </a:p>
          <a:p>
            <a:r>
              <a:rPr lang="en-US" dirty="0"/>
              <a:t>2.	Pressure Cooker Heating</a:t>
            </a:r>
          </a:p>
          <a:p>
            <a:r>
              <a:rPr lang="en-US" dirty="0"/>
              <a:t>3.	Autoclave Heating</a:t>
            </a:r>
          </a:p>
          <a:p>
            <a:r>
              <a:rPr lang="en-US" dirty="0"/>
              <a:t>4.	Microwave Oven Heating</a:t>
            </a:r>
          </a:p>
          <a:p>
            <a:r>
              <a:rPr lang="en-US" dirty="0"/>
              <a:t>5.	Proteolytic Pre-treatment</a:t>
            </a:r>
          </a:p>
          <a:p>
            <a:r>
              <a:rPr lang="en-US" dirty="0"/>
              <a:t>6.	Combined Proteolytic Pre-treatment and Antigen Retrieval</a:t>
            </a:r>
          </a:p>
          <a:p>
            <a:r>
              <a:rPr lang="en-US" dirty="0"/>
              <a:t>7.	Combined Deparaffinization and Antigen Retrieval</a:t>
            </a:r>
          </a:p>
          <a:p>
            <a:endParaRPr lang="en-US" dirty="0"/>
          </a:p>
        </p:txBody>
      </p:sp>
    </p:spTree>
    <p:extLst>
      <p:ext uri="{BB962C8B-B14F-4D97-AF65-F5344CB8AC3E}">
        <p14:creationId xmlns:p14="http://schemas.microsoft.com/office/powerpoint/2010/main" val="3591625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5" name="Rectangle 4"/>
          <p:cNvSpPr/>
          <p:nvPr/>
        </p:nvSpPr>
        <p:spPr>
          <a:xfrm>
            <a:off x="-58738" y="1065160"/>
            <a:ext cx="9245014" cy="3693319"/>
          </a:xfrm>
          <a:prstGeom prst="rect">
            <a:avLst/>
          </a:prstGeom>
        </p:spPr>
        <p:txBody>
          <a:bodyPr wrap="square">
            <a:spAutoFit/>
          </a:bodyPr>
          <a:lstStyle/>
          <a:p>
            <a:r>
              <a:rPr lang="en-US" b="1" dirty="0"/>
              <a:t>CYTOCENTRIFUGATION                    </a:t>
            </a:r>
            <a:r>
              <a:rPr lang="en-US" dirty="0"/>
              <a:t>                                                                  </a:t>
            </a:r>
          </a:p>
          <a:p>
            <a:pPr marL="285750" indent="-285750">
              <a:buFont typeface="Arial" panose="020B0604020202020204" pitchFamily="34" charset="0"/>
              <a:buChar char="•"/>
            </a:pPr>
            <a:r>
              <a:rPr lang="en-US" dirty="0"/>
              <a:t>Cytocentrifugation is centrifugation using a Cytocentrifuge. Using centrifugal principles, the cells are deposited onto a clearly-defined area of a glass slide. </a:t>
            </a:r>
            <a:endParaRPr lang="en-US" dirty="0" smtClean="0"/>
          </a:p>
          <a:p>
            <a:pPr marL="285750" indent="-285750">
              <a:buFont typeface="Arial" panose="020B0604020202020204" pitchFamily="34" charset="0"/>
              <a:buChar char="•"/>
            </a:pPr>
            <a:r>
              <a:rPr lang="en-US" dirty="0" smtClean="0"/>
              <a:t>The </a:t>
            </a:r>
            <a:r>
              <a:rPr lang="en-US" dirty="0"/>
              <a:t>monolayer distribution enhances the morphological appearance of the cells present</a:t>
            </a:r>
            <a:r>
              <a:rPr lang="en-US" dirty="0" smtClean="0"/>
              <a:t>.</a:t>
            </a:r>
          </a:p>
          <a:p>
            <a:pPr marL="285750" indent="-285750">
              <a:buFont typeface="Arial" panose="020B0604020202020204" pitchFamily="34" charset="0"/>
              <a:buChar char="•"/>
            </a:pPr>
            <a:r>
              <a:rPr lang="en-US" dirty="0" smtClean="0"/>
              <a:t> </a:t>
            </a:r>
            <a:r>
              <a:rPr lang="en-US" dirty="0"/>
              <a:t>It is suitable for complete range of body fluids like CSF, Pleural fluid, Sputum, Urine, Synovial fluids, Peritoneal fluids, Bronchial washings, Fine needle aspirates etc. </a:t>
            </a:r>
            <a:endParaRPr lang="en-US" dirty="0" smtClean="0"/>
          </a:p>
          <a:p>
            <a:pPr marL="285750" indent="-285750">
              <a:buFont typeface="Arial" panose="020B0604020202020204" pitchFamily="34" charset="0"/>
              <a:buChar char="•"/>
            </a:pPr>
            <a:r>
              <a:rPr lang="en-US" dirty="0" smtClean="0"/>
              <a:t>The </a:t>
            </a:r>
            <a:r>
              <a:rPr lang="en-US" dirty="0"/>
              <a:t>technique is a quick method to collect and concentrate above mentioned fluids that contain a low number of target cells. </a:t>
            </a:r>
            <a:endParaRPr lang="en-US" dirty="0" smtClean="0"/>
          </a:p>
          <a:p>
            <a:pPr marL="285750" indent="-285750">
              <a:buFont typeface="Arial" panose="020B0604020202020204" pitchFamily="34" charset="0"/>
              <a:buChar char="•"/>
            </a:pPr>
            <a:r>
              <a:rPr lang="en-US" dirty="0" smtClean="0"/>
              <a:t>It </a:t>
            </a:r>
            <a:r>
              <a:rPr lang="en-US" dirty="0"/>
              <a:t>provides more cells than which would be present in a wedge smear preparation on the same sample and therefore, provides for greater precision in counting.  </a:t>
            </a:r>
            <a:endParaRPr lang="en-US" dirty="0" smtClean="0"/>
          </a:p>
          <a:p>
            <a:pPr marL="285750" indent="-285750">
              <a:buFont typeface="Arial" panose="020B0604020202020204" pitchFamily="34" charset="0"/>
              <a:buChar char="•"/>
            </a:pPr>
            <a:r>
              <a:rPr lang="en-US" dirty="0" smtClean="0"/>
              <a:t>A </a:t>
            </a:r>
            <a:r>
              <a:rPr lang="en-US" dirty="0"/>
              <a:t>prominent advantage of the Cytocentrifuge is the much smaller area to review and consequently the shortened time required to read the slides</a:t>
            </a:r>
            <a:r>
              <a:rPr lang="en-US" dirty="0" smtClean="0"/>
              <a:t>.</a:t>
            </a:r>
          </a:p>
          <a:p>
            <a:pPr marL="285750" indent="-285750">
              <a:buFont typeface="Arial" panose="020B0604020202020204" pitchFamily="34" charset="0"/>
              <a:buChar char="•"/>
            </a:pPr>
            <a:r>
              <a:rPr lang="en-US" dirty="0" smtClean="0"/>
              <a:t> </a:t>
            </a:r>
            <a:r>
              <a:rPr lang="en-US" dirty="0"/>
              <a:t>Cytocentrifugation also constructively flattens cells for excellent nuclear presentation. </a:t>
            </a:r>
          </a:p>
        </p:txBody>
      </p:sp>
      <p:pic>
        <p:nvPicPr>
          <p:cNvPr id="6" name="Picture 5"/>
          <p:cNvPicPr>
            <a:picLocks noChangeAspect="1"/>
          </p:cNvPicPr>
          <p:nvPr/>
        </p:nvPicPr>
        <p:blipFill>
          <a:blip r:embed="rId7"/>
          <a:stretch>
            <a:fillRect/>
          </a:stretch>
        </p:blipFill>
        <p:spPr>
          <a:xfrm>
            <a:off x="2057400" y="4758479"/>
            <a:ext cx="3733800" cy="1956200"/>
          </a:xfrm>
          <a:prstGeom prst="rect">
            <a:avLst/>
          </a:prstGeom>
        </p:spPr>
      </p:pic>
    </p:spTree>
    <p:extLst>
      <p:ext uri="{BB962C8B-B14F-4D97-AF65-F5344CB8AC3E}">
        <p14:creationId xmlns:p14="http://schemas.microsoft.com/office/powerpoint/2010/main" val="4262027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19050" y="986284"/>
            <a:ext cx="9108766" cy="5078313"/>
          </a:xfrm>
          <a:prstGeom prst="rect">
            <a:avLst/>
          </a:prstGeom>
        </p:spPr>
        <p:txBody>
          <a:bodyPr wrap="square">
            <a:spAutoFit/>
          </a:bodyPr>
          <a:lstStyle/>
          <a:p>
            <a:r>
              <a:rPr lang="en-US" b="1" dirty="0" smtClean="0"/>
              <a:t>Principle</a:t>
            </a:r>
          </a:p>
          <a:p>
            <a:endParaRPr lang="en-US" b="1" dirty="0"/>
          </a:p>
          <a:p>
            <a:pPr marL="285750" indent="-285750">
              <a:buFont typeface="Arial" panose="020B0604020202020204" pitchFamily="34" charset="0"/>
              <a:buChar char="•"/>
            </a:pPr>
            <a:r>
              <a:rPr lang="en-US" dirty="0"/>
              <a:t>The principle of all cytocentrifugation techniques is that the cell is denser than the suspending fluid and under an applied force the cell will have greater momentum than the fluid</a:t>
            </a:r>
            <a:r>
              <a:rPr lang="en-US" dirty="0" smtClean="0"/>
              <a:t>.</a:t>
            </a:r>
          </a:p>
          <a:p>
            <a:pPr marL="285750" indent="-285750">
              <a:buFont typeface="Arial" panose="020B0604020202020204" pitchFamily="34" charset="0"/>
              <a:buChar char="•"/>
            </a:pPr>
            <a:r>
              <a:rPr lang="en-US" dirty="0" smtClean="0"/>
              <a:t> </a:t>
            </a:r>
            <a:r>
              <a:rPr lang="en-US" dirty="0"/>
              <a:t>It produces good cell capture and representation of all cell types present in homogeneous liquid samples. Key components</a:t>
            </a:r>
          </a:p>
          <a:p>
            <a:endParaRPr lang="en-US" dirty="0"/>
          </a:p>
          <a:p>
            <a:r>
              <a:rPr lang="en-US" dirty="0"/>
              <a:t>1.	Power ON-OFF Switch </a:t>
            </a:r>
          </a:p>
          <a:p>
            <a:r>
              <a:rPr lang="en-US" dirty="0"/>
              <a:t>2.	ON-OFF Switch Lamp</a:t>
            </a:r>
          </a:p>
          <a:p>
            <a:r>
              <a:rPr lang="en-US" dirty="0"/>
              <a:t>3.	Lid</a:t>
            </a:r>
          </a:p>
          <a:p>
            <a:r>
              <a:rPr lang="en-US" dirty="0"/>
              <a:t>4.	Lid Latch</a:t>
            </a:r>
          </a:p>
          <a:p>
            <a:r>
              <a:rPr lang="en-US" dirty="0"/>
              <a:t>5.	Rotor Bowl</a:t>
            </a:r>
          </a:p>
          <a:p>
            <a:r>
              <a:rPr lang="en-US" dirty="0"/>
              <a:t>6.	Rotor</a:t>
            </a:r>
          </a:p>
          <a:p>
            <a:r>
              <a:rPr lang="en-US" dirty="0"/>
              <a:t>7.	Lid Seal</a:t>
            </a:r>
          </a:p>
          <a:p>
            <a:r>
              <a:rPr lang="en-US" dirty="0"/>
              <a:t>8.	Control Panel</a:t>
            </a:r>
          </a:p>
          <a:p>
            <a:endParaRPr lang="en-US" dirty="0"/>
          </a:p>
          <a:p>
            <a:r>
              <a:rPr lang="en-US" dirty="0" smtClean="0"/>
              <a:t>.</a:t>
            </a:r>
            <a:r>
              <a:rPr lang="en-US" dirty="0"/>
              <a:t>	</a:t>
            </a:r>
          </a:p>
        </p:txBody>
      </p:sp>
      <p:pic>
        <p:nvPicPr>
          <p:cNvPr id="8" name="Picture 7"/>
          <p:cNvPicPr/>
          <p:nvPr/>
        </p:nvPicPr>
        <p:blipFill>
          <a:blip r:embed="rId7">
            <a:extLst>
              <a:ext uri="{28A0092B-C50C-407E-A947-70E740481C1C}">
                <a14:useLocalDpi xmlns:a14="http://schemas.microsoft.com/office/drawing/2010/main" val="0"/>
              </a:ext>
            </a:extLst>
          </a:blip>
          <a:srcRect/>
          <a:stretch>
            <a:fillRect/>
          </a:stretch>
        </p:blipFill>
        <p:spPr bwMode="auto">
          <a:xfrm>
            <a:off x="3808054" y="3232824"/>
            <a:ext cx="4608871" cy="2743200"/>
          </a:xfrm>
          <a:prstGeom prst="rect">
            <a:avLst/>
          </a:prstGeom>
          <a:noFill/>
          <a:ln w="28575">
            <a:solidFill>
              <a:schemeClr val="tx2"/>
            </a:solidFill>
          </a:ln>
        </p:spPr>
      </p:pic>
    </p:spTree>
    <p:extLst>
      <p:ext uri="{BB962C8B-B14F-4D97-AF65-F5344CB8AC3E}">
        <p14:creationId xmlns:p14="http://schemas.microsoft.com/office/powerpoint/2010/main" val="1066499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11064" y="1034858"/>
            <a:ext cx="9127816" cy="6463308"/>
          </a:xfrm>
          <a:prstGeom prst="rect">
            <a:avLst/>
          </a:prstGeom>
        </p:spPr>
        <p:txBody>
          <a:bodyPr wrap="square">
            <a:spAutoFit/>
          </a:bodyPr>
          <a:lstStyle/>
          <a:p>
            <a:r>
              <a:rPr lang="en-US" b="1" dirty="0"/>
              <a:t>Maintenance</a:t>
            </a:r>
          </a:p>
          <a:p>
            <a:r>
              <a:rPr lang="en-US" dirty="0"/>
              <a:t>Daily</a:t>
            </a:r>
          </a:p>
          <a:p>
            <a:r>
              <a:rPr lang="en-US" dirty="0" smtClean="0"/>
              <a:t>1.Wipe </a:t>
            </a:r>
            <a:r>
              <a:rPr lang="en-US" dirty="0"/>
              <a:t>the external surfaces with a clean cloth moistened with neutral detergent. Pat dry any excessively moist areas. </a:t>
            </a:r>
          </a:p>
          <a:p>
            <a:r>
              <a:rPr lang="en-US" dirty="0" smtClean="0"/>
              <a:t>2.Wipe </a:t>
            </a:r>
            <a:r>
              <a:rPr lang="en-US" dirty="0"/>
              <a:t>the rotor bowl with a cloth wet with disinfecting solution. Then clean the rotor bowl by wiping it with a clean cloth moistened with neutral detergent. </a:t>
            </a:r>
          </a:p>
          <a:p>
            <a:r>
              <a:rPr lang="en-US" dirty="0" smtClean="0"/>
              <a:t>3.Disconnect </a:t>
            </a:r>
            <a:r>
              <a:rPr lang="en-US" dirty="0"/>
              <a:t>the drain hose and place a pan under the drain port of the instrument. Thoroughly rinse the rotor bowl with clear water. Completely dry the rotor bowl with a clean, lint-free cloth.</a:t>
            </a:r>
          </a:p>
          <a:p>
            <a:r>
              <a:rPr lang="en-US" dirty="0" smtClean="0"/>
              <a:t>4.Do </a:t>
            </a:r>
            <a:r>
              <a:rPr lang="en-US" dirty="0"/>
              <a:t>not use excessive quantities of liquid when cleaning the rotor bowl. </a:t>
            </a:r>
          </a:p>
          <a:p>
            <a:r>
              <a:rPr lang="en-US" dirty="0" smtClean="0"/>
              <a:t>5.All </a:t>
            </a:r>
            <a:r>
              <a:rPr lang="en-US" dirty="0"/>
              <a:t>the reusable components like specimen chamber holder, rubber gasket, specimen chamber, and specimen chamber cap should be carefully decontaminated and cleaned prior to use. All components should be soaked in an approved disinfectant. After soaking the components in an approved disinfectant, they should be cleaned in hot water and detergent. The water temperature should not exceed 40° C</a:t>
            </a:r>
            <a:r>
              <a:rPr lang="en-US" dirty="0" smtClean="0"/>
              <a:t>.</a:t>
            </a:r>
          </a:p>
          <a:p>
            <a:r>
              <a:rPr lang="en-US" b="1" dirty="0" smtClean="0"/>
              <a:t> </a:t>
            </a:r>
            <a:r>
              <a:rPr lang="en-US" b="1" dirty="0"/>
              <a:t>As per NABL 112 </a:t>
            </a:r>
          </a:p>
          <a:p>
            <a:r>
              <a:rPr lang="en-US" dirty="0" smtClean="0"/>
              <a:t>1.All </a:t>
            </a:r>
            <a:r>
              <a:rPr lang="en-US" dirty="0"/>
              <a:t>equipment such as centrifuges capable of creating bio-hazardous aerosols should be used in extractor cabinets or rooms fitted with extractor facilities.</a:t>
            </a:r>
          </a:p>
          <a:p>
            <a:r>
              <a:rPr lang="en-US" dirty="0" smtClean="0"/>
              <a:t>2.The </a:t>
            </a:r>
            <a:r>
              <a:rPr lang="en-US" dirty="0"/>
              <a:t>laboratory performing Cytopathology tests on CSF must use Cytocentrifuge for processing the sample.</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320515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58738" y="975032"/>
            <a:ext cx="9202738" cy="3693319"/>
          </a:xfrm>
          <a:prstGeom prst="rect">
            <a:avLst/>
          </a:prstGeom>
        </p:spPr>
        <p:txBody>
          <a:bodyPr wrap="square">
            <a:spAutoFit/>
          </a:bodyPr>
          <a:lstStyle/>
          <a:p>
            <a:r>
              <a:rPr lang="en-US" b="1" dirty="0"/>
              <a:t>LIQUID BASED </a:t>
            </a:r>
            <a:r>
              <a:rPr lang="en-US" b="1" dirty="0" smtClean="0"/>
              <a:t>CYTOLOGY</a:t>
            </a:r>
            <a:endParaRPr lang="en-US" b="1" dirty="0"/>
          </a:p>
          <a:p>
            <a:endParaRPr lang="en-US" b="1" dirty="0"/>
          </a:p>
          <a:p>
            <a:pPr marL="285750" indent="-285750">
              <a:buFont typeface="Arial" panose="020B0604020202020204" pitchFamily="34" charset="0"/>
              <a:buChar char="•"/>
            </a:pPr>
            <a:r>
              <a:rPr lang="en-US" dirty="0"/>
              <a:t>Liquid-based cytology is a method of preparing samples for examination in cytopathology</a:t>
            </a:r>
            <a:r>
              <a:rPr lang="en-US" dirty="0" smtClean="0"/>
              <a:t>.</a:t>
            </a:r>
          </a:p>
          <a:p>
            <a:pPr marL="285750" indent="-285750">
              <a:buFont typeface="Arial" panose="020B0604020202020204" pitchFamily="34" charset="0"/>
              <a:buChar char="•"/>
            </a:pPr>
            <a:r>
              <a:rPr lang="en-US" dirty="0" smtClean="0"/>
              <a:t> </a:t>
            </a:r>
            <a:r>
              <a:rPr lang="en-US" dirty="0"/>
              <a:t>The sample is collected, normally by a small brush, in the same way as for a conventional smear test, but rather than the smear being transferred directly to a microscope slide, the sample is deposited into a small bottle of preservative liquid. </a:t>
            </a:r>
            <a:endParaRPr lang="en-US" dirty="0" smtClean="0"/>
          </a:p>
          <a:p>
            <a:pPr marL="285750" indent="-285750">
              <a:buFont typeface="Arial" panose="020B0604020202020204" pitchFamily="34" charset="0"/>
              <a:buChar char="•"/>
            </a:pPr>
            <a:r>
              <a:rPr lang="en-US" dirty="0" smtClean="0"/>
              <a:t>At </a:t>
            </a:r>
            <a:r>
              <a:rPr lang="en-US" dirty="0"/>
              <a:t>the laboratory, the liquid is treated to remove other elements such as mucus before a layer of cells is placed on a slide</a:t>
            </a:r>
            <a:r>
              <a:rPr lang="en-US" dirty="0" smtClean="0"/>
              <a:t>.</a:t>
            </a:r>
          </a:p>
          <a:p>
            <a:pPr marL="285750" indent="-285750">
              <a:buFont typeface="Arial" panose="020B0604020202020204" pitchFamily="34" charset="0"/>
              <a:buChar char="•"/>
            </a:pPr>
            <a:r>
              <a:rPr lang="en-US" dirty="0" smtClean="0"/>
              <a:t> </a:t>
            </a:r>
            <a:r>
              <a:rPr lang="en-US" dirty="0"/>
              <a:t>The technique allows more accurate results. It has gained popularity as a method of collecting and processing both gynecologic and non-gynecologic cytological specimens. </a:t>
            </a:r>
          </a:p>
          <a:p>
            <a:pPr marL="285750" indent="-285750">
              <a:buFont typeface="Arial" panose="020B0604020202020204" pitchFamily="34" charset="0"/>
              <a:buChar char="•"/>
            </a:pPr>
            <a:r>
              <a:rPr lang="en-US" dirty="0"/>
              <a:t>It achieves a diagnostic sensitivity as accurate as conventional preparations especially for its excellent cell preservation and for the lack of background which decrease the amount of inadequate diagnoses.</a:t>
            </a:r>
          </a:p>
        </p:txBody>
      </p:sp>
      <p:pic>
        <p:nvPicPr>
          <p:cNvPr id="13" name="Picture 12" descr="http://www.bd.com/tripath/images/products_PrepStain.jpg"/>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462308"/>
            <a:ext cx="3429000" cy="2395692"/>
          </a:xfrm>
          <a:prstGeom prst="rect">
            <a:avLst/>
          </a:prstGeom>
          <a:noFill/>
          <a:ln>
            <a:noFill/>
          </a:ln>
        </p:spPr>
      </p:pic>
    </p:spTree>
    <p:extLst>
      <p:ext uri="{BB962C8B-B14F-4D97-AF65-F5344CB8AC3E}">
        <p14:creationId xmlns:p14="http://schemas.microsoft.com/office/powerpoint/2010/main" val="3285036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TECHNIQUES</a:t>
            </a:r>
            <a:endParaRPr lang="en-US" dirty="0"/>
          </a:p>
        </p:txBody>
      </p:sp>
      <p:pic>
        <p:nvPicPr>
          <p:cNvPr id="5125" name="Picture 5" descr="http://www.ccresourcedirectory.org/cms/wp-content/uploads/2011/08/pap_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55998"/>
            <a:ext cx="2281792" cy="1597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6927" y="3948060"/>
            <a:ext cx="1987138" cy="276999"/>
          </a:xfrm>
          <a:prstGeom prst="rect">
            <a:avLst/>
          </a:prstGeom>
          <a:solidFill>
            <a:schemeClr val="accent1">
              <a:lumMod val="50000"/>
            </a:schemeClr>
          </a:solidFill>
        </p:spPr>
        <p:txBody>
          <a:bodyPr wrap="square" rtlCol="0">
            <a:spAutoFit/>
          </a:bodyPr>
          <a:lstStyle>
            <a:defPPr>
              <a:defRPr lang="en-US"/>
            </a:defPPr>
            <a:lvl1pPr algn="ctr">
              <a:defRPr sz="1200"/>
            </a:lvl1pPr>
          </a:lstStyle>
          <a:p>
            <a:r>
              <a:rPr lang="en-US" dirty="0">
                <a:solidFill>
                  <a:prstClr val="white"/>
                </a:solidFill>
              </a:rPr>
              <a:t>Conventional Pap</a:t>
            </a: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989" y="2460698"/>
            <a:ext cx="1981200" cy="1620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5487389" y="4053253"/>
            <a:ext cx="1676400" cy="276999"/>
          </a:xfrm>
          <a:prstGeom prst="rect">
            <a:avLst/>
          </a:prstGeom>
          <a:solidFill>
            <a:schemeClr val="accent1">
              <a:lumMod val="50000"/>
            </a:schemeClr>
          </a:solidFill>
        </p:spPr>
        <p:txBody>
          <a:bodyPr wrap="square" rtlCol="0">
            <a:spAutoFit/>
          </a:bodyPr>
          <a:lstStyle/>
          <a:p>
            <a:pPr algn="ctr"/>
            <a:r>
              <a:rPr lang="en-US" sz="1200" dirty="0">
                <a:solidFill>
                  <a:prstClr val="white"/>
                </a:solidFill>
              </a:rPr>
              <a:t>HPV Molecular Test</a:t>
            </a:r>
          </a:p>
        </p:txBody>
      </p:sp>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455998"/>
            <a:ext cx="2133600" cy="1597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3248026" y="3948060"/>
            <a:ext cx="1733549" cy="276999"/>
          </a:xfrm>
          <a:prstGeom prst="rect">
            <a:avLst/>
          </a:prstGeom>
          <a:solidFill>
            <a:schemeClr val="accent1">
              <a:lumMod val="50000"/>
            </a:schemeClr>
          </a:solidFill>
        </p:spPr>
        <p:txBody>
          <a:bodyPr wrap="square" rtlCol="0">
            <a:spAutoFit/>
          </a:bodyPr>
          <a:lstStyle/>
          <a:p>
            <a:pPr algn="ctr"/>
            <a:r>
              <a:rPr lang="en-US" sz="1200" dirty="0">
                <a:solidFill>
                  <a:prstClr val="white"/>
                </a:solidFill>
              </a:rPr>
              <a:t>Colposcopy</a:t>
            </a:r>
          </a:p>
        </p:txBody>
      </p:sp>
      <p:sp>
        <p:nvSpPr>
          <p:cNvPr id="7" name="TextBox 6"/>
          <p:cNvSpPr txBox="1"/>
          <p:nvPr/>
        </p:nvSpPr>
        <p:spPr>
          <a:xfrm>
            <a:off x="4649189" y="4953001"/>
            <a:ext cx="2667000" cy="307777"/>
          </a:xfrm>
          <a:prstGeom prst="rect">
            <a:avLst/>
          </a:prstGeom>
          <a:noFill/>
        </p:spPr>
        <p:txBody>
          <a:bodyPr wrap="square" rtlCol="0">
            <a:spAutoFit/>
          </a:bodyPr>
          <a:lstStyle/>
          <a:p>
            <a:r>
              <a:rPr lang="en-US" sz="1400" dirty="0">
                <a:solidFill>
                  <a:srgbClr val="1F497D"/>
                </a:solidFill>
              </a:rPr>
              <a:t>Others : VIA  / VILI</a:t>
            </a:r>
          </a:p>
        </p:txBody>
      </p:sp>
    </p:spTree>
    <p:extLst>
      <p:ext uri="{BB962C8B-B14F-4D97-AF65-F5344CB8AC3E}">
        <p14:creationId xmlns:p14="http://schemas.microsoft.com/office/powerpoint/2010/main" val="2798731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PAP</a:t>
            </a:r>
            <a:endParaRPr lang="en-US" dirty="0"/>
          </a:p>
        </p:txBody>
      </p:sp>
      <p:sp>
        <p:nvSpPr>
          <p:cNvPr id="3" name="Content Placeholder 2"/>
          <p:cNvSpPr>
            <a:spLocks noGrp="1"/>
          </p:cNvSpPr>
          <p:nvPr>
            <p:ph idx="1"/>
          </p:nvPr>
        </p:nvSpPr>
        <p:spPr>
          <a:xfrm>
            <a:off x="3200400" y="2414168"/>
            <a:ext cx="5448300" cy="3089673"/>
          </a:xfrm>
        </p:spPr>
        <p:txBody>
          <a:bodyPr/>
          <a:lstStyle/>
          <a:p>
            <a:r>
              <a:rPr lang="en-US" dirty="0" smtClean="0"/>
              <a:t>Sample Collection </a:t>
            </a:r>
          </a:p>
          <a:p>
            <a:r>
              <a:rPr lang="en-US" dirty="0" smtClean="0"/>
              <a:t>Specimen Smearing &amp; Slide Fixing</a:t>
            </a:r>
          </a:p>
          <a:p>
            <a:pPr lvl="1"/>
            <a:r>
              <a:rPr lang="en-US" dirty="0" smtClean="0"/>
              <a:t>Standardization</a:t>
            </a:r>
          </a:p>
          <a:p>
            <a:pPr lvl="1"/>
            <a:r>
              <a:rPr lang="en-US" dirty="0" smtClean="0"/>
              <a:t>Discard Collection Brush ( important diagnostic material)</a:t>
            </a:r>
          </a:p>
          <a:p>
            <a:r>
              <a:rPr lang="en-US" dirty="0" smtClean="0"/>
              <a:t>Slide Staining ( in Lab)</a:t>
            </a:r>
          </a:p>
          <a:p>
            <a:pPr lvl="1"/>
            <a:r>
              <a:rPr lang="en-US" dirty="0" smtClean="0"/>
              <a:t>Microscopic visualization of </a:t>
            </a:r>
            <a:r>
              <a:rPr lang="en-US" dirty="0"/>
              <a:t> </a:t>
            </a:r>
            <a:r>
              <a:rPr lang="en-US" dirty="0" smtClean="0"/>
              <a:t>the larger area on the slide.</a:t>
            </a:r>
          </a:p>
          <a:p>
            <a:endParaRPr lang="en-US" dirty="0"/>
          </a:p>
        </p:txBody>
      </p:sp>
      <p:pic>
        <p:nvPicPr>
          <p:cNvPr id="4" name="Picture 5" descr="http://www.ccresourcedirectory.org/cms/wp-content/uploads/2011/08/pap_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55998"/>
            <a:ext cx="2281792" cy="1597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6927" y="3948060"/>
            <a:ext cx="1987138" cy="276999"/>
          </a:xfrm>
          <a:prstGeom prst="rect">
            <a:avLst/>
          </a:prstGeom>
          <a:solidFill>
            <a:schemeClr val="accent1">
              <a:lumMod val="50000"/>
            </a:schemeClr>
          </a:solidFill>
        </p:spPr>
        <p:txBody>
          <a:bodyPr wrap="square" rtlCol="0">
            <a:spAutoFit/>
          </a:bodyPr>
          <a:lstStyle>
            <a:defPPr>
              <a:defRPr lang="en-US"/>
            </a:defPPr>
            <a:lvl1pPr algn="ctr">
              <a:defRPr sz="1200"/>
            </a:lvl1pPr>
          </a:lstStyle>
          <a:p>
            <a:r>
              <a:rPr lang="en-US" dirty="0"/>
              <a:t>Conventional Pap</a:t>
            </a:r>
          </a:p>
        </p:txBody>
      </p:sp>
    </p:spTree>
    <p:extLst>
      <p:ext uri="{BB962C8B-B14F-4D97-AF65-F5344CB8AC3E}">
        <p14:creationId xmlns:p14="http://schemas.microsoft.com/office/powerpoint/2010/main" val="2359603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0" y="1031041"/>
            <a:ext cx="2087751" cy="369332"/>
          </a:xfrm>
          <a:prstGeom prst="rect">
            <a:avLst/>
          </a:prstGeom>
        </p:spPr>
        <p:txBody>
          <a:bodyPr wrap="none">
            <a:spAutoFit/>
          </a:bodyPr>
          <a:lstStyle/>
          <a:p>
            <a:r>
              <a:rPr lang="en-US" b="1" dirty="0"/>
              <a:t> TISSUE PROCESSOR</a:t>
            </a:r>
          </a:p>
        </p:txBody>
      </p:sp>
      <p:sp>
        <p:nvSpPr>
          <p:cNvPr id="5" name="Rectangle 4"/>
          <p:cNvSpPr/>
          <p:nvPr/>
        </p:nvSpPr>
        <p:spPr>
          <a:xfrm>
            <a:off x="16184" y="-2075012"/>
            <a:ext cx="9127816" cy="8402300"/>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A </a:t>
            </a:r>
            <a:r>
              <a:rPr lang="en-US" dirty="0"/>
              <a:t>tissue processor is used to prepare tissue samples for analysis by fixing, staining, dehydrating or decalcifying them. </a:t>
            </a:r>
          </a:p>
          <a:p>
            <a:r>
              <a:rPr lang="en-US" dirty="0"/>
              <a:t>These instruments allow the specimens to be infiltrated with a sequence of different solvents finishing in molten paraffin wax</a:t>
            </a:r>
            <a:r>
              <a:rPr lang="en-US" dirty="0" smtClean="0"/>
              <a:t>.</a:t>
            </a:r>
          </a:p>
          <a:p>
            <a:r>
              <a:rPr lang="en-US" dirty="0" smtClean="0"/>
              <a:t> </a:t>
            </a:r>
            <a:r>
              <a:rPr lang="en-US" dirty="0"/>
              <a:t>The specimens are in an aqueous environment to start with (water-based) and must be passed through multiple changes of dehydrating and clearing solvents (typically ethanol and xylene) before they can be placed in molten wax (which is hydrophobic and immiscible with water). </a:t>
            </a:r>
            <a:endParaRPr lang="en-US" dirty="0" smtClean="0"/>
          </a:p>
          <a:p>
            <a:r>
              <a:rPr lang="en-US" dirty="0" smtClean="0"/>
              <a:t>The </a:t>
            </a:r>
            <a:r>
              <a:rPr lang="en-US" dirty="0"/>
              <a:t>duration and step details of the “processing schedule” chosen for a particular batch of specimens will depend on the nature and size of the specimens</a:t>
            </a:r>
            <a:r>
              <a:rPr lang="en-US" dirty="0" smtClean="0"/>
              <a:t>.</a:t>
            </a:r>
          </a:p>
          <a:p>
            <a:r>
              <a:rPr lang="en-US" dirty="0" smtClean="0"/>
              <a:t> </a:t>
            </a:r>
            <a:r>
              <a:rPr lang="en-US" dirty="0"/>
              <a:t>Schedules can be as short as one hour for small specimens or as long as twelve hours or more for large specimens. </a:t>
            </a:r>
            <a:endParaRPr lang="en-US" dirty="0" smtClean="0"/>
          </a:p>
          <a:p>
            <a:endParaRPr lang="en-US" dirty="0"/>
          </a:p>
          <a:p>
            <a:r>
              <a:rPr lang="en-US" b="1" dirty="0" smtClean="0"/>
              <a:t>Types </a:t>
            </a:r>
            <a:r>
              <a:rPr lang="en-US" b="1" dirty="0"/>
              <a:t>of </a:t>
            </a:r>
            <a:r>
              <a:rPr lang="en-US" b="1" dirty="0" smtClean="0"/>
              <a:t>processors:</a:t>
            </a:r>
          </a:p>
          <a:p>
            <a:pPr marL="342900" indent="-342900">
              <a:buAutoNum type="arabicPeriod"/>
            </a:pPr>
            <a:r>
              <a:rPr lang="en-US" dirty="0" smtClean="0"/>
              <a:t>The </a:t>
            </a:r>
            <a:r>
              <a:rPr lang="en-US" dirty="0"/>
              <a:t>tissue-transfer (or “dip and dunk”) equipment where specimens are transferred from container to container to be </a:t>
            </a:r>
            <a:r>
              <a:rPr lang="en-US" dirty="0" smtClean="0"/>
              <a:t>processed</a:t>
            </a:r>
          </a:p>
          <a:p>
            <a:pPr marL="342900" indent="-342900">
              <a:buAutoNum type="arabicPeriod"/>
            </a:pPr>
            <a:r>
              <a:rPr lang="en-US" dirty="0"/>
              <a:t>T</a:t>
            </a:r>
            <a:r>
              <a:rPr lang="en-US" dirty="0" smtClean="0"/>
              <a:t>he </a:t>
            </a:r>
            <a:r>
              <a:rPr lang="en-US" dirty="0"/>
              <a:t>fluid-transfer (or “enclosed”) types where specimens are held in a single process chamber or retort and fluids are pumped in and out as required. </a:t>
            </a:r>
          </a:p>
        </p:txBody>
      </p:sp>
    </p:spTree>
    <p:extLst>
      <p:ext uri="{BB962C8B-B14F-4D97-AF65-F5344CB8AC3E}">
        <p14:creationId xmlns:p14="http://schemas.microsoft.com/office/powerpoint/2010/main" val="4029256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pic>
        <p:nvPicPr>
          <p:cNvPr id="8" name="Picture 7"/>
          <p:cNvPicPr/>
          <p:nvPr/>
        </p:nvPicPr>
        <p:blipFill>
          <a:blip r:embed="rId7">
            <a:extLst>
              <a:ext uri="{28A0092B-C50C-407E-A947-70E740481C1C}">
                <a14:useLocalDpi xmlns:a14="http://schemas.microsoft.com/office/drawing/2010/main" val="0"/>
              </a:ext>
            </a:extLst>
          </a:blip>
          <a:srcRect/>
          <a:stretch>
            <a:fillRect/>
          </a:stretch>
        </p:blipFill>
        <p:spPr bwMode="auto">
          <a:xfrm>
            <a:off x="1371600" y="1003014"/>
            <a:ext cx="2456815" cy="1877695"/>
          </a:xfrm>
          <a:prstGeom prst="rect">
            <a:avLst/>
          </a:prstGeom>
          <a:noFill/>
        </p:spPr>
      </p:pic>
      <p:pic>
        <p:nvPicPr>
          <p:cNvPr id="9" name="Picture 8"/>
          <p:cNvPicPr/>
          <p:nvPr/>
        </p:nvPicPr>
        <p:blipFill rotWithShape="1">
          <a:blip r:embed="rId8" cstate="print">
            <a:extLst>
              <a:ext uri="{28A0092B-C50C-407E-A947-70E740481C1C}">
                <a14:useLocalDpi xmlns:a14="http://schemas.microsoft.com/office/drawing/2010/main" val="0"/>
              </a:ext>
            </a:extLst>
          </a:blip>
          <a:srcRect l="16460" t="6250" r="16590" b="37340"/>
          <a:stretch/>
        </p:blipFill>
        <p:spPr bwMode="auto">
          <a:xfrm>
            <a:off x="3828415" y="1028793"/>
            <a:ext cx="3129280" cy="1879600"/>
          </a:xfrm>
          <a:prstGeom prst="rect">
            <a:avLst/>
          </a:prstGeom>
          <a:noFill/>
          <a:ln>
            <a:noFill/>
          </a:ln>
          <a:effectLst/>
          <a:extLst>
            <a:ext uri="{53640926-AAD7-44D8-BBD7-CCE9431645EC}">
              <a14:shadowObscured xmlns:a14="http://schemas.microsoft.com/office/drawing/2010/main"/>
            </a:ext>
          </a:extLst>
        </p:spPr>
      </p:pic>
      <p:sp>
        <p:nvSpPr>
          <p:cNvPr id="3" name="Rectangle 2"/>
          <p:cNvSpPr/>
          <p:nvPr/>
        </p:nvSpPr>
        <p:spPr>
          <a:xfrm>
            <a:off x="77510" y="3027479"/>
            <a:ext cx="9089716" cy="1754326"/>
          </a:xfrm>
          <a:prstGeom prst="rect">
            <a:avLst/>
          </a:prstGeom>
        </p:spPr>
        <p:txBody>
          <a:bodyPr wrap="square">
            <a:spAutoFit/>
          </a:bodyPr>
          <a:lstStyle/>
          <a:p>
            <a:pPr marL="285750" indent="-285750">
              <a:buFont typeface="Arial" panose="020B0604020202020204" pitchFamily="34" charset="0"/>
              <a:buChar char="•"/>
            </a:pPr>
            <a:r>
              <a:rPr lang="en-US" dirty="0"/>
              <a:t>Conventional Pap smears can have false-negative and false-positive results because of inadequate sampling and slide preparation, and errors in laboratory detection </a:t>
            </a:r>
            <a:r>
              <a:rPr lang="en-US" dirty="0" smtClean="0"/>
              <a:t>an interpretation</a:t>
            </a:r>
            <a:r>
              <a:rPr lang="en-US" dirty="0"/>
              <a:t>. </a:t>
            </a:r>
            <a:endParaRPr lang="en-US" dirty="0" smtClean="0"/>
          </a:p>
          <a:p>
            <a:pPr marL="285750" indent="-285750">
              <a:buFont typeface="Arial" panose="020B0604020202020204" pitchFamily="34" charset="0"/>
              <a:buChar char="•"/>
            </a:pPr>
            <a:r>
              <a:rPr lang="en-US" dirty="0" smtClean="0"/>
              <a:t>LBC </a:t>
            </a:r>
            <a:r>
              <a:rPr lang="en-US" dirty="0"/>
              <a:t>rinses Cervical cells in preservatives so that blood and other potentially obscuring material can be separated. </a:t>
            </a:r>
            <a:endParaRPr lang="en-US" dirty="0" smtClean="0"/>
          </a:p>
          <a:p>
            <a:pPr marL="285750" indent="-285750">
              <a:buFont typeface="Arial" panose="020B0604020202020204" pitchFamily="34" charset="0"/>
              <a:buChar char="•"/>
            </a:pPr>
            <a:r>
              <a:rPr lang="en-US" dirty="0" smtClean="0"/>
              <a:t>It </a:t>
            </a:r>
            <a:r>
              <a:rPr lang="en-US" dirty="0"/>
              <a:t>also allows for additional testing of the sample, such as for human papillomavirus (HPV).</a:t>
            </a:r>
          </a:p>
        </p:txBody>
      </p:sp>
      <p:pic>
        <p:nvPicPr>
          <p:cNvPr id="10" name="Picture 9"/>
          <p:cNvPicPr/>
          <p:nvPr/>
        </p:nvPicPr>
        <p:blipFill rotWithShape="1">
          <a:blip r:embed="rId9" cstate="print">
            <a:extLst>
              <a:ext uri="{28A0092B-C50C-407E-A947-70E740481C1C}">
                <a14:useLocalDpi xmlns:a14="http://schemas.microsoft.com/office/drawing/2010/main" val="0"/>
              </a:ext>
            </a:extLst>
          </a:blip>
          <a:srcRect l="12689" t="19885" r="16068" b="16857"/>
          <a:stretch/>
        </p:blipFill>
        <p:spPr bwMode="auto">
          <a:xfrm>
            <a:off x="1066800" y="5023886"/>
            <a:ext cx="3398520" cy="1542415"/>
          </a:xfrm>
          <a:prstGeom prst="rect">
            <a:avLst/>
          </a:prstGeom>
          <a:ln w="28575">
            <a:solidFill>
              <a:schemeClr val="tx2"/>
            </a:solidFill>
          </a:ln>
          <a:extLst>
            <a:ext uri="{53640926-AAD7-44D8-BBD7-CCE9431645EC}">
              <a14:shadowObscured xmlns:a14="http://schemas.microsoft.com/office/drawing/2010/main"/>
            </a:ext>
          </a:extLst>
        </p:spPr>
      </p:pic>
      <p:pic>
        <p:nvPicPr>
          <p:cNvPr id="11" name="Picture 10"/>
          <p:cNvPicPr/>
          <p:nvPr/>
        </p:nvPicPr>
        <p:blipFill rotWithShape="1">
          <a:blip r:embed="rId10">
            <a:extLst>
              <a:ext uri="{28A0092B-C50C-407E-A947-70E740481C1C}">
                <a14:useLocalDpi xmlns:a14="http://schemas.microsoft.com/office/drawing/2010/main" val="0"/>
              </a:ext>
            </a:extLst>
          </a:blip>
          <a:srcRect l="37834" t="54574" r="18931" b="23477"/>
          <a:stretch/>
        </p:blipFill>
        <p:spPr bwMode="auto">
          <a:xfrm>
            <a:off x="4568190" y="5851291"/>
            <a:ext cx="2164715" cy="741680"/>
          </a:xfrm>
          <a:prstGeom prst="rect">
            <a:avLst/>
          </a:prstGeom>
          <a:ln w="28575">
            <a:solidFill>
              <a:schemeClr val="tx2"/>
            </a:solidFill>
          </a:ln>
          <a:extLst>
            <a:ext uri="{53640926-AAD7-44D8-BBD7-CCE9431645EC}">
              <a14:shadowObscured xmlns:a14="http://schemas.microsoft.com/office/drawing/2010/main"/>
            </a:ext>
          </a:extLst>
        </p:spPr>
      </p:pic>
      <p:pic>
        <p:nvPicPr>
          <p:cNvPr id="13" name="Picture 12"/>
          <p:cNvPicPr/>
          <p:nvPr/>
        </p:nvPicPr>
        <p:blipFill rotWithShape="1">
          <a:blip r:embed="rId10">
            <a:extLst>
              <a:ext uri="{28A0092B-C50C-407E-A947-70E740481C1C}">
                <a14:useLocalDpi xmlns:a14="http://schemas.microsoft.com/office/drawing/2010/main" val="0"/>
              </a:ext>
            </a:extLst>
          </a:blip>
          <a:srcRect l="31067" t="16327" r="18931" b="60470"/>
          <a:stretch/>
        </p:blipFill>
        <p:spPr bwMode="auto">
          <a:xfrm>
            <a:off x="4564380" y="4941653"/>
            <a:ext cx="2164715" cy="784860"/>
          </a:xfrm>
          <a:prstGeom prst="rect">
            <a:avLst/>
          </a:prstGeom>
          <a:ln w="28575">
            <a:solidFill>
              <a:schemeClr val="tx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944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pic>
        <p:nvPicPr>
          <p:cNvPr id="3" name="Picture 2"/>
          <p:cNvPicPr>
            <a:picLocks noChangeAspect="1"/>
          </p:cNvPicPr>
          <p:nvPr/>
        </p:nvPicPr>
        <p:blipFill>
          <a:blip r:embed="rId7"/>
          <a:stretch>
            <a:fillRect/>
          </a:stretch>
        </p:blipFill>
        <p:spPr>
          <a:xfrm>
            <a:off x="7493946" y="1342288"/>
            <a:ext cx="1633870" cy="1896020"/>
          </a:xfrm>
          <a:prstGeom prst="rect">
            <a:avLst/>
          </a:prstGeom>
        </p:spPr>
      </p:pic>
      <p:pic>
        <p:nvPicPr>
          <p:cNvPr id="8" name="Picture 7" descr="C:\Users\10101169\Desktop\histokinette-2000_mth13112_200_200.jpg"/>
          <p:cNvPicPr/>
          <p:nvPr/>
        </p:nvPicPr>
        <p:blipFill>
          <a:blip r:embed="rId8">
            <a:extLst>
              <a:ext uri="{28A0092B-C50C-407E-A947-70E740481C1C}">
                <a14:useLocalDpi xmlns:a14="http://schemas.microsoft.com/office/drawing/2010/main" val="0"/>
              </a:ext>
            </a:extLst>
          </a:blip>
          <a:srcRect/>
          <a:stretch>
            <a:fillRect/>
          </a:stretch>
        </p:blipFill>
        <p:spPr bwMode="auto">
          <a:xfrm>
            <a:off x="7518401" y="3671305"/>
            <a:ext cx="1584960" cy="1873250"/>
          </a:xfrm>
          <a:prstGeom prst="rect">
            <a:avLst/>
          </a:prstGeom>
          <a:noFill/>
          <a:ln w="28575">
            <a:solidFill>
              <a:schemeClr val="tx2"/>
            </a:solidFill>
          </a:ln>
        </p:spPr>
      </p:pic>
      <p:sp>
        <p:nvSpPr>
          <p:cNvPr id="9" name="Text Box 39960"/>
          <p:cNvSpPr txBox="1"/>
          <p:nvPr/>
        </p:nvSpPr>
        <p:spPr>
          <a:xfrm>
            <a:off x="7532046" y="3373394"/>
            <a:ext cx="1576705" cy="27559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9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Automated </a:t>
            </a:r>
            <a:r>
              <a:rPr lang="en-US" sz="9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Tissue Processor</a:t>
            </a:r>
            <a:endParaRPr lang="en-US" sz="900" b="1" dirty="0">
              <a:solidFill>
                <a:srgbClr val="4F81BD"/>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3444" y="741144"/>
            <a:ext cx="7355828" cy="6144759"/>
          </a:xfrm>
          <a:prstGeom prst="rect">
            <a:avLst/>
          </a:prstGeom>
        </p:spPr>
        <p:txBody>
          <a:bodyPr wrap="square">
            <a:spAutoFit/>
          </a:bodyPr>
          <a:lstStyle/>
          <a:p>
            <a:pPr algn="just">
              <a:lnSpc>
                <a:spcPct val="115000"/>
              </a:lnSpc>
            </a:pPr>
            <a:r>
              <a:rPr lang="en-US" dirty="0">
                <a:latin typeface="Calibri" panose="020F0502020204030204" pitchFamily="34" charset="0"/>
                <a:ea typeface="Calibri" panose="020F0502020204030204" pitchFamily="34" charset="0"/>
                <a:cs typeface="Arial" panose="020B0604020202020204" pitchFamily="34" charset="0"/>
              </a:rPr>
              <a:t> </a:t>
            </a:r>
          </a:p>
          <a:p>
            <a:pPr algn="just">
              <a:lnSpc>
                <a:spcPct val="115000"/>
              </a:lnSpc>
            </a:pPr>
            <a:r>
              <a:rPr lang="en-US" b="1" dirty="0">
                <a:latin typeface="Calibri" panose="020F0502020204030204" pitchFamily="34" charset="0"/>
                <a:ea typeface="Calibri" panose="020F0502020204030204" pitchFamily="34" charset="0"/>
                <a:cs typeface="Arial" panose="020B0604020202020204" pitchFamily="34" charset="0"/>
              </a:rPr>
              <a:t>Important Parts and Maintenance:</a:t>
            </a:r>
            <a:endParaRPr lang="en-US"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b="1" dirty="0">
                <a:latin typeface="Calibri" panose="020F0502020204030204" pitchFamily="34" charset="0"/>
                <a:ea typeface="Calibri" panose="020F0502020204030204" pitchFamily="34" charset="0"/>
                <a:cs typeface="Arial" panose="020B0604020202020204" pitchFamily="34" charset="0"/>
              </a:rPr>
              <a:t>(a) Tissue containers</a:t>
            </a:r>
            <a:r>
              <a:rPr lang="en-US" dirty="0">
                <a:latin typeface="Calibri" panose="020F0502020204030204" pitchFamily="34" charset="0"/>
                <a:ea typeface="Calibri" panose="020F0502020204030204" pitchFamily="34" charset="0"/>
                <a:cs typeface="Arial" panose="020B0604020202020204" pitchFamily="34" charset="0"/>
              </a:rPr>
              <a:t> - These are also the cassettes. The tissue to be processed is placed in an appropriate container, together with a label and the lid snapped on. </a:t>
            </a:r>
          </a:p>
          <a:p>
            <a:pPr algn="just">
              <a:lnSpc>
                <a:spcPct val="115000"/>
              </a:lnSpc>
            </a:pPr>
            <a:r>
              <a:rPr lang="en-US" b="1" dirty="0">
                <a:latin typeface="Calibri" panose="020F0502020204030204" pitchFamily="34" charset="0"/>
                <a:ea typeface="Calibri" panose="020F0502020204030204" pitchFamily="34" charset="0"/>
                <a:cs typeface="Arial" panose="020B0604020202020204" pitchFamily="34" charset="0"/>
              </a:rPr>
              <a:t>(b) Beakers and wax baths</a:t>
            </a:r>
            <a:r>
              <a:rPr lang="en-US" dirty="0">
                <a:latin typeface="Calibri" panose="020F0502020204030204" pitchFamily="34" charset="0"/>
                <a:ea typeface="Calibri" panose="020F0502020204030204" pitchFamily="34" charset="0"/>
                <a:cs typeface="Arial" panose="020B0604020202020204" pitchFamily="34" charset="0"/>
              </a:rPr>
              <a:t> - Most equipment are equipped with ten beakers and 2 wax baths thermostatically controlled. </a:t>
            </a:r>
          </a:p>
          <a:p>
            <a:pPr algn="just">
              <a:lnSpc>
                <a:spcPct val="115000"/>
              </a:lnSpc>
            </a:pPr>
            <a:r>
              <a:rPr lang="en-US" b="1" dirty="0">
                <a:latin typeface="Calibri" panose="020F0502020204030204" pitchFamily="34" charset="0"/>
                <a:ea typeface="Calibri" panose="020F0502020204030204" pitchFamily="34" charset="0"/>
                <a:cs typeface="Arial" panose="020B0604020202020204" pitchFamily="34" charset="0"/>
              </a:rPr>
              <a:t> (c) Stirring mechanism</a:t>
            </a:r>
            <a:r>
              <a:rPr lang="en-US" dirty="0">
                <a:latin typeface="Calibri" panose="020F0502020204030204" pitchFamily="34" charset="0"/>
                <a:ea typeface="Calibri" panose="020F0502020204030204" pitchFamily="34" charset="0"/>
                <a:cs typeface="Arial" panose="020B0604020202020204" pitchFamily="34" charset="0"/>
              </a:rPr>
              <a:t> - The basket is attached to the arms of the equipment on which one arm is designed in such a manner so as to bring about the rotation of the basket nearly at the rate of one revolution per minute.</a:t>
            </a:r>
          </a:p>
          <a:p>
            <a:pPr algn="just">
              <a:lnSpc>
                <a:spcPct val="115000"/>
              </a:lnSpc>
            </a:pPr>
            <a:r>
              <a:rPr lang="en-US" b="1" dirty="0">
                <a:latin typeface="Calibri" panose="020F0502020204030204" pitchFamily="34" charset="0"/>
                <a:ea typeface="Calibri" panose="020F0502020204030204" pitchFamily="34" charset="0"/>
                <a:cs typeface="Arial" panose="020B0604020202020204" pitchFamily="34" charset="0"/>
              </a:rPr>
              <a:t>(d) Timing mechanism</a:t>
            </a:r>
            <a:r>
              <a:rPr lang="en-US" dirty="0">
                <a:latin typeface="Calibri" panose="020F0502020204030204" pitchFamily="34" charset="0"/>
                <a:ea typeface="Calibri" panose="020F0502020204030204" pitchFamily="34" charset="0"/>
                <a:cs typeface="Arial" panose="020B0604020202020204" pitchFamily="34" charset="0"/>
              </a:rPr>
              <a:t> - Timer is meant to keep the tissue in different reagents and wax for an optimum time</a:t>
            </a:r>
            <a:r>
              <a:rPr lang="en-US" dirty="0" smtClean="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b="1" dirty="0">
                <a:latin typeface="Calibri" panose="020F0502020204030204" pitchFamily="34" charset="0"/>
                <a:ea typeface="Calibri" panose="020F0502020204030204" pitchFamily="34" charset="0"/>
                <a:cs typeface="Arial" panose="020B0604020202020204" pitchFamily="34" charset="0"/>
              </a:rPr>
              <a:t>(e) Persons responsible for operating the instrument</a:t>
            </a:r>
            <a:r>
              <a:rPr lang="en-US" dirty="0">
                <a:latin typeface="Calibri" panose="020F0502020204030204" pitchFamily="34" charset="0"/>
                <a:ea typeface="Calibri" panose="020F0502020204030204" pitchFamily="34" charset="0"/>
                <a:cs typeface="Arial" panose="020B0604020202020204" pitchFamily="34" charset="0"/>
              </a:rPr>
              <a:t> should be properly trained in its use and training record to be documented.</a:t>
            </a:r>
          </a:p>
          <a:p>
            <a:pPr algn="just">
              <a:lnSpc>
                <a:spcPct val="115000"/>
              </a:lnSpc>
            </a:pPr>
            <a:r>
              <a:rPr lang="en-US" b="1" dirty="0">
                <a:latin typeface="Calibri" panose="020F0502020204030204" pitchFamily="34" charset="0"/>
                <a:ea typeface="Calibri" panose="020F0502020204030204" pitchFamily="34" charset="0"/>
                <a:cs typeface="Arial" panose="020B0604020202020204" pitchFamily="34" charset="0"/>
              </a:rPr>
              <a:t>(f) Instrument operating manual</a:t>
            </a:r>
            <a:r>
              <a:rPr lang="en-US" dirty="0">
                <a:latin typeface="Calibri" panose="020F0502020204030204" pitchFamily="34" charset="0"/>
                <a:ea typeface="Calibri" panose="020F0502020204030204" pitchFamily="34" charset="0"/>
                <a:cs typeface="Arial" panose="020B0604020202020204" pitchFamily="34" charset="0"/>
              </a:rPr>
              <a:t> should be as per the manufacturer’s instructions and SOP and calibration procedure should be done as defined by them. </a:t>
            </a:r>
            <a:endParaRPr lang="en-US" dirty="0" smtClean="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i="1" dirty="0" smtClean="0">
                <a:latin typeface="Calibri" panose="020F0502020204030204" pitchFamily="34" charset="0"/>
                <a:ea typeface="Calibri" panose="020F0502020204030204" pitchFamily="34" charset="0"/>
                <a:cs typeface="Arial" panose="020B0604020202020204" pitchFamily="34" charset="0"/>
              </a:rPr>
              <a:t>It </a:t>
            </a:r>
            <a:r>
              <a:rPr lang="en-US" i="1" dirty="0">
                <a:latin typeface="Calibri" panose="020F0502020204030204" pitchFamily="34" charset="0"/>
                <a:ea typeface="Calibri" panose="020F0502020204030204" pitchFamily="34" charset="0"/>
                <a:cs typeface="Arial" panose="020B0604020202020204" pitchFamily="34" charset="0"/>
              </a:rPr>
              <a:t>would vary from instrument to instrument as per the specification.</a:t>
            </a:r>
            <a:endParaRPr lang="en-US" i="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567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0" y="975032"/>
            <a:ext cx="9127816" cy="4524315"/>
          </a:xfrm>
          <a:prstGeom prst="rect">
            <a:avLst/>
          </a:prstGeom>
        </p:spPr>
        <p:txBody>
          <a:bodyPr wrap="square">
            <a:spAutoFit/>
          </a:bodyPr>
          <a:lstStyle/>
          <a:p>
            <a:r>
              <a:rPr lang="en-US" dirty="0"/>
              <a:t>Some important steps of tissue processing are as </a:t>
            </a:r>
            <a:r>
              <a:rPr lang="en-US" dirty="0" smtClean="0"/>
              <a:t>below</a:t>
            </a:r>
          </a:p>
          <a:p>
            <a:endParaRPr lang="en-US" dirty="0"/>
          </a:p>
          <a:p>
            <a:r>
              <a:rPr lang="en-US" b="1" dirty="0" smtClean="0"/>
              <a:t>Dehydration</a:t>
            </a:r>
          </a:p>
          <a:p>
            <a:endParaRPr lang="en-US" b="1" dirty="0"/>
          </a:p>
          <a:p>
            <a:pPr marL="285750" indent="-285750">
              <a:buFont typeface="Arial" panose="020B0604020202020204" pitchFamily="34" charset="0"/>
              <a:buChar char="•"/>
            </a:pPr>
            <a:r>
              <a:rPr lang="en-US" dirty="0" smtClean="0"/>
              <a:t>Melted </a:t>
            </a:r>
            <a:r>
              <a:rPr lang="en-US" dirty="0"/>
              <a:t>paraffin wax is hydrophobic (immiscible with water), most of the water in a specimen must be removed before it can be infiltrated with wax</a:t>
            </a:r>
            <a:r>
              <a:rPr lang="en-US" dirty="0" smtClean="0"/>
              <a:t>.</a:t>
            </a:r>
          </a:p>
          <a:p>
            <a:pPr marL="285750" indent="-285750">
              <a:buFont typeface="Arial" panose="020B0604020202020204" pitchFamily="34" charset="0"/>
              <a:buChar char="•"/>
            </a:pPr>
            <a:r>
              <a:rPr lang="en-US" dirty="0" smtClean="0"/>
              <a:t> </a:t>
            </a:r>
            <a:r>
              <a:rPr lang="en-US" dirty="0"/>
              <a:t>This process is commonly carried out by immersing specimens in a series of ethanol (alcohol) solutions of increasing concentration until pure, water-free alcohol is reached</a:t>
            </a:r>
            <a:r>
              <a:rPr lang="en-US" dirty="0" smtClean="0"/>
              <a:t>.</a:t>
            </a:r>
          </a:p>
          <a:p>
            <a:pPr marL="285750" indent="-285750">
              <a:buFont typeface="Arial" panose="020B0604020202020204" pitchFamily="34" charset="0"/>
              <a:buChar char="•"/>
            </a:pPr>
            <a:r>
              <a:rPr lang="en-US" dirty="0" smtClean="0"/>
              <a:t> </a:t>
            </a:r>
            <a:r>
              <a:rPr lang="en-US" dirty="0"/>
              <a:t>Ethanol is miscible with water in all proportions so that the water in the specimen is progressively replaced by the alcohol. A series of increasing concentrations is used to avoid excessive distortion of the tissue</a:t>
            </a:r>
            <a:r>
              <a:rPr lang="en-US" dirty="0" smtClean="0"/>
              <a:t>.</a:t>
            </a:r>
          </a:p>
          <a:p>
            <a:pPr marL="285750" indent="-285750">
              <a:buFont typeface="Arial" panose="020B0604020202020204" pitchFamily="34" charset="0"/>
              <a:buChar char="•"/>
            </a:pPr>
            <a:r>
              <a:rPr lang="en-US" dirty="0" smtClean="0"/>
              <a:t>Use </a:t>
            </a:r>
            <a:r>
              <a:rPr lang="en-US" dirty="0"/>
              <a:t>of copper sulphate in final alcohol: A layer of anhydrous CuSO4 is placed at the bottom of a dehydrating bottle or beaker and is covered with 2-3 filter papers of approximate size to prevent staining of the tissue. </a:t>
            </a:r>
            <a:endParaRPr lang="en-US" dirty="0" smtClean="0"/>
          </a:p>
          <a:p>
            <a:pPr marL="285750" indent="-285750">
              <a:buFont typeface="Arial" panose="020B0604020202020204" pitchFamily="34" charset="0"/>
              <a:buChar char="•"/>
            </a:pPr>
            <a:r>
              <a:rPr lang="en-US" dirty="0" smtClean="0"/>
              <a:t>Anhydrous </a:t>
            </a:r>
            <a:r>
              <a:rPr lang="en-US" dirty="0"/>
              <a:t>CuSO4 removes water from alcohol as it in turn removes it from tissues</a:t>
            </a:r>
            <a:r>
              <a:rPr lang="en-US" dirty="0" smtClean="0"/>
              <a:t>.</a:t>
            </a:r>
          </a:p>
          <a:p>
            <a:pPr marL="285750" indent="-285750">
              <a:buFont typeface="Arial" panose="020B0604020202020204" pitchFamily="34" charset="0"/>
              <a:buChar char="•"/>
            </a:pPr>
            <a:r>
              <a:rPr lang="en-US" dirty="0" smtClean="0"/>
              <a:t>Anhydrous </a:t>
            </a:r>
            <a:r>
              <a:rPr lang="en-US" dirty="0"/>
              <a:t>CuSO4 is white in color while the hydrated form is blue. </a:t>
            </a:r>
          </a:p>
        </p:txBody>
      </p:sp>
    </p:spTree>
    <p:extLst>
      <p:ext uri="{BB962C8B-B14F-4D97-AF65-F5344CB8AC3E}">
        <p14:creationId xmlns:p14="http://schemas.microsoft.com/office/powerpoint/2010/main" val="4063776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19050" y="1127433"/>
            <a:ext cx="9124950" cy="4801314"/>
          </a:xfrm>
          <a:prstGeom prst="rect">
            <a:avLst/>
          </a:prstGeom>
        </p:spPr>
        <p:txBody>
          <a:bodyPr wrap="square">
            <a:spAutoFit/>
          </a:bodyPr>
          <a:lstStyle/>
          <a:p>
            <a:r>
              <a:rPr lang="en-US" b="1" dirty="0" smtClean="0"/>
              <a:t>Clearing</a:t>
            </a:r>
          </a:p>
          <a:p>
            <a:r>
              <a:rPr lang="en-US" dirty="0" smtClean="0"/>
              <a:t>The </a:t>
            </a:r>
            <a:r>
              <a:rPr lang="en-US" dirty="0"/>
              <a:t>term “clearing” was chosen because many (but not all) clearing agents impart an optical clarity or transparency to the tissue due to their relatively high refractive index. </a:t>
            </a:r>
            <a:endParaRPr lang="en-US" b="1" dirty="0"/>
          </a:p>
          <a:p>
            <a:pPr marL="285750" indent="-285750">
              <a:buFont typeface="Arial" panose="020B0604020202020204" pitchFamily="34" charset="0"/>
              <a:buChar char="•"/>
            </a:pPr>
            <a:r>
              <a:rPr lang="en-US" dirty="0" smtClean="0"/>
              <a:t>We now </a:t>
            </a:r>
            <a:r>
              <a:rPr lang="en-US" dirty="0"/>
              <a:t>have to use an intermediate solvent that is fully miscible with both ethanol and paraffin wax. </a:t>
            </a:r>
            <a:endParaRPr lang="en-US" dirty="0" smtClean="0"/>
          </a:p>
          <a:p>
            <a:pPr marL="285750" indent="-285750">
              <a:buFont typeface="Arial" panose="020B0604020202020204" pitchFamily="34" charset="0"/>
              <a:buChar char="•"/>
            </a:pPr>
            <a:r>
              <a:rPr lang="en-US" dirty="0" smtClean="0"/>
              <a:t>This </a:t>
            </a:r>
            <a:r>
              <a:rPr lang="en-US" dirty="0"/>
              <a:t>solvent will displace the ethanol in the tissue, then this in turn will be displaced by molten paraffin wax. </a:t>
            </a:r>
            <a:endParaRPr lang="en-US" dirty="0" smtClean="0"/>
          </a:p>
          <a:p>
            <a:pPr marL="285750" indent="-285750">
              <a:buFont typeface="Arial" panose="020B0604020202020204" pitchFamily="34" charset="0"/>
              <a:buChar char="•"/>
            </a:pPr>
            <a:r>
              <a:rPr lang="en-US" dirty="0" smtClean="0"/>
              <a:t>This </a:t>
            </a:r>
            <a:r>
              <a:rPr lang="en-US" dirty="0"/>
              <a:t>stage in the process is called “clearing” and the reagent used is called a “clearing agent</a:t>
            </a:r>
            <a:r>
              <a:rPr lang="en-US" dirty="0" smtClean="0"/>
              <a:t>”.</a:t>
            </a:r>
          </a:p>
          <a:p>
            <a:pPr marL="285750" indent="-285750">
              <a:buFont typeface="Arial" panose="020B0604020202020204" pitchFamily="34" charset="0"/>
              <a:buChar char="•"/>
            </a:pPr>
            <a:r>
              <a:rPr lang="en-US" dirty="0" smtClean="0"/>
              <a:t> Another </a:t>
            </a:r>
            <a:r>
              <a:rPr lang="en-US" dirty="0"/>
              <a:t>important role of the clearing agent is to remove a substantial amount of fat from the tissue which otherwise presents a barrier to wax infiltration</a:t>
            </a:r>
            <a:r>
              <a:rPr lang="en-US" dirty="0" smtClean="0"/>
              <a:t>.</a:t>
            </a:r>
          </a:p>
          <a:p>
            <a:pPr marL="285750" indent="-285750">
              <a:buFont typeface="Arial" panose="020B0604020202020204" pitchFamily="34" charset="0"/>
              <a:buChar char="•"/>
            </a:pPr>
            <a:r>
              <a:rPr lang="en-US" dirty="0" smtClean="0"/>
              <a:t>A </a:t>
            </a:r>
            <a:r>
              <a:rPr lang="en-US" dirty="0"/>
              <a:t>popular clearing agent is xylene and multiple changes are required to completely displace ethanol</a:t>
            </a:r>
            <a:r>
              <a:rPr lang="en-US" dirty="0" smtClean="0"/>
              <a:t>.</a:t>
            </a:r>
          </a:p>
          <a:p>
            <a:pPr marL="285750" indent="-285750">
              <a:buFont typeface="Arial" panose="020B0604020202020204" pitchFamily="34" charset="0"/>
              <a:buChar char="•"/>
            </a:pPr>
            <a:r>
              <a:rPr lang="en-US" dirty="0" smtClean="0"/>
              <a:t>A </a:t>
            </a:r>
            <a:r>
              <a:rPr lang="en-US" dirty="0"/>
              <a:t>typical clearing sequence for specimens not more than 4mm thick would be:</a:t>
            </a:r>
          </a:p>
          <a:p>
            <a:pPr marL="742950" lvl="1" indent="-285750">
              <a:buFont typeface="Wingdings" panose="05000000000000000000" pitchFamily="2" charset="2"/>
              <a:buChar char="ü"/>
            </a:pPr>
            <a:r>
              <a:rPr lang="en-US" dirty="0"/>
              <a:t>Xylene   20 min</a:t>
            </a:r>
          </a:p>
          <a:p>
            <a:pPr marL="742950" lvl="1" indent="-285750">
              <a:buFont typeface="Wingdings" panose="05000000000000000000" pitchFamily="2" charset="2"/>
              <a:buChar char="ü"/>
            </a:pPr>
            <a:r>
              <a:rPr lang="en-US" dirty="0"/>
              <a:t>Xylene   20 min </a:t>
            </a:r>
          </a:p>
          <a:p>
            <a:pPr marL="742950" lvl="1" indent="-285750">
              <a:buFont typeface="Wingdings" panose="05000000000000000000" pitchFamily="2" charset="2"/>
              <a:buChar char="ü"/>
            </a:pPr>
            <a:r>
              <a:rPr lang="en-US" dirty="0"/>
              <a:t>Xylene   45 min</a:t>
            </a:r>
          </a:p>
          <a:p>
            <a:endParaRPr lang="en-US" dirty="0"/>
          </a:p>
        </p:txBody>
      </p:sp>
    </p:spTree>
    <p:extLst>
      <p:ext uri="{BB962C8B-B14F-4D97-AF65-F5344CB8AC3E}">
        <p14:creationId xmlns:p14="http://schemas.microsoft.com/office/powerpoint/2010/main" val="2096634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38100" y="1065160"/>
            <a:ext cx="9148176" cy="4801314"/>
          </a:xfrm>
          <a:prstGeom prst="rect">
            <a:avLst/>
          </a:prstGeom>
        </p:spPr>
        <p:txBody>
          <a:bodyPr wrap="square">
            <a:spAutoFit/>
          </a:bodyPr>
          <a:lstStyle/>
          <a:p>
            <a:r>
              <a:rPr lang="en-US" b="1" dirty="0" smtClean="0"/>
              <a:t>Wax </a:t>
            </a:r>
            <a:r>
              <a:rPr lang="en-US" b="1" dirty="0"/>
              <a:t>infiltration</a:t>
            </a:r>
          </a:p>
          <a:p>
            <a:pPr marL="285750" indent="-285750">
              <a:buFont typeface="Arial" panose="020B0604020202020204" pitchFamily="34" charset="0"/>
              <a:buChar char="•"/>
            </a:pPr>
            <a:r>
              <a:rPr lang="en-US" dirty="0"/>
              <a:t>The tissue can now be infiltrated with a suitable histological wax. </a:t>
            </a:r>
            <a:endParaRPr lang="en-US" dirty="0" smtClean="0"/>
          </a:p>
          <a:p>
            <a:pPr marL="285750" indent="-285750">
              <a:buFont typeface="Arial" panose="020B0604020202020204" pitchFamily="34" charset="0"/>
              <a:buChar char="•"/>
            </a:pPr>
            <a:r>
              <a:rPr lang="en-US" dirty="0" smtClean="0"/>
              <a:t>Paraffin </a:t>
            </a:r>
            <a:r>
              <a:rPr lang="en-US" dirty="0"/>
              <a:t>wax-based histological waxes are the most popular. </a:t>
            </a:r>
            <a:endParaRPr lang="en-US" dirty="0" smtClean="0"/>
          </a:p>
          <a:p>
            <a:pPr marL="285750" indent="-285750">
              <a:buFont typeface="Arial" panose="020B0604020202020204" pitchFamily="34" charset="0"/>
              <a:buChar char="•"/>
            </a:pPr>
            <a:r>
              <a:rPr lang="en-US" dirty="0" smtClean="0"/>
              <a:t>A </a:t>
            </a:r>
            <a:r>
              <a:rPr lang="en-US" dirty="0"/>
              <a:t>typical wax is liquid at 60°C and can be infiltrated into tissue at this temperature then allowed to cool to 20°C where it solidifies to a consistency that allows sections to be consistently cut. </a:t>
            </a:r>
            <a:endParaRPr lang="en-US" dirty="0" smtClean="0"/>
          </a:p>
          <a:p>
            <a:pPr marL="285750" indent="-285750">
              <a:buFont typeface="Arial" panose="020B0604020202020204" pitchFamily="34" charset="0"/>
              <a:buChar char="•"/>
            </a:pPr>
            <a:r>
              <a:rPr lang="en-US" dirty="0" smtClean="0"/>
              <a:t>These </a:t>
            </a:r>
            <a:r>
              <a:rPr lang="en-US" dirty="0"/>
              <a:t>waxes are mixtures of purified paraffin wax and various additives that may include resins such as styrene or polyethylene</a:t>
            </a:r>
            <a:r>
              <a:rPr lang="en-US" dirty="0" smtClean="0"/>
              <a:t>.</a:t>
            </a:r>
          </a:p>
          <a:p>
            <a:pPr marL="285750" indent="-285750">
              <a:buFont typeface="Arial" panose="020B0604020202020204" pitchFamily="34" charset="0"/>
              <a:buChar char="•"/>
            </a:pPr>
            <a:r>
              <a:rPr lang="en-US" dirty="0" smtClean="0"/>
              <a:t> </a:t>
            </a:r>
            <a:r>
              <a:rPr lang="en-US" dirty="0"/>
              <a:t>It should be appreciated that these wax formulations have very particular physical properties which allow tissues infiltrated with the wax to be sectioned at a thickness down to at least 2 µm, to form ribbons as the sections are cut on the microtome, and to retain sufficient elasticity to flatten fully during flotation on a warm water bath</a:t>
            </a:r>
            <a:r>
              <a:rPr lang="en-US" dirty="0" smtClean="0"/>
              <a:t>.</a:t>
            </a:r>
            <a:endParaRPr lang="en-US" dirty="0"/>
          </a:p>
          <a:p>
            <a:pPr marL="285750" indent="-285750">
              <a:buFont typeface="Arial" panose="020B0604020202020204" pitchFamily="34" charset="0"/>
              <a:buChar char="•"/>
            </a:pPr>
            <a:r>
              <a:rPr lang="en-US" dirty="0"/>
              <a:t>A typical infiltration sequence for specimens not more than 4mm thick would be:</a:t>
            </a:r>
          </a:p>
          <a:p>
            <a:pPr marL="285750" indent="-285750">
              <a:buFont typeface="Wingdings" panose="05000000000000000000" pitchFamily="2" charset="2"/>
              <a:buChar char="ü"/>
            </a:pPr>
            <a:r>
              <a:rPr lang="en-US" dirty="0"/>
              <a:t>Wax      30 min</a:t>
            </a:r>
          </a:p>
          <a:p>
            <a:pPr marL="285750" indent="-285750">
              <a:buFont typeface="Wingdings" panose="05000000000000000000" pitchFamily="2" charset="2"/>
              <a:buChar char="ü"/>
            </a:pPr>
            <a:r>
              <a:rPr lang="en-US" dirty="0"/>
              <a:t>Wax      30 min</a:t>
            </a:r>
          </a:p>
          <a:p>
            <a:pPr marL="285750" indent="-285750">
              <a:buFont typeface="Wingdings" panose="05000000000000000000" pitchFamily="2" charset="2"/>
              <a:buChar char="ü"/>
            </a:pPr>
            <a:r>
              <a:rPr lang="en-US" dirty="0"/>
              <a:t>Wax      45 min</a:t>
            </a:r>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3670936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42276" y="1034858"/>
            <a:ext cx="9144000" cy="923330"/>
          </a:xfrm>
          <a:prstGeom prst="rect">
            <a:avLst/>
          </a:prstGeom>
        </p:spPr>
        <p:txBody>
          <a:bodyPr wrap="square">
            <a:spAutoFit/>
          </a:bodyPr>
          <a:lstStyle/>
          <a:p>
            <a:r>
              <a:rPr lang="en-US" b="1" dirty="0" smtClean="0"/>
              <a:t>Maintenance</a:t>
            </a:r>
          </a:p>
          <a:p>
            <a:endParaRPr lang="en-US" b="1" dirty="0" smtClean="0"/>
          </a:p>
          <a:p>
            <a:endParaRPr lang="en-US" dirty="0"/>
          </a:p>
        </p:txBody>
      </p:sp>
      <p:sp>
        <p:nvSpPr>
          <p:cNvPr id="8" name="Rectangle 7"/>
          <p:cNvSpPr/>
          <p:nvPr/>
        </p:nvSpPr>
        <p:spPr>
          <a:xfrm>
            <a:off x="-49164" y="1371600"/>
            <a:ext cx="9235440" cy="5189113"/>
          </a:xfrm>
          <a:prstGeom prst="rect">
            <a:avLst/>
          </a:prstGeom>
        </p:spPr>
        <p:txBody>
          <a:bodyPr wrap="square">
            <a:spAutoFit/>
          </a:bodyPr>
          <a:lstStyle/>
          <a:p>
            <a:pPr marL="285750" indent="-2857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Times-Roman"/>
              </a:rPr>
              <a:t>U</a:t>
            </a:r>
            <a:r>
              <a:rPr lang="en-US" dirty="0">
                <a:latin typeface="Calibri" panose="020F0502020204030204" pitchFamily="34" charset="0"/>
                <a:ea typeface="Calibri" panose="020F0502020204030204" pitchFamily="34" charset="0"/>
                <a:cs typeface="Arial" panose="020B0604020202020204" pitchFamily="34" charset="0"/>
              </a:rPr>
              <a:t>se of an inappropriate processing schedule or the making of a fundamental mistake (perhaps in replenishing or sequencing of processing reagents) can result in the production of tissue specimens that cannot be sectioned and therefore will not provide any useful microscopic information. </a:t>
            </a:r>
          </a:p>
          <a:p>
            <a:pPr marL="285750" indent="-2857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Although mechanical or electrical faults occasionally occur in tissue processors, processing mishaps where tissues are actually compromised, mainly occur because of human error</a:t>
            </a:r>
            <a:r>
              <a:rPr lang="en-US" dirty="0" smtClean="0">
                <a:latin typeface="Calibri" panose="020F0502020204030204" pitchFamily="34" charset="0"/>
                <a:ea typeface="Times New Roman" panose="02020603050405020304" pitchFamily="18" charset="0"/>
                <a:cs typeface="Times New Roman" panose="02020603050405020304" pitchFamily="18" charset="0"/>
              </a:rPr>
              <a:t>.</a:t>
            </a:r>
          </a:p>
          <a:p>
            <a:pPr marL="285750" indent="-285750" algn="just">
              <a:lnSpc>
                <a:spcPct val="115000"/>
              </a:lnSpc>
              <a:buFont typeface="Arial" panose="020B0604020202020204" pitchFamily="34" charset="0"/>
              <a:buChar char="•"/>
            </a:pPr>
            <a:r>
              <a:rPr lang="en-US" dirty="0" smtClean="0">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The need for UPS is very vital in ensuring uninterrupted carousal movements.</a:t>
            </a:r>
            <a:endParaRPr lang="en-US" dirty="0">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smtClean="0">
                <a:latin typeface="Calibri" panose="020F0502020204030204" pitchFamily="34" charset="0"/>
                <a:ea typeface="Times New Roman" panose="02020603050405020304" pitchFamily="18" charset="0"/>
                <a:cs typeface="Times New Roman" panose="02020603050405020304" pitchFamily="18" charset="0"/>
              </a:rPr>
              <a:t>Interruption </a:t>
            </a:r>
            <a:r>
              <a:rPr lang="en-US" dirty="0">
                <a:latin typeface="Calibri" panose="020F0502020204030204" pitchFamily="34" charset="0"/>
                <a:ea typeface="Times New Roman" panose="02020603050405020304" pitchFamily="18" charset="0"/>
                <a:cs typeface="Times New Roman" panose="02020603050405020304" pitchFamily="18" charset="0"/>
              </a:rPr>
              <a:t>to carousal movement may result in the basket hanging above and drying out and tissue damage. </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15000"/>
              </a:lnSpc>
              <a:buFont typeface="Arial" panose="020B0604020202020204" pitchFamily="34" charset="0"/>
              <a:buChar char="•"/>
            </a:pPr>
            <a:r>
              <a:rPr lang="en-US" dirty="0" smtClean="0">
                <a:latin typeface="Calibri" panose="020F0502020204030204" pitchFamily="34" charset="0"/>
                <a:ea typeface="Times New Roman" panose="02020603050405020304" pitchFamily="18" charset="0"/>
                <a:cs typeface="Times New Roman" panose="02020603050405020304" pitchFamily="18" charset="0"/>
              </a:rPr>
              <a:t>Similarly</a:t>
            </a:r>
            <a:r>
              <a:rPr lang="en-US" dirty="0">
                <a:latin typeface="Calibri" panose="020F0502020204030204" pitchFamily="34" charset="0"/>
                <a:ea typeface="Times New Roman" panose="02020603050405020304" pitchFamily="18" charset="0"/>
                <a:cs typeface="Times New Roman" panose="02020603050405020304" pitchFamily="18" charset="0"/>
              </a:rPr>
              <a:t>, prolonged immersion in Xylene, Isopropyl alcohol etc. will result in hardening of tissue.</a:t>
            </a:r>
            <a:endParaRPr lang="en-US" dirty="0">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smtClean="0">
                <a:latin typeface="Calibri" panose="020F0502020204030204" pitchFamily="34" charset="0"/>
                <a:ea typeface="Times New Roman" panose="02020603050405020304" pitchFamily="18" charset="0"/>
                <a:cs typeface="Times New Roman" panose="02020603050405020304" pitchFamily="18" charset="0"/>
              </a:rPr>
              <a:t>It </a:t>
            </a:r>
            <a:r>
              <a:rPr lang="en-US" dirty="0">
                <a:latin typeface="Calibri" panose="020F0502020204030204" pitchFamily="34" charset="0"/>
                <a:ea typeface="Times New Roman" panose="02020603050405020304" pitchFamily="18" charset="0"/>
                <a:cs typeface="Times New Roman" panose="02020603050405020304" pitchFamily="18" charset="0"/>
              </a:rPr>
              <a:t>is important to have a programming worksheet for the reagent change schedule for reference. </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15000"/>
              </a:lnSpc>
              <a:buFont typeface="Arial" panose="020B0604020202020204" pitchFamily="34" charset="0"/>
              <a:buChar char="•"/>
            </a:pPr>
            <a:r>
              <a:rPr lang="en-US" dirty="0" smtClean="0">
                <a:latin typeface="Calibri" panose="020F0502020204030204" pitchFamily="34" charset="0"/>
                <a:ea typeface="Times New Roman" panose="02020603050405020304" pitchFamily="18" charset="0"/>
                <a:cs typeface="Times New Roman" panose="02020603050405020304" pitchFamily="18" charset="0"/>
              </a:rPr>
              <a:t>The </a:t>
            </a:r>
            <a:r>
              <a:rPr lang="en-US" dirty="0">
                <a:latin typeface="Calibri" panose="020F0502020204030204" pitchFamily="34" charset="0"/>
                <a:ea typeface="Times New Roman" panose="02020603050405020304" pitchFamily="18" charset="0"/>
                <a:cs typeface="Times New Roman" panose="02020603050405020304" pitchFamily="18" charset="0"/>
              </a:rPr>
              <a:t>need for change depends on the volume of work. The number of blocks processed before change of the alcohols, xylenes, wax etc. should be considered while a procedure for this is developed and </a:t>
            </a:r>
            <a:r>
              <a:rPr lang="en-US" dirty="0" smtClean="0">
                <a:latin typeface="Calibri" panose="020F0502020204030204" pitchFamily="34" charset="0"/>
                <a:ea typeface="Times New Roman" panose="02020603050405020304" pitchFamily="18" charset="0"/>
                <a:cs typeface="Times New Roman" panose="02020603050405020304" pitchFamily="18" charset="0"/>
              </a:rPr>
              <a:t>documented</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4691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800"/>
            <a:ext cx="7807325" cy="588297"/>
          </a:xfrm>
        </p:spPr>
        <p:txBody>
          <a:bodyPr/>
          <a:lstStyle/>
          <a:p>
            <a:pPr algn="l"/>
            <a:r>
              <a:rPr lang="en-US" sz="2800" b="1" dirty="0"/>
              <a:t>HISTOPATHOLOGY AND CYTOLOGY EQUIPMENT </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bd_3_rgb_lbg_2_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Rectangle 2"/>
          <p:cNvSpPr/>
          <p:nvPr/>
        </p:nvSpPr>
        <p:spPr>
          <a:xfrm>
            <a:off x="42276" y="1034858"/>
            <a:ext cx="9144000" cy="5909310"/>
          </a:xfrm>
          <a:prstGeom prst="rect">
            <a:avLst/>
          </a:prstGeom>
        </p:spPr>
        <p:txBody>
          <a:bodyPr wrap="square">
            <a:spAutoFit/>
          </a:bodyPr>
          <a:lstStyle/>
          <a:p>
            <a:r>
              <a:rPr lang="en-US" b="1" dirty="0" smtClean="0"/>
              <a:t>Maintenance</a:t>
            </a:r>
            <a:endParaRPr lang="en-US" dirty="0"/>
          </a:p>
          <a:p>
            <a:pPr marL="285750" indent="-285750">
              <a:buFont typeface="Arial" panose="020B0604020202020204" pitchFamily="34" charset="0"/>
              <a:buChar char="•"/>
            </a:pPr>
            <a:r>
              <a:rPr lang="en-US" dirty="0"/>
              <a:t>Since most tissue processors are run during night hours, there should be arrangement for interventions in case of breakdown</a:t>
            </a:r>
            <a:r>
              <a:rPr lang="en-US" dirty="0" smtClean="0"/>
              <a:t>.</a:t>
            </a:r>
          </a:p>
          <a:p>
            <a:pPr marL="285750" indent="-285750">
              <a:buFont typeface="Arial" panose="020B0604020202020204" pitchFamily="34" charset="0"/>
              <a:buChar char="•"/>
            </a:pPr>
            <a:r>
              <a:rPr lang="en-US" dirty="0" smtClean="0"/>
              <a:t> </a:t>
            </a:r>
            <a:r>
              <a:rPr lang="en-US" dirty="0"/>
              <a:t>Interruption to carousal movement may result in the basket hanging above and drying out and tissue damage. </a:t>
            </a:r>
            <a:endParaRPr lang="en-US" dirty="0" smtClean="0"/>
          </a:p>
          <a:p>
            <a:pPr marL="285750" indent="-285750">
              <a:buFont typeface="Arial" panose="020B0604020202020204" pitchFamily="34" charset="0"/>
              <a:buChar char="•"/>
            </a:pPr>
            <a:r>
              <a:rPr lang="en-US" dirty="0"/>
              <a:t>P</a:t>
            </a:r>
            <a:r>
              <a:rPr lang="en-US" dirty="0" smtClean="0"/>
              <a:t>ronged </a:t>
            </a:r>
            <a:r>
              <a:rPr lang="en-US" dirty="0"/>
              <a:t>immersion in Xylene, Isopropyl alcohol etc. will result in hardening of tissue</a:t>
            </a:r>
            <a:r>
              <a:rPr lang="en-US" dirty="0" smtClean="0"/>
              <a:t>.</a:t>
            </a:r>
          </a:p>
          <a:p>
            <a:pPr marL="285750" indent="-285750">
              <a:buFont typeface="Arial" panose="020B0604020202020204" pitchFamily="34" charset="0"/>
              <a:buChar char="•"/>
            </a:pPr>
            <a:r>
              <a:rPr lang="en-US" dirty="0" smtClean="0"/>
              <a:t>It </a:t>
            </a:r>
            <a:r>
              <a:rPr lang="en-US" dirty="0"/>
              <a:t>is important to have a programming worksheet for the reagent change schedule for reference.  </a:t>
            </a:r>
          </a:p>
          <a:p>
            <a:r>
              <a:rPr lang="en-US" dirty="0" smtClean="0"/>
              <a:t>•    Mop </a:t>
            </a:r>
            <a:r>
              <a:rPr lang="en-US" dirty="0"/>
              <a:t>up spilled reagents immediately.</a:t>
            </a:r>
          </a:p>
          <a:p>
            <a:r>
              <a:rPr lang="en-US" dirty="0" smtClean="0"/>
              <a:t>•   Clean </a:t>
            </a:r>
            <a:r>
              <a:rPr lang="en-US" dirty="0"/>
              <a:t>the instrument on a daily basis.</a:t>
            </a:r>
          </a:p>
          <a:p>
            <a:r>
              <a:rPr lang="en-US" dirty="0" smtClean="0"/>
              <a:t>•   Once </a:t>
            </a:r>
            <a:r>
              <a:rPr lang="en-US" dirty="0"/>
              <a:t>a month, lift the carousel cover to its upper end position, clean the carousel axle </a:t>
            </a:r>
            <a:r>
              <a:rPr lang="en-US" dirty="0" smtClean="0"/>
              <a:t>with</a:t>
            </a:r>
          </a:p>
          <a:p>
            <a:r>
              <a:rPr lang="en-US" dirty="0"/>
              <a:t> </a:t>
            </a:r>
            <a:r>
              <a:rPr lang="en-US" dirty="0" smtClean="0"/>
              <a:t>    </a:t>
            </a:r>
            <a:r>
              <a:rPr lang="en-US" dirty="0"/>
              <a:t>a cleaning cloth and subsequently apply a thin coat of equipment oil.</a:t>
            </a:r>
          </a:p>
          <a:p>
            <a:r>
              <a:rPr lang="en-US" dirty="0" smtClean="0"/>
              <a:t>•  Have </a:t>
            </a:r>
            <a:r>
              <a:rPr lang="en-US" dirty="0"/>
              <a:t>a preventive maintenance done once a year by a service manager authorized.</a:t>
            </a:r>
          </a:p>
          <a:p>
            <a:r>
              <a:rPr lang="en-US" dirty="0" smtClean="0"/>
              <a:t>•  Once </a:t>
            </a:r>
            <a:r>
              <a:rPr lang="en-US" dirty="0"/>
              <a:t>the warranty period expires, it is recommended to purchase a service contract. </a:t>
            </a:r>
          </a:p>
          <a:p>
            <a:r>
              <a:rPr lang="en-US" b="1" i="1" dirty="0"/>
              <a:t>As per NABL 112</a:t>
            </a:r>
          </a:p>
          <a:p>
            <a:r>
              <a:rPr lang="en-US" dirty="0" smtClean="0"/>
              <a:t>•  Depending </a:t>
            </a:r>
            <a:r>
              <a:rPr lang="en-US" dirty="0"/>
              <a:t>on the workload the laboratory must develop a procedure to change the tissue processing fluids and maintain a record of it.</a:t>
            </a:r>
          </a:p>
          <a:p>
            <a:r>
              <a:rPr lang="en-US" dirty="0" smtClean="0"/>
              <a:t>• A </a:t>
            </a:r>
            <a:r>
              <a:rPr lang="en-US" dirty="0"/>
              <a:t>log recording of the ‘time setting schedule’ for an automatic tissue processor must be maintained.</a:t>
            </a:r>
          </a:p>
          <a:p>
            <a:r>
              <a:rPr lang="en-US" dirty="0" smtClean="0"/>
              <a:t>•Temperature </a:t>
            </a:r>
            <a:r>
              <a:rPr lang="en-US" dirty="0"/>
              <a:t>of the wax bath must be checked and recorded daily.</a:t>
            </a:r>
          </a:p>
          <a:p>
            <a:endParaRPr lang="en-US" dirty="0"/>
          </a:p>
        </p:txBody>
      </p:sp>
    </p:spTree>
    <p:extLst>
      <p:ext uri="{BB962C8B-B14F-4D97-AF65-F5344CB8AC3E}">
        <p14:creationId xmlns:p14="http://schemas.microsoft.com/office/powerpoint/2010/main" val="2603800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4105</Words>
  <Application>Microsoft Office PowerPoint</Application>
  <PresentationFormat>On-screen Show (4:3)</PresentationFormat>
  <Paragraphs>369</Paragraphs>
  <Slides>30</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Biondi</vt:lpstr>
      <vt:lpstr>ＭＳ Ｐゴシック</vt:lpstr>
      <vt:lpstr>SimSun</vt:lpstr>
      <vt:lpstr>Times-Roman</vt:lpstr>
      <vt:lpstr>Aparajita</vt:lpstr>
      <vt:lpstr>Arial</vt:lpstr>
      <vt:lpstr>Bookman Old Style</vt:lpstr>
      <vt:lpstr>Calibri</vt:lpstr>
      <vt:lpstr>Times New Roman</vt:lpstr>
      <vt:lpstr>Wingdings</vt:lpstr>
      <vt:lpstr>1_Office Theme</vt:lpstr>
      <vt:lpstr>2_Office Theme</vt:lpstr>
      <vt:lpstr>PowerPoint Presentation</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HISTOPATHOLOGY AND CYTOLOGY EQUIPMENT </vt:lpstr>
      <vt:lpstr>DIAGNOSTIC TECHNIQUES</vt:lpstr>
      <vt:lpstr>CONVENTIONAL PAP</vt:lpstr>
      <vt:lpstr>HISTOPATHOLOGY AND CYTOLOGY EQUIPMENT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Adarshpal Singh</dc:creator>
  <cp:lastModifiedBy>Anita Singh</cp:lastModifiedBy>
  <cp:revision>62</cp:revision>
  <dcterms:created xsi:type="dcterms:W3CDTF">2015-12-11T08:45:44Z</dcterms:created>
  <dcterms:modified xsi:type="dcterms:W3CDTF">2016-02-13T15:08:32Z</dcterms:modified>
</cp:coreProperties>
</file>