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CBF2FF-1654-4C06-A662-C43233B5817F}"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626B6-2047-4EDB-B707-0F42EC185235}" type="slidenum">
              <a:rPr lang="en-US" smtClean="0"/>
              <a:t>‹#›</a:t>
            </a:fld>
            <a:endParaRPr lang="en-US"/>
          </a:p>
        </p:txBody>
      </p:sp>
    </p:spTree>
    <p:extLst>
      <p:ext uri="{BB962C8B-B14F-4D97-AF65-F5344CB8AC3E}">
        <p14:creationId xmlns:p14="http://schemas.microsoft.com/office/powerpoint/2010/main" val="486112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CBF2FF-1654-4C06-A662-C43233B5817F}"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626B6-2047-4EDB-B707-0F42EC185235}" type="slidenum">
              <a:rPr lang="en-US" smtClean="0"/>
              <a:t>‹#›</a:t>
            </a:fld>
            <a:endParaRPr lang="en-US"/>
          </a:p>
        </p:txBody>
      </p:sp>
    </p:spTree>
    <p:extLst>
      <p:ext uri="{BB962C8B-B14F-4D97-AF65-F5344CB8AC3E}">
        <p14:creationId xmlns:p14="http://schemas.microsoft.com/office/powerpoint/2010/main" val="549331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CBF2FF-1654-4C06-A662-C43233B5817F}"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626B6-2047-4EDB-B707-0F42EC185235}" type="slidenum">
              <a:rPr lang="en-US" smtClean="0"/>
              <a:t>‹#›</a:t>
            </a:fld>
            <a:endParaRPr lang="en-US"/>
          </a:p>
        </p:txBody>
      </p:sp>
    </p:spTree>
    <p:extLst>
      <p:ext uri="{BB962C8B-B14F-4D97-AF65-F5344CB8AC3E}">
        <p14:creationId xmlns:p14="http://schemas.microsoft.com/office/powerpoint/2010/main" val="124966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CBF2FF-1654-4C06-A662-C43233B5817F}"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626B6-2047-4EDB-B707-0F42EC185235}" type="slidenum">
              <a:rPr lang="en-US" smtClean="0"/>
              <a:t>‹#›</a:t>
            </a:fld>
            <a:endParaRPr lang="en-US"/>
          </a:p>
        </p:txBody>
      </p:sp>
    </p:spTree>
    <p:extLst>
      <p:ext uri="{BB962C8B-B14F-4D97-AF65-F5344CB8AC3E}">
        <p14:creationId xmlns:p14="http://schemas.microsoft.com/office/powerpoint/2010/main" val="1251572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CBF2FF-1654-4C06-A662-C43233B5817F}"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626B6-2047-4EDB-B707-0F42EC185235}" type="slidenum">
              <a:rPr lang="en-US" smtClean="0"/>
              <a:t>‹#›</a:t>
            </a:fld>
            <a:endParaRPr lang="en-US"/>
          </a:p>
        </p:txBody>
      </p:sp>
    </p:spTree>
    <p:extLst>
      <p:ext uri="{BB962C8B-B14F-4D97-AF65-F5344CB8AC3E}">
        <p14:creationId xmlns:p14="http://schemas.microsoft.com/office/powerpoint/2010/main" val="4194191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CBF2FF-1654-4C06-A662-C43233B5817F}" type="datetimeFigureOut">
              <a:rPr lang="en-US" smtClean="0"/>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626B6-2047-4EDB-B707-0F42EC185235}" type="slidenum">
              <a:rPr lang="en-US" smtClean="0"/>
              <a:t>‹#›</a:t>
            </a:fld>
            <a:endParaRPr lang="en-US"/>
          </a:p>
        </p:txBody>
      </p:sp>
    </p:spTree>
    <p:extLst>
      <p:ext uri="{BB962C8B-B14F-4D97-AF65-F5344CB8AC3E}">
        <p14:creationId xmlns:p14="http://schemas.microsoft.com/office/powerpoint/2010/main" val="24975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CBF2FF-1654-4C06-A662-C43233B5817F}" type="datetimeFigureOut">
              <a:rPr lang="en-US" smtClean="0"/>
              <a:t>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7626B6-2047-4EDB-B707-0F42EC185235}" type="slidenum">
              <a:rPr lang="en-US" smtClean="0"/>
              <a:t>‹#›</a:t>
            </a:fld>
            <a:endParaRPr lang="en-US"/>
          </a:p>
        </p:txBody>
      </p:sp>
    </p:spTree>
    <p:extLst>
      <p:ext uri="{BB962C8B-B14F-4D97-AF65-F5344CB8AC3E}">
        <p14:creationId xmlns:p14="http://schemas.microsoft.com/office/powerpoint/2010/main" val="3495804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CBF2FF-1654-4C06-A662-C43233B5817F}" type="datetimeFigureOut">
              <a:rPr lang="en-US" smtClean="0"/>
              <a:t>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7626B6-2047-4EDB-B707-0F42EC185235}" type="slidenum">
              <a:rPr lang="en-US" smtClean="0"/>
              <a:t>‹#›</a:t>
            </a:fld>
            <a:endParaRPr lang="en-US"/>
          </a:p>
        </p:txBody>
      </p:sp>
    </p:spTree>
    <p:extLst>
      <p:ext uri="{BB962C8B-B14F-4D97-AF65-F5344CB8AC3E}">
        <p14:creationId xmlns:p14="http://schemas.microsoft.com/office/powerpoint/2010/main" val="497306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CBF2FF-1654-4C06-A662-C43233B5817F}" type="datetimeFigureOut">
              <a:rPr lang="en-US" smtClean="0"/>
              <a:t>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7626B6-2047-4EDB-B707-0F42EC185235}" type="slidenum">
              <a:rPr lang="en-US" smtClean="0"/>
              <a:t>‹#›</a:t>
            </a:fld>
            <a:endParaRPr lang="en-US"/>
          </a:p>
        </p:txBody>
      </p:sp>
    </p:spTree>
    <p:extLst>
      <p:ext uri="{BB962C8B-B14F-4D97-AF65-F5344CB8AC3E}">
        <p14:creationId xmlns:p14="http://schemas.microsoft.com/office/powerpoint/2010/main" val="1967812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CBF2FF-1654-4C06-A662-C43233B5817F}" type="datetimeFigureOut">
              <a:rPr lang="en-US" smtClean="0"/>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626B6-2047-4EDB-B707-0F42EC185235}" type="slidenum">
              <a:rPr lang="en-US" smtClean="0"/>
              <a:t>‹#›</a:t>
            </a:fld>
            <a:endParaRPr lang="en-US"/>
          </a:p>
        </p:txBody>
      </p:sp>
    </p:spTree>
    <p:extLst>
      <p:ext uri="{BB962C8B-B14F-4D97-AF65-F5344CB8AC3E}">
        <p14:creationId xmlns:p14="http://schemas.microsoft.com/office/powerpoint/2010/main" val="3292748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CBF2FF-1654-4C06-A662-C43233B5817F}" type="datetimeFigureOut">
              <a:rPr lang="en-US" smtClean="0"/>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626B6-2047-4EDB-B707-0F42EC185235}" type="slidenum">
              <a:rPr lang="en-US" smtClean="0"/>
              <a:t>‹#›</a:t>
            </a:fld>
            <a:endParaRPr lang="en-US"/>
          </a:p>
        </p:txBody>
      </p:sp>
    </p:spTree>
    <p:extLst>
      <p:ext uri="{BB962C8B-B14F-4D97-AF65-F5344CB8AC3E}">
        <p14:creationId xmlns:p14="http://schemas.microsoft.com/office/powerpoint/2010/main" val="3755523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BF2FF-1654-4C06-A662-C43233B5817F}" type="datetimeFigureOut">
              <a:rPr lang="en-US" smtClean="0"/>
              <a:t>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7626B6-2047-4EDB-B707-0F42EC185235}" type="slidenum">
              <a:rPr lang="en-US" smtClean="0"/>
              <a:t>‹#›</a:t>
            </a:fld>
            <a:endParaRPr lang="en-US"/>
          </a:p>
        </p:txBody>
      </p:sp>
    </p:spTree>
    <p:extLst>
      <p:ext uri="{BB962C8B-B14F-4D97-AF65-F5344CB8AC3E}">
        <p14:creationId xmlns:p14="http://schemas.microsoft.com/office/powerpoint/2010/main" val="101720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tiff"/></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3.png"/><Relationship Id="rId4" Type="http://schemas.openxmlformats.org/officeDocument/2006/relationships/image" Target="../media/image2.tiff"/></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3.png"/><Relationship Id="rId4" Type="http://schemas.openxmlformats.org/officeDocument/2006/relationships/image" Target="../media/image2.tiff"/></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gif"/><Relationship Id="rId5" Type="http://schemas.openxmlformats.org/officeDocument/2006/relationships/image" Target="../media/image3.png"/><Relationship Id="rId4" Type="http://schemas.openxmlformats.org/officeDocument/2006/relationships/image" Target="../media/image2.tiff"/></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gif"/><Relationship Id="rId5" Type="http://schemas.openxmlformats.org/officeDocument/2006/relationships/image" Target="../media/image3.png"/><Relationship Id="rId4" Type="http://schemas.openxmlformats.org/officeDocument/2006/relationships/image" Target="../media/image2.tiff"/></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gif"/><Relationship Id="rId5" Type="http://schemas.openxmlformats.org/officeDocument/2006/relationships/image" Target="../media/image3.png"/><Relationship Id="rId4" Type="http://schemas.openxmlformats.org/officeDocument/2006/relationships/image" Target="../media/image2.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10068093\AppData\Local\Microsoft\Windows\Temporary Internet Files\Content.IE5\6JFKA9U3\MC900438065[1].png"/>
          <p:cNvPicPr>
            <a:picLocks noChangeAspect="1" noChangeArrowheads="1"/>
          </p:cNvPicPr>
          <p:nvPr/>
        </p:nvPicPr>
        <p:blipFill>
          <a:blip r:embed="rId2" cstate="print">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8037871" y="70464"/>
            <a:ext cx="910304" cy="88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p:cNvCxnSpPr/>
          <p:nvPr/>
        </p:nvCxnSpPr>
        <p:spPr>
          <a:xfrm flipV="1">
            <a:off x="-49164" y="975032"/>
            <a:ext cx="9235440" cy="8193"/>
          </a:xfrm>
          <a:prstGeom prst="line">
            <a:avLst/>
          </a:prstGeom>
          <a:ln w="19050" cmpd="sng">
            <a:solidFill>
              <a:srgbClr val="0069D7"/>
            </a:solidFill>
          </a:ln>
          <a:effectLst/>
        </p:spPr>
        <p:style>
          <a:lnRef idx="2">
            <a:schemeClr val="accent1"/>
          </a:lnRef>
          <a:fillRef idx="0">
            <a:schemeClr val="accent1"/>
          </a:fillRef>
          <a:effectRef idx="1">
            <a:schemeClr val="accent1"/>
          </a:effectRef>
          <a:fontRef idx="minor">
            <a:schemeClr val="tx1"/>
          </a:fontRef>
        </p:style>
      </p:cxnSp>
      <p:pic>
        <p:nvPicPr>
          <p:cNvPr id="2050" name="Picture 2" descr="P:\ADARSH\BD INDIA PHOTOGRAPHS\DOoc+Nurse.t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72297" y="221379"/>
            <a:ext cx="796393" cy="51976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6" descr="bd_3_rgb_lbg_2_25.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04149" y="5977553"/>
            <a:ext cx="1323667" cy="719955"/>
          </a:xfrm>
          <a:prstGeom prst="rect">
            <a:avLst/>
          </a:prstGeom>
        </p:spPr>
      </p:pic>
      <p:sp>
        <p:nvSpPr>
          <p:cNvPr id="9" name="TextBox 8"/>
          <p:cNvSpPr txBox="1"/>
          <p:nvPr/>
        </p:nvSpPr>
        <p:spPr>
          <a:xfrm>
            <a:off x="360218" y="2819400"/>
            <a:ext cx="3525982" cy="461665"/>
          </a:xfrm>
          <a:prstGeom prst="rect">
            <a:avLst/>
          </a:prstGeom>
          <a:noFill/>
        </p:spPr>
        <p:txBody>
          <a:bodyPr wrap="square" rtlCol="0">
            <a:spAutoFit/>
          </a:bodyPr>
          <a:lstStyle/>
          <a:p>
            <a:pPr algn="ctr">
              <a:buClr>
                <a:srgbClr val="00B050"/>
              </a:buClr>
            </a:pPr>
            <a:r>
              <a:rPr lang="en-US" sz="2400" dirty="0"/>
              <a:t>ELECTROLYTE ANALYZER</a:t>
            </a:r>
            <a:endParaRPr lang="en-US" sz="2400" dirty="0">
              <a:solidFill>
                <a:srgbClr val="0070C0"/>
              </a:solidFill>
            </a:endParaRPr>
          </a:p>
        </p:txBody>
      </p:sp>
      <p:pic>
        <p:nvPicPr>
          <p:cNvPr id="13" name="Picture 12" descr="http://www.medicacorp.com/wp-content/uploads/photo_easylyte.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19600" y="1466138"/>
            <a:ext cx="4186097" cy="4084444"/>
          </a:xfrm>
          <a:prstGeom prst="rect">
            <a:avLst/>
          </a:prstGeom>
          <a:noFill/>
          <a:ln w="28575">
            <a:solidFill>
              <a:schemeClr val="tx2"/>
            </a:solidFill>
          </a:ln>
        </p:spPr>
      </p:pic>
    </p:spTree>
    <p:extLst>
      <p:ext uri="{BB962C8B-B14F-4D97-AF65-F5344CB8AC3E}">
        <p14:creationId xmlns:p14="http://schemas.microsoft.com/office/powerpoint/2010/main" val="869558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10068093\AppData\Local\Microsoft\Windows\Temporary Internet Files\Content.IE5\6JFKA9U3\MC900438065[1].png"/>
          <p:cNvPicPr>
            <a:picLocks noChangeAspect="1" noChangeArrowheads="1"/>
          </p:cNvPicPr>
          <p:nvPr/>
        </p:nvPicPr>
        <p:blipFill>
          <a:blip r:embed="rId2" cstate="print">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8037871" y="70464"/>
            <a:ext cx="910304" cy="88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p:cNvCxnSpPr/>
          <p:nvPr/>
        </p:nvCxnSpPr>
        <p:spPr>
          <a:xfrm flipV="1">
            <a:off x="-49164" y="975032"/>
            <a:ext cx="9235440" cy="8193"/>
          </a:xfrm>
          <a:prstGeom prst="line">
            <a:avLst/>
          </a:prstGeom>
          <a:ln w="19050" cmpd="sng">
            <a:solidFill>
              <a:srgbClr val="0069D7"/>
            </a:solidFill>
          </a:ln>
          <a:effectLst/>
        </p:spPr>
        <p:style>
          <a:lnRef idx="2">
            <a:schemeClr val="accent1"/>
          </a:lnRef>
          <a:fillRef idx="0">
            <a:schemeClr val="accent1"/>
          </a:fillRef>
          <a:effectRef idx="1">
            <a:schemeClr val="accent1"/>
          </a:effectRef>
          <a:fontRef idx="minor">
            <a:schemeClr val="tx1"/>
          </a:fontRef>
        </p:style>
      </p:cxnSp>
      <p:pic>
        <p:nvPicPr>
          <p:cNvPr id="2050" name="Picture 2" descr="P:\ADARSH\BD INDIA PHOTOGRAPHS\DOoc+Nurse.t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72297" y="221379"/>
            <a:ext cx="796393" cy="51976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6" descr="bd_3_rgb_lbg_2_25.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04149" y="5977553"/>
            <a:ext cx="1323667" cy="719955"/>
          </a:xfrm>
          <a:prstGeom prst="rect">
            <a:avLst/>
          </a:prstGeom>
        </p:spPr>
      </p:pic>
      <p:sp>
        <p:nvSpPr>
          <p:cNvPr id="10" name="TextBox 9"/>
          <p:cNvSpPr txBox="1"/>
          <p:nvPr/>
        </p:nvSpPr>
        <p:spPr>
          <a:xfrm>
            <a:off x="536684" y="1752600"/>
            <a:ext cx="8411491" cy="923330"/>
          </a:xfrm>
          <a:prstGeom prst="rect">
            <a:avLst/>
          </a:prstGeom>
          <a:noFill/>
        </p:spPr>
        <p:txBody>
          <a:bodyPr wrap="square" rtlCol="0">
            <a:spAutoFit/>
          </a:bodyPr>
          <a:lstStyle/>
          <a:p>
            <a:r>
              <a:rPr lang="en-US" dirty="0"/>
              <a:t>Electrolyte values are critical parameters especially for patients who present to the emergency department, for patients receiving fluid therapy, for patients admitted to intensive care units (ICU) and for patients who suffer from liver and kidney disorders.</a:t>
            </a:r>
          </a:p>
        </p:txBody>
      </p:sp>
      <p:sp>
        <p:nvSpPr>
          <p:cNvPr id="9" name="TextBox 8"/>
          <p:cNvSpPr txBox="1"/>
          <p:nvPr/>
        </p:nvSpPr>
        <p:spPr>
          <a:xfrm>
            <a:off x="381000" y="590490"/>
            <a:ext cx="5867400" cy="400110"/>
          </a:xfrm>
          <a:prstGeom prst="rect">
            <a:avLst/>
          </a:prstGeom>
          <a:noFill/>
        </p:spPr>
        <p:txBody>
          <a:bodyPr wrap="square" rtlCol="0">
            <a:spAutoFit/>
          </a:bodyPr>
          <a:lstStyle/>
          <a:p>
            <a:pPr>
              <a:buClr>
                <a:srgbClr val="00B050"/>
              </a:buClr>
            </a:pPr>
            <a:r>
              <a:rPr lang="en-US" sz="2000" dirty="0">
                <a:solidFill>
                  <a:srgbClr val="0070C0"/>
                </a:solidFill>
              </a:rPr>
              <a:t>ELECTROLYTE </a:t>
            </a:r>
            <a:r>
              <a:rPr lang="en-US" sz="2000" dirty="0" smtClean="0">
                <a:solidFill>
                  <a:srgbClr val="0070C0"/>
                </a:solidFill>
              </a:rPr>
              <a:t>ANALYZER :</a:t>
            </a:r>
            <a:endParaRPr lang="en-US" sz="2000" dirty="0">
              <a:solidFill>
                <a:srgbClr val="0070C0"/>
              </a:solidFill>
            </a:endParaRPr>
          </a:p>
        </p:txBody>
      </p:sp>
      <p:sp>
        <p:nvSpPr>
          <p:cNvPr id="11" name="TextBox 10"/>
          <p:cNvSpPr txBox="1"/>
          <p:nvPr/>
        </p:nvSpPr>
        <p:spPr>
          <a:xfrm>
            <a:off x="580109" y="1295400"/>
            <a:ext cx="7801891" cy="369332"/>
          </a:xfrm>
          <a:prstGeom prst="rect">
            <a:avLst/>
          </a:prstGeom>
          <a:noFill/>
        </p:spPr>
        <p:txBody>
          <a:bodyPr wrap="square" rtlCol="0">
            <a:spAutoFit/>
          </a:bodyPr>
          <a:lstStyle/>
          <a:p>
            <a:pPr lvl="0">
              <a:buClr>
                <a:srgbClr val="0070C0"/>
              </a:buClr>
            </a:pPr>
            <a:r>
              <a:rPr lang="en-US" b="1" dirty="0" smtClean="0"/>
              <a:t>Purpose :</a:t>
            </a:r>
            <a:endParaRPr lang="en-US" b="1" dirty="0"/>
          </a:p>
        </p:txBody>
      </p:sp>
      <p:sp>
        <p:nvSpPr>
          <p:cNvPr id="2" name="TextBox 1"/>
          <p:cNvSpPr txBox="1"/>
          <p:nvPr/>
        </p:nvSpPr>
        <p:spPr>
          <a:xfrm>
            <a:off x="659594" y="3657600"/>
            <a:ext cx="8332006" cy="1200329"/>
          </a:xfrm>
          <a:prstGeom prst="rect">
            <a:avLst/>
          </a:prstGeom>
          <a:noFill/>
        </p:spPr>
        <p:txBody>
          <a:bodyPr wrap="square" rtlCol="0">
            <a:spAutoFit/>
          </a:bodyPr>
          <a:lstStyle/>
          <a:p>
            <a:pPr marL="285750" lvl="0" indent="-285750">
              <a:buBlip>
                <a:blip r:embed="rId6"/>
              </a:buBlip>
            </a:pPr>
            <a:r>
              <a:rPr lang="en-US" b="1" dirty="0"/>
              <a:t>Flame Emission </a:t>
            </a:r>
            <a:r>
              <a:rPr lang="en-US" b="1" dirty="0" smtClean="0"/>
              <a:t>Photometry.</a:t>
            </a:r>
          </a:p>
          <a:p>
            <a:pPr marL="285750" indent="-285750">
              <a:buBlip>
                <a:blip r:embed="rId6"/>
              </a:buBlip>
            </a:pPr>
            <a:r>
              <a:rPr lang="en-US" b="1" dirty="0"/>
              <a:t>Ion Selective Electrode (ISE) </a:t>
            </a:r>
            <a:r>
              <a:rPr lang="en-US" b="1" dirty="0" smtClean="0"/>
              <a:t>Technology : </a:t>
            </a:r>
            <a:endParaRPr lang="en-US" dirty="0"/>
          </a:p>
          <a:p>
            <a:pPr lvl="0"/>
            <a:r>
              <a:rPr lang="en-US" dirty="0" smtClean="0"/>
              <a:t>      &gt;&gt;  Direct ISE</a:t>
            </a:r>
          </a:p>
          <a:p>
            <a:pPr lvl="0"/>
            <a:r>
              <a:rPr lang="en-US" dirty="0"/>
              <a:t> </a:t>
            </a:r>
            <a:r>
              <a:rPr lang="en-US" dirty="0" smtClean="0"/>
              <a:t>     &gt;&gt;  Indirect ISE</a:t>
            </a:r>
            <a:endParaRPr lang="en-US" dirty="0"/>
          </a:p>
        </p:txBody>
      </p:sp>
      <p:sp>
        <p:nvSpPr>
          <p:cNvPr id="13" name="TextBox 12"/>
          <p:cNvSpPr txBox="1"/>
          <p:nvPr/>
        </p:nvSpPr>
        <p:spPr>
          <a:xfrm>
            <a:off x="580109" y="3048000"/>
            <a:ext cx="7801891" cy="369332"/>
          </a:xfrm>
          <a:prstGeom prst="rect">
            <a:avLst/>
          </a:prstGeom>
          <a:noFill/>
        </p:spPr>
        <p:txBody>
          <a:bodyPr wrap="square" rtlCol="0">
            <a:spAutoFit/>
          </a:bodyPr>
          <a:lstStyle/>
          <a:p>
            <a:pPr lvl="0">
              <a:buClr>
                <a:srgbClr val="0070C0"/>
              </a:buClr>
            </a:pPr>
            <a:r>
              <a:rPr lang="en-US" b="1" dirty="0" smtClean="0"/>
              <a:t>Types and Principles :</a:t>
            </a:r>
            <a:endParaRPr lang="en-US" b="1" dirty="0"/>
          </a:p>
        </p:txBody>
      </p:sp>
    </p:spTree>
    <p:extLst>
      <p:ext uri="{BB962C8B-B14F-4D97-AF65-F5344CB8AC3E}">
        <p14:creationId xmlns:p14="http://schemas.microsoft.com/office/powerpoint/2010/main" val="3636460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10068093\AppData\Local\Microsoft\Windows\Temporary Internet Files\Content.IE5\6JFKA9U3\MC900438065[1].png"/>
          <p:cNvPicPr>
            <a:picLocks noChangeAspect="1" noChangeArrowheads="1"/>
          </p:cNvPicPr>
          <p:nvPr/>
        </p:nvPicPr>
        <p:blipFill>
          <a:blip r:embed="rId2" cstate="print">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8037871" y="70464"/>
            <a:ext cx="910304" cy="88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p:cNvCxnSpPr/>
          <p:nvPr/>
        </p:nvCxnSpPr>
        <p:spPr>
          <a:xfrm flipV="1">
            <a:off x="-49164" y="975032"/>
            <a:ext cx="9235440" cy="8193"/>
          </a:xfrm>
          <a:prstGeom prst="line">
            <a:avLst/>
          </a:prstGeom>
          <a:ln w="19050" cmpd="sng">
            <a:solidFill>
              <a:srgbClr val="0069D7"/>
            </a:solidFill>
          </a:ln>
          <a:effectLst/>
        </p:spPr>
        <p:style>
          <a:lnRef idx="2">
            <a:schemeClr val="accent1"/>
          </a:lnRef>
          <a:fillRef idx="0">
            <a:schemeClr val="accent1"/>
          </a:fillRef>
          <a:effectRef idx="1">
            <a:schemeClr val="accent1"/>
          </a:effectRef>
          <a:fontRef idx="minor">
            <a:schemeClr val="tx1"/>
          </a:fontRef>
        </p:style>
      </p:cxnSp>
      <p:pic>
        <p:nvPicPr>
          <p:cNvPr id="2050" name="Picture 2" descr="P:\ADARSH\BD INDIA PHOTOGRAPHS\DOoc+Nurse.t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72297" y="221379"/>
            <a:ext cx="796393" cy="51976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6" descr="bd_3_rgb_lbg_2_25.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04149" y="5977553"/>
            <a:ext cx="1323667" cy="719955"/>
          </a:xfrm>
          <a:prstGeom prst="rect">
            <a:avLst/>
          </a:prstGeom>
        </p:spPr>
      </p:pic>
      <p:sp>
        <p:nvSpPr>
          <p:cNvPr id="9" name="TextBox 8"/>
          <p:cNvSpPr txBox="1"/>
          <p:nvPr/>
        </p:nvSpPr>
        <p:spPr>
          <a:xfrm>
            <a:off x="381000" y="590490"/>
            <a:ext cx="5867400" cy="400110"/>
          </a:xfrm>
          <a:prstGeom prst="rect">
            <a:avLst/>
          </a:prstGeom>
          <a:noFill/>
        </p:spPr>
        <p:txBody>
          <a:bodyPr wrap="square" rtlCol="0">
            <a:spAutoFit/>
          </a:bodyPr>
          <a:lstStyle/>
          <a:p>
            <a:pPr>
              <a:buClr>
                <a:srgbClr val="00B050"/>
              </a:buClr>
            </a:pPr>
            <a:r>
              <a:rPr lang="en-US" sz="2000" dirty="0">
                <a:solidFill>
                  <a:srgbClr val="0070C0"/>
                </a:solidFill>
              </a:rPr>
              <a:t>Flame Emission Photometry:</a:t>
            </a:r>
          </a:p>
        </p:txBody>
      </p:sp>
      <p:sp>
        <p:nvSpPr>
          <p:cNvPr id="14" name="TextBox 13"/>
          <p:cNvSpPr txBox="1"/>
          <p:nvPr/>
        </p:nvSpPr>
        <p:spPr>
          <a:xfrm>
            <a:off x="533400" y="1295400"/>
            <a:ext cx="8411491" cy="1200329"/>
          </a:xfrm>
          <a:prstGeom prst="rect">
            <a:avLst/>
          </a:prstGeom>
          <a:noFill/>
        </p:spPr>
        <p:txBody>
          <a:bodyPr wrap="square" rtlCol="0">
            <a:spAutoFit/>
          </a:bodyPr>
          <a:lstStyle/>
          <a:p>
            <a:r>
              <a:rPr lang="en-US" dirty="0"/>
              <a:t>In case of flame photometry, a sample diluted with a known concentration of a reference ion is aerosolized and passed through a flame, which excites the </a:t>
            </a:r>
            <a:r>
              <a:rPr lang="en-US" dirty="0" err="1"/>
              <a:t>cations</a:t>
            </a:r>
            <a:r>
              <a:rPr lang="en-US" dirty="0"/>
              <a:t>. They re-emit the energy as light of different frequencies; the amplitude of this emission is proportional to the ion concentration in the sample.</a:t>
            </a:r>
          </a:p>
        </p:txBody>
      </p:sp>
      <p:pic>
        <p:nvPicPr>
          <p:cNvPr id="15" name="Picture 14" descr="http://image.slidesharecdn.com/flamephotometry-141022065054-conversion-gate02/95/flame-photometry-11-638.jpg?cb=1413965104"/>
          <p:cNvPicPr/>
          <p:nvPr/>
        </p:nvPicPr>
        <p:blipFill>
          <a:blip r:embed="rId6">
            <a:extLst>
              <a:ext uri="{28A0092B-C50C-407E-A947-70E740481C1C}">
                <a14:useLocalDpi xmlns:a14="http://schemas.microsoft.com/office/drawing/2010/main" val="0"/>
              </a:ext>
            </a:extLst>
          </a:blip>
          <a:srcRect/>
          <a:stretch>
            <a:fillRect/>
          </a:stretch>
        </p:blipFill>
        <p:spPr bwMode="auto">
          <a:xfrm>
            <a:off x="685800" y="2971800"/>
            <a:ext cx="3657600" cy="2745818"/>
          </a:xfrm>
          <a:prstGeom prst="rect">
            <a:avLst/>
          </a:prstGeom>
          <a:noFill/>
          <a:ln w="28575">
            <a:solidFill>
              <a:schemeClr val="tx2"/>
            </a:solidFill>
          </a:ln>
        </p:spPr>
      </p:pic>
      <p:pic>
        <p:nvPicPr>
          <p:cNvPr id="16" name="Picture 15" descr="Image result for flame photometry"/>
          <p:cNvPicPr/>
          <p:nvPr/>
        </p:nvPicPr>
        <p:blipFill>
          <a:blip r:embed="rId7">
            <a:extLst>
              <a:ext uri="{28A0092B-C50C-407E-A947-70E740481C1C}">
                <a14:useLocalDpi xmlns:a14="http://schemas.microsoft.com/office/drawing/2010/main" val="0"/>
              </a:ext>
            </a:extLst>
          </a:blip>
          <a:srcRect/>
          <a:stretch>
            <a:fillRect/>
          </a:stretch>
        </p:blipFill>
        <p:spPr bwMode="auto">
          <a:xfrm>
            <a:off x="4953167" y="2971800"/>
            <a:ext cx="2514433" cy="2745818"/>
          </a:xfrm>
          <a:prstGeom prst="rect">
            <a:avLst/>
          </a:prstGeom>
          <a:noFill/>
          <a:ln w="28575">
            <a:solidFill>
              <a:schemeClr val="tx2"/>
            </a:solidFill>
          </a:ln>
        </p:spPr>
      </p:pic>
      <p:sp>
        <p:nvSpPr>
          <p:cNvPr id="3" name="Rectangle 2"/>
          <p:cNvSpPr/>
          <p:nvPr/>
        </p:nvSpPr>
        <p:spPr>
          <a:xfrm>
            <a:off x="-119545" y="5791200"/>
            <a:ext cx="8335290" cy="307777"/>
          </a:xfrm>
          <a:prstGeom prst="rect">
            <a:avLst/>
          </a:prstGeom>
        </p:spPr>
        <p:txBody>
          <a:bodyPr wrap="square">
            <a:spAutoFit/>
          </a:bodyPr>
          <a:lstStyle/>
          <a:p>
            <a:pPr algn="ctr"/>
            <a:r>
              <a:rPr lang="en-US" sz="1400" b="1" dirty="0"/>
              <a:t>Figure 6</a:t>
            </a:r>
            <a:r>
              <a:rPr lang="en-US" sz="1400" b="1" dirty="0" smtClean="0"/>
              <a:t>: </a:t>
            </a:r>
            <a:r>
              <a:rPr lang="en-US" sz="1400" b="1" dirty="0"/>
              <a:t>Schematic Representation of the Flame Photometer &amp; </a:t>
            </a:r>
            <a:r>
              <a:rPr lang="en-US" sz="1400" b="1" dirty="0" smtClean="0"/>
              <a:t>Sample Flame </a:t>
            </a:r>
            <a:r>
              <a:rPr lang="en-US" sz="1400" b="1" dirty="0"/>
              <a:t>photometer</a:t>
            </a:r>
          </a:p>
        </p:txBody>
      </p:sp>
    </p:spTree>
    <p:extLst>
      <p:ext uri="{BB962C8B-B14F-4D97-AF65-F5344CB8AC3E}">
        <p14:creationId xmlns:p14="http://schemas.microsoft.com/office/powerpoint/2010/main" val="20938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10068093\AppData\Local\Microsoft\Windows\Temporary Internet Files\Content.IE5\6JFKA9U3\MC900438065[1].png"/>
          <p:cNvPicPr>
            <a:picLocks noChangeAspect="1" noChangeArrowheads="1"/>
          </p:cNvPicPr>
          <p:nvPr/>
        </p:nvPicPr>
        <p:blipFill>
          <a:blip r:embed="rId2" cstate="print">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8037871" y="70464"/>
            <a:ext cx="910304" cy="88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p:cNvCxnSpPr/>
          <p:nvPr/>
        </p:nvCxnSpPr>
        <p:spPr>
          <a:xfrm flipV="1">
            <a:off x="-49164" y="975032"/>
            <a:ext cx="9235440" cy="8193"/>
          </a:xfrm>
          <a:prstGeom prst="line">
            <a:avLst/>
          </a:prstGeom>
          <a:ln w="19050" cmpd="sng">
            <a:solidFill>
              <a:srgbClr val="0069D7"/>
            </a:solidFill>
          </a:ln>
          <a:effectLst/>
        </p:spPr>
        <p:style>
          <a:lnRef idx="2">
            <a:schemeClr val="accent1"/>
          </a:lnRef>
          <a:fillRef idx="0">
            <a:schemeClr val="accent1"/>
          </a:fillRef>
          <a:effectRef idx="1">
            <a:schemeClr val="accent1"/>
          </a:effectRef>
          <a:fontRef idx="minor">
            <a:schemeClr val="tx1"/>
          </a:fontRef>
        </p:style>
      </p:cxnSp>
      <p:pic>
        <p:nvPicPr>
          <p:cNvPr id="2050" name="Picture 2" descr="P:\ADARSH\BD INDIA PHOTOGRAPHS\DOoc+Nurse.t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72297" y="221379"/>
            <a:ext cx="796393" cy="51976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6" descr="bd_3_rgb_lbg_2_25.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04149" y="5977553"/>
            <a:ext cx="1323667" cy="719955"/>
          </a:xfrm>
          <a:prstGeom prst="rect">
            <a:avLst/>
          </a:prstGeom>
        </p:spPr>
      </p:pic>
      <p:sp>
        <p:nvSpPr>
          <p:cNvPr id="10" name="TextBox 9"/>
          <p:cNvSpPr txBox="1"/>
          <p:nvPr/>
        </p:nvSpPr>
        <p:spPr>
          <a:xfrm>
            <a:off x="536684" y="1200090"/>
            <a:ext cx="8411491" cy="400110"/>
          </a:xfrm>
          <a:prstGeom prst="rect">
            <a:avLst/>
          </a:prstGeom>
          <a:noFill/>
        </p:spPr>
        <p:txBody>
          <a:bodyPr wrap="square" rtlCol="0">
            <a:spAutoFit/>
          </a:bodyPr>
          <a:lstStyle/>
          <a:p>
            <a:r>
              <a:rPr lang="en-US" sz="2000" b="1" dirty="0" smtClean="0"/>
              <a:t>Direct ISE :</a:t>
            </a:r>
            <a:endParaRPr lang="en-US" sz="2000" b="1" dirty="0"/>
          </a:p>
        </p:txBody>
      </p:sp>
      <p:sp>
        <p:nvSpPr>
          <p:cNvPr id="9" name="TextBox 8"/>
          <p:cNvSpPr txBox="1"/>
          <p:nvPr/>
        </p:nvSpPr>
        <p:spPr>
          <a:xfrm>
            <a:off x="381000" y="590490"/>
            <a:ext cx="5867400" cy="400110"/>
          </a:xfrm>
          <a:prstGeom prst="rect">
            <a:avLst/>
          </a:prstGeom>
          <a:noFill/>
        </p:spPr>
        <p:txBody>
          <a:bodyPr wrap="square" rtlCol="0">
            <a:spAutoFit/>
          </a:bodyPr>
          <a:lstStyle/>
          <a:p>
            <a:pPr>
              <a:buClr>
                <a:srgbClr val="00B050"/>
              </a:buClr>
            </a:pPr>
            <a:r>
              <a:rPr lang="en-US" sz="2000" dirty="0">
                <a:solidFill>
                  <a:srgbClr val="0070C0"/>
                </a:solidFill>
              </a:rPr>
              <a:t>Ion Selective Electrode (ISE) </a:t>
            </a:r>
            <a:r>
              <a:rPr lang="en-US" sz="2000" dirty="0" smtClean="0">
                <a:solidFill>
                  <a:srgbClr val="0070C0"/>
                </a:solidFill>
              </a:rPr>
              <a:t>Technology</a:t>
            </a:r>
            <a:r>
              <a:rPr lang="en-US" sz="2000" dirty="0">
                <a:solidFill>
                  <a:srgbClr val="0070C0"/>
                </a:solidFill>
              </a:rPr>
              <a:t> </a:t>
            </a:r>
            <a:r>
              <a:rPr lang="en-US" sz="2000" dirty="0" smtClean="0">
                <a:solidFill>
                  <a:srgbClr val="0070C0"/>
                </a:solidFill>
              </a:rPr>
              <a:t>:</a:t>
            </a:r>
            <a:endParaRPr lang="en-US" sz="2000" dirty="0">
              <a:solidFill>
                <a:srgbClr val="0070C0"/>
              </a:solidFill>
            </a:endParaRPr>
          </a:p>
        </p:txBody>
      </p:sp>
      <p:sp>
        <p:nvSpPr>
          <p:cNvPr id="14" name="TextBox 13"/>
          <p:cNvSpPr txBox="1"/>
          <p:nvPr/>
        </p:nvSpPr>
        <p:spPr>
          <a:xfrm>
            <a:off x="228600" y="1780922"/>
            <a:ext cx="8591132" cy="2462213"/>
          </a:xfrm>
          <a:prstGeom prst="rect">
            <a:avLst/>
          </a:prstGeom>
          <a:noFill/>
        </p:spPr>
        <p:txBody>
          <a:bodyPr wrap="square" rtlCol="0">
            <a:spAutoFit/>
          </a:bodyPr>
          <a:lstStyle/>
          <a:p>
            <a:pPr marL="285750" indent="-285750">
              <a:spcAft>
                <a:spcPts val="600"/>
              </a:spcAft>
              <a:buBlip>
                <a:blip r:embed="rId6"/>
              </a:buBlip>
            </a:pPr>
            <a:r>
              <a:rPr lang="en-US" dirty="0" smtClean="0"/>
              <a:t>Direct </a:t>
            </a:r>
            <a:r>
              <a:rPr lang="en-US" dirty="0"/>
              <a:t>ISE actually measures the electrolyte activity in the plasma water rather than concentration in plasma. </a:t>
            </a:r>
            <a:r>
              <a:rPr lang="en-US" dirty="0" smtClean="0"/>
              <a:t>The </a:t>
            </a:r>
            <a:r>
              <a:rPr lang="en-US" dirty="0"/>
              <a:t>electrochemical activity of the ions in the water is converted to the readout concentration by a fixed (ion-specific) multiplier. The use of this fixed factor ensures that direct ISE reflects the actual, clinically relevant activity, irrespective of the level of proteins and/or lipids</a:t>
            </a:r>
            <a:r>
              <a:rPr lang="en-US" dirty="0" smtClean="0"/>
              <a:t>. </a:t>
            </a:r>
            <a:endParaRPr lang="en-US" dirty="0"/>
          </a:p>
          <a:p>
            <a:pPr marL="285750" lvl="0" indent="-285750">
              <a:spcAft>
                <a:spcPts val="600"/>
              </a:spcAft>
              <a:buBlip>
                <a:blip r:embed="rId6"/>
              </a:buBlip>
            </a:pPr>
            <a:r>
              <a:rPr lang="en-US" dirty="0"/>
              <a:t>This technology is typically used in POC electrolyte analyzers, and these may be placed both in the laboratory and in a point-of-care environment.</a:t>
            </a:r>
          </a:p>
          <a:p>
            <a:pPr marL="285750" lvl="0" indent="-285750">
              <a:spcAft>
                <a:spcPts val="600"/>
              </a:spcAft>
              <a:buBlip>
                <a:blip r:embed="rId6"/>
              </a:buBlip>
            </a:pPr>
            <a:r>
              <a:rPr lang="en-US" dirty="0"/>
              <a:t>The reported result is independent of the content of solids in the sample</a:t>
            </a:r>
            <a:r>
              <a:rPr lang="en-US" dirty="0" smtClean="0"/>
              <a:t>.</a:t>
            </a:r>
            <a:endParaRPr lang="en-US" dirty="0"/>
          </a:p>
        </p:txBody>
      </p:sp>
    </p:spTree>
    <p:extLst>
      <p:ext uri="{BB962C8B-B14F-4D97-AF65-F5344CB8AC3E}">
        <p14:creationId xmlns:p14="http://schemas.microsoft.com/office/powerpoint/2010/main" val="1725741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10068093\AppData\Local\Microsoft\Windows\Temporary Internet Files\Content.IE5\6JFKA9U3\MC900438065[1].png"/>
          <p:cNvPicPr>
            <a:picLocks noChangeAspect="1" noChangeArrowheads="1"/>
          </p:cNvPicPr>
          <p:nvPr/>
        </p:nvPicPr>
        <p:blipFill>
          <a:blip r:embed="rId2" cstate="print">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8037871" y="70464"/>
            <a:ext cx="910304" cy="88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p:cNvCxnSpPr/>
          <p:nvPr/>
        </p:nvCxnSpPr>
        <p:spPr>
          <a:xfrm flipV="1">
            <a:off x="-49164" y="975032"/>
            <a:ext cx="9235440" cy="8193"/>
          </a:xfrm>
          <a:prstGeom prst="line">
            <a:avLst/>
          </a:prstGeom>
          <a:ln w="19050" cmpd="sng">
            <a:solidFill>
              <a:srgbClr val="0069D7"/>
            </a:solidFill>
          </a:ln>
          <a:effectLst/>
        </p:spPr>
        <p:style>
          <a:lnRef idx="2">
            <a:schemeClr val="accent1"/>
          </a:lnRef>
          <a:fillRef idx="0">
            <a:schemeClr val="accent1"/>
          </a:fillRef>
          <a:effectRef idx="1">
            <a:schemeClr val="accent1"/>
          </a:effectRef>
          <a:fontRef idx="minor">
            <a:schemeClr val="tx1"/>
          </a:fontRef>
        </p:style>
      </p:cxnSp>
      <p:pic>
        <p:nvPicPr>
          <p:cNvPr id="2050" name="Picture 2" descr="P:\ADARSH\BD INDIA PHOTOGRAPHS\DOoc+Nurse.t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72297" y="221379"/>
            <a:ext cx="796393" cy="51976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6" descr="bd_3_rgb_lbg_2_25.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04149" y="5977553"/>
            <a:ext cx="1323667" cy="719955"/>
          </a:xfrm>
          <a:prstGeom prst="rect">
            <a:avLst/>
          </a:prstGeom>
        </p:spPr>
      </p:pic>
      <p:sp>
        <p:nvSpPr>
          <p:cNvPr id="10" name="TextBox 9"/>
          <p:cNvSpPr txBox="1"/>
          <p:nvPr/>
        </p:nvSpPr>
        <p:spPr>
          <a:xfrm>
            <a:off x="536684" y="1066800"/>
            <a:ext cx="8411491" cy="400110"/>
          </a:xfrm>
          <a:prstGeom prst="rect">
            <a:avLst/>
          </a:prstGeom>
          <a:noFill/>
        </p:spPr>
        <p:txBody>
          <a:bodyPr wrap="square" rtlCol="0">
            <a:spAutoFit/>
          </a:bodyPr>
          <a:lstStyle/>
          <a:p>
            <a:r>
              <a:rPr lang="en-US" sz="2000" b="1" dirty="0" smtClean="0"/>
              <a:t>Indirect ISE :</a:t>
            </a:r>
            <a:endParaRPr lang="en-US" sz="2000" b="1" dirty="0"/>
          </a:p>
        </p:txBody>
      </p:sp>
      <p:sp>
        <p:nvSpPr>
          <p:cNvPr id="9" name="TextBox 8"/>
          <p:cNvSpPr txBox="1"/>
          <p:nvPr/>
        </p:nvSpPr>
        <p:spPr>
          <a:xfrm>
            <a:off x="381000" y="590490"/>
            <a:ext cx="5867400" cy="400110"/>
          </a:xfrm>
          <a:prstGeom prst="rect">
            <a:avLst/>
          </a:prstGeom>
          <a:noFill/>
        </p:spPr>
        <p:txBody>
          <a:bodyPr wrap="square" rtlCol="0">
            <a:spAutoFit/>
          </a:bodyPr>
          <a:lstStyle/>
          <a:p>
            <a:pPr>
              <a:buClr>
                <a:srgbClr val="00B050"/>
              </a:buClr>
            </a:pPr>
            <a:r>
              <a:rPr lang="en-US" sz="2000" dirty="0">
                <a:solidFill>
                  <a:srgbClr val="0070C0"/>
                </a:solidFill>
              </a:rPr>
              <a:t>Ion Selective Electrode (ISE) </a:t>
            </a:r>
            <a:r>
              <a:rPr lang="en-US" sz="2000" dirty="0" smtClean="0">
                <a:solidFill>
                  <a:srgbClr val="0070C0"/>
                </a:solidFill>
              </a:rPr>
              <a:t>Technology</a:t>
            </a:r>
            <a:r>
              <a:rPr lang="en-US" sz="2000" dirty="0">
                <a:solidFill>
                  <a:srgbClr val="0070C0"/>
                </a:solidFill>
              </a:rPr>
              <a:t> </a:t>
            </a:r>
            <a:r>
              <a:rPr lang="en-US" sz="2000" dirty="0" smtClean="0">
                <a:solidFill>
                  <a:srgbClr val="0070C0"/>
                </a:solidFill>
              </a:rPr>
              <a:t>:</a:t>
            </a:r>
            <a:endParaRPr lang="en-US" sz="2000" dirty="0">
              <a:solidFill>
                <a:srgbClr val="0070C0"/>
              </a:solidFill>
            </a:endParaRPr>
          </a:p>
        </p:txBody>
      </p:sp>
      <p:sp>
        <p:nvSpPr>
          <p:cNvPr id="14" name="TextBox 13"/>
          <p:cNvSpPr txBox="1"/>
          <p:nvPr/>
        </p:nvSpPr>
        <p:spPr>
          <a:xfrm>
            <a:off x="228600" y="1524000"/>
            <a:ext cx="8591132" cy="1554272"/>
          </a:xfrm>
          <a:prstGeom prst="rect">
            <a:avLst/>
          </a:prstGeom>
          <a:noFill/>
        </p:spPr>
        <p:txBody>
          <a:bodyPr wrap="square" rtlCol="0">
            <a:spAutoFit/>
          </a:bodyPr>
          <a:lstStyle/>
          <a:p>
            <a:pPr marL="285750" lvl="0" indent="-285750">
              <a:spcAft>
                <a:spcPts val="600"/>
              </a:spcAft>
              <a:buBlip>
                <a:blip r:embed="rId6"/>
              </a:buBlip>
            </a:pPr>
            <a:r>
              <a:rPr lang="en-US" dirty="0"/>
              <a:t>Measures on a total plasma sample (or serum) that has been diluted with a large volume of diluent. Requires that the plasma and erythrocytes are separated by </a:t>
            </a:r>
            <a:r>
              <a:rPr lang="en-US" dirty="0" smtClean="0"/>
              <a:t>centrifugation.</a:t>
            </a:r>
            <a:endParaRPr lang="en-US" dirty="0"/>
          </a:p>
          <a:p>
            <a:pPr marL="285750" indent="-285750">
              <a:spcAft>
                <a:spcPts val="600"/>
              </a:spcAft>
              <a:buBlip>
                <a:blip r:embed="rId6"/>
              </a:buBlip>
            </a:pPr>
            <a:r>
              <a:rPr lang="en-US" dirty="0"/>
              <a:t>Due to the dilution, this method measures the mean concentration in </a:t>
            </a:r>
            <a:r>
              <a:rPr lang="en-US" dirty="0" smtClean="0"/>
              <a:t>plasma. The </a:t>
            </a:r>
            <a:r>
              <a:rPr lang="en-US" dirty="0"/>
              <a:t>concentration is calculated by multiplying the result with the dilution factor.</a:t>
            </a:r>
          </a:p>
        </p:txBody>
      </p:sp>
      <p:pic>
        <p:nvPicPr>
          <p:cNvPr id="11" name="Picture 10"/>
          <p:cNvPicPr/>
          <p:nvPr/>
        </p:nvPicPr>
        <p:blipFill>
          <a:blip r:embed="rId7">
            <a:extLst>
              <a:ext uri="{28A0092B-C50C-407E-A947-70E740481C1C}">
                <a14:useLocalDpi xmlns:a14="http://schemas.microsoft.com/office/drawing/2010/main" val="0"/>
              </a:ext>
            </a:extLst>
          </a:blip>
          <a:srcRect/>
          <a:stretch>
            <a:fillRect/>
          </a:stretch>
        </p:blipFill>
        <p:spPr bwMode="auto">
          <a:xfrm>
            <a:off x="1442721" y="3074008"/>
            <a:ext cx="6101079" cy="3402992"/>
          </a:xfrm>
          <a:prstGeom prst="rect">
            <a:avLst/>
          </a:prstGeom>
          <a:noFill/>
          <a:ln>
            <a:noFill/>
          </a:ln>
        </p:spPr>
      </p:pic>
      <p:sp>
        <p:nvSpPr>
          <p:cNvPr id="2" name="Rectangle 1"/>
          <p:cNvSpPr/>
          <p:nvPr/>
        </p:nvSpPr>
        <p:spPr>
          <a:xfrm>
            <a:off x="3200400" y="6400800"/>
            <a:ext cx="2722990" cy="307777"/>
          </a:xfrm>
          <a:prstGeom prst="rect">
            <a:avLst/>
          </a:prstGeom>
        </p:spPr>
        <p:txBody>
          <a:bodyPr wrap="none">
            <a:spAutoFit/>
          </a:bodyPr>
          <a:lstStyle/>
          <a:p>
            <a:r>
              <a:rPr lang="en-US" sz="1400" b="1" dirty="0"/>
              <a:t>Figure 7</a:t>
            </a:r>
            <a:r>
              <a:rPr lang="en-US" sz="1400" b="1" dirty="0" smtClean="0"/>
              <a:t>: </a:t>
            </a:r>
            <a:r>
              <a:rPr lang="en-US" sz="1400" b="1" dirty="0"/>
              <a:t>ISE measurement system</a:t>
            </a:r>
          </a:p>
        </p:txBody>
      </p:sp>
    </p:spTree>
    <p:extLst>
      <p:ext uri="{BB962C8B-B14F-4D97-AF65-F5344CB8AC3E}">
        <p14:creationId xmlns:p14="http://schemas.microsoft.com/office/powerpoint/2010/main" val="2173844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10068093\AppData\Local\Microsoft\Windows\Temporary Internet Files\Content.IE5\6JFKA9U3\MC900438065[1].png"/>
          <p:cNvPicPr>
            <a:picLocks noChangeAspect="1" noChangeArrowheads="1"/>
          </p:cNvPicPr>
          <p:nvPr/>
        </p:nvPicPr>
        <p:blipFill>
          <a:blip r:embed="rId2" cstate="print">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8037871" y="70464"/>
            <a:ext cx="910304" cy="88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p:cNvCxnSpPr/>
          <p:nvPr/>
        </p:nvCxnSpPr>
        <p:spPr>
          <a:xfrm flipV="1">
            <a:off x="-49164" y="975032"/>
            <a:ext cx="9235440" cy="8193"/>
          </a:xfrm>
          <a:prstGeom prst="line">
            <a:avLst/>
          </a:prstGeom>
          <a:ln w="19050" cmpd="sng">
            <a:solidFill>
              <a:srgbClr val="0069D7"/>
            </a:solidFill>
          </a:ln>
          <a:effectLst/>
        </p:spPr>
        <p:style>
          <a:lnRef idx="2">
            <a:schemeClr val="accent1"/>
          </a:lnRef>
          <a:fillRef idx="0">
            <a:schemeClr val="accent1"/>
          </a:fillRef>
          <a:effectRef idx="1">
            <a:schemeClr val="accent1"/>
          </a:effectRef>
          <a:fontRef idx="minor">
            <a:schemeClr val="tx1"/>
          </a:fontRef>
        </p:style>
      </p:cxnSp>
      <p:pic>
        <p:nvPicPr>
          <p:cNvPr id="2050" name="Picture 2" descr="P:\ADARSH\BD INDIA PHOTOGRAPHS\DOoc+Nurse.t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72297" y="221379"/>
            <a:ext cx="796393" cy="51976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6" descr="bd_3_rgb_lbg_2_25.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04149" y="5977553"/>
            <a:ext cx="1323667" cy="719955"/>
          </a:xfrm>
          <a:prstGeom prst="rect">
            <a:avLst/>
          </a:prstGeom>
        </p:spPr>
      </p:pic>
      <p:sp>
        <p:nvSpPr>
          <p:cNvPr id="10" name="TextBox 9"/>
          <p:cNvSpPr txBox="1"/>
          <p:nvPr/>
        </p:nvSpPr>
        <p:spPr>
          <a:xfrm>
            <a:off x="536684" y="1066800"/>
            <a:ext cx="8411491" cy="400110"/>
          </a:xfrm>
          <a:prstGeom prst="rect">
            <a:avLst/>
          </a:prstGeom>
          <a:noFill/>
        </p:spPr>
        <p:txBody>
          <a:bodyPr wrap="square" rtlCol="0">
            <a:spAutoFit/>
          </a:bodyPr>
          <a:lstStyle/>
          <a:p>
            <a:r>
              <a:rPr lang="en-US" sz="2000" b="1" dirty="0" smtClean="0"/>
              <a:t>Maintenance :</a:t>
            </a:r>
            <a:endParaRPr lang="en-US" sz="2000" b="1" dirty="0"/>
          </a:p>
        </p:txBody>
      </p:sp>
      <p:sp>
        <p:nvSpPr>
          <p:cNvPr id="9" name="TextBox 8"/>
          <p:cNvSpPr txBox="1"/>
          <p:nvPr/>
        </p:nvSpPr>
        <p:spPr>
          <a:xfrm>
            <a:off x="381000" y="590490"/>
            <a:ext cx="5867400" cy="400110"/>
          </a:xfrm>
          <a:prstGeom prst="rect">
            <a:avLst/>
          </a:prstGeom>
          <a:noFill/>
        </p:spPr>
        <p:txBody>
          <a:bodyPr wrap="square" rtlCol="0">
            <a:spAutoFit/>
          </a:bodyPr>
          <a:lstStyle/>
          <a:p>
            <a:pPr>
              <a:buClr>
                <a:srgbClr val="00B050"/>
              </a:buClr>
            </a:pPr>
            <a:r>
              <a:rPr lang="en-US" sz="2000" dirty="0">
                <a:solidFill>
                  <a:srgbClr val="0070C0"/>
                </a:solidFill>
              </a:rPr>
              <a:t>ELECTROLYTE </a:t>
            </a:r>
            <a:r>
              <a:rPr lang="en-US" sz="2000" dirty="0" smtClean="0">
                <a:solidFill>
                  <a:srgbClr val="0070C0"/>
                </a:solidFill>
              </a:rPr>
              <a:t>ANALYZER :</a:t>
            </a:r>
            <a:endParaRPr lang="en-US" sz="2000" dirty="0">
              <a:solidFill>
                <a:srgbClr val="0070C0"/>
              </a:solidFill>
            </a:endParaRPr>
          </a:p>
        </p:txBody>
      </p:sp>
      <p:sp>
        <p:nvSpPr>
          <p:cNvPr id="14" name="TextBox 13"/>
          <p:cNvSpPr txBox="1"/>
          <p:nvPr/>
        </p:nvSpPr>
        <p:spPr>
          <a:xfrm>
            <a:off x="228600" y="1524000"/>
            <a:ext cx="8591132" cy="923330"/>
          </a:xfrm>
          <a:prstGeom prst="rect">
            <a:avLst/>
          </a:prstGeom>
          <a:noFill/>
        </p:spPr>
        <p:txBody>
          <a:bodyPr wrap="square" rtlCol="0">
            <a:spAutoFit/>
          </a:bodyPr>
          <a:lstStyle/>
          <a:p>
            <a:pPr marL="285750" lvl="0" indent="-285750" algn="just">
              <a:spcAft>
                <a:spcPts val="600"/>
              </a:spcAft>
              <a:buBlip>
                <a:blip r:embed="rId6"/>
              </a:buBlip>
            </a:pPr>
            <a:r>
              <a:rPr lang="en-US" dirty="0"/>
              <a:t>To ensure proper performance of the analyzer, regular conditioning and cleaning the reference electrode housing is required periodically as per manufacturer instructions. Please refer to manufacturer’s instructions for specific preventive maintenance details.</a:t>
            </a:r>
          </a:p>
        </p:txBody>
      </p:sp>
      <p:sp>
        <p:nvSpPr>
          <p:cNvPr id="13" name="TextBox 12"/>
          <p:cNvSpPr txBox="1"/>
          <p:nvPr/>
        </p:nvSpPr>
        <p:spPr>
          <a:xfrm>
            <a:off x="533400" y="2571690"/>
            <a:ext cx="8411491" cy="400110"/>
          </a:xfrm>
          <a:prstGeom prst="rect">
            <a:avLst/>
          </a:prstGeom>
          <a:noFill/>
        </p:spPr>
        <p:txBody>
          <a:bodyPr wrap="square" rtlCol="0">
            <a:spAutoFit/>
          </a:bodyPr>
          <a:lstStyle/>
          <a:p>
            <a:r>
              <a:rPr lang="en-US" sz="2000" b="1" dirty="0" smtClean="0"/>
              <a:t>Calibration :</a:t>
            </a:r>
            <a:endParaRPr lang="en-US" sz="2000" b="1" dirty="0"/>
          </a:p>
        </p:txBody>
      </p:sp>
      <p:sp>
        <p:nvSpPr>
          <p:cNvPr id="15" name="TextBox 14"/>
          <p:cNvSpPr txBox="1"/>
          <p:nvPr/>
        </p:nvSpPr>
        <p:spPr>
          <a:xfrm>
            <a:off x="228600" y="2962870"/>
            <a:ext cx="8591132" cy="923330"/>
          </a:xfrm>
          <a:prstGeom prst="rect">
            <a:avLst/>
          </a:prstGeom>
          <a:noFill/>
        </p:spPr>
        <p:txBody>
          <a:bodyPr wrap="square" rtlCol="0">
            <a:spAutoFit/>
          </a:bodyPr>
          <a:lstStyle/>
          <a:p>
            <a:pPr marL="285750" lvl="0" indent="-285750" algn="just">
              <a:spcAft>
                <a:spcPts val="600"/>
              </a:spcAft>
              <a:buBlip>
                <a:blip r:embed="rId6"/>
              </a:buBlip>
            </a:pPr>
            <a:r>
              <a:rPr lang="en-US" dirty="0"/>
              <a:t>In many electrolyte analyzers, a 2 point calibration is automatically done every few hours and one point calibration is done with every measurement. In these analyzers, an automatic calibration also happens after Power ON or Reset.</a:t>
            </a:r>
          </a:p>
        </p:txBody>
      </p:sp>
      <p:sp>
        <p:nvSpPr>
          <p:cNvPr id="16" name="Rounded Rectangle 15"/>
          <p:cNvSpPr/>
          <p:nvPr/>
        </p:nvSpPr>
        <p:spPr>
          <a:xfrm>
            <a:off x="653732" y="4495800"/>
            <a:ext cx="7972936" cy="762000"/>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lnSpc>
                <a:spcPct val="115000"/>
              </a:lnSpc>
              <a:spcBef>
                <a:spcPts val="0"/>
              </a:spcBef>
              <a:spcAft>
                <a:spcPts val="0"/>
              </a:spcAft>
              <a:tabLst>
                <a:tab pos="5086350" algn="l"/>
              </a:tabLst>
            </a:pPr>
            <a:r>
              <a:rPr lang="en-US" dirty="0">
                <a:solidFill>
                  <a:srgbClr val="252525"/>
                </a:solidFill>
                <a:effectLst/>
                <a:ea typeface="Calibri"/>
                <a:cs typeface="Arial"/>
              </a:rPr>
              <a:t>If calibration acceptance criteria are defined by the manufacturer, this should monitored for all parameters on a daily basis</a:t>
            </a:r>
            <a:r>
              <a:rPr lang="en-US" dirty="0" smtClean="0">
                <a:solidFill>
                  <a:srgbClr val="252525"/>
                </a:solidFill>
                <a:effectLst/>
                <a:ea typeface="Calibri"/>
                <a:cs typeface="Arial"/>
              </a:rPr>
              <a:t>.</a:t>
            </a:r>
            <a:r>
              <a:rPr lang="en-US" dirty="0">
                <a:effectLst/>
                <a:ea typeface="Calibri"/>
                <a:cs typeface="Arial"/>
              </a:rPr>
              <a:t> </a:t>
            </a:r>
          </a:p>
        </p:txBody>
      </p:sp>
    </p:spTree>
    <p:extLst>
      <p:ext uri="{BB962C8B-B14F-4D97-AF65-F5344CB8AC3E}">
        <p14:creationId xmlns:p14="http://schemas.microsoft.com/office/powerpoint/2010/main" val="3732022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441</Words>
  <Application>Microsoft Office PowerPoint</Application>
  <PresentationFormat>On-screen Show (4:3)</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Adarshpal Singh</dc:creator>
  <cp:lastModifiedBy>Adarshpal Singh</cp:lastModifiedBy>
  <cp:revision>1</cp:revision>
  <dcterms:created xsi:type="dcterms:W3CDTF">2016-02-08T15:39:28Z</dcterms:created>
  <dcterms:modified xsi:type="dcterms:W3CDTF">2016-02-08T15:39:43Z</dcterms:modified>
</cp:coreProperties>
</file>