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7" r:id="rId1"/>
  </p:sldMasterIdLst>
  <p:notesMasterIdLst>
    <p:notesMasterId r:id="rId32"/>
  </p:notesMasterIdLst>
  <p:sldIdLst>
    <p:sldId id="256" r:id="rId2"/>
    <p:sldId id="280" r:id="rId3"/>
    <p:sldId id="291" r:id="rId4"/>
    <p:sldId id="279" r:id="rId5"/>
    <p:sldId id="270" r:id="rId6"/>
    <p:sldId id="292" r:id="rId7"/>
    <p:sldId id="281" r:id="rId8"/>
    <p:sldId id="258" r:id="rId9"/>
    <p:sldId id="259" r:id="rId10"/>
    <p:sldId id="264" r:id="rId11"/>
    <p:sldId id="265" r:id="rId12"/>
    <p:sldId id="282" r:id="rId13"/>
    <p:sldId id="295" r:id="rId14"/>
    <p:sldId id="283" r:id="rId15"/>
    <p:sldId id="286" r:id="rId16"/>
    <p:sldId id="261" r:id="rId17"/>
    <p:sldId id="271" r:id="rId18"/>
    <p:sldId id="262" r:id="rId19"/>
    <p:sldId id="272" r:id="rId20"/>
    <p:sldId id="284" r:id="rId21"/>
    <p:sldId id="285" r:id="rId22"/>
    <p:sldId id="287" r:id="rId23"/>
    <p:sldId id="263" r:id="rId24"/>
    <p:sldId id="289" r:id="rId25"/>
    <p:sldId id="290" r:id="rId26"/>
    <p:sldId id="293" r:id="rId27"/>
    <p:sldId id="294" r:id="rId28"/>
    <p:sldId id="277" r:id="rId29"/>
    <p:sldId id="278" r:id="rId30"/>
    <p:sldId id="26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Sheet1!$F$22:$F$26</c:f>
              <c:strCache>
                <c:ptCount val="5"/>
                <c:pt idx="0">
                  <c:v>Car</c:v>
                </c:pt>
                <c:pt idx="1">
                  <c:v>Bus</c:v>
                </c:pt>
                <c:pt idx="2">
                  <c:v>Auto</c:v>
                </c:pt>
                <c:pt idx="3">
                  <c:v>Walking</c:v>
                </c:pt>
                <c:pt idx="4">
                  <c:v>Train</c:v>
                </c:pt>
              </c:strCache>
            </c:strRef>
          </c:cat>
          <c:val>
            <c:numRef>
              <c:f>Sheet1!$G$22:$G$26</c:f>
              <c:numCache>
                <c:formatCode>General</c:formatCode>
                <c:ptCount val="5"/>
                <c:pt idx="0">
                  <c:v>50</c:v>
                </c:pt>
                <c:pt idx="1">
                  <c:v>1500</c:v>
                </c:pt>
                <c:pt idx="2">
                  <c:v>300</c:v>
                </c:pt>
                <c:pt idx="3">
                  <c:v>100</c:v>
                </c:pt>
                <c:pt idx="4">
                  <c:v>1400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891072"/>
        <c:axId val="143913344"/>
      </c:barChart>
      <c:catAx>
        <c:axId val="143891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43913344"/>
        <c:crosses val="autoZero"/>
        <c:auto val="1"/>
        <c:lblAlgn val="ctr"/>
        <c:lblOffset val="100"/>
        <c:noMultiLvlLbl val="0"/>
      </c:catAx>
      <c:valAx>
        <c:axId val="143913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43891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Sheet1!$H$13:$H$17</c:f>
              <c:strCache>
                <c:ptCount val="5"/>
                <c:pt idx="0">
                  <c:v>Car</c:v>
                </c:pt>
                <c:pt idx="1">
                  <c:v>Bus</c:v>
                </c:pt>
                <c:pt idx="2">
                  <c:v>Auto</c:v>
                </c:pt>
                <c:pt idx="3">
                  <c:v>Walking</c:v>
                </c:pt>
                <c:pt idx="4">
                  <c:v>Train</c:v>
                </c:pt>
              </c:strCache>
            </c:strRef>
          </c:cat>
          <c:val>
            <c:numRef>
              <c:f>Sheet1!$I$13:$I$17</c:f>
              <c:numCache>
                <c:formatCode>General</c:formatCode>
                <c:ptCount val="5"/>
                <c:pt idx="0">
                  <c:v>50</c:v>
                </c:pt>
                <c:pt idx="1">
                  <c:v>2000</c:v>
                </c:pt>
                <c:pt idx="2">
                  <c:v>300</c:v>
                </c:pt>
                <c:pt idx="3">
                  <c:v>100</c:v>
                </c:pt>
                <c:pt idx="4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616448"/>
        <c:axId val="166597760"/>
      </c:barChart>
      <c:catAx>
        <c:axId val="166616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66597760"/>
        <c:crosses val="autoZero"/>
        <c:auto val="1"/>
        <c:lblAlgn val="ctr"/>
        <c:lblOffset val="100"/>
        <c:noMultiLvlLbl val="0"/>
      </c:catAx>
      <c:valAx>
        <c:axId val="166597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166616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345B8-BE67-42FB-BB1C-D43494ACEE1E}" type="datetimeFigureOut">
              <a:rPr lang="en-US" smtClean="0"/>
              <a:pPr/>
              <a:t>7/4/2017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29DFF-8AAD-4024-B774-5D0237144C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34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29DFF-8AAD-4024-B774-5D0237144CE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407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Normal distribution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AC6332F-35E7-4AED-8A34-06B0186F862F}" type="slidenum">
              <a:rPr lang="en-US" sz="1200"/>
              <a:pPr eaLnBrk="1" hangingPunct="1"/>
              <a:t>28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1760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7978-550F-47FE-8EFF-46E903BB0870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59269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74F13-10AD-4A1C-8DD9-421D5177ED2F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147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460C-772A-4ED6-ACE6-CEB4D00B709F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837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3850"/>
            <a:ext cx="6324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191000" y="20574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6195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45F84-E5DC-41DA-B692-8C22BE1E31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285935"/>
      </p:ext>
    </p:extLst>
  </p:cSld>
  <p:clrMapOvr>
    <a:masterClrMapping/>
  </p:clrMapOvr>
  <p:transition spd="med" advClick="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3845-6382-46B0-B630-AB94441A7D39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3294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4ED7-49F9-4356-8A0E-C098895F0DED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618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ABE5B-1BC4-46DE-BD8F-53BFCF2C298E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4619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3B91-677E-4456-A4B4-7FBD101A7355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9864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E697-F2C8-4A84-9C47-FFE424E38B8D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562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9C4-E1E6-4806-9D63-64F4FBD713E6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509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08B6171-5DA1-4698-8308-784F48885A1E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070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C63-A454-4B7F-A147-3FC99703DBDB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571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79CB7F2-F962-489F-9536-9E3495508498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</p:sldLayoutIdLst>
  <p:transition spd="med"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375" y="2362200"/>
            <a:ext cx="7543800" cy="1755648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+mn-lt"/>
              </a:rPr>
              <a:t>Central Tendency</a:t>
            </a:r>
            <a:br>
              <a:rPr lang="en-US" b="1" dirty="0" smtClean="0">
                <a:latin typeface="+mn-lt"/>
              </a:rPr>
            </a:br>
            <a:r>
              <a:rPr lang="en-US" sz="6000" b="1" dirty="0" smtClean="0">
                <a:solidFill>
                  <a:srgbClr val="FF0000"/>
                </a:solidFill>
                <a:latin typeface="+mn-lt"/>
              </a:rPr>
              <a:t>Labs for Life Project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+mn-lt"/>
              </a:rPr>
              <a:t>Quality CONTROL TRAINING</a:t>
            </a:r>
            <a:endParaRPr lang="en-GB" sz="28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BA51B-FA0C-41B2-9F49-135A90DAE8B8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8839200" cy="738188"/>
          </a:xfrm>
        </p:spPr>
        <p:txBody>
          <a:bodyPr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+mn-lt"/>
              </a:rPr>
              <a:t>Measures – ‘Mean’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79388" y="1398588"/>
            <a:ext cx="8124825" cy="2016125"/>
          </a:xfrm>
        </p:spPr>
        <p:txBody>
          <a:bodyPr/>
          <a:lstStyle/>
          <a:p>
            <a:pPr eaLnBrk="1" hangingPunct="1"/>
            <a:r>
              <a:rPr lang="en-GB" sz="3600" u="sng" dirty="0" smtClean="0">
                <a:solidFill>
                  <a:srgbClr val="FF0000"/>
                </a:solidFill>
              </a:rPr>
              <a:t>Mean = arithmetic average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3600" dirty="0" smtClean="0"/>
              <a:t>= X bar (as spoken)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3600" dirty="0" smtClean="0"/>
              <a:t>= X (as written)</a:t>
            </a:r>
            <a:endParaRPr lang="en-GB" sz="3600" u="sng" dirty="0" smtClean="0"/>
          </a:p>
          <a:p>
            <a:pPr lvl="3" eaLnBrk="1" hangingPunct="1"/>
            <a:endParaRPr lang="en-GB" sz="2800" dirty="0" smtClean="0"/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179388" y="3429000"/>
            <a:ext cx="25923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kumimoji="1" lang="en-GB" sz="3600" dirty="0">
                <a:latin typeface="Microsoft Sans Serif" pitchFamily="34" charset="0"/>
              </a:rPr>
              <a:t> </a:t>
            </a:r>
            <a:r>
              <a:rPr lang="en-GB" sz="3600" dirty="0" smtClean="0"/>
              <a:t>X </a:t>
            </a:r>
            <a:r>
              <a:rPr kumimoji="1" lang="en-GB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= </a:t>
            </a:r>
            <a:r>
              <a:rPr kumimoji="1" lang="en-GB" sz="36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S </a:t>
            </a:r>
            <a:r>
              <a:rPr kumimoji="1" lang="en-GB" sz="36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X</a:t>
            </a:r>
            <a:endParaRPr kumimoji="1" lang="en-GB" sz="3600" u="sng" dirty="0">
              <a:effectLst>
                <a:outerShdw blurRad="38100" dist="38100" dir="2700000" algn="tl">
                  <a:srgbClr val="C0C0C0"/>
                </a:outerShdw>
              </a:effectLst>
              <a:latin typeface="Microsoft Sans Serif" pitchFamily="34" charset="0"/>
            </a:endParaRP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990600" y="3962400"/>
            <a:ext cx="11572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kumimoji="1" lang="en-GB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   </a:t>
            </a:r>
            <a:r>
              <a:rPr kumimoji="1" lang="en-GB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n</a:t>
            </a:r>
            <a:endParaRPr kumimoji="1" lang="en-GB" sz="3600" dirty="0">
              <a:effectLst>
                <a:outerShdw blurRad="38100" dist="38100" dir="2700000" algn="tl">
                  <a:srgbClr val="C0C0C0"/>
                </a:outerShdw>
              </a:effectLst>
              <a:latin typeface="Microsoft Sans Serif" pitchFamily="34" charset="0"/>
            </a:endParaRPr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>
            <a:off x="738188" y="27813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3563938" y="5229225"/>
            <a:ext cx="467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kumimoji="1" lang="en-GB" sz="3600" dirty="0">
                <a:solidFill>
                  <a:schemeClr val="accent2"/>
                </a:solidFill>
              </a:rPr>
              <a:t>and n = sample size</a:t>
            </a:r>
          </a:p>
        </p:txBody>
      </p:sp>
      <p:sp>
        <p:nvSpPr>
          <p:cNvPr id="121865" name="Rectangle 9"/>
          <p:cNvSpPr>
            <a:spLocks noChangeArrowheads="1"/>
          </p:cNvSpPr>
          <p:nvPr/>
        </p:nvSpPr>
        <p:spPr bwMode="auto">
          <a:xfrm>
            <a:off x="2555875" y="4365625"/>
            <a:ext cx="5545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kumimoji="1" lang="en-GB" sz="3600" dirty="0">
                <a:solidFill>
                  <a:schemeClr val="accent2"/>
                </a:solidFill>
              </a:rPr>
              <a:t> where</a:t>
            </a:r>
            <a:r>
              <a:rPr kumimoji="1" lang="en-GB" sz="3600" dirty="0"/>
              <a:t> </a:t>
            </a:r>
            <a:r>
              <a:rPr kumimoji="1" lang="en-GB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S </a:t>
            </a:r>
            <a:r>
              <a:rPr kumimoji="1" lang="en-GB" sz="3600" dirty="0" smtClean="0">
                <a:solidFill>
                  <a:schemeClr val="accent2"/>
                </a:solidFill>
              </a:rPr>
              <a:t>X </a:t>
            </a:r>
            <a:r>
              <a:rPr kumimoji="1" lang="en-GB" sz="3600" dirty="0">
                <a:solidFill>
                  <a:schemeClr val="accent2"/>
                </a:solidFill>
              </a:rPr>
              <a:t>=  sum of X’s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81000" y="350520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45F84-E5DC-41DA-B692-8C22BE1E318D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5545138" cy="7429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+mn-lt"/>
              </a:rPr>
              <a:t>Example of a ‘mean’ value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41438"/>
            <a:ext cx="8785225" cy="10795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GB" dirty="0" smtClean="0"/>
              <a:t> </a:t>
            </a:r>
            <a:r>
              <a:rPr lang="en-GB" sz="3600" dirty="0" smtClean="0">
                <a:solidFill>
                  <a:srgbClr val="FF0000"/>
                </a:solidFill>
              </a:rPr>
              <a:t>Find the Mean value of: 4,6,7,9,4.</a:t>
            </a: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250825" y="2565400"/>
            <a:ext cx="792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CC00"/>
              </a:buClr>
              <a:buSzPct val="90000"/>
              <a:buFont typeface="Wingdings" pitchFamily="2" charset="2"/>
              <a:buNone/>
            </a:pPr>
            <a:r>
              <a:rPr lang="en-GB" dirty="0">
                <a:solidFill>
                  <a:srgbClr val="003399"/>
                </a:solidFill>
                <a:latin typeface="Microsoft Sans Serif" pitchFamily="34" charset="0"/>
              </a:rPr>
              <a:t> </a:t>
            </a:r>
            <a:r>
              <a:rPr lang="en-GB" sz="3600" dirty="0">
                <a:solidFill>
                  <a:srgbClr val="003399"/>
                </a:solidFill>
                <a:latin typeface="Microsoft Sans Serif" pitchFamily="34" charset="0"/>
              </a:rPr>
              <a:t>X</a:t>
            </a:r>
            <a:endParaRPr lang="en-GB" sz="3600" u="sng" dirty="0">
              <a:solidFill>
                <a:srgbClr val="FF6600"/>
              </a:solidFill>
              <a:latin typeface="Microsoft Sans Serif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99CC00"/>
              </a:buClr>
              <a:buSzPct val="90000"/>
              <a:buFont typeface="Wingdings" pitchFamily="2" charset="2"/>
              <a:buNone/>
            </a:pPr>
            <a:endParaRPr lang="en-GB" sz="3600" u="sng" dirty="0">
              <a:solidFill>
                <a:srgbClr val="FF6600"/>
              </a:solidFill>
              <a:latin typeface="Microsoft Sans Serif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99CC00"/>
              </a:buClr>
              <a:buSzPct val="90000"/>
              <a:buFont typeface="Wingdings" pitchFamily="2" charset="2"/>
              <a:buChar char="l"/>
            </a:pPr>
            <a:endParaRPr lang="en-GB" sz="3600" dirty="0">
              <a:solidFill>
                <a:srgbClr val="003399"/>
              </a:solidFill>
              <a:latin typeface="Microsoft Sans Serif" pitchFamily="34" charset="0"/>
            </a:endParaRPr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2484438" y="2492375"/>
            <a:ext cx="44640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CC00"/>
              </a:buClr>
              <a:buSzPct val="90000"/>
              <a:buFont typeface="Wingdings" pitchFamily="2" charset="2"/>
              <a:buNone/>
            </a:pPr>
            <a:r>
              <a:rPr lang="en-GB" dirty="0">
                <a:solidFill>
                  <a:srgbClr val="003399"/>
                </a:solidFill>
                <a:latin typeface="Microsoft Sans Serif" pitchFamily="34" charset="0"/>
              </a:rPr>
              <a:t> </a:t>
            </a:r>
            <a:r>
              <a:rPr lang="en-GB" sz="3600" dirty="0">
                <a:solidFill>
                  <a:srgbClr val="003399"/>
                </a:solidFill>
                <a:latin typeface="Microsoft Sans Serif" pitchFamily="34" charset="0"/>
              </a:rPr>
              <a:t>= 4 + 6 + 7 + 9 + 4</a:t>
            </a:r>
            <a:endParaRPr lang="en-GB" sz="3600" u="sng" dirty="0">
              <a:solidFill>
                <a:srgbClr val="FF6600"/>
              </a:solidFill>
              <a:latin typeface="Microsoft Sans Serif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99CC00"/>
              </a:buClr>
              <a:buSzPct val="90000"/>
              <a:buFont typeface="Wingdings" pitchFamily="2" charset="2"/>
              <a:buChar char="l"/>
            </a:pPr>
            <a:endParaRPr lang="en-GB" sz="3600" u="sng" dirty="0">
              <a:solidFill>
                <a:srgbClr val="FF6600"/>
              </a:solidFill>
              <a:latin typeface="Microsoft Sans Serif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99CC00"/>
              </a:buClr>
              <a:buSzPct val="90000"/>
              <a:buFont typeface="Wingdings" pitchFamily="2" charset="2"/>
              <a:buChar char="l"/>
            </a:pPr>
            <a:endParaRPr lang="en-GB" sz="3600" dirty="0">
              <a:solidFill>
                <a:srgbClr val="003399"/>
              </a:solidFill>
              <a:latin typeface="Microsoft Sans Serif" pitchFamily="34" charset="0"/>
            </a:endParaRPr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381000" y="2590800"/>
            <a:ext cx="304800" cy="0"/>
          </a:xfrm>
          <a:prstGeom prst="line">
            <a:avLst/>
          </a:prstGeom>
          <a:noFill/>
          <a:ln w="2222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900113" y="2492375"/>
            <a:ext cx="25923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kumimoji="1" lang="en-GB" sz="3600" dirty="0">
                <a:latin typeface="Microsoft Sans Serif" pitchFamily="34" charset="0"/>
              </a:rPr>
              <a:t> </a:t>
            </a:r>
            <a:r>
              <a:rPr kumimoji="1" lang="en-GB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= </a:t>
            </a:r>
            <a:r>
              <a:rPr kumimoji="1" lang="en-GB" sz="36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S </a:t>
            </a:r>
            <a:r>
              <a:rPr kumimoji="1" lang="en-GB" sz="36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X</a:t>
            </a:r>
          </a:p>
        </p:txBody>
      </p:sp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1600200" y="2924175"/>
            <a:ext cx="762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kumimoji="1" lang="en-GB" sz="3600" dirty="0">
                <a:solidFill>
                  <a:schemeClr val="accent2"/>
                </a:solidFill>
                <a:latin typeface="Microsoft Sans Serif" pitchFamily="34" charset="0"/>
              </a:rPr>
              <a:t>n</a:t>
            </a:r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>
            <a:off x="2971800" y="3048000"/>
            <a:ext cx="3457575" cy="0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4427538" y="3141663"/>
            <a:ext cx="863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kumimoji="1" lang="en-GB" sz="3600" dirty="0">
                <a:solidFill>
                  <a:srgbClr val="0070C0"/>
                </a:solidFill>
                <a:latin typeface="Microsoft Sans Serif" pitchFamily="34" charset="0"/>
              </a:rPr>
              <a:t>5</a:t>
            </a:r>
          </a:p>
        </p:txBody>
      </p:sp>
      <p:sp>
        <p:nvSpPr>
          <p:cNvPr id="96272" name="Rectangle 16"/>
          <p:cNvSpPr>
            <a:spLocks noChangeArrowheads="1"/>
          </p:cNvSpPr>
          <p:nvPr/>
        </p:nvSpPr>
        <p:spPr bwMode="auto">
          <a:xfrm>
            <a:off x="2484438" y="3860800"/>
            <a:ext cx="14398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CC00"/>
              </a:buClr>
              <a:buSzPct val="90000"/>
              <a:buFont typeface="Wingdings" pitchFamily="2" charset="2"/>
              <a:buNone/>
            </a:pPr>
            <a:r>
              <a:rPr lang="en-GB" dirty="0">
                <a:solidFill>
                  <a:srgbClr val="003399"/>
                </a:solidFill>
                <a:latin typeface="Microsoft Sans Serif" pitchFamily="34" charset="0"/>
              </a:rPr>
              <a:t> </a:t>
            </a:r>
            <a:r>
              <a:rPr lang="en-GB" sz="3600" dirty="0">
                <a:solidFill>
                  <a:srgbClr val="003399"/>
                </a:solidFill>
                <a:latin typeface="Microsoft Sans Serif" pitchFamily="34" charset="0"/>
              </a:rPr>
              <a:t>= </a:t>
            </a:r>
            <a:r>
              <a:rPr lang="en-GB" sz="3600" u="sng" dirty="0">
                <a:solidFill>
                  <a:srgbClr val="003399"/>
                </a:solidFill>
                <a:latin typeface="Microsoft Sans Serif" pitchFamily="34" charset="0"/>
              </a:rPr>
              <a:t>30</a:t>
            </a:r>
            <a:endParaRPr lang="en-GB" sz="3600" u="sng" dirty="0">
              <a:solidFill>
                <a:srgbClr val="FF6600"/>
              </a:solidFill>
              <a:latin typeface="Microsoft Sans Serif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99CC00"/>
              </a:buClr>
              <a:buSzPct val="90000"/>
              <a:buFont typeface="Wingdings" pitchFamily="2" charset="2"/>
              <a:buChar char="l"/>
            </a:pPr>
            <a:endParaRPr lang="en-GB" sz="3600" u="sng" dirty="0">
              <a:solidFill>
                <a:srgbClr val="FF6600"/>
              </a:solidFill>
              <a:latin typeface="Microsoft Sans Serif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99CC00"/>
              </a:buClr>
              <a:buSzPct val="90000"/>
              <a:buFont typeface="Wingdings" pitchFamily="2" charset="2"/>
              <a:buChar char="l"/>
            </a:pPr>
            <a:endParaRPr lang="en-GB" sz="3600" dirty="0">
              <a:solidFill>
                <a:srgbClr val="003399"/>
              </a:solidFill>
              <a:latin typeface="Microsoft Sans Serif" pitchFamily="34" charset="0"/>
            </a:endParaRPr>
          </a:p>
        </p:txBody>
      </p:sp>
      <p:sp>
        <p:nvSpPr>
          <p:cNvPr id="96274" name="Rectangle 18"/>
          <p:cNvSpPr>
            <a:spLocks noChangeArrowheads="1"/>
          </p:cNvSpPr>
          <p:nvPr/>
        </p:nvSpPr>
        <p:spPr bwMode="auto">
          <a:xfrm>
            <a:off x="2971800" y="4419600"/>
            <a:ext cx="863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kumimoji="1" lang="en-GB" sz="3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5</a:t>
            </a:r>
          </a:p>
        </p:txBody>
      </p:sp>
      <p:sp>
        <p:nvSpPr>
          <p:cNvPr id="96275" name="Rectangle 19"/>
          <p:cNvSpPr>
            <a:spLocks noChangeArrowheads="1"/>
          </p:cNvSpPr>
          <p:nvPr/>
        </p:nvSpPr>
        <p:spPr bwMode="auto">
          <a:xfrm>
            <a:off x="2484438" y="5229225"/>
            <a:ext cx="14398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CC00"/>
              </a:buClr>
              <a:buSzPct val="90000"/>
              <a:buFont typeface="Wingdings" pitchFamily="2" charset="2"/>
              <a:buNone/>
            </a:pPr>
            <a:r>
              <a:rPr lang="en-GB" dirty="0">
                <a:solidFill>
                  <a:srgbClr val="003399"/>
                </a:solidFill>
                <a:latin typeface="Microsoft Sans Serif" pitchFamily="34" charset="0"/>
              </a:rPr>
              <a:t> </a:t>
            </a:r>
            <a:r>
              <a:rPr lang="en-GB" sz="3600" dirty="0">
                <a:solidFill>
                  <a:srgbClr val="003399"/>
                </a:solidFill>
                <a:latin typeface="Microsoft Sans Serif" pitchFamily="34" charset="0"/>
              </a:rPr>
              <a:t>= </a:t>
            </a:r>
            <a:r>
              <a:rPr lang="en-GB" sz="3600" dirty="0">
                <a:solidFill>
                  <a:schemeClr val="folHlink"/>
                </a:solidFill>
                <a:latin typeface="Microsoft Sans Serif" pitchFamily="34" charset="0"/>
              </a:rPr>
              <a:t>6</a:t>
            </a:r>
            <a:endParaRPr lang="en-GB" sz="3600" u="sng" dirty="0">
              <a:solidFill>
                <a:schemeClr val="folHlink"/>
              </a:solidFill>
              <a:latin typeface="Microsoft Sans Serif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99CC00"/>
              </a:buClr>
              <a:buSzPct val="90000"/>
              <a:buFont typeface="Wingdings" pitchFamily="2" charset="2"/>
              <a:buChar char="l"/>
            </a:pPr>
            <a:endParaRPr lang="en-GB" sz="3600" u="sng" dirty="0">
              <a:solidFill>
                <a:srgbClr val="FF6600"/>
              </a:solidFill>
              <a:latin typeface="Microsoft Sans Serif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99CC00"/>
              </a:buClr>
              <a:buSzPct val="90000"/>
              <a:buFont typeface="Wingdings" pitchFamily="2" charset="2"/>
              <a:buChar char="l"/>
            </a:pPr>
            <a:endParaRPr lang="en-GB" sz="3600" dirty="0">
              <a:solidFill>
                <a:srgbClr val="003399"/>
              </a:solidFill>
              <a:latin typeface="Microsoft Sans Serif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5" grpId="0"/>
      <p:bldP spid="96266" grpId="0"/>
      <p:bldP spid="96268" grpId="0"/>
      <p:bldP spid="96269" grpId="0"/>
      <p:bldP spid="96271" grpId="0"/>
      <p:bldP spid="96272" grpId="0"/>
      <p:bldP spid="96274" grpId="0"/>
      <p:bldP spid="962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" t="10879" r="4404" b="3452"/>
          <a:stretch/>
        </p:blipFill>
        <p:spPr bwMode="auto">
          <a:xfrm>
            <a:off x="2294792" y="2233245"/>
            <a:ext cx="4712677" cy="32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Some information on Mean: </a:t>
            </a:r>
            <a:endParaRPr lang="en-IN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9C4-E1E6-4806-9D63-64F4FBD713E6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QC Training - Labs for Life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2057401"/>
            <a:ext cx="8001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/>
              <a:t>Is </a:t>
            </a:r>
            <a:r>
              <a:rPr lang="en-IN" sz="2400" dirty="0"/>
              <a:t>the most popular and well known measure of central </a:t>
            </a:r>
            <a:r>
              <a:rPr lang="en-IN" sz="2400" dirty="0" smtClean="0"/>
              <a:t>tendency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/>
              <a:t>M</a:t>
            </a:r>
            <a:r>
              <a:rPr lang="en-IN" sz="2400" dirty="0" smtClean="0"/>
              <a:t>ean may not be one </a:t>
            </a:r>
            <a:r>
              <a:rPr lang="en-IN" sz="2400" dirty="0"/>
              <a:t>of the actual values that </a:t>
            </a:r>
            <a:r>
              <a:rPr lang="en-IN" sz="2400" dirty="0" smtClean="0"/>
              <a:t>observed </a:t>
            </a:r>
            <a:r>
              <a:rPr lang="en-IN" sz="2400" dirty="0"/>
              <a:t>in your data set. </a:t>
            </a:r>
            <a:endParaRPr lang="en-IN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/>
              <a:t>I</a:t>
            </a:r>
            <a:r>
              <a:rPr lang="en-IN" sz="2400" dirty="0" smtClean="0"/>
              <a:t>t </a:t>
            </a:r>
            <a:r>
              <a:rPr lang="en-IN" sz="2400" dirty="0"/>
              <a:t>includes every value </a:t>
            </a:r>
            <a:r>
              <a:rPr lang="en-IN" sz="2400" dirty="0" smtClean="0"/>
              <a:t>of the data </a:t>
            </a:r>
            <a:r>
              <a:rPr lang="en-IN" sz="2400" dirty="0"/>
              <a:t>set as part of the calculation</a:t>
            </a:r>
            <a:r>
              <a:rPr lang="en-IN" sz="2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/>
              <a:t>It </a:t>
            </a:r>
            <a:r>
              <a:rPr lang="en-IN" sz="2400" dirty="0"/>
              <a:t>is the only measure of central tendency where the sum of the deviations of each value from the mean is always zero</a:t>
            </a:r>
            <a:r>
              <a:rPr lang="en-IN" sz="2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/>
              <a:t>The mean has one main disadvantage: it is particularly susceptible to the influence of outliers</a:t>
            </a:r>
          </a:p>
          <a:p>
            <a:pPr algn="ctr"/>
            <a:r>
              <a:rPr lang="en-IN" sz="4400" dirty="0" smtClean="0">
                <a:solidFill>
                  <a:srgbClr val="FF0000"/>
                </a:solidFill>
                <a:latin typeface="Blackadder ITC" pitchFamily="82" charset="0"/>
              </a:rPr>
              <a:t>Let’s see in the examples……</a:t>
            </a:r>
            <a:endParaRPr lang="en-IN" sz="4400" dirty="0">
              <a:solidFill>
                <a:srgbClr val="FF0000"/>
              </a:solidFill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3181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E697-F2C8-4A84-9C47-FFE424E38B8D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8161" t="42328" r="52824" b="27944"/>
          <a:stretch/>
        </p:blipFill>
        <p:spPr bwMode="auto">
          <a:xfrm>
            <a:off x="656617" y="228600"/>
            <a:ext cx="7772400" cy="586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343400" y="914400"/>
            <a:ext cx="0" cy="51816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56617" y="6096000"/>
            <a:ext cx="7268183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526823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From the examples on slide 3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E697-F2C8-4A84-9C47-FFE424E38B8D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1905000"/>
            <a:ext cx="82296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IN" sz="2000" b="1" dirty="0">
                <a:solidFill>
                  <a:srgbClr val="FF0000"/>
                </a:solidFill>
              </a:rPr>
              <a:t>Fridge temperatures: </a:t>
            </a:r>
          </a:p>
          <a:p>
            <a:pPr marL="0" lvl="2"/>
            <a:r>
              <a:rPr lang="en-IN" sz="2000" dirty="0"/>
              <a:t>-2.0, -2.6,- 3.2, -3.0, -3.2, -3.0, -2.6, -2.4, -3.0, -</a:t>
            </a:r>
            <a:r>
              <a:rPr lang="en-IN" sz="2000" dirty="0" smtClean="0"/>
              <a:t>3.2</a:t>
            </a:r>
          </a:p>
          <a:p>
            <a:pPr marL="0" lvl="2"/>
            <a:endParaRPr lang="en-IN" sz="2000" dirty="0"/>
          </a:p>
          <a:p>
            <a:pPr marL="0" lvl="2"/>
            <a:r>
              <a:rPr lang="en-IN" sz="2000" dirty="0"/>
              <a:t>Sum is -28.2 and mean is - 2. 82 </a:t>
            </a:r>
            <a:r>
              <a:rPr lang="en-IN" sz="2000" dirty="0">
                <a:solidFill>
                  <a:srgbClr val="FF0000"/>
                </a:solidFill>
              </a:rPr>
              <a:t>which was not a value in the data </a:t>
            </a:r>
            <a:r>
              <a:rPr lang="en-IN" sz="2000" dirty="0" smtClean="0">
                <a:solidFill>
                  <a:srgbClr val="FF0000"/>
                </a:solidFill>
              </a:rPr>
              <a:t>set</a:t>
            </a:r>
            <a:r>
              <a:rPr lang="en-IN" sz="2000" dirty="0" smtClean="0"/>
              <a:t>, </a:t>
            </a:r>
            <a:r>
              <a:rPr lang="en-IN" sz="2000" dirty="0" smtClean="0">
                <a:solidFill>
                  <a:srgbClr val="00B0F0"/>
                </a:solidFill>
              </a:rPr>
              <a:t>all data points are included in the calculation</a:t>
            </a:r>
            <a:r>
              <a:rPr lang="en-IN" sz="2000" dirty="0" smtClean="0"/>
              <a:t> and </a:t>
            </a:r>
            <a:r>
              <a:rPr lang="en-IN" sz="2000" dirty="0">
                <a:solidFill>
                  <a:srgbClr val="00B050"/>
                </a:solidFill>
              </a:rPr>
              <a:t>produces the lowest amount of error from all other values in the data set.</a:t>
            </a:r>
          </a:p>
          <a:p>
            <a:pPr marL="0" lvl="2"/>
            <a:endParaRPr lang="en-IN" sz="2000" b="1" dirty="0" smtClean="0">
              <a:solidFill>
                <a:srgbClr val="FF0000"/>
              </a:solidFill>
            </a:endParaRPr>
          </a:p>
          <a:p>
            <a:pPr marL="0" lvl="2"/>
            <a:r>
              <a:rPr lang="en-IN" sz="2000" b="1" dirty="0" err="1" smtClean="0">
                <a:solidFill>
                  <a:srgbClr val="FF0000"/>
                </a:solidFill>
              </a:rPr>
              <a:t>Hb</a:t>
            </a:r>
            <a:r>
              <a:rPr lang="en-IN" sz="2000" b="1" dirty="0" smtClean="0">
                <a:solidFill>
                  <a:srgbClr val="FF0000"/>
                </a:solidFill>
              </a:rPr>
              <a:t> Values:</a:t>
            </a:r>
          </a:p>
          <a:p>
            <a:pPr marL="0" lvl="2"/>
            <a:endParaRPr lang="en-IN" sz="2000" b="1" dirty="0" smtClean="0">
              <a:solidFill>
                <a:srgbClr val="FF0000"/>
              </a:solidFill>
            </a:endParaRPr>
          </a:p>
          <a:p>
            <a:pPr marL="0" lvl="2"/>
            <a:r>
              <a:rPr lang="en-IN" sz="2000" dirty="0" smtClean="0"/>
              <a:t>14,14.5</a:t>
            </a:r>
            <a:r>
              <a:rPr lang="en-IN" sz="2000" dirty="0"/>
              <a:t>, 15, 14.8, </a:t>
            </a:r>
            <a:r>
              <a:rPr lang="en-IN" sz="2000" dirty="0" smtClean="0"/>
              <a:t>14.9. Sum is 73.2 and Mean </a:t>
            </a:r>
            <a:r>
              <a:rPr lang="en-IN" sz="2000" dirty="0"/>
              <a:t>is </a:t>
            </a:r>
            <a:r>
              <a:rPr lang="en-IN" sz="2000" dirty="0" smtClean="0"/>
              <a:t>14.64 which </a:t>
            </a:r>
            <a:r>
              <a:rPr lang="en-IN" sz="2000" dirty="0">
                <a:solidFill>
                  <a:srgbClr val="FF0000"/>
                </a:solidFill>
              </a:rPr>
              <a:t>was not a value in the data </a:t>
            </a:r>
            <a:r>
              <a:rPr lang="en-IN" sz="2000" dirty="0" smtClean="0">
                <a:solidFill>
                  <a:srgbClr val="FF0000"/>
                </a:solidFill>
              </a:rPr>
              <a:t>set</a:t>
            </a:r>
            <a:r>
              <a:rPr lang="en-IN" sz="2000" dirty="0" smtClean="0"/>
              <a:t>, </a:t>
            </a:r>
            <a:r>
              <a:rPr lang="en-IN" sz="2000" dirty="0" smtClean="0">
                <a:solidFill>
                  <a:srgbClr val="00B0F0"/>
                </a:solidFill>
              </a:rPr>
              <a:t>all </a:t>
            </a:r>
            <a:r>
              <a:rPr lang="en-IN" sz="2000" dirty="0">
                <a:solidFill>
                  <a:srgbClr val="00B0F0"/>
                </a:solidFill>
              </a:rPr>
              <a:t>data points are </a:t>
            </a:r>
            <a:r>
              <a:rPr lang="en-IN" sz="2000" dirty="0" smtClean="0">
                <a:solidFill>
                  <a:srgbClr val="00B0F0"/>
                </a:solidFill>
              </a:rPr>
              <a:t>included in </a:t>
            </a:r>
            <a:r>
              <a:rPr lang="en-IN" sz="2000" dirty="0">
                <a:solidFill>
                  <a:srgbClr val="00B0F0"/>
                </a:solidFill>
              </a:rPr>
              <a:t>the </a:t>
            </a:r>
            <a:r>
              <a:rPr lang="en-IN" sz="2000" dirty="0" smtClean="0">
                <a:solidFill>
                  <a:srgbClr val="00B0F0"/>
                </a:solidFill>
              </a:rPr>
              <a:t>calculation </a:t>
            </a:r>
            <a:r>
              <a:rPr lang="en-IN" sz="2000" dirty="0" smtClean="0"/>
              <a:t>and </a:t>
            </a:r>
            <a:r>
              <a:rPr lang="en-IN" sz="2000" dirty="0">
                <a:solidFill>
                  <a:srgbClr val="00B050"/>
                </a:solidFill>
              </a:rPr>
              <a:t>produces the lowest amount of error from all other values in the data set</a:t>
            </a:r>
            <a:r>
              <a:rPr lang="en-IN" sz="2000" dirty="0" smtClean="0">
                <a:solidFill>
                  <a:srgbClr val="00B050"/>
                </a:solidFill>
              </a:rPr>
              <a:t>.</a:t>
            </a:r>
          </a:p>
          <a:p>
            <a:pPr marL="0" lvl="2"/>
            <a:endParaRPr lang="en-IN" sz="2000" dirty="0"/>
          </a:p>
          <a:p>
            <a:pPr marL="0" lvl="2"/>
            <a:endParaRPr lang="en-IN" sz="2000" dirty="0"/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43002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From the examples on slide 3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E697-F2C8-4A84-9C47-FFE424E38B8D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1905000"/>
            <a:ext cx="82296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IN" sz="2000" b="1" dirty="0" smtClean="0">
                <a:solidFill>
                  <a:srgbClr val="FF0000"/>
                </a:solidFill>
              </a:rPr>
              <a:t>Salaries:</a:t>
            </a:r>
            <a:endParaRPr lang="en-IN" sz="2000" b="1" dirty="0">
              <a:solidFill>
                <a:srgbClr val="FF0000"/>
              </a:solidFill>
            </a:endParaRPr>
          </a:p>
          <a:p>
            <a:pPr marL="0" lvl="2"/>
            <a:r>
              <a:rPr lang="en-IN" sz="2000" dirty="0" smtClean="0"/>
              <a:t>23,000</a:t>
            </a:r>
            <a:r>
              <a:rPr lang="en-IN" sz="2000" dirty="0"/>
              <a:t>, 20,000, 25,000, </a:t>
            </a:r>
            <a:r>
              <a:rPr lang="en-IN" sz="2000" dirty="0" smtClean="0"/>
              <a:t>25,000</a:t>
            </a:r>
            <a:r>
              <a:rPr lang="en-IN" sz="2000" dirty="0"/>
              <a:t>, </a:t>
            </a:r>
            <a:r>
              <a:rPr lang="en-IN" sz="2000" dirty="0" smtClean="0"/>
              <a:t>27,000</a:t>
            </a:r>
            <a:r>
              <a:rPr lang="en-IN" sz="2000" dirty="0"/>
              <a:t>, 2</a:t>
            </a:r>
            <a:r>
              <a:rPr lang="en-IN" sz="2000" dirty="0" smtClean="0"/>
              <a:t>,80,000</a:t>
            </a:r>
          </a:p>
          <a:p>
            <a:pPr marL="0" lvl="2"/>
            <a:r>
              <a:rPr lang="en-IN" sz="2000" dirty="0"/>
              <a:t>Sum is 4</a:t>
            </a:r>
            <a:r>
              <a:rPr lang="en-IN" sz="2000" dirty="0" smtClean="0"/>
              <a:t>,00,000 </a:t>
            </a:r>
            <a:r>
              <a:rPr lang="en-IN" sz="2000" dirty="0"/>
              <a:t>and Mean is </a:t>
            </a:r>
            <a:r>
              <a:rPr lang="en-IN" sz="2000" dirty="0" smtClean="0"/>
              <a:t>66,666</a:t>
            </a:r>
            <a:r>
              <a:rPr lang="en-IN" sz="2000" dirty="0" smtClean="0">
                <a:solidFill>
                  <a:srgbClr val="FF0000"/>
                </a:solidFill>
              </a:rPr>
              <a:t>.  One high earner, pulls the mean to the higher side, misrepresenting the central point. </a:t>
            </a:r>
            <a:r>
              <a:rPr lang="en-IN" sz="2000" dirty="0" smtClean="0"/>
              <a:t>This creates an error as none of the values are clustering around this number, giving rise to</a:t>
            </a:r>
            <a:r>
              <a:rPr lang="en-IN" sz="2000" dirty="0" smtClean="0">
                <a:solidFill>
                  <a:srgbClr val="0070C0"/>
                </a:solidFill>
              </a:rPr>
              <a:t> skewing</a:t>
            </a:r>
            <a:r>
              <a:rPr lang="en-IN" sz="2000" dirty="0" smtClean="0"/>
              <a:t>. </a:t>
            </a:r>
          </a:p>
          <a:p>
            <a:pPr marL="0" lvl="2"/>
            <a:endParaRPr lang="en-IN" sz="2000" dirty="0"/>
          </a:p>
          <a:p>
            <a:pPr marL="0" lvl="2"/>
            <a:r>
              <a:rPr lang="en-IN" sz="2000" b="1" dirty="0" smtClean="0">
                <a:solidFill>
                  <a:srgbClr val="00B050"/>
                </a:solidFill>
              </a:rPr>
              <a:t>Here the choice of the central number is not the mean.</a:t>
            </a:r>
          </a:p>
          <a:p>
            <a:pPr marL="0" lvl="2"/>
            <a:endParaRPr lang="en-IN" sz="2000" dirty="0" smtClean="0"/>
          </a:p>
          <a:p>
            <a:pPr marL="0" lvl="2"/>
            <a:r>
              <a:rPr lang="en-IN" sz="2000" b="1" dirty="0" smtClean="0">
                <a:solidFill>
                  <a:srgbClr val="FF0000"/>
                </a:solidFill>
              </a:rPr>
              <a:t>Transport: </a:t>
            </a:r>
          </a:p>
          <a:p>
            <a:pPr marL="0" lvl="2"/>
            <a:r>
              <a:rPr lang="en-IN" sz="2000" dirty="0"/>
              <a:t>Car 50, bus 2000, train 200, auto 300, walking 100</a:t>
            </a:r>
          </a:p>
          <a:p>
            <a:pPr marL="0" lvl="2"/>
            <a:endParaRPr lang="en-IN" sz="2000" dirty="0" smtClean="0"/>
          </a:p>
          <a:p>
            <a:pPr marL="0" lvl="2"/>
            <a:r>
              <a:rPr lang="en-IN" sz="2000" dirty="0" smtClean="0"/>
              <a:t>Sum 2650,  Mean: 662.5. This also gives a false impression as the values do not represent the central number</a:t>
            </a:r>
            <a:endParaRPr lang="en-IN" sz="2000" dirty="0"/>
          </a:p>
          <a:p>
            <a:pPr marL="0" lvl="2"/>
            <a:r>
              <a:rPr lang="en-IN" sz="2000" b="1" dirty="0">
                <a:solidFill>
                  <a:srgbClr val="00B050"/>
                </a:solidFill>
              </a:rPr>
              <a:t>Here the choice of the central number is not the mean.</a:t>
            </a:r>
          </a:p>
          <a:p>
            <a:pPr marL="0" lvl="2"/>
            <a:endParaRPr lang="en-IN" sz="2000" dirty="0"/>
          </a:p>
          <a:p>
            <a:pPr marL="0" lvl="2"/>
            <a:endParaRPr lang="en-IN" sz="2000" dirty="0"/>
          </a:p>
          <a:p>
            <a:pPr marL="0" lvl="2"/>
            <a:endParaRPr lang="en-IN" sz="2000" dirty="0"/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036419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32" name="Rectangle 24"/>
          <p:cNvSpPr>
            <a:spLocks noGrp="1" noChangeArrowheads="1"/>
          </p:cNvSpPr>
          <p:nvPr>
            <p:ph type="title"/>
          </p:nvPr>
        </p:nvSpPr>
        <p:spPr>
          <a:xfrm>
            <a:off x="1961356" y="422026"/>
            <a:ext cx="5297488" cy="738188"/>
          </a:xfrm>
        </p:spPr>
        <p:txBody>
          <a:bodyPr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latin typeface="+mn-lt"/>
              </a:rPr>
              <a:t>Statistics – ‘Median’</a:t>
            </a:r>
          </a:p>
        </p:txBody>
      </p:sp>
      <p:sp>
        <p:nvSpPr>
          <p:cNvPr id="119817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2057400" y="1752600"/>
            <a:ext cx="6480175" cy="936625"/>
          </a:xfrm>
          <a:noFill/>
        </p:spPr>
        <p:txBody>
          <a:bodyPr/>
          <a:lstStyle/>
          <a:p>
            <a:pPr eaLnBrk="1" hangingPunct="1"/>
            <a:r>
              <a:rPr lang="en-GB" sz="3600" b="1" u="sng" dirty="0" smtClean="0">
                <a:solidFill>
                  <a:srgbClr val="FF0000"/>
                </a:solidFill>
              </a:rPr>
              <a:t>Median = middle value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7A9D-EDD6-43C6-807B-D4FD622238A6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2689225"/>
            <a:ext cx="8305800" cy="297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20000"/>
              </a:spcBef>
              <a:buClr>
                <a:srgbClr val="99CC00"/>
              </a:buClr>
              <a:buSzPct val="90000"/>
            </a:pPr>
            <a:r>
              <a:rPr lang="en-GB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Microsoft JhengHei UI" pitchFamily="34" charset="-120"/>
                <a:cs typeface="CordiaUPC" pitchFamily="34" charset="-34"/>
              </a:rPr>
              <a:t>Half of the values are greater than the median and half are less than the median, when the values are placed in numerical order.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6414" y="394977"/>
            <a:ext cx="7543800" cy="1450757"/>
          </a:xfrm>
        </p:spPr>
        <p:txBody>
          <a:bodyPr/>
          <a:lstStyle/>
          <a:p>
            <a:r>
              <a:rPr lang="en-GB" b="1" dirty="0" smtClean="0">
                <a:latin typeface="+mn-lt"/>
              </a:rPr>
              <a:t>‘Median’</a:t>
            </a:r>
            <a:endParaRPr lang="en-GB" b="1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1" y="1845734"/>
            <a:ext cx="8061960" cy="40233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dirty="0" smtClean="0">
                <a:solidFill>
                  <a:srgbClr val="003300"/>
                </a:solidFill>
              </a:rPr>
              <a:t>To find the </a:t>
            </a:r>
            <a:r>
              <a:rPr lang="en-US" altLang="en-US" sz="2800" b="1" dirty="0" smtClean="0">
                <a:solidFill>
                  <a:srgbClr val="003300"/>
                </a:solidFill>
              </a:rPr>
              <a:t>median </a:t>
            </a:r>
            <a:r>
              <a:rPr lang="en-US" altLang="en-US" sz="2800" dirty="0" smtClean="0">
                <a:solidFill>
                  <a:srgbClr val="003300"/>
                </a:solidFill>
              </a:rPr>
              <a:t>of a group of items:</a:t>
            </a:r>
          </a:p>
          <a:p>
            <a:pPr>
              <a:lnSpc>
                <a:spcPct val="150000"/>
              </a:lnSpc>
              <a:buNone/>
            </a:pPr>
            <a:r>
              <a:rPr lang="en-US" altLang="en-US" sz="2800" b="1" i="1" dirty="0" smtClean="0">
                <a:solidFill>
                  <a:srgbClr val="003300"/>
                </a:solidFill>
              </a:rPr>
              <a:t>	1. </a:t>
            </a:r>
            <a:r>
              <a:rPr lang="en-US" altLang="en-US" sz="2800" dirty="0" smtClean="0">
                <a:solidFill>
                  <a:srgbClr val="003300"/>
                </a:solidFill>
              </a:rPr>
              <a:t>Rank the items.</a:t>
            </a:r>
          </a:p>
          <a:p>
            <a:pPr>
              <a:lnSpc>
                <a:spcPct val="150000"/>
              </a:lnSpc>
              <a:buNone/>
            </a:pPr>
            <a:r>
              <a:rPr lang="en-US" altLang="en-US" sz="2800" b="1" i="1" dirty="0" smtClean="0">
                <a:solidFill>
                  <a:srgbClr val="003300"/>
                </a:solidFill>
              </a:rPr>
              <a:t>	2. </a:t>
            </a:r>
            <a:r>
              <a:rPr lang="en-US" altLang="en-US" sz="2800" dirty="0" smtClean="0">
                <a:solidFill>
                  <a:srgbClr val="003300"/>
                </a:solidFill>
              </a:rPr>
              <a:t>If the number of items is </a:t>
            </a:r>
            <a:r>
              <a:rPr lang="en-US" altLang="en-US" sz="2800" b="1" i="1" u="sng" dirty="0" smtClean="0">
                <a:solidFill>
                  <a:srgbClr val="003300"/>
                </a:solidFill>
              </a:rPr>
              <a:t>odd</a:t>
            </a:r>
            <a:r>
              <a:rPr lang="en-US" altLang="en-US" sz="2800" dirty="0" smtClean="0">
                <a:solidFill>
                  <a:srgbClr val="003300"/>
                </a:solidFill>
              </a:rPr>
              <a:t>, the median is the middle item in the list.</a:t>
            </a:r>
          </a:p>
          <a:p>
            <a:pPr>
              <a:lnSpc>
                <a:spcPct val="150000"/>
              </a:lnSpc>
              <a:buNone/>
            </a:pPr>
            <a:r>
              <a:rPr lang="en-US" altLang="en-US" sz="2800" b="1" i="1" dirty="0" smtClean="0">
                <a:solidFill>
                  <a:srgbClr val="003300"/>
                </a:solidFill>
              </a:rPr>
              <a:t>	3.</a:t>
            </a:r>
            <a:r>
              <a:rPr lang="en-US" altLang="en-US" sz="2800" dirty="0" smtClean="0">
                <a:solidFill>
                  <a:srgbClr val="003300"/>
                </a:solidFill>
              </a:rPr>
              <a:t> If the number of items is </a:t>
            </a:r>
            <a:r>
              <a:rPr lang="en-US" altLang="en-US" sz="2800" b="1" i="1" u="sng" dirty="0" smtClean="0">
                <a:solidFill>
                  <a:srgbClr val="003300"/>
                </a:solidFill>
              </a:rPr>
              <a:t>even</a:t>
            </a:r>
            <a:r>
              <a:rPr lang="en-US" altLang="en-US" sz="2800" dirty="0" smtClean="0">
                <a:solidFill>
                  <a:srgbClr val="003300"/>
                </a:solidFill>
              </a:rPr>
              <a:t>, the median is the mean of the two middle numbers.</a:t>
            </a:r>
          </a:p>
          <a:p>
            <a:endParaRPr lang="en-GB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8C5A-5C95-444C-A1CE-E68649289DD2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1F6A-0471-4711-839A-506B9AE31D8C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305800" cy="777875"/>
          </a:xfrm>
          <a:noFill/>
        </p:spPr>
        <p:txBody>
          <a:bodyPr anchor="b"/>
          <a:lstStyle/>
          <a:p>
            <a:pPr eaLnBrk="1" hangingPunct="1"/>
            <a:r>
              <a:rPr lang="en-GB" dirty="0" smtClean="0">
                <a:latin typeface="+mn-lt"/>
              </a:rPr>
              <a:t>Example of a ‘median’ value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0" y="2209800"/>
            <a:ext cx="7512050" cy="792163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kumimoji="1" lang="en-GB" sz="3600" dirty="0" smtClean="0">
                <a:solidFill>
                  <a:srgbClr val="0070C0"/>
                </a:solidFill>
              </a:rPr>
              <a:t>Put the numbers in numerical order:</a:t>
            </a:r>
            <a:endParaRPr lang="en-GB" sz="3600" dirty="0" smtClean="0">
              <a:solidFill>
                <a:srgbClr val="0070C0"/>
              </a:solidFill>
            </a:endParaRP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358775" y="1412875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CC00"/>
              </a:buClr>
              <a:buSzPct val="90000"/>
              <a:buFont typeface="Wingdings" pitchFamily="2" charset="2"/>
              <a:buNone/>
            </a:pPr>
            <a:r>
              <a:rPr lang="en-GB" dirty="0">
                <a:solidFill>
                  <a:srgbClr val="003399"/>
                </a:solidFill>
              </a:rPr>
              <a:t> </a:t>
            </a:r>
            <a:r>
              <a:rPr lang="en-GB" sz="3600" dirty="0">
                <a:solidFill>
                  <a:srgbClr val="FF0000"/>
                </a:solidFill>
              </a:rPr>
              <a:t>Find the median value of: 4,6,7,9,4.</a:t>
            </a: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2438400" y="2819400"/>
            <a:ext cx="28797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kumimoji="1" lang="en-GB" sz="3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4, 4, 6, 7, 9.</a:t>
            </a:r>
            <a:endParaRPr lang="en-GB" sz="3600" dirty="0">
              <a:solidFill>
                <a:srgbClr val="0070C0"/>
              </a:solidFill>
              <a:latin typeface="Microsoft Sans Serif" pitchFamily="34" charset="0"/>
            </a:endParaRP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228600" y="3429000"/>
            <a:ext cx="75120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kumimoji="1" lang="en-GB" sz="3600" dirty="0">
                <a:solidFill>
                  <a:srgbClr val="0070C0"/>
                </a:solidFill>
                <a:latin typeface="Microsoft Sans Serif" pitchFamily="34" charset="0"/>
              </a:rPr>
              <a:t>The middle number is the median:</a:t>
            </a:r>
            <a:endParaRPr lang="en-GB" sz="3600" dirty="0">
              <a:solidFill>
                <a:srgbClr val="0070C0"/>
              </a:solidFill>
              <a:latin typeface="Microsoft Sans Serif" pitchFamily="34" charset="0"/>
            </a:endParaRP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250825" y="5157788"/>
            <a:ext cx="75120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kumimoji="1" lang="en-GB" sz="3600" dirty="0">
                <a:solidFill>
                  <a:srgbClr val="0070C0"/>
                </a:solidFill>
                <a:latin typeface="Microsoft Sans Serif" pitchFamily="34" charset="0"/>
              </a:rPr>
              <a:t>The median number is </a:t>
            </a:r>
            <a:r>
              <a:rPr kumimoji="1" lang="en-GB" sz="3600" dirty="0">
                <a:solidFill>
                  <a:srgbClr val="00B050"/>
                </a:solidFill>
                <a:latin typeface="Microsoft Sans Serif" pitchFamily="34" charset="0"/>
              </a:rPr>
              <a:t>6</a:t>
            </a:r>
            <a:endParaRPr lang="en-GB" sz="3600" dirty="0">
              <a:solidFill>
                <a:srgbClr val="00B050"/>
              </a:solidFill>
              <a:latin typeface="Microsoft Sans Serif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" y="4191000"/>
            <a:ext cx="28797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kumimoji="1" lang="en-GB" sz="3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4, 4, 6, 7, 9.</a:t>
            </a:r>
            <a:endParaRPr lang="en-GB" sz="3600" dirty="0">
              <a:solidFill>
                <a:srgbClr val="0070C0"/>
              </a:solidFill>
              <a:latin typeface="Microsoft Sans Serif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71500" y="4457700"/>
            <a:ext cx="304800" cy="228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552700" y="4381500"/>
            <a:ext cx="304800" cy="228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581400" y="4191000"/>
            <a:ext cx="28797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kumimoji="1" lang="en-GB" sz="3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4" charset="0"/>
              </a:rPr>
              <a:t>4, 4, 6, 7, 9.</a:t>
            </a:r>
            <a:endParaRPr lang="en-GB" sz="3600" dirty="0">
              <a:solidFill>
                <a:srgbClr val="0070C0"/>
              </a:solidFill>
              <a:latin typeface="Microsoft Sans Serif" pitchFamily="34" charset="0"/>
            </a:endParaRPr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>
            <a:off x="3200400" y="4572000"/>
            <a:ext cx="381000" cy="1508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619500" y="4381500"/>
            <a:ext cx="304800" cy="228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152900" y="4457700"/>
            <a:ext cx="304800" cy="228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5143500" y="4305300"/>
            <a:ext cx="304800" cy="228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600700" y="4381500"/>
            <a:ext cx="304800" cy="228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 build="p"/>
      <p:bldP spid="97286" grpId="1" build="p"/>
      <p:bldP spid="97288" grpId="0"/>
      <p:bldP spid="97289" grpId="0"/>
      <p:bldP spid="97290" grpId="0"/>
      <p:bldP spid="8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+mn-lt"/>
              </a:rPr>
              <a:t>Example of Median</a:t>
            </a:r>
            <a:endParaRPr lang="en-GB" b="1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rgbClr val="FF0000"/>
                </a:solidFill>
                <a:latin typeface="Microsoft Sans Serif" pitchFamily="34" charset="0"/>
              </a:rPr>
              <a:t>Find the median value of: </a:t>
            </a:r>
            <a:r>
              <a:rPr lang="en-US" altLang="en-US" sz="2800" dirty="0" smtClean="0"/>
              <a:t>3, 2, 2, 1, 1, 6, 3, 3, 4, 2. </a:t>
            </a:r>
          </a:p>
          <a:p>
            <a:endParaRPr lang="en-US" sz="2800" dirty="0" smtClean="0"/>
          </a:p>
          <a:p>
            <a:r>
              <a:rPr lang="en-US" altLang="en-US" sz="3200" dirty="0" smtClean="0">
                <a:solidFill>
                  <a:srgbClr val="7030A0"/>
                </a:solidFill>
              </a:rPr>
              <a:t>Data in order: 1, 1, 2, 2, 2, 3, 3, 3, 4, 6</a:t>
            </a:r>
          </a:p>
          <a:p>
            <a:endParaRPr lang="en-US" altLang="en-US" sz="2800" dirty="0" smtClean="0">
              <a:solidFill>
                <a:srgbClr val="006600"/>
              </a:solidFill>
            </a:endParaRPr>
          </a:p>
          <a:p>
            <a:r>
              <a:rPr lang="en-US" altLang="en-US" sz="2800" dirty="0" smtClean="0">
                <a:solidFill>
                  <a:srgbClr val="006600"/>
                </a:solidFill>
              </a:rPr>
              <a:t>Median = (2+3) / 2 = 2.5</a:t>
            </a:r>
          </a:p>
          <a:p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764639" y="3124200"/>
            <a:ext cx="4819658" cy="11717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B18A-867C-4DB6-9C4B-6A08D981E15F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143001"/>
            <a:ext cx="377877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3845-6382-46B0-B630-AB94441A7D39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8925"/>
            <a:ext cx="7505700" cy="1387475"/>
          </a:xfrm>
        </p:spPr>
        <p:txBody>
          <a:bodyPr/>
          <a:lstStyle/>
          <a:p>
            <a:r>
              <a:rPr lang="en-IN" dirty="0" smtClean="0"/>
              <a:t>Why do things cluster around/ towards a point?</a:t>
            </a:r>
            <a:endParaRPr lang="en-IN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3148936" cy="304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3328064" cy="249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81695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b="6932"/>
          <a:stretch/>
        </p:blipFill>
        <p:spPr bwMode="auto">
          <a:xfrm>
            <a:off x="609600" y="1371600"/>
            <a:ext cx="7239000" cy="385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3845-6382-46B0-B630-AB94441A7D39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7331075" cy="1236662"/>
          </a:xfrm>
        </p:spPr>
        <p:txBody>
          <a:bodyPr>
            <a:normAutofit fontScale="90000"/>
          </a:bodyPr>
          <a:lstStyle/>
          <a:p>
            <a:r>
              <a:rPr lang="en-IN" dirty="0"/>
              <a:t>Some information on </a:t>
            </a:r>
            <a:r>
              <a:rPr lang="en-IN" dirty="0" smtClean="0"/>
              <a:t>Median: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00200" y="1846263"/>
            <a:ext cx="7543800" cy="402272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IN" dirty="0"/>
              <a:t>The median is the middle score for a set of data that has been arranged in order of magnitude. 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The </a:t>
            </a:r>
            <a:r>
              <a:rPr lang="en-IN" dirty="0"/>
              <a:t>median is less affected by outliers and skewed data. 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It is an actual value </a:t>
            </a:r>
            <a:r>
              <a:rPr lang="en-IN" dirty="0"/>
              <a:t>that observed in your data set. </a:t>
            </a:r>
          </a:p>
          <a:p>
            <a:pPr>
              <a:buFont typeface="Arial" pitchFamily="34" charset="0"/>
              <a:buChar char="•"/>
            </a:pPr>
            <a:r>
              <a:rPr lang="en-IN" dirty="0"/>
              <a:t>T</a:t>
            </a:r>
            <a:r>
              <a:rPr lang="en-IN" dirty="0" smtClean="0"/>
              <a:t>he </a:t>
            </a:r>
            <a:r>
              <a:rPr lang="en-IN" dirty="0"/>
              <a:t>sum of the deviations of each value from the </a:t>
            </a:r>
            <a:r>
              <a:rPr lang="en-IN" dirty="0" smtClean="0"/>
              <a:t>median </a:t>
            </a:r>
            <a:r>
              <a:rPr lang="en-IN" dirty="0"/>
              <a:t>is </a:t>
            </a:r>
            <a:r>
              <a:rPr lang="en-IN" dirty="0" smtClean="0"/>
              <a:t>variable.</a:t>
            </a:r>
            <a:endParaRPr lang="en-IN" dirty="0"/>
          </a:p>
          <a:p>
            <a:endParaRPr lang="en-IN" dirty="0" smtClean="0"/>
          </a:p>
        </p:txBody>
      </p:sp>
      <p:sp>
        <p:nvSpPr>
          <p:cNvPr id="7" name="Rectangle 6"/>
          <p:cNvSpPr/>
          <p:nvPr/>
        </p:nvSpPr>
        <p:spPr>
          <a:xfrm>
            <a:off x="1219200" y="5598824"/>
            <a:ext cx="662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N" sz="4400" dirty="0">
                <a:solidFill>
                  <a:srgbClr val="FF0000"/>
                </a:solidFill>
                <a:latin typeface="Blackadder ITC" pitchFamily="82" charset="0"/>
              </a:rPr>
              <a:t>Let’s see in the examples……</a:t>
            </a:r>
          </a:p>
        </p:txBody>
      </p:sp>
    </p:spTree>
    <p:extLst>
      <p:ext uri="{BB962C8B-B14F-4D97-AF65-F5344CB8AC3E}">
        <p14:creationId xmlns:p14="http://schemas.microsoft.com/office/powerpoint/2010/main" val="29845775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From the examples on slide 3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E697-F2C8-4A84-9C47-FFE424E38B8D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1905000"/>
            <a:ext cx="8229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IN" sz="2000" b="1" dirty="0" smtClean="0">
                <a:solidFill>
                  <a:srgbClr val="FF0000"/>
                </a:solidFill>
              </a:rPr>
              <a:t>Salaries:</a:t>
            </a:r>
            <a:endParaRPr lang="en-IN" sz="2000" b="1" dirty="0">
              <a:solidFill>
                <a:srgbClr val="FF0000"/>
              </a:solidFill>
            </a:endParaRPr>
          </a:p>
          <a:p>
            <a:pPr marL="0" lvl="2"/>
            <a:r>
              <a:rPr lang="en-IN" sz="2000" dirty="0" smtClean="0"/>
              <a:t>23,000</a:t>
            </a:r>
            <a:r>
              <a:rPr lang="en-IN" sz="2000" dirty="0"/>
              <a:t>, 20,000, 25,000, </a:t>
            </a:r>
            <a:r>
              <a:rPr lang="en-IN" sz="2000" dirty="0" smtClean="0"/>
              <a:t>25,000</a:t>
            </a:r>
            <a:r>
              <a:rPr lang="en-IN" sz="2000" dirty="0"/>
              <a:t>, </a:t>
            </a:r>
            <a:r>
              <a:rPr lang="en-IN" sz="2000" dirty="0" smtClean="0"/>
              <a:t>27,000</a:t>
            </a:r>
            <a:r>
              <a:rPr lang="en-IN" sz="2000" dirty="0"/>
              <a:t>, </a:t>
            </a:r>
            <a:r>
              <a:rPr lang="en-IN" sz="2000" b="1" dirty="0" smtClean="0">
                <a:solidFill>
                  <a:srgbClr val="FF0000"/>
                </a:solidFill>
              </a:rPr>
              <a:t>2,80,000</a:t>
            </a:r>
          </a:p>
          <a:p>
            <a:pPr marL="0" lvl="2"/>
            <a:endParaRPr lang="en-IN" sz="2000" dirty="0" smtClean="0"/>
          </a:p>
          <a:p>
            <a:pPr marL="0" lvl="2"/>
            <a:r>
              <a:rPr lang="en-IN" sz="2000" dirty="0" smtClean="0"/>
              <a:t>One values is far higher than the other 5, skewing the data and dragging the mean to a false high. The higher-earner provides </a:t>
            </a:r>
            <a:r>
              <a:rPr lang="en-IN" sz="2000" dirty="0"/>
              <a:t>a false representation of the typical income if expressed as a mean and not a median.</a:t>
            </a:r>
          </a:p>
          <a:p>
            <a:pPr marL="0" lvl="2"/>
            <a:r>
              <a:rPr lang="en-IN" sz="2000" dirty="0" smtClean="0"/>
              <a:t>The </a:t>
            </a:r>
            <a:r>
              <a:rPr lang="en-IN" sz="2000" dirty="0"/>
              <a:t>more skewed the distribution, the greater the difference between the median and mean, and the greater emphasis should be placed on using the median as opposed to the </a:t>
            </a:r>
            <a:r>
              <a:rPr lang="en-IN" sz="2000" dirty="0" smtClean="0"/>
              <a:t>mean.</a:t>
            </a:r>
          </a:p>
          <a:p>
            <a:pPr marL="0" lvl="2"/>
            <a:r>
              <a:rPr lang="en-IN" sz="2000" strike="sngStrike" dirty="0" smtClean="0"/>
              <a:t>20,000, 23,000</a:t>
            </a:r>
            <a:r>
              <a:rPr lang="en-IN" sz="2000" dirty="0" smtClean="0"/>
              <a:t>, 25,000, 25,000, </a:t>
            </a:r>
            <a:r>
              <a:rPr lang="en-IN" sz="2000" strike="sngStrike" dirty="0" smtClean="0"/>
              <a:t>27,000</a:t>
            </a:r>
            <a:r>
              <a:rPr lang="en-IN" sz="2000" dirty="0" smtClean="0"/>
              <a:t>, </a:t>
            </a:r>
            <a:r>
              <a:rPr lang="en-IN" sz="2000" strike="sngStrike" dirty="0" smtClean="0"/>
              <a:t>2,80,000</a:t>
            </a:r>
          </a:p>
          <a:p>
            <a:pPr marL="0" lvl="2"/>
            <a:endParaRPr lang="en-IN" sz="2000" dirty="0" smtClean="0"/>
          </a:p>
          <a:p>
            <a:pPr marL="0" lvl="2"/>
            <a:r>
              <a:rPr lang="en-IN" sz="2000" dirty="0" smtClean="0"/>
              <a:t>The 2 mid values are 25,000 and 25,000. </a:t>
            </a:r>
            <a:r>
              <a:rPr lang="en-IN" sz="2000" b="1" dirty="0" smtClean="0">
                <a:solidFill>
                  <a:srgbClr val="0070C0"/>
                </a:solidFill>
              </a:rPr>
              <a:t>Hence the Median is 25,000 </a:t>
            </a:r>
            <a:r>
              <a:rPr lang="en-IN" sz="2000" b="1" dirty="0">
                <a:solidFill>
                  <a:srgbClr val="0070C0"/>
                </a:solidFill>
              </a:rPr>
              <a:t>and </a:t>
            </a:r>
            <a:r>
              <a:rPr lang="en-IN" sz="2000" b="1" dirty="0" smtClean="0">
                <a:solidFill>
                  <a:srgbClr val="0070C0"/>
                </a:solidFill>
              </a:rPr>
              <a:t>can be considered </a:t>
            </a:r>
            <a:r>
              <a:rPr lang="en-IN" sz="2000" b="1" dirty="0">
                <a:solidFill>
                  <a:srgbClr val="0070C0"/>
                </a:solidFill>
              </a:rPr>
              <a:t>to be the best representative of the central location of the data</a:t>
            </a:r>
          </a:p>
          <a:p>
            <a:pPr marL="0" lvl="2"/>
            <a:endParaRPr lang="en-IN" sz="2000" b="1" dirty="0" smtClean="0">
              <a:solidFill>
                <a:srgbClr val="0070C0"/>
              </a:solidFill>
            </a:endParaRPr>
          </a:p>
          <a:p>
            <a:pPr marL="0" lvl="2"/>
            <a:endParaRPr lang="en-IN" sz="2000" dirty="0" smtClean="0"/>
          </a:p>
          <a:p>
            <a:pPr marL="0" lvl="2"/>
            <a:endParaRPr lang="en-IN" sz="2000" dirty="0"/>
          </a:p>
          <a:p>
            <a:pPr marL="0" lvl="2"/>
            <a:endParaRPr lang="en-IN" sz="2000" dirty="0"/>
          </a:p>
          <a:p>
            <a:pPr marL="0" lvl="2"/>
            <a:endParaRPr lang="en-IN" sz="2000" dirty="0"/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18915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From the examples on slide 3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E697-F2C8-4A84-9C47-FFE424E38B8D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1905000"/>
            <a:ext cx="82296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endParaRPr lang="en-IN" sz="2000" dirty="0" smtClean="0"/>
          </a:p>
          <a:p>
            <a:pPr marL="0" lvl="2"/>
            <a:endParaRPr lang="en-IN" sz="2000" dirty="0"/>
          </a:p>
          <a:p>
            <a:pPr marL="0" lvl="2"/>
            <a:endParaRPr lang="en-IN" sz="2000" dirty="0"/>
          </a:p>
          <a:p>
            <a:pPr marL="0" lvl="2"/>
            <a:endParaRPr lang="en-IN" sz="2000" dirty="0"/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609600" y="2133600"/>
            <a:ext cx="8077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IN" sz="2000" b="1" dirty="0">
                <a:solidFill>
                  <a:srgbClr val="FF0000"/>
                </a:solidFill>
              </a:rPr>
              <a:t>Transport: </a:t>
            </a:r>
          </a:p>
          <a:p>
            <a:pPr marL="0" lvl="2"/>
            <a:r>
              <a:rPr lang="en-IN" sz="2000" dirty="0"/>
              <a:t> Car 50, bus 2000, train 200, auto 300, walking 100</a:t>
            </a:r>
          </a:p>
          <a:p>
            <a:pPr marL="0" lvl="2"/>
            <a:endParaRPr lang="en-IN" sz="2000" dirty="0" smtClean="0"/>
          </a:p>
          <a:p>
            <a:pPr marL="0" lvl="2"/>
            <a:r>
              <a:rPr lang="en-IN" sz="2000" dirty="0" smtClean="0"/>
              <a:t>Median here is: 200</a:t>
            </a:r>
            <a:endParaRPr lang="en-IN" sz="2000" dirty="0"/>
          </a:p>
          <a:p>
            <a:pPr marL="0" lvl="2"/>
            <a:r>
              <a:rPr lang="en-IN" sz="2000" strike="sngStrike" dirty="0" smtClean="0"/>
              <a:t>50, 100</a:t>
            </a:r>
            <a:r>
              <a:rPr lang="en-IN" sz="2000" dirty="0" smtClean="0"/>
              <a:t>, 200, </a:t>
            </a:r>
            <a:r>
              <a:rPr lang="en-IN" sz="2000" strike="sngStrike" dirty="0" smtClean="0"/>
              <a:t>300, 2000</a:t>
            </a:r>
          </a:p>
          <a:p>
            <a:pPr marL="0" lvl="2"/>
            <a:endParaRPr lang="en-IN" sz="2000" strike="sngStrike" dirty="0"/>
          </a:p>
          <a:p>
            <a:pPr marL="0" lvl="2"/>
            <a:r>
              <a:rPr lang="en-IN" sz="2000" dirty="0" smtClean="0"/>
              <a:t>This again is </a:t>
            </a:r>
            <a:r>
              <a:rPr lang="en-IN" sz="2000" dirty="0" err="1" smtClean="0"/>
              <a:t>mis</a:t>
            </a:r>
            <a:r>
              <a:rPr lang="en-IN" sz="2000" dirty="0" smtClean="0"/>
              <a:t>-representative as it does not give an idea about the popular mode of transportation, the central point where the data clusters.</a:t>
            </a:r>
          </a:p>
          <a:p>
            <a:pPr marL="0" lvl="2"/>
            <a:endParaRPr lang="en-IN" sz="2000" dirty="0" smtClean="0"/>
          </a:p>
          <a:p>
            <a:pPr marL="0" lvl="2"/>
            <a:r>
              <a:rPr lang="en-IN" sz="2000" b="1" dirty="0">
                <a:solidFill>
                  <a:srgbClr val="00B050"/>
                </a:solidFill>
              </a:rPr>
              <a:t>Here the choice of the central number is not the </a:t>
            </a:r>
            <a:r>
              <a:rPr lang="en-IN" sz="2000" b="1" dirty="0" smtClean="0">
                <a:solidFill>
                  <a:srgbClr val="00B050"/>
                </a:solidFill>
              </a:rPr>
              <a:t>mean or median.</a:t>
            </a:r>
            <a:endParaRPr lang="en-IN" sz="2000" b="1" dirty="0">
              <a:solidFill>
                <a:srgbClr val="00B050"/>
              </a:solidFill>
            </a:endParaRPr>
          </a:p>
          <a:p>
            <a:pPr marL="0" lvl="2"/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95894737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CA2D0-59F0-4B23-B531-13725CF3BECE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5903913" cy="917575"/>
          </a:xfrm>
          <a:noFill/>
        </p:spPr>
        <p:txBody>
          <a:bodyPr anchor="b"/>
          <a:lstStyle/>
          <a:p>
            <a:pPr eaLnBrk="1" hangingPunct="1"/>
            <a:r>
              <a:rPr lang="en-GB" b="1" dirty="0" smtClean="0">
                <a:latin typeface="+mn-lt"/>
              </a:rPr>
              <a:t>Statistics – ‘Mode’</a:t>
            </a:r>
          </a:p>
        </p:txBody>
      </p:sp>
      <p:sp>
        <p:nvSpPr>
          <p:cNvPr id="98314" name="Rectangle 10"/>
          <p:cNvSpPr>
            <a:spLocks noGrp="1" noChangeArrowheads="1"/>
          </p:cNvSpPr>
          <p:nvPr>
            <p:ph sz="half" idx="4294967295"/>
          </p:nvPr>
        </p:nvSpPr>
        <p:spPr>
          <a:xfrm>
            <a:off x="0" y="2057400"/>
            <a:ext cx="8001000" cy="151606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kumimoji="1" lang="en-GB" sz="3600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kumimoji="1" lang="en-GB" sz="3600" dirty="0" smtClean="0">
                <a:solidFill>
                  <a:schemeClr val="accent2"/>
                </a:solidFill>
              </a:rPr>
              <a:t>      Find the mode of 4,6,7,9,4, 5, 3</a:t>
            </a:r>
          </a:p>
          <a:p>
            <a:pPr eaLnBrk="1" hangingPunct="1"/>
            <a:endParaRPr lang="en-GB" sz="3600" dirty="0" smtClean="0">
              <a:solidFill>
                <a:schemeClr val="accent2"/>
              </a:solidFill>
            </a:endParaRP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395288" y="1268413"/>
            <a:ext cx="85693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CC00"/>
              </a:buClr>
              <a:buSzPct val="90000"/>
              <a:buFont typeface="Wingdings" pitchFamily="2" charset="2"/>
              <a:buChar char="l"/>
            </a:pPr>
            <a:r>
              <a:rPr lang="en-GB" sz="3600" u="sng" dirty="0">
                <a:solidFill>
                  <a:srgbClr val="FF0000"/>
                </a:solidFill>
                <a:latin typeface="Microsoft Sans Serif" pitchFamily="34" charset="0"/>
              </a:rPr>
              <a:t>Mode = most frequently occurring value</a:t>
            </a:r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458202" y="3598863"/>
            <a:ext cx="8229975" cy="128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kumimoji="1" lang="en-GB" sz="3600" dirty="0">
                <a:latin typeface="Lucida Handwriting" panose="03010101010101010101" pitchFamily="66" charset="0"/>
              </a:rPr>
              <a:t>The most </a:t>
            </a:r>
            <a:r>
              <a:rPr kumimoji="1" lang="en-GB" sz="3600" dirty="0" smtClean="0">
                <a:latin typeface="Lucida Handwriting" panose="03010101010101010101" pitchFamily="66" charset="0"/>
              </a:rPr>
              <a:t>frequent, </a:t>
            </a:r>
            <a:r>
              <a:rPr kumimoji="1" lang="en-GB" sz="3600" dirty="0">
                <a:latin typeface="Lucida Handwriting" panose="03010101010101010101" pitchFamily="66" charset="0"/>
              </a:rPr>
              <a:t>or mode is </a:t>
            </a:r>
            <a:r>
              <a:rPr kumimoji="1" lang="en-GB" sz="6600" b="1" i="1" dirty="0">
                <a:latin typeface="Lucida Handwriting" panose="03010101010101010101" pitchFamily="66" charset="0"/>
              </a:rPr>
              <a:t>4</a:t>
            </a:r>
          </a:p>
        </p:txBody>
      </p:sp>
      <p:sp>
        <p:nvSpPr>
          <p:cNvPr id="6" name="Oval 5"/>
          <p:cNvSpPr/>
          <p:nvPr/>
        </p:nvSpPr>
        <p:spPr>
          <a:xfrm>
            <a:off x="5181600" y="2801814"/>
            <a:ext cx="4572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03650" y="2741612"/>
            <a:ext cx="4572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8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Some information on </a:t>
            </a:r>
            <a:r>
              <a:rPr lang="en-IN" dirty="0" smtClean="0"/>
              <a:t>Mode: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The mode is used for categorical data where we wish to know which is the most common </a:t>
            </a:r>
            <a:r>
              <a:rPr lang="en-IN" dirty="0" smtClean="0">
                <a:solidFill>
                  <a:schemeClr val="tx1"/>
                </a:solidFill>
              </a:rPr>
              <a:t>category</a:t>
            </a:r>
          </a:p>
          <a:p>
            <a:pPr>
              <a:buFont typeface="Arial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However, one of the problems with the mode is that it is not unique, if there are two or more values that share the highest frequency, it will show bi-modal/ multi- modal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3845-6382-46B0-B630-AB94441A7D39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410200"/>
            <a:ext cx="777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IN" sz="4400" dirty="0">
                <a:solidFill>
                  <a:srgbClr val="FF0000"/>
                </a:solidFill>
                <a:latin typeface="Blackadder ITC" pitchFamily="82" charset="0"/>
              </a:rPr>
              <a:t>Let’s see in the examples……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33800"/>
            <a:ext cx="4898448" cy="16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8421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From the examples on slide 3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lvl="2"/>
            <a:r>
              <a:rPr lang="en-IN" sz="2000" b="1" dirty="0">
                <a:solidFill>
                  <a:srgbClr val="FF0000"/>
                </a:solidFill>
              </a:rPr>
              <a:t>Transport: </a:t>
            </a:r>
          </a:p>
          <a:p>
            <a:pPr marL="0" lvl="2" indent="0">
              <a:buNone/>
            </a:pPr>
            <a:r>
              <a:rPr lang="en-IN" sz="2000" dirty="0" smtClean="0"/>
              <a:t>Car </a:t>
            </a:r>
            <a:r>
              <a:rPr lang="en-IN" sz="2000" dirty="0"/>
              <a:t>50, bus 2000</a:t>
            </a:r>
            <a:r>
              <a:rPr lang="en-IN" sz="2000" dirty="0" smtClean="0"/>
              <a:t>,, </a:t>
            </a:r>
            <a:r>
              <a:rPr lang="en-IN" sz="2000" dirty="0"/>
              <a:t>auto 300, walking 100, train 200</a:t>
            </a:r>
          </a:p>
          <a:p>
            <a:pPr marL="0" lvl="2"/>
            <a:endParaRPr lang="en-IN" sz="2000" dirty="0"/>
          </a:p>
          <a:p>
            <a:pPr marL="0" lvl="2" indent="0">
              <a:buNone/>
            </a:pPr>
            <a:r>
              <a:rPr lang="en-IN" sz="2000" dirty="0">
                <a:solidFill>
                  <a:srgbClr val="00B0F0"/>
                </a:solidFill>
              </a:rPr>
              <a:t>Here, as the data is captured it is evident that bus, with 2000 data points is the central point of the data set</a:t>
            </a:r>
          </a:p>
          <a:p>
            <a:pPr marL="0" lvl="2" indent="0">
              <a:buNone/>
            </a:pPr>
            <a:endParaRPr lang="en-IN" sz="2000" dirty="0"/>
          </a:p>
          <a:p>
            <a:pPr marL="0" lvl="2" indent="0">
              <a:buNone/>
            </a:pPr>
            <a:r>
              <a:rPr lang="en-IN" sz="2000" dirty="0"/>
              <a:t>If on the other hand if the numbers were;</a:t>
            </a:r>
          </a:p>
          <a:p>
            <a:pPr marL="0" lvl="2" indent="0">
              <a:buNone/>
            </a:pPr>
            <a:r>
              <a:rPr lang="en-IN" sz="2000" dirty="0" smtClean="0">
                <a:solidFill>
                  <a:srgbClr val="00B0F0"/>
                </a:solidFill>
              </a:rPr>
              <a:t>Car </a:t>
            </a:r>
            <a:r>
              <a:rPr lang="en-IN" sz="2000" dirty="0">
                <a:solidFill>
                  <a:srgbClr val="00B0F0"/>
                </a:solidFill>
              </a:rPr>
              <a:t>50, bus </a:t>
            </a:r>
            <a:r>
              <a:rPr lang="en-IN" sz="2000" dirty="0" smtClean="0">
                <a:solidFill>
                  <a:srgbClr val="00B0F0"/>
                </a:solidFill>
              </a:rPr>
              <a:t>1500, </a:t>
            </a:r>
            <a:r>
              <a:rPr lang="en-IN" sz="2000" dirty="0">
                <a:solidFill>
                  <a:srgbClr val="00B0F0"/>
                </a:solidFill>
              </a:rPr>
              <a:t>auto 300, walking 100, train </a:t>
            </a:r>
            <a:r>
              <a:rPr lang="en-IN" sz="2000" dirty="0" smtClean="0">
                <a:solidFill>
                  <a:srgbClr val="00B0F0"/>
                </a:solidFill>
              </a:rPr>
              <a:t>1400; the </a:t>
            </a:r>
            <a:r>
              <a:rPr lang="en-IN" sz="2000" dirty="0">
                <a:solidFill>
                  <a:srgbClr val="00B0F0"/>
                </a:solidFill>
              </a:rPr>
              <a:t>distribution would be </a:t>
            </a:r>
            <a:r>
              <a:rPr lang="en-IN" sz="2000" dirty="0" smtClean="0">
                <a:solidFill>
                  <a:srgbClr val="00B0F0"/>
                </a:solidFill>
              </a:rPr>
              <a:t>bi-modal with both bus and train </a:t>
            </a:r>
            <a:endParaRPr lang="en-IN" sz="2000" dirty="0">
              <a:solidFill>
                <a:srgbClr val="00B0F0"/>
              </a:solidFill>
            </a:endParaRPr>
          </a:p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E697-F2C8-4A84-9C47-FFE424E38B8D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211375"/>
              </p:ext>
            </p:extLst>
          </p:nvPr>
        </p:nvGraphicFramePr>
        <p:xfrm>
          <a:off x="4572000" y="4038600"/>
          <a:ext cx="3241675" cy="197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924800" y="2438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Single mode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8001000" y="4648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Bi-modal</a:t>
            </a:r>
            <a:endParaRPr lang="en-IN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05566545"/>
              </p:ext>
            </p:extLst>
          </p:nvPr>
        </p:nvGraphicFramePr>
        <p:xfrm>
          <a:off x="4664075" y="1846263"/>
          <a:ext cx="3260725" cy="188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32723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2960" y="286605"/>
            <a:ext cx="7482840" cy="1084996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0070C0"/>
                </a:solidFill>
              </a:rPr>
              <a:t>When mean=median=mode </a:t>
            </a:r>
            <a:r>
              <a:rPr lang="en-IN" dirty="0" smtClean="0"/>
              <a:t>and </a:t>
            </a:r>
            <a:r>
              <a:rPr lang="en-IN" dirty="0" smtClean="0">
                <a:solidFill>
                  <a:srgbClr val="FF0000"/>
                </a:solidFill>
              </a:rPr>
              <a:t>when mean≠ median ≠ mode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04C2-8DB9-4CDC-B5B9-D698B2E15A15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DA9E-66BB-4C0E-BBD1-2665116820A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848600" cy="491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28524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/>
              <a:t>Which measure of Central Tendency will you choose as a QC monitoring tool? And why?</a:t>
            </a:r>
            <a:endParaRPr lang="en-IN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7787640" cy="4097866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4000" dirty="0">
                <a:solidFill>
                  <a:schemeClr val="tx1"/>
                </a:solidFill>
              </a:rPr>
              <a:t>Normal distribution </a:t>
            </a:r>
            <a:r>
              <a:rPr lang="en-GB" sz="4000" dirty="0" smtClean="0">
                <a:solidFill>
                  <a:schemeClr val="tx1"/>
                </a:solidFill>
              </a:rPr>
              <a:t>is exhibited </a:t>
            </a:r>
            <a:r>
              <a:rPr lang="en-GB" sz="4000" dirty="0">
                <a:solidFill>
                  <a:schemeClr val="tx1"/>
                </a:solidFill>
              </a:rPr>
              <a:t>by </a:t>
            </a:r>
            <a:r>
              <a:rPr lang="en-GB" sz="4000" b="1" dirty="0">
                <a:solidFill>
                  <a:srgbClr val="FF0000"/>
                </a:solidFill>
              </a:rPr>
              <a:t>well-preserved</a:t>
            </a:r>
            <a:r>
              <a:rPr lang="en-GB" sz="4000" dirty="0">
                <a:solidFill>
                  <a:srgbClr val="FF0000"/>
                </a:solidFill>
              </a:rPr>
              <a:t>  </a:t>
            </a:r>
            <a:r>
              <a:rPr lang="en-GB" sz="4000" dirty="0">
                <a:solidFill>
                  <a:schemeClr val="tx1"/>
                </a:solidFill>
              </a:rPr>
              <a:t>biological material on repeated </a:t>
            </a:r>
            <a:r>
              <a:rPr lang="en-GB" sz="4000" dirty="0" smtClean="0">
                <a:solidFill>
                  <a:schemeClr val="tx1"/>
                </a:solidFill>
              </a:rPr>
              <a:t>examination where </a:t>
            </a:r>
            <a:r>
              <a:rPr lang="en-IN" sz="4000" dirty="0" smtClean="0">
                <a:solidFill>
                  <a:srgbClr val="0070C0"/>
                </a:solidFill>
              </a:rPr>
              <a:t>mean=median=mode</a:t>
            </a:r>
            <a:endParaRPr lang="en-GB" sz="4000" dirty="0">
              <a:solidFill>
                <a:schemeClr val="tx1"/>
              </a:solidFill>
            </a:endParaRPr>
          </a:p>
          <a:p>
            <a:pPr algn="just"/>
            <a:endParaRPr lang="en-GB" sz="4000" dirty="0">
              <a:solidFill>
                <a:schemeClr val="tx1"/>
              </a:solidFill>
            </a:endParaRPr>
          </a:p>
          <a:p>
            <a:pPr algn="just"/>
            <a:r>
              <a:rPr lang="en-GB" sz="4000" dirty="0">
                <a:solidFill>
                  <a:schemeClr val="tx1"/>
                </a:solidFill>
              </a:rPr>
              <a:t>This property is used in the statistical quality controls.</a:t>
            </a:r>
          </a:p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E697-F2C8-4A84-9C47-FFE424E38B8D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359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16"/>
          <p:cNvSpPr>
            <a:spLocks/>
          </p:cNvSpPr>
          <p:nvPr/>
        </p:nvSpPr>
        <p:spPr bwMode="auto">
          <a:xfrm>
            <a:off x="884896" y="2178102"/>
            <a:ext cx="5211104" cy="3060700"/>
          </a:xfrm>
          <a:custGeom>
            <a:avLst/>
            <a:gdLst>
              <a:gd name="T0" fmla="*/ 0 w 2472"/>
              <a:gd name="T1" fmla="*/ 2147483647 h 731"/>
              <a:gd name="T2" fmla="*/ 2147483647 w 2472"/>
              <a:gd name="T3" fmla="*/ 0 h 731"/>
              <a:gd name="T4" fmla="*/ 2147483647 w 2472"/>
              <a:gd name="T5" fmla="*/ 2147483647 h 731"/>
              <a:gd name="T6" fmla="*/ 0 60000 65536"/>
              <a:gd name="T7" fmla="*/ 0 60000 65536"/>
              <a:gd name="T8" fmla="*/ 0 60000 65536"/>
              <a:gd name="T9" fmla="*/ 0 w 2472"/>
              <a:gd name="T10" fmla="*/ 0 h 731"/>
              <a:gd name="T11" fmla="*/ 2472 w 2472"/>
              <a:gd name="T12" fmla="*/ 731 h 7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72" h="731">
                <a:moveTo>
                  <a:pt x="0" y="731"/>
                </a:moveTo>
                <a:cubicBezTo>
                  <a:pt x="711" y="731"/>
                  <a:pt x="751" y="0"/>
                  <a:pt x="1233" y="0"/>
                </a:cubicBezTo>
                <a:cubicBezTo>
                  <a:pt x="1714" y="0"/>
                  <a:pt x="1731" y="731"/>
                  <a:pt x="2472" y="731"/>
                </a:cubicBezTo>
              </a:path>
            </a:pathLst>
          </a:custGeom>
          <a:solidFill>
            <a:schemeClr val="bg1"/>
          </a:solidFill>
          <a:ln w="11113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499659" y="2194715"/>
            <a:ext cx="381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2813" eaLnBrk="1" hangingPunct="1"/>
            <a:r>
              <a:rPr lang="en-US" sz="2000" b="1" dirty="0">
                <a:latin typeface="Verdana" pitchFamily="34" charset="0"/>
              </a:rPr>
              <a:t>F</a:t>
            </a:r>
          </a:p>
          <a:p>
            <a:pPr defTabSz="912813" eaLnBrk="1" hangingPunct="1"/>
            <a:r>
              <a:rPr lang="en-US" sz="2000" b="1" dirty="0">
                <a:latin typeface="Verdana" pitchFamily="34" charset="0"/>
              </a:rPr>
              <a:t>r</a:t>
            </a:r>
          </a:p>
          <a:p>
            <a:pPr defTabSz="912813" eaLnBrk="1" hangingPunct="1"/>
            <a:r>
              <a:rPr lang="en-US" sz="2000" b="1" dirty="0">
                <a:latin typeface="Verdana" pitchFamily="34" charset="0"/>
              </a:rPr>
              <a:t>e</a:t>
            </a:r>
          </a:p>
          <a:p>
            <a:pPr defTabSz="912813" eaLnBrk="1" hangingPunct="1"/>
            <a:r>
              <a:rPr lang="en-US" sz="2000" b="1" dirty="0">
                <a:latin typeface="Verdana" pitchFamily="34" charset="0"/>
              </a:rPr>
              <a:t>q</a:t>
            </a:r>
          </a:p>
          <a:p>
            <a:pPr defTabSz="912813" eaLnBrk="1" hangingPunct="1"/>
            <a:r>
              <a:rPr lang="en-US" sz="2000" b="1" dirty="0">
                <a:latin typeface="Verdana" pitchFamily="34" charset="0"/>
              </a:rPr>
              <a:t>u</a:t>
            </a:r>
          </a:p>
          <a:p>
            <a:pPr defTabSz="912813" eaLnBrk="1" hangingPunct="1"/>
            <a:r>
              <a:rPr lang="en-US" sz="2000" b="1" dirty="0">
                <a:latin typeface="Verdana" pitchFamily="34" charset="0"/>
              </a:rPr>
              <a:t>e</a:t>
            </a:r>
          </a:p>
          <a:p>
            <a:pPr defTabSz="912813" eaLnBrk="1" hangingPunct="1"/>
            <a:r>
              <a:rPr lang="en-US" sz="2000" b="1" dirty="0">
                <a:latin typeface="Verdana" pitchFamily="34" charset="0"/>
              </a:rPr>
              <a:t>n</a:t>
            </a:r>
          </a:p>
          <a:p>
            <a:pPr defTabSz="912813" eaLnBrk="1" hangingPunct="1"/>
            <a:r>
              <a:rPr lang="en-US" sz="2000" b="1" dirty="0">
                <a:latin typeface="Verdana" pitchFamily="34" charset="0"/>
              </a:rPr>
              <a:t>c</a:t>
            </a:r>
          </a:p>
          <a:p>
            <a:pPr defTabSz="912813" eaLnBrk="1" hangingPunct="1"/>
            <a:r>
              <a:rPr lang="en-US" sz="2000" b="1" dirty="0">
                <a:latin typeface="Verdana" pitchFamily="34" charset="0"/>
              </a:rPr>
              <a:t>y</a:t>
            </a:r>
          </a:p>
          <a:p>
            <a:pPr defTabSz="912813" eaLnBrk="1" hangingPunct="1"/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64" name="Rectangle 10"/>
          <p:cNvSpPr>
            <a:spLocks noChangeArrowheads="1"/>
          </p:cNvSpPr>
          <p:nvPr/>
        </p:nvSpPr>
        <p:spPr bwMode="auto">
          <a:xfrm>
            <a:off x="1611642" y="5562599"/>
            <a:ext cx="2124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2813" eaLnBrk="1" hangingPunct="1"/>
            <a:r>
              <a:rPr lang="en-US" sz="2000" b="1" dirty="0">
                <a:latin typeface="Verdana" pitchFamily="34" charset="0"/>
              </a:rPr>
              <a:t>Measurement</a:t>
            </a:r>
          </a:p>
        </p:txBody>
      </p:sp>
      <p:grpSp>
        <p:nvGrpSpPr>
          <p:cNvPr id="4" name="Group 16"/>
          <p:cNvGrpSpPr/>
          <p:nvPr/>
        </p:nvGrpSpPr>
        <p:grpSpPr>
          <a:xfrm>
            <a:off x="685800" y="2286000"/>
            <a:ext cx="6096000" cy="3194633"/>
            <a:chOff x="2095500" y="2116987"/>
            <a:chExt cx="5280794" cy="3194633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 flipV="1">
              <a:off x="2095500" y="5220372"/>
              <a:ext cx="5280794" cy="22427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 type="arrow" w="sm" len="sm"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>
            <a:xfrm>
              <a:off x="4521482" y="2116987"/>
              <a:ext cx="33311" cy="312581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24200" y="4689320"/>
              <a:ext cx="0" cy="622300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964059" y="4640241"/>
              <a:ext cx="0" cy="6223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810000" y="3133999"/>
              <a:ext cx="0" cy="210880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247773" y="2999688"/>
              <a:ext cx="10027" cy="222063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>
              <a:spLocks noChangeAspect="1" noChangeArrowheads="1"/>
            </p:cNvSpPr>
            <p:nvPr/>
          </p:nvSpPr>
          <p:spPr bwMode="auto">
            <a:xfrm>
              <a:off x="4466686" y="2819400"/>
              <a:ext cx="176214" cy="17621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Oval 29"/>
            <p:cNvSpPr>
              <a:spLocks noChangeAspect="1" noChangeArrowheads="1"/>
            </p:cNvSpPr>
            <p:nvPr/>
          </p:nvSpPr>
          <p:spPr bwMode="auto">
            <a:xfrm>
              <a:off x="3721893" y="3759546"/>
              <a:ext cx="176214" cy="17621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Oval 30"/>
            <p:cNvSpPr>
              <a:spLocks noChangeAspect="1" noChangeArrowheads="1"/>
            </p:cNvSpPr>
            <p:nvPr/>
          </p:nvSpPr>
          <p:spPr bwMode="auto">
            <a:xfrm>
              <a:off x="4447202" y="4912363"/>
              <a:ext cx="176214" cy="17621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Oval 31"/>
            <p:cNvSpPr>
              <a:spLocks noChangeAspect="1" noChangeArrowheads="1"/>
            </p:cNvSpPr>
            <p:nvPr/>
          </p:nvSpPr>
          <p:spPr bwMode="auto">
            <a:xfrm>
              <a:off x="4447202" y="4038600"/>
              <a:ext cx="176214" cy="17621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Oval 32"/>
            <p:cNvSpPr>
              <a:spLocks noChangeAspect="1" noChangeArrowheads="1"/>
            </p:cNvSpPr>
            <p:nvPr/>
          </p:nvSpPr>
          <p:spPr bwMode="auto">
            <a:xfrm>
              <a:off x="4429433" y="3759546"/>
              <a:ext cx="176214" cy="17621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Oval 33"/>
            <p:cNvSpPr>
              <a:spLocks noChangeAspect="1" noChangeArrowheads="1"/>
            </p:cNvSpPr>
            <p:nvPr/>
          </p:nvSpPr>
          <p:spPr bwMode="auto">
            <a:xfrm>
              <a:off x="3706793" y="4658570"/>
              <a:ext cx="176214" cy="17621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Oval 34"/>
            <p:cNvSpPr>
              <a:spLocks noChangeAspect="1" noChangeArrowheads="1"/>
            </p:cNvSpPr>
            <p:nvPr/>
          </p:nvSpPr>
          <p:spPr bwMode="auto">
            <a:xfrm>
              <a:off x="5184791" y="4044647"/>
              <a:ext cx="176214" cy="17621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Oval 35"/>
            <p:cNvSpPr>
              <a:spLocks noChangeAspect="1" noChangeArrowheads="1"/>
            </p:cNvSpPr>
            <p:nvPr/>
          </p:nvSpPr>
          <p:spPr bwMode="auto">
            <a:xfrm>
              <a:off x="4464021" y="3139127"/>
              <a:ext cx="176214" cy="17621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Oval 36"/>
            <p:cNvSpPr>
              <a:spLocks noChangeAspect="1" noChangeArrowheads="1"/>
            </p:cNvSpPr>
            <p:nvPr/>
          </p:nvSpPr>
          <p:spPr bwMode="auto">
            <a:xfrm>
              <a:off x="3692756" y="4038600"/>
              <a:ext cx="176214" cy="17621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Oval 37"/>
            <p:cNvSpPr>
              <a:spLocks noChangeAspect="1" noChangeArrowheads="1"/>
            </p:cNvSpPr>
            <p:nvPr/>
          </p:nvSpPr>
          <p:spPr bwMode="auto">
            <a:xfrm>
              <a:off x="4392594" y="4640242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Oval 25"/>
            <p:cNvSpPr>
              <a:spLocks noChangeAspect="1" noChangeArrowheads="1"/>
            </p:cNvSpPr>
            <p:nvPr/>
          </p:nvSpPr>
          <p:spPr bwMode="auto">
            <a:xfrm>
              <a:off x="4418276" y="4299609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Oval 26"/>
            <p:cNvSpPr>
              <a:spLocks noChangeAspect="1" noChangeArrowheads="1"/>
            </p:cNvSpPr>
            <p:nvPr/>
          </p:nvSpPr>
          <p:spPr bwMode="auto">
            <a:xfrm>
              <a:off x="4448923" y="3427988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Oval 27"/>
            <p:cNvSpPr>
              <a:spLocks noChangeAspect="1" noChangeArrowheads="1"/>
            </p:cNvSpPr>
            <p:nvPr/>
          </p:nvSpPr>
          <p:spPr bwMode="auto">
            <a:xfrm>
              <a:off x="3691696" y="4327519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Oval 38"/>
            <p:cNvSpPr>
              <a:spLocks noChangeAspect="1" noChangeArrowheads="1"/>
            </p:cNvSpPr>
            <p:nvPr/>
          </p:nvSpPr>
          <p:spPr bwMode="auto">
            <a:xfrm>
              <a:off x="5184791" y="4327519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Oval 39"/>
            <p:cNvSpPr>
              <a:spLocks noChangeAspect="1" noChangeArrowheads="1"/>
            </p:cNvSpPr>
            <p:nvPr/>
          </p:nvSpPr>
          <p:spPr bwMode="auto">
            <a:xfrm>
              <a:off x="5144568" y="4683709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Oval 40"/>
            <p:cNvSpPr>
              <a:spLocks noChangeAspect="1" noChangeArrowheads="1"/>
            </p:cNvSpPr>
            <p:nvPr/>
          </p:nvSpPr>
          <p:spPr bwMode="auto">
            <a:xfrm>
              <a:off x="3995852" y="3108930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Oval 42"/>
            <p:cNvSpPr>
              <a:spLocks noChangeAspect="1" noChangeArrowheads="1"/>
            </p:cNvSpPr>
            <p:nvPr/>
          </p:nvSpPr>
          <p:spPr bwMode="auto">
            <a:xfrm>
              <a:off x="4424638" y="2514600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Oval 43"/>
            <p:cNvSpPr>
              <a:spLocks noChangeAspect="1" noChangeArrowheads="1"/>
            </p:cNvSpPr>
            <p:nvPr/>
          </p:nvSpPr>
          <p:spPr bwMode="auto">
            <a:xfrm>
              <a:off x="4432659" y="2116987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Oval 44"/>
            <p:cNvSpPr>
              <a:spLocks noChangeAspect="1" noChangeArrowheads="1"/>
            </p:cNvSpPr>
            <p:nvPr/>
          </p:nvSpPr>
          <p:spPr bwMode="auto">
            <a:xfrm>
              <a:off x="4793687" y="2520540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Oval 45"/>
            <p:cNvSpPr>
              <a:spLocks noChangeAspect="1" noChangeArrowheads="1"/>
            </p:cNvSpPr>
            <p:nvPr/>
          </p:nvSpPr>
          <p:spPr bwMode="auto">
            <a:xfrm>
              <a:off x="4012791" y="2520540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Oval 46"/>
            <p:cNvSpPr>
              <a:spLocks noChangeAspect="1" noChangeArrowheads="1"/>
            </p:cNvSpPr>
            <p:nvPr/>
          </p:nvSpPr>
          <p:spPr bwMode="auto">
            <a:xfrm>
              <a:off x="4826272" y="3133999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Oval 47"/>
            <p:cNvSpPr>
              <a:spLocks noChangeAspect="1" noChangeArrowheads="1"/>
            </p:cNvSpPr>
            <p:nvPr/>
          </p:nvSpPr>
          <p:spPr bwMode="auto">
            <a:xfrm>
              <a:off x="4046846" y="3440926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Oval 48"/>
            <p:cNvSpPr>
              <a:spLocks noChangeAspect="1" noChangeArrowheads="1"/>
            </p:cNvSpPr>
            <p:nvPr/>
          </p:nvSpPr>
          <p:spPr bwMode="auto">
            <a:xfrm>
              <a:off x="4819932" y="3440926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Oval 49"/>
            <p:cNvSpPr>
              <a:spLocks noChangeAspect="1" noChangeArrowheads="1"/>
            </p:cNvSpPr>
            <p:nvPr/>
          </p:nvSpPr>
          <p:spPr bwMode="auto">
            <a:xfrm>
              <a:off x="4046973" y="3750263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Oval 50"/>
            <p:cNvSpPr>
              <a:spLocks noChangeAspect="1" noChangeArrowheads="1"/>
            </p:cNvSpPr>
            <p:nvPr/>
          </p:nvSpPr>
          <p:spPr bwMode="auto">
            <a:xfrm>
              <a:off x="4812020" y="3744447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Oval 51"/>
            <p:cNvSpPr>
              <a:spLocks noChangeAspect="1" noChangeArrowheads="1"/>
            </p:cNvSpPr>
            <p:nvPr/>
          </p:nvSpPr>
          <p:spPr bwMode="auto">
            <a:xfrm>
              <a:off x="4778147" y="4038600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Oval 52"/>
            <p:cNvSpPr>
              <a:spLocks noChangeAspect="1" noChangeArrowheads="1"/>
            </p:cNvSpPr>
            <p:nvPr/>
          </p:nvSpPr>
          <p:spPr bwMode="auto">
            <a:xfrm>
              <a:off x="5154594" y="3443925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Oval 53"/>
            <p:cNvSpPr>
              <a:spLocks noChangeAspect="1" noChangeArrowheads="1"/>
            </p:cNvSpPr>
            <p:nvPr/>
          </p:nvSpPr>
          <p:spPr bwMode="auto">
            <a:xfrm>
              <a:off x="3706793" y="3443925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Oval 54"/>
            <p:cNvSpPr>
              <a:spLocks noChangeAspect="1" noChangeArrowheads="1"/>
            </p:cNvSpPr>
            <p:nvPr/>
          </p:nvSpPr>
          <p:spPr bwMode="auto">
            <a:xfrm>
              <a:off x="5169692" y="3759546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Oval 55"/>
            <p:cNvSpPr>
              <a:spLocks noChangeAspect="1" noChangeArrowheads="1"/>
            </p:cNvSpPr>
            <p:nvPr/>
          </p:nvSpPr>
          <p:spPr bwMode="auto">
            <a:xfrm>
              <a:off x="4046973" y="4038600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56"/>
            <p:cNvSpPr>
              <a:spLocks noChangeAspect="1" noChangeArrowheads="1"/>
            </p:cNvSpPr>
            <p:nvPr/>
          </p:nvSpPr>
          <p:spPr bwMode="auto">
            <a:xfrm>
              <a:off x="4046846" y="4323445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Oval 57"/>
            <p:cNvSpPr>
              <a:spLocks noChangeAspect="1" noChangeArrowheads="1"/>
            </p:cNvSpPr>
            <p:nvPr/>
          </p:nvSpPr>
          <p:spPr bwMode="auto">
            <a:xfrm>
              <a:off x="4046844" y="4640241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Oval 58"/>
            <p:cNvSpPr>
              <a:spLocks noChangeAspect="1" noChangeArrowheads="1"/>
            </p:cNvSpPr>
            <p:nvPr/>
          </p:nvSpPr>
          <p:spPr bwMode="auto">
            <a:xfrm>
              <a:off x="4812019" y="4323444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Oval 59"/>
            <p:cNvSpPr>
              <a:spLocks noChangeAspect="1" noChangeArrowheads="1"/>
            </p:cNvSpPr>
            <p:nvPr/>
          </p:nvSpPr>
          <p:spPr bwMode="auto">
            <a:xfrm>
              <a:off x="4775003" y="4643472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Oval 60"/>
            <p:cNvSpPr>
              <a:spLocks noChangeAspect="1" noChangeArrowheads="1"/>
            </p:cNvSpPr>
            <p:nvPr/>
          </p:nvSpPr>
          <p:spPr bwMode="auto">
            <a:xfrm>
              <a:off x="4032445" y="2788298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Oval 61"/>
            <p:cNvSpPr>
              <a:spLocks noChangeAspect="1" noChangeArrowheads="1"/>
            </p:cNvSpPr>
            <p:nvPr/>
          </p:nvSpPr>
          <p:spPr bwMode="auto">
            <a:xfrm>
              <a:off x="4793688" y="2793277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Oval 64"/>
            <p:cNvSpPr>
              <a:spLocks noChangeAspect="1" noChangeArrowheads="1"/>
            </p:cNvSpPr>
            <p:nvPr/>
          </p:nvSpPr>
          <p:spPr bwMode="auto">
            <a:xfrm>
              <a:off x="5489591" y="4402814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Oval 65"/>
            <p:cNvSpPr>
              <a:spLocks noChangeAspect="1" noChangeArrowheads="1"/>
            </p:cNvSpPr>
            <p:nvPr/>
          </p:nvSpPr>
          <p:spPr bwMode="auto">
            <a:xfrm>
              <a:off x="5489591" y="4744980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Oval 66"/>
            <p:cNvSpPr>
              <a:spLocks noChangeAspect="1" noChangeArrowheads="1"/>
            </p:cNvSpPr>
            <p:nvPr/>
          </p:nvSpPr>
          <p:spPr bwMode="auto">
            <a:xfrm>
              <a:off x="3016983" y="4746677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Oval 67"/>
            <p:cNvSpPr>
              <a:spLocks noChangeAspect="1" noChangeArrowheads="1"/>
            </p:cNvSpPr>
            <p:nvPr/>
          </p:nvSpPr>
          <p:spPr bwMode="auto">
            <a:xfrm>
              <a:off x="5116494" y="3128252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Oval 68"/>
            <p:cNvSpPr>
              <a:spLocks noChangeAspect="1" noChangeArrowheads="1"/>
            </p:cNvSpPr>
            <p:nvPr/>
          </p:nvSpPr>
          <p:spPr bwMode="auto">
            <a:xfrm>
              <a:off x="5426111" y="4044647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Oval 69"/>
            <p:cNvSpPr>
              <a:spLocks noChangeAspect="1" noChangeArrowheads="1"/>
            </p:cNvSpPr>
            <p:nvPr/>
          </p:nvSpPr>
          <p:spPr bwMode="auto">
            <a:xfrm>
              <a:off x="3722643" y="3140537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Oval 70"/>
            <p:cNvSpPr>
              <a:spLocks noChangeAspect="1" noChangeArrowheads="1"/>
            </p:cNvSpPr>
            <p:nvPr/>
          </p:nvSpPr>
          <p:spPr bwMode="auto">
            <a:xfrm>
              <a:off x="3329486" y="4093198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Oval 71"/>
            <p:cNvSpPr>
              <a:spLocks noChangeAspect="1" noChangeArrowheads="1"/>
            </p:cNvSpPr>
            <p:nvPr/>
          </p:nvSpPr>
          <p:spPr bwMode="auto">
            <a:xfrm>
              <a:off x="3329485" y="4409065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Oval 72"/>
            <p:cNvSpPr>
              <a:spLocks noChangeAspect="1" noChangeArrowheads="1"/>
            </p:cNvSpPr>
            <p:nvPr/>
          </p:nvSpPr>
          <p:spPr bwMode="auto">
            <a:xfrm>
              <a:off x="3330556" y="4786914"/>
              <a:ext cx="206411" cy="20641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4" name="Oval 73"/>
          <p:cNvSpPr>
            <a:spLocks noChangeAspect="1" noChangeArrowheads="1"/>
          </p:cNvSpPr>
          <p:nvPr/>
        </p:nvSpPr>
        <p:spPr bwMode="auto">
          <a:xfrm>
            <a:off x="4455512" y="4883923"/>
            <a:ext cx="206411" cy="20641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B96B-0358-48D8-81BF-ADBA1BA9D59C}" type="slidenum">
              <a:rPr lang="en-US" sz="1400" b="1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28</a:t>
            </a:fld>
            <a:endParaRPr lang="en-US" sz="1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57200" y="457200"/>
            <a:ext cx="70002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/>
              <a:t>What is Normal (Gaussian) distribution?</a:t>
            </a:r>
            <a:endParaRPr lang="en-GB" sz="3200" b="1" dirty="0"/>
          </a:p>
        </p:txBody>
      </p:sp>
      <p:sp>
        <p:nvSpPr>
          <p:cNvPr id="76" name="Rectangle 75"/>
          <p:cNvSpPr/>
          <p:nvPr/>
        </p:nvSpPr>
        <p:spPr>
          <a:xfrm>
            <a:off x="5859280" y="1722909"/>
            <a:ext cx="3352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Normal distribution exhibited by </a:t>
            </a:r>
            <a:r>
              <a:rPr lang="en-GB" sz="2400" b="1" dirty="0" smtClean="0">
                <a:solidFill>
                  <a:srgbClr val="FF0000"/>
                </a:solidFill>
              </a:rPr>
              <a:t>well-preserved</a:t>
            </a:r>
            <a:r>
              <a:rPr lang="en-GB" sz="2400" dirty="0" smtClean="0"/>
              <a:t>  biological material on repeated examination.</a:t>
            </a:r>
          </a:p>
          <a:p>
            <a:endParaRPr lang="en-GB" sz="2400" dirty="0" smtClean="0"/>
          </a:p>
          <a:p>
            <a:r>
              <a:rPr lang="en-GB" sz="2400" dirty="0" smtClean="0"/>
              <a:t>This property is used in the statistical quality controls.</a:t>
            </a:r>
            <a:endParaRPr lang="en-GB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FEF9A-359E-4AAF-BF00-7D8298101AFE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36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657726" y="609598"/>
            <a:ext cx="1684421" cy="2037349"/>
          </a:xfrm>
          <a:custGeom>
            <a:avLst/>
            <a:gdLst>
              <a:gd name="connsiteX0" fmla="*/ 0 w 1684421"/>
              <a:gd name="connsiteY0" fmla="*/ 2037349 h 2037349"/>
              <a:gd name="connsiteX1" fmla="*/ 802106 w 1684421"/>
              <a:gd name="connsiteY1" fmla="*/ 2 h 2037349"/>
              <a:gd name="connsiteX2" fmla="*/ 1684421 w 1684421"/>
              <a:gd name="connsiteY2" fmla="*/ 2021307 h 2037349"/>
              <a:gd name="connsiteX3" fmla="*/ 1684421 w 1684421"/>
              <a:gd name="connsiteY3" fmla="*/ 2021307 h 203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4421" h="2037349">
                <a:moveTo>
                  <a:pt x="0" y="2037349"/>
                </a:moveTo>
                <a:cubicBezTo>
                  <a:pt x="260684" y="1020012"/>
                  <a:pt x="521369" y="2676"/>
                  <a:pt x="802106" y="2"/>
                </a:cubicBezTo>
                <a:cubicBezTo>
                  <a:pt x="1082843" y="-2672"/>
                  <a:pt x="1684421" y="2021307"/>
                  <a:pt x="1684421" y="2021307"/>
                </a:cubicBezTo>
                <a:lnTo>
                  <a:pt x="1684421" y="2021307"/>
                </a:lnTo>
              </a:path>
            </a:pathLst>
          </a:cu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4796589" y="1010546"/>
            <a:ext cx="1109961" cy="592161"/>
          </a:xfrm>
          <a:custGeom>
            <a:avLst/>
            <a:gdLst>
              <a:gd name="connsiteX0" fmla="*/ 0 w 1109961"/>
              <a:gd name="connsiteY0" fmla="*/ 577622 h 592161"/>
              <a:gd name="connsiteX1" fmla="*/ 401053 w 1109961"/>
              <a:gd name="connsiteY1" fmla="*/ 107 h 592161"/>
              <a:gd name="connsiteX2" fmla="*/ 1042737 w 1109961"/>
              <a:gd name="connsiteY2" fmla="*/ 529496 h 592161"/>
              <a:gd name="connsiteX3" fmla="*/ 1058779 w 1109961"/>
              <a:gd name="connsiteY3" fmla="*/ 561580 h 592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961" h="592161">
                <a:moveTo>
                  <a:pt x="0" y="577622"/>
                </a:moveTo>
                <a:cubicBezTo>
                  <a:pt x="113632" y="292875"/>
                  <a:pt x="227264" y="8128"/>
                  <a:pt x="401053" y="107"/>
                </a:cubicBezTo>
                <a:cubicBezTo>
                  <a:pt x="574842" y="-7914"/>
                  <a:pt x="933116" y="435917"/>
                  <a:pt x="1042737" y="529496"/>
                </a:cubicBezTo>
                <a:cubicBezTo>
                  <a:pt x="1152358" y="623075"/>
                  <a:pt x="1105568" y="592327"/>
                  <a:pt x="1058779" y="561580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7114537" y="931222"/>
            <a:ext cx="898085" cy="750807"/>
          </a:xfrm>
          <a:custGeom>
            <a:avLst/>
            <a:gdLst>
              <a:gd name="connsiteX0" fmla="*/ 0 w 898085"/>
              <a:gd name="connsiteY0" fmla="*/ 673783 h 750807"/>
              <a:gd name="connsiteX1" fmla="*/ 272715 w 898085"/>
              <a:gd name="connsiteY1" fmla="*/ 15 h 750807"/>
              <a:gd name="connsiteX2" fmla="*/ 850231 w 898085"/>
              <a:gd name="connsiteY2" fmla="*/ 689825 h 750807"/>
              <a:gd name="connsiteX3" fmla="*/ 866273 w 898085"/>
              <a:gd name="connsiteY3" fmla="*/ 721910 h 750807"/>
              <a:gd name="connsiteX4" fmla="*/ 866273 w 898085"/>
              <a:gd name="connsiteY4" fmla="*/ 737952 h 75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085" h="750807">
                <a:moveTo>
                  <a:pt x="0" y="673783"/>
                </a:moveTo>
                <a:cubicBezTo>
                  <a:pt x="65505" y="335562"/>
                  <a:pt x="131010" y="-2659"/>
                  <a:pt x="272715" y="15"/>
                </a:cubicBezTo>
                <a:cubicBezTo>
                  <a:pt x="414420" y="2689"/>
                  <a:pt x="751305" y="569509"/>
                  <a:pt x="850231" y="689825"/>
                </a:cubicBezTo>
                <a:cubicBezTo>
                  <a:pt x="949157" y="810141"/>
                  <a:pt x="863599" y="713889"/>
                  <a:pt x="866273" y="721910"/>
                </a:cubicBezTo>
                <a:cubicBezTo>
                  <a:pt x="868947" y="729931"/>
                  <a:pt x="866273" y="737952"/>
                  <a:pt x="866273" y="737952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5906550" y="1578640"/>
            <a:ext cx="1211998" cy="496027"/>
          </a:xfrm>
          <a:custGeom>
            <a:avLst/>
            <a:gdLst>
              <a:gd name="connsiteX0" fmla="*/ 0 w 1637799"/>
              <a:gd name="connsiteY0" fmla="*/ 58706 h 732484"/>
              <a:gd name="connsiteX1" fmla="*/ 1010652 w 1637799"/>
              <a:gd name="connsiteY1" fmla="*/ 732475 h 732484"/>
              <a:gd name="connsiteX2" fmla="*/ 1572126 w 1637799"/>
              <a:gd name="connsiteY2" fmla="*/ 74748 h 732484"/>
              <a:gd name="connsiteX3" fmla="*/ 1604210 w 1637799"/>
              <a:gd name="connsiteY3" fmla="*/ 42664 h 73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7799" h="732484">
                <a:moveTo>
                  <a:pt x="0" y="58706"/>
                </a:moveTo>
                <a:cubicBezTo>
                  <a:pt x="374315" y="394253"/>
                  <a:pt x="748631" y="729801"/>
                  <a:pt x="1010652" y="732475"/>
                </a:cubicBezTo>
                <a:cubicBezTo>
                  <a:pt x="1272673" y="735149"/>
                  <a:pt x="1473200" y="189717"/>
                  <a:pt x="1572126" y="74748"/>
                </a:cubicBezTo>
                <a:cubicBezTo>
                  <a:pt x="1671052" y="-40221"/>
                  <a:pt x="1637631" y="1221"/>
                  <a:pt x="1604210" y="42664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>
            <a:stCxn id="7" idx="0"/>
          </p:cNvCxnSpPr>
          <p:nvPr/>
        </p:nvCxnSpPr>
        <p:spPr>
          <a:xfrm flipH="1">
            <a:off x="4495800" y="1588168"/>
            <a:ext cx="300789" cy="105877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3"/>
          </p:cNvCxnSpPr>
          <p:nvPr/>
        </p:nvCxnSpPr>
        <p:spPr>
          <a:xfrm>
            <a:off x="7980810" y="1653132"/>
            <a:ext cx="577653" cy="12753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4183498" y="4402773"/>
            <a:ext cx="4658102" cy="1960047"/>
          </a:xfrm>
          <a:custGeom>
            <a:avLst/>
            <a:gdLst>
              <a:gd name="connsiteX0" fmla="*/ 2632 w 4658102"/>
              <a:gd name="connsiteY0" fmla="*/ 1700469 h 1960047"/>
              <a:gd name="connsiteX1" fmla="*/ 676400 w 4658102"/>
              <a:gd name="connsiteY1" fmla="*/ 6 h 1960047"/>
              <a:gd name="connsiteX2" fmla="*/ 4173579 w 4658102"/>
              <a:gd name="connsiteY2" fmla="*/ 1716512 h 1960047"/>
              <a:gd name="connsiteX3" fmla="*/ 4542548 w 4658102"/>
              <a:gd name="connsiteY3" fmla="*/ 1909017 h 196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8102" h="1960047">
                <a:moveTo>
                  <a:pt x="2632" y="1700469"/>
                </a:moveTo>
                <a:cubicBezTo>
                  <a:pt x="-8063" y="848900"/>
                  <a:pt x="-18758" y="-2668"/>
                  <a:pt x="676400" y="6"/>
                </a:cubicBezTo>
                <a:cubicBezTo>
                  <a:pt x="1371558" y="2680"/>
                  <a:pt x="3529221" y="1398344"/>
                  <a:pt x="4173579" y="1716512"/>
                </a:cubicBezTo>
                <a:cubicBezTo>
                  <a:pt x="4817937" y="2034680"/>
                  <a:pt x="4680242" y="1971848"/>
                  <a:pt x="4542548" y="1909017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31242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Normal or Gaussian Distribution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29200" y="3124200"/>
            <a:ext cx="2983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Bimodal Distribution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5943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Skewed Distribution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586662" y="3853308"/>
            <a:ext cx="325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Mode ≠ Median ≠ Mean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4633" y="4201617"/>
            <a:ext cx="3316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Mode </a:t>
            </a:r>
            <a:r>
              <a:rPr lang="en-US" sz="2400" b="1" dirty="0" smtClean="0">
                <a:solidFill>
                  <a:srgbClr val="7030A0"/>
                </a:solidFill>
              </a:rPr>
              <a:t>= Median =  </a:t>
            </a:r>
            <a:r>
              <a:rPr lang="en-US" sz="2400" b="1" dirty="0">
                <a:solidFill>
                  <a:srgbClr val="7030A0"/>
                </a:solidFill>
              </a:rPr>
              <a:t>Mean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E423-F4E1-4F20-BF5E-0F817FDC655B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B96B-0358-48D8-81BF-ADBA1BA9D59C}" type="slidenum">
              <a:rPr lang="en-US" sz="1400" b="1" smtClean="0">
                <a:solidFill>
                  <a:schemeClr val="tx1"/>
                </a:solidFill>
                <a:latin typeface="Arial Black" panose="020B0A04020102020204" pitchFamily="34" charset="0"/>
              </a:rPr>
              <a:pPr/>
              <a:t>29</a:t>
            </a:fld>
            <a:endParaRPr lang="en-US" sz="1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057400" y="381000"/>
            <a:ext cx="4572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/>
              <a:t>Recap….Central Tendency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2626359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Clustering of Data around central points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What is data?</a:t>
            </a:r>
          </a:p>
          <a:p>
            <a:r>
              <a:rPr lang="en-IN" dirty="0" smtClean="0"/>
              <a:t>Facts </a:t>
            </a:r>
            <a:r>
              <a:rPr lang="en-IN" dirty="0"/>
              <a:t>and statistics collected together for reference or </a:t>
            </a:r>
            <a:r>
              <a:rPr lang="en-IN" dirty="0" smtClean="0"/>
              <a:t>analysis</a:t>
            </a:r>
          </a:p>
          <a:p>
            <a:r>
              <a:rPr lang="en-IN" b="1" dirty="0">
                <a:solidFill>
                  <a:srgbClr val="FF0000"/>
                </a:solidFill>
              </a:rPr>
              <a:t>What is </a:t>
            </a:r>
            <a:r>
              <a:rPr lang="en-IN" b="1" dirty="0" smtClean="0">
                <a:solidFill>
                  <a:srgbClr val="FF0000"/>
                </a:solidFill>
              </a:rPr>
              <a:t>a data-set?</a:t>
            </a:r>
            <a:endParaRPr lang="en-IN" dirty="0" smtClean="0"/>
          </a:p>
          <a:p>
            <a:r>
              <a:rPr lang="en-IN" dirty="0"/>
              <a:t>A data set (or dataset) is a collection of data</a:t>
            </a:r>
            <a:r>
              <a:rPr lang="en-IN" dirty="0" smtClean="0"/>
              <a:t>.</a:t>
            </a:r>
          </a:p>
          <a:p>
            <a:r>
              <a:rPr lang="en-IN" b="1" dirty="0" smtClean="0">
                <a:solidFill>
                  <a:srgbClr val="FF0000"/>
                </a:solidFill>
              </a:rPr>
              <a:t>Why and how do data sets cluster around a central point?</a:t>
            </a:r>
            <a:endParaRPr lang="en-IN" b="1" dirty="0">
              <a:solidFill>
                <a:srgbClr val="FF0000"/>
              </a:solidFill>
            </a:endParaRPr>
          </a:p>
          <a:p>
            <a:pPr algn="ctr"/>
            <a:r>
              <a:rPr lang="en-IN" sz="4400" dirty="0" smtClean="0">
                <a:latin typeface="Blackadder ITC" pitchFamily="82" charset="0"/>
              </a:rPr>
              <a:t>Let us see some examples</a:t>
            </a:r>
            <a:endParaRPr lang="en-IN" sz="4400" dirty="0">
              <a:latin typeface="Blackadder ITC" pitchFamily="8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3845-6382-46B0-B630-AB94441A7D39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194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llow-up-thank-you-situati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C93E-2DD1-47B3-9A06-71049D7A4C68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  <a:latin typeface="+mn-lt"/>
              </a:rPr>
              <a:t>Data Set/Data Points: Some examples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180" y="1905000"/>
            <a:ext cx="7833360" cy="40233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800" u="sng" dirty="0" smtClean="0">
                <a:solidFill>
                  <a:schemeClr val="tx1"/>
                </a:solidFill>
              </a:rPr>
              <a:t>1.  </a:t>
            </a:r>
            <a:r>
              <a:rPr lang="en-GB" sz="3000" u="sng" dirty="0" smtClean="0">
                <a:solidFill>
                  <a:schemeClr val="tx1"/>
                </a:solidFill>
              </a:rPr>
              <a:t> </a:t>
            </a:r>
            <a:r>
              <a:rPr lang="en-GB" sz="3000" u="sng" dirty="0">
                <a:solidFill>
                  <a:schemeClr val="tx1"/>
                </a:solidFill>
              </a:rPr>
              <a:t>T</a:t>
            </a:r>
            <a:r>
              <a:rPr lang="en-GB" sz="3000" u="sng" dirty="0" smtClean="0">
                <a:solidFill>
                  <a:schemeClr val="tx1"/>
                </a:solidFill>
              </a:rPr>
              <a:t>emperature of freezer for the </a:t>
            </a:r>
            <a:r>
              <a:rPr lang="en-GB" sz="3000" u="sng" dirty="0">
                <a:solidFill>
                  <a:schemeClr val="tx1"/>
                </a:solidFill>
              </a:rPr>
              <a:t>month of July 2016</a:t>
            </a:r>
            <a:r>
              <a:rPr lang="en-GB" sz="3000" u="sng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Courier New" pitchFamily="49" charset="0"/>
              <a:buChar char="o"/>
            </a:pPr>
            <a:endParaRPr lang="en-GB" sz="2600" u="sng" dirty="0">
              <a:solidFill>
                <a:schemeClr val="tx1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IN" sz="2600" dirty="0" smtClean="0">
                <a:solidFill>
                  <a:schemeClr val="tx1"/>
                </a:solidFill>
              </a:rPr>
              <a:t>-2.0, -2.6,- </a:t>
            </a:r>
            <a:r>
              <a:rPr lang="en-IN" sz="2600" dirty="0">
                <a:solidFill>
                  <a:schemeClr val="tx1"/>
                </a:solidFill>
              </a:rPr>
              <a:t>3</a:t>
            </a:r>
            <a:r>
              <a:rPr lang="en-IN" sz="2600" dirty="0" smtClean="0">
                <a:solidFill>
                  <a:schemeClr val="tx1"/>
                </a:solidFill>
              </a:rPr>
              <a:t>.2, -3.0, -3.2, -3.0, -2.6, -2.4, -3.0, -3.2...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IN" sz="3000" u="sng" dirty="0" smtClean="0">
                <a:solidFill>
                  <a:schemeClr val="tx1"/>
                </a:solidFill>
              </a:rPr>
              <a:t>2. E.g</a:t>
            </a:r>
            <a:r>
              <a:rPr lang="en-IN" sz="3000" u="sng" dirty="0">
                <a:solidFill>
                  <a:schemeClr val="tx1"/>
                </a:solidFill>
              </a:rPr>
              <a:t>.  Data set of </a:t>
            </a:r>
            <a:r>
              <a:rPr lang="en-IN" sz="3000" u="sng" dirty="0" err="1">
                <a:solidFill>
                  <a:schemeClr val="tx1"/>
                </a:solidFill>
              </a:rPr>
              <a:t>Hb</a:t>
            </a:r>
            <a:r>
              <a:rPr lang="en-IN" sz="3000" u="sng" dirty="0">
                <a:solidFill>
                  <a:schemeClr val="tx1"/>
                </a:solidFill>
              </a:rPr>
              <a:t> value of 5 normal adult men</a:t>
            </a:r>
            <a:r>
              <a:rPr lang="en-IN" sz="3000" u="sng" dirty="0" smtClean="0">
                <a:solidFill>
                  <a:schemeClr val="tx1"/>
                </a:solidFill>
              </a:rPr>
              <a:t>.</a:t>
            </a:r>
          </a:p>
          <a:p>
            <a:pPr marL="256032" indent="-457200">
              <a:spcBef>
                <a:spcPts val="600"/>
              </a:spcBef>
              <a:buFont typeface="Courier New" pitchFamily="49" charset="0"/>
              <a:buChar char="o"/>
            </a:pPr>
            <a:endParaRPr lang="en-IN" sz="3000" u="sng" dirty="0">
              <a:solidFill>
                <a:schemeClr val="tx1"/>
              </a:solidFill>
            </a:endParaRPr>
          </a:p>
          <a:p>
            <a:pPr lvl="2">
              <a:lnSpc>
                <a:spcPct val="100000"/>
              </a:lnSpc>
              <a:buFont typeface="Arial" pitchFamily="34" charset="0"/>
              <a:buChar char="•"/>
            </a:pPr>
            <a:r>
              <a:rPr lang="en-IN" sz="2600" dirty="0">
                <a:solidFill>
                  <a:schemeClr val="tx1"/>
                </a:solidFill>
              </a:rPr>
              <a:t>14,14.5, 15, 14.8, 14.9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IN" sz="3000" u="sng" dirty="0" smtClean="0">
                <a:solidFill>
                  <a:schemeClr val="tx1"/>
                </a:solidFill>
              </a:rPr>
              <a:t>3. Salaries </a:t>
            </a:r>
            <a:r>
              <a:rPr lang="en-IN" sz="3000" u="sng" dirty="0">
                <a:solidFill>
                  <a:schemeClr val="tx1"/>
                </a:solidFill>
              </a:rPr>
              <a:t>of 6</a:t>
            </a:r>
            <a:r>
              <a:rPr lang="en-IN" sz="3000" u="sng" dirty="0" smtClean="0">
                <a:solidFill>
                  <a:schemeClr val="tx1"/>
                </a:solidFill>
              </a:rPr>
              <a:t> </a:t>
            </a:r>
            <a:r>
              <a:rPr lang="en-IN" sz="3000" u="sng" dirty="0">
                <a:solidFill>
                  <a:schemeClr val="tx1"/>
                </a:solidFill>
              </a:rPr>
              <a:t>people in an office</a:t>
            </a:r>
          </a:p>
          <a:p>
            <a:pPr lvl="2">
              <a:lnSpc>
                <a:spcPct val="110000"/>
              </a:lnSpc>
              <a:buFont typeface="Arial" pitchFamily="34" charset="0"/>
              <a:buChar char="•"/>
            </a:pPr>
            <a:endParaRPr lang="en-IN" sz="2000" dirty="0" smtClean="0">
              <a:solidFill>
                <a:schemeClr val="tx1"/>
              </a:solidFill>
            </a:endParaRPr>
          </a:p>
          <a:p>
            <a:pPr lvl="2">
              <a:lnSpc>
                <a:spcPct val="110000"/>
              </a:lnSpc>
              <a:buFont typeface="Arial" pitchFamily="34" charset="0"/>
              <a:buChar char="•"/>
            </a:pPr>
            <a:r>
              <a:rPr lang="en-IN" sz="2600" dirty="0" smtClean="0">
                <a:solidFill>
                  <a:schemeClr val="tx1"/>
                </a:solidFill>
              </a:rPr>
              <a:t>13,000</a:t>
            </a:r>
            <a:r>
              <a:rPr lang="en-IN" sz="2600" dirty="0">
                <a:solidFill>
                  <a:schemeClr val="tx1"/>
                </a:solidFill>
              </a:rPr>
              <a:t>, 20,000, 25,000, </a:t>
            </a:r>
            <a:r>
              <a:rPr lang="en-IN" sz="2600" dirty="0" smtClean="0">
                <a:solidFill>
                  <a:schemeClr val="tx1"/>
                </a:solidFill>
              </a:rPr>
              <a:t>15,000, 17,000, 1,20,000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IN" sz="2600" dirty="0" smtClean="0">
                <a:solidFill>
                  <a:schemeClr val="tx1"/>
                </a:solidFill>
              </a:rPr>
              <a:t>4. </a:t>
            </a:r>
            <a:r>
              <a:rPr lang="en-IN" sz="3200" dirty="0" smtClean="0">
                <a:solidFill>
                  <a:schemeClr val="tx1"/>
                </a:solidFill>
              </a:rPr>
              <a:t> </a:t>
            </a:r>
            <a:r>
              <a:rPr lang="en-IN" sz="3000" u="sng" dirty="0">
                <a:solidFill>
                  <a:schemeClr val="tx1"/>
                </a:solidFill>
              </a:rPr>
              <a:t>Transportation taken by people attending MGIMS OPD/day</a:t>
            </a:r>
          </a:p>
          <a:p>
            <a:pPr lvl="2">
              <a:lnSpc>
                <a:spcPct val="110000"/>
              </a:lnSpc>
              <a:buFont typeface="Arial" pitchFamily="34" charset="0"/>
              <a:buChar char="•"/>
            </a:pPr>
            <a:endParaRPr lang="en-IN" sz="2600" dirty="0" smtClean="0">
              <a:solidFill>
                <a:schemeClr val="tx1"/>
              </a:solidFill>
            </a:endParaRPr>
          </a:p>
          <a:p>
            <a:pPr lvl="2">
              <a:lnSpc>
                <a:spcPct val="110000"/>
              </a:lnSpc>
              <a:buFont typeface="Arial" pitchFamily="34" charset="0"/>
              <a:buChar char="•"/>
            </a:pPr>
            <a:r>
              <a:rPr lang="en-IN" sz="2600" dirty="0" smtClean="0">
                <a:solidFill>
                  <a:schemeClr val="tx1"/>
                </a:solidFill>
              </a:rPr>
              <a:t>Car: 50, bus: 2000, train: 200, auto: 300, walking: 100</a:t>
            </a:r>
            <a:endParaRPr lang="en-IN" sz="2600" dirty="0">
              <a:solidFill>
                <a:schemeClr val="tx1"/>
              </a:solidFill>
            </a:endParaRPr>
          </a:p>
          <a:p>
            <a:pPr lvl="1"/>
            <a:endParaRPr lang="en-IN" sz="2400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E5E7E-A265-4B71-BE54-AEDE2BA2E1B7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6604"/>
            <a:ext cx="7985760" cy="1450757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+mn-lt"/>
              </a:rPr>
              <a:t>Central Tendency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79" y="1737361"/>
            <a:ext cx="8161021" cy="402336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b="1" i="1" dirty="0" smtClean="0">
                <a:solidFill>
                  <a:schemeClr val="tx1"/>
                </a:solidFill>
              </a:rPr>
              <a:t>The values </a:t>
            </a:r>
            <a:r>
              <a:rPr lang="en-US" sz="3200" b="1" i="1" dirty="0">
                <a:solidFill>
                  <a:schemeClr val="tx1"/>
                </a:solidFill>
              </a:rPr>
              <a:t>of repeated measurements will be distributed around a </a:t>
            </a:r>
            <a:r>
              <a:rPr lang="en-US" sz="3200" b="1" i="1" dirty="0" smtClean="0">
                <a:solidFill>
                  <a:srgbClr val="FF0000"/>
                </a:solidFill>
              </a:rPr>
              <a:t>single central </a:t>
            </a:r>
            <a:r>
              <a:rPr lang="en-US" sz="3200" b="1" i="1" dirty="0">
                <a:solidFill>
                  <a:srgbClr val="FF0000"/>
                </a:solidFill>
              </a:rPr>
              <a:t>point </a:t>
            </a:r>
            <a:r>
              <a:rPr lang="en-US" sz="3200" b="1" i="1" dirty="0">
                <a:solidFill>
                  <a:schemeClr val="tx1"/>
                </a:solidFill>
              </a:rPr>
              <a:t>or location.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This  </a:t>
            </a:r>
            <a:r>
              <a:rPr lang="en-US" sz="3200" dirty="0">
                <a:solidFill>
                  <a:schemeClr val="tx1"/>
                </a:solidFill>
              </a:rPr>
              <a:t>characteristic of repeated measurements is known as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Tendency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GB" sz="4000" b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5C0F-290D-4457-9D20-C190F680B94E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3845-6382-46B0-B630-AB94441A7D39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1219200" y="4746623"/>
            <a:ext cx="7543800" cy="1143000"/>
          </a:xfrm>
        </p:spPr>
        <p:txBody>
          <a:bodyPr>
            <a:normAutofit/>
          </a:bodyPr>
          <a:lstStyle/>
          <a:p>
            <a:r>
              <a:rPr lang="en-IN" dirty="0" smtClean="0"/>
              <a:t>In the above examples (slide 4), There is a </a:t>
            </a:r>
            <a:r>
              <a:rPr lang="en-IN" b="1" dirty="0" smtClean="0">
                <a:solidFill>
                  <a:srgbClr val="FF0000"/>
                </a:solidFill>
              </a:rPr>
              <a:t>central point </a:t>
            </a:r>
            <a:r>
              <a:rPr lang="en-IN" dirty="0" smtClean="0"/>
              <a:t>around which the data points arrange themselves with some amount of </a:t>
            </a:r>
            <a:r>
              <a:rPr lang="en-IN" b="1" dirty="0" smtClean="0">
                <a:solidFill>
                  <a:srgbClr val="FF0000"/>
                </a:solidFill>
              </a:rPr>
              <a:t>variability.</a:t>
            </a:r>
          </a:p>
          <a:p>
            <a:r>
              <a:rPr lang="en-IN" b="1" dirty="0" smtClean="0">
                <a:solidFill>
                  <a:srgbClr val="FF0000"/>
                </a:solidFill>
              </a:rPr>
              <a:t>We have to choose the best central point. But how? 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7924800" cy="474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8025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These </a:t>
            </a:r>
            <a:r>
              <a:rPr lang="en-IN" b="1" dirty="0" smtClean="0">
                <a:solidFill>
                  <a:srgbClr val="FF0000"/>
                </a:solidFill>
              </a:rPr>
              <a:t>single central points </a:t>
            </a:r>
            <a:r>
              <a:rPr lang="en-IN" dirty="0" smtClean="0"/>
              <a:t>around which data cluster are: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3845-6382-46B0-B630-AB94441A7D39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108" y="2819400"/>
            <a:ext cx="4016375" cy="205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990600" y="22098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b="1" dirty="0">
                <a:solidFill>
                  <a:srgbClr val="0070C0"/>
                </a:solidFill>
              </a:rPr>
              <a:t>M</a:t>
            </a:r>
            <a:r>
              <a:rPr lang="en-IN" sz="3600" b="1" dirty="0" smtClean="0">
                <a:solidFill>
                  <a:srgbClr val="0070C0"/>
                </a:solidFill>
              </a:rPr>
              <a:t>ean</a:t>
            </a:r>
            <a:r>
              <a:rPr lang="en-IN" sz="3600" b="1" dirty="0">
                <a:solidFill>
                  <a:srgbClr val="0070C0"/>
                </a:solidFill>
              </a:rPr>
              <a:t>, </a:t>
            </a:r>
            <a:r>
              <a:rPr lang="en-IN" sz="3600" b="1" dirty="0" smtClean="0">
                <a:solidFill>
                  <a:srgbClr val="0070C0"/>
                </a:solidFill>
              </a:rPr>
              <a:t>Mode or Median</a:t>
            </a:r>
            <a:r>
              <a:rPr lang="en-IN" sz="36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9" name="Picture 2" descr="Image result for central tendency picture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3669203" cy="174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0753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164"/>
            <a:ext cx="7787640" cy="1450757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Measures of Central Tendency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21921"/>
            <a:ext cx="7909560" cy="4047173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US" sz="3600" b="1" dirty="0" smtClean="0">
                <a:solidFill>
                  <a:schemeClr val="tx1"/>
                </a:solidFill>
              </a:rPr>
              <a:t>Three measures of the "center" of the data: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</a:rPr>
              <a:t>The Mean </a:t>
            </a:r>
            <a:r>
              <a:rPr lang="en-US" altLang="en-US" sz="3200" b="1" dirty="0" smtClean="0">
                <a:solidFill>
                  <a:schemeClr val="accent1"/>
                </a:solidFill>
              </a:rPr>
              <a:t>(average)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</a:rPr>
              <a:t>The Median </a:t>
            </a:r>
            <a:r>
              <a:rPr lang="en-US" altLang="en-US" sz="3200" b="1" dirty="0" smtClean="0">
                <a:solidFill>
                  <a:schemeClr val="accent3"/>
                </a:solidFill>
              </a:rPr>
              <a:t>(middle)</a:t>
            </a:r>
            <a:endParaRPr lang="en-US" sz="3200" b="1" dirty="0" smtClean="0">
              <a:solidFill>
                <a:schemeClr val="accent3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</a:rPr>
              <a:t>The Mode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(most)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AD01-16B0-4055-9520-5C4D5BB1D60E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6604"/>
            <a:ext cx="7833360" cy="145075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+mn-lt"/>
              </a:rPr>
            </a:br>
            <a:r>
              <a:rPr lang="en-US" b="1" dirty="0">
                <a:solidFill>
                  <a:schemeClr val="tx1"/>
                </a:solidFill>
                <a:latin typeface="+mn-lt"/>
              </a:rPr>
              <a:t/>
            </a:r>
            <a:br>
              <a:rPr lang="en-US" b="1" dirty="0">
                <a:solidFill>
                  <a:schemeClr val="tx1"/>
                </a:solidFill>
                <a:latin typeface="+mn-lt"/>
              </a:rPr>
            </a:br>
            <a:r>
              <a:rPr lang="en-US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+mn-lt"/>
              </a:rPr>
            </a:br>
            <a:r>
              <a:rPr lang="en-US" b="1" dirty="0">
                <a:solidFill>
                  <a:schemeClr val="tx1"/>
                </a:solidFill>
                <a:latin typeface="+mn-lt"/>
              </a:rPr>
              <a:t/>
            </a:r>
            <a:br>
              <a:rPr lang="en-US" b="1" dirty="0">
                <a:solidFill>
                  <a:schemeClr val="tx1"/>
                </a:solidFill>
                <a:latin typeface="+mn-lt"/>
              </a:rPr>
            </a:br>
            <a:r>
              <a:rPr lang="en-US" b="1" dirty="0" smtClean="0">
                <a:solidFill>
                  <a:schemeClr val="tx1"/>
                </a:solidFill>
                <a:latin typeface="+mn-lt"/>
              </a:rPr>
              <a:t>Measures of Central Tendency</a:t>
            </a:r>
            <a:endParaRPr lang="en-GB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845734"/>
            <a:ext cx="8305800" cy="4023360"/>
          </a:xfrm>
        </p:spPr>
        <p:txBody>
          <a:bodyPr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 dirty="0" smtClean="0">
                <a:solidFill>
                  <a:schemeClr val="accent1"/>
                </a:solidFill>
              </a:rPr>
              <a:t>Mean  </a:t>
            </a:r>
          </a:p>
          <a:p>
            <a:pPr algn="ctr">
              <a:lnSpc>
                <a:spcPct val="85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the calculated average of all the values in a given data set.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pPr algn="ctr">
              <a:lnSpc>
                <a:spcPct val="85000"/>
              </a:lnSpc>
            </a:pPr>
            <a:r>
              <a:rPr lang="en-US" sz="2400" b="1" dirty="0" smtClean="0">
                <a:solidFill>
                  <a:schemeClr val="accent2"/>
                </a:solidFill>
              </a:rPr>
              <a:t>Median  </a:t>
            </a:r>
          </a:p>
          <a:p>
            <a:pPr algn="ctr">
              <a:lnSpc>
                <a:spcPct val="85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the central value of a data set arranged in ascending order.</a:t>
            </a:r>
          </a:p>
          <a:p>
            <a:pPr algn="ctr">
              <a:lnSpc>
                <a:spcPct val="85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Mode </a:t>
            </a:r>
          </a:p>
          <a:p>
            <a:pPr algn="ctr">
              <a:lnSpc>
                <a:spcPct val="85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the value which occurs with most frequency  in a given data set.</a:t>
            </a:r>
          </a:p>
          <a:p>
            <a:pPr algn="ctr">
              <a:lnSpc>
                <a:spcPct val="85000"/>
              </a:lnSpc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B07-0E08-45C6-81FC-40F6538D9D28}" type="datetime1">
              <a:rPr lang="en-US" smtClean="0"/>
              <a:pPr/>
              <a:t>7/4/2017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QC Training - Labs for Life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62000" y="4724400"/>
            <a:ext cx="78486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The mean, median and mode are all valid measures of central tendency, but under different </a:t>
            </a:r>
            <a:r>
              <a:rPr lang="en-IN" dirty="0" smtClean="0"/>
              <a:t>conditions some </a:t>
            </a:r>
            <a:r>
              <a:rPr lang="en-IN" dirty="0"/>
              <a:t>measures of central tendency become more appropriate to use than others. 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9|4.2|3.7|0.7|3.8|0.8|1.4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3|5.9|1|1|1.2|0.9|4.1|2.2|2.9|1.1|0.9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.9|6.1|3.8|5.4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|4.3|4.1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463</TotalTime>
  <Words>1807</Words>
  <Application>Microsoft Office PowerPoint</Application>
  <PresentationFormat>On-screen Show (4:3)</PresentationFormat>
  <Paragraphs>283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Retrospect</vt:lpstr>
      <vt:lpstr>Central Tendency Labs for Life Project</vt:lpstr>
      <vt:lpstr>Why do things cluster around/ towards a point?</vt:lpstr>
      <vt:lpstr>Clustering of Data around central points</vt:lpstr>
      <vt:lpstr>Data Set/Data Points: Some examples</vt:lpstr>
      <vt:lpstr>Central Tendency</vt:lpstr>
      <vt:lpstr>PowerPoint Presentation</vt:lpstr>
      <vt:lpstr>These single central points around which data cluster are:</vt:lpstr>
      <vt:lpstr>Measures of Central Tendency</vt:lpstr>
      <vt:lpstr>    Measures of Central Tendency</vt:lpstr>
      <vt:lpstr>Measures – ‘Mean’</vt:lpstr>
      <vt:lpstr>Example of a ‘mean’ value</vt:lpstr>
      <vt:lpstr>Some information on Mean: </vt:lpstr>
      <vt:lpstr>PowerPoint Presentation</vt:lpstr>
      <vt:lpstr>From the examples on slide 3</vt:lpstr>
      <vt:lpstr>From the examples on slide 3</vt:lpstr>
      <vt:lpstr>Statistics – ‘Median’</vt:lpstr>
      <vt:lpstr>‘Median’</vt:lpstr>
      <vt:lpstr>Example of a ‘median’ value</vt:lpstr>
      <vt:lpstr>Example of Median</vt:lpstr>
      <vt:lpstr>Some information on Median: </vt:lpstr>
      <vt:lpstr>From the examples on slide 3</vt:lpstr>
      <vt:lpstr>From the examples on slide 3</vt:lpstr>
      <vt:lpstr>Statistics – ‘Mode’</vt:lpstr>
      <vt:lpstr>Some information on Mode: </vt:lpstr>
      <vt:lpstr>From the examples on slide 3</vt:lpstr>
      <vt:lpstr>When mean=median=mode and when mean≠ median ≠ mode</vt:lpstr>
      <vt:lpstr>Which measure of Central Tendency will you choose as a QC monitoring tool? And why?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Tendency</dc:title>
  <dc:creator>Maitrik Dave</dc:creator>
  <cp:lastModifiedBy>Dr. Anu George</cp:lastModifiedBy>
  <cp:revision>48</cp:revision>
  <dcterms:created xsi:type="dcterms:W3CDTF">2006-08-16T00:00:00Z</dcterms:created>
  <dcterms:modified xsi:type="dcterms:W3CDTF">2017-07-04T08:52:12Z</dcterms:modified>
</cp:coreProperties>
</file>