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61" r:id="rId5"/>
    <p:sldId id="259" r:id="rId6"/>
    <p:sldId id="262" r:id="rId7"/>
    <p:sldId id="336" r:id="rId8"/>
    <p:sldId id="281" r:id="rId9"/>
    <p:sldId id="264" r:id="rId10"/>
    <p:sldId id="265" r:id="rId11"/>
    <p:sldId id="338" r:id="rId12"/>
    <p:sldId id="337" r:id="rId13"/>
    <p:sldId id="335" r:id="rId14"/>
    <p:sldId id="270" r:id="rId15"/>
    <p:sldId id="290" r:id="rId16"/>
    <p:sldId id="287" r:id="rId17"/>
    <p:sldId id="330" r:id="rId18"/>
    <p:sldId id="269" r:id="rId19"/>
    <p:sldId id="274" r:id="rId20"/>
    <p:sldId id="340" r:id="rId21"/>
    <p:sldId id="300" r:id="rId22"/>
    <p:sldId id="301" r:id="rId23"/>
    <p:sldId id="302" r:id="rId24"/>
    <p:sldId id="307" r:id="rId25"/>
    <p:sldId id="303" r:id="rId26"/>
    <p:sldId id="327" r:id="rId27"/>
    <p:sldId id="304" r:id="rId28"/>
    <p:sldId id="328" r:id="rId29"/>
    <p:sldId id="305" r:id="rId30"/>
    <p:sldId id="306" r:id="rId31"/>
    <p:sldId id="311" r:id="rId32"/>
    <p:sldId id="312" r:id="rId33"/>
    <p:sldId id="313" r:id="rId34"/>
    <p:sldId id="314" r:id="rId35"/>
    <p:sldId id="315" r:id="rId36"/>
    <p:sldId id="316" r:id="rId37"/>
    <p:sldId id="318" r:id="rId38"/>
    <p:sldId id="331" r:id="rId39"/>
    <p:sldId id="271" r:id="rId40"/>
    <p:sldId id="273" r:id="rId41"/>
    <p:sldId id="295" r:id="rId42"/>
    <p:sldId id="294" r:id="rId43"/>
    <p:sldId id="341" r:id="rId44"/>
    <p:sldId id="334" r:id="rId45"/>
    <p:sldId id="320" r:id="rId46"/>
    <p:sldId id="286" r:id="rId47"/>
    <p:sldId id="342" r:id="rId48"/>
    <p:sldId id="299" r:id="rId49"/>
    <p:sldId id="339" r:id="rId50"/>
    <p:sldId id="297" r:id="rId51"/>
    <p:sldId id="32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3" autoAdjust="0"/>
    <p:restoredTop sz="87652" autoAdjust="0"/>
  </p:normalViewPr>
  <p:slideViewPr>
    <p:cSldViewPr>
      <p:cViewPr varScale="1">
        <p:scale>
          <a:sx n="60" d="100"/>
          <a:sy n="60" d="100"/>
        </p:scale>
        <p:origin x="-83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1799C-B0C0-4B79-BBBA-37D33DC0F1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3B8E888-3BE7-4ECA-A31A-86699AF33831}">
      <dgm:prSet phldrT="[Text]"/>
      <dgm:spPr/>
      <dgm:t>
        <a:bodyPr/>
        <a:lstStyle/>
        <a:p>
          <a:r>
            <a:rPr lang="en-US" b="0" dirty="0" smtClean="0"/>
            <a:t>Quality Management</a:t>
          </a:r>
          <a:endParaRPr lang="en-US" b="0" dirty="0"/>
        </a:p>
      </dgm:t>
    </dgm:pt>
    <dgm:pt modelId="{63C6C97A-177B-425B-91E3-30ED333536F5}" type="parTrans" cxnId="{3CBA7775-C260-46E5-A715-B7E6D604E80E}">
      <dgm:prSet/>
      <dgm:spPr/>
      <dgm:t>
        <a:bodyPr/>
        <a:lstStyle/>
        <a:p>
          <a:endParaRPr lang="en-US"/>
        </a:p>
      </dgm:t>
    </dgm:pt>
    <dgm:pt modelId="{9BD18891-B0A2-4C94-93B7-FD3D1738E502}" type="sibTrans" cxnId="{3CBA7775-C260-46E5-A715-B7E6D604E80E}">
      <dgm:prSet/>
      <dgm:spPr/>
      <dgm:t>
        <a:bodyPr/>
        <a:lstStyle/>
        <a:p>
          <a:endParaRPr lang="en-US"/>
        </a:p>
      </dgm:t>
    </dgm:pt>
    <dgm:pt modelId="{C01CC359-B9B0-4764-B357-D1F73609A59F}">
      <dgm:prSet phldrT="[Text]"/>
      <dgm:spPr/>
      <dgm:t>
        <a:bodyPr/>
        <a:lstStyle/>
        <a:p>
          <a:r>
            <a:rPr lang="en-US" b="0" dirty="0" smtClean="0"/>
            <a:t>Introducing a new method/ </a:t>
          </a:r>
          <a:r>
            <a:rPr lang="en-US" b="0" dirty="0" smtClean="0">
              <a:solidFill>
                <a:srgbClr val="FFFF00"/>
              </a:solidFill>
            </a:rPr>
            <a:t>Retendering for an existing test</a:t>
          </a:r>
          <a:endParaRPr lang="en-US" b="0" dirty="0">
            <a:solidFill>
              <a:srgbClr val="FFFF00"/>
            </a:solidFill>
          </a:endParaRPr>
        </a:p>
      </dgm:t>
    </dgm:pt>
    <dgm:pt modelId="{534B5E44-23C7-4616-A714-3C637C5BC046}" type="parTrans" cxnId="{770D438D-2912-4772-8595-0FFB3554AF04}">
      <dgm:prSet/>
      <dgm:spPr/>
      <dgm:t>
        <a:bodyPr/>
        <a:lstStyle/>
        <a:p>
          <a:endParaRPr lang="en-US"/>
        </a:p>
      </dgm:t>
    </dgm:pt>
    <dgm:pt modelId="{28315E7E-CE66-4192-B464-C90EBE3DFAD3}" type="sibTrans" cxnId="{770D438D-2912-4772-8595-0FFB3554AF04}">
      <dgm:prSet/>
      <dgm:spPr/>
      <dgm:t>
        <a:bodyPr/>
        <a:lstStyle/>
        <a:p>
          <a:endParaRPr lang="en-US"/>
        </a:p>
      </dgm:t>
    </dgm:pt>
    <dgm:pt modelId="{BD8E064F-0E17-422D-9DFC-F65E9A815569}">
      <dgm:prSet phldrT="[Text]"/>
      <dgm:spPr/>
      <dgm:t>
        <a:bodyPr/>
        <a:lstStyle/>
        <a:p>
          <a:r>
            <a:rPr lang="en-US" b="0" dirty="0" smtClean="0"/>
            <a:t>For tests already in use</a:t>
          </a:r>
          <a:endParaRPr lang="en-US" b="0" dirty="0"/>
        </a:p>
      </dgm:t>
    </dgm:pt>
    <dgm:pt modelId="{AD729142-D2AE-48AA-860E-7B837D56E6ED}" type="parTrans" cxnId="{CBE75C35-BF85-4D94-8CBF-4A49BEDBB509}">
      <dgm:prSet/>
      <dgm:spPr/>
      <dgm:t>
        <a:bodyPr/>
        <a:lstStyle/>
        <a:p>
          <a:endParaRPr lang="en-US"/>
        </a:p>
      </dgm:t>
    </dgm:pt>
    <dgm:pt modelId="{B2D52C01-CF46-4218-A7B6-1AE4BCC11620}" type="sibTrans" cxnId="{CBE75C35-BF85-4D94-8CBF-4A49BEDBB509}">
      <dgm:prSet/>
      <dgm:spPr/>
      <dgm:t>
        <a:bodyPr/>
        <a:lstStyle/>
        <a:p>
          <a:endParaRPr lang="en-US"/>
        </a:p>
      </dgm:t>
    </dgm:pt>
    <dgm:pt modelId="{80A37382-5C72-445A-A457-D48F3DC040F1}" type="pres">
      <dgm:prSet presAssocID="{A611799C-B0C0-4B79-BBBA-37D33DC0F196}" presName="hierChild1" presStyleCnt="0">
        <dgm:presLayoutVars>
          <dgm:orgChart val="1"/>
          <dgm:chPref val="1"/>
          <dgm:dir/>
          <dgm:animOne val="branch"/>
          <dgm:animLvl val="lvl"/>
          <dgm:resizeHandles/>
        </dgm:presLayoutVars>
      </dgm:prSet>
      <dgm:spPr/>
      <dgm:t>
        <a:bodyPr/>
        <a:lstStyle/>
        <a:p>
          <a:endParaRPr lang="en-US"/>
        </a:p>
      </dgm:t>
    </dgm:pt>
    <dgm:pt modelId="{A32B9C5E-C96D-44FA-BA71-308040B90AF4}" type="pres">
      <dgm:prSet presAssocID="{13B8E888-3BE7-4ECA-A31A-86699AF33831}" presName="hierRoot1" presStyleCnt="0">
        <dgm:presLayoutVars>
          <dgm:hierBranch val="init"/>
        </dgm:presLayoutVars>
      </dgm:prSet>
      <dgm:spPr/>
    </dgm:pt>
    <dgm:pt modelId="{6B57D715-3500-4D8E-A92E-15398CE1A5A6}" type="pres">
      <dgm:prSet presAssocID="{13B8E888-3BE7-4ECA-A31A-86699AF33831}" presName="rootComposite1" presStyleCnt="0"/>
      <dgm:spPr/>
    </dgm:pt>
    <dgm:pt modelId="{F1DB032D-B81F-4EF2-BA45-8558A2D91B03}" type="pres">
      <dgm:prSet presAssocID="{13B8E888-3BE7-4ECA-A31A-86699AF33831}" presName="rootText1" presStyleLbl="node0" presStyleIdx="0" presStyleCnt="1">
        <dgm:presLayoutVars>
          <dgm:chPref val="3"/>
        </dgm:presLayoutVars>
      </dgm:prSet>
      <dgm:spPr/>
      <dgm:t>
        <a:bodyPr/>
        <a:lstStyle/>
        <a:p>
          <a:endParaRPr lang="en-US"/>
        </a:p>
      </dgm:t>
    </dgm:pt>
    <dgm:pt modelId="{C9DBAF4E-5486-45E7-9215-78DD087EE8DD}" type="pres">
      <dgm:prSet presAssocID="{13B8E888-3BE7-4ECA-A31A-86699AF33831}" presName="rootConnector1" presStyleLbl="node1" presStyleIdx="0" presStyleCnt="0"/>
      <dgm:spPr/>
      <dgm:t>
        <a:bodyPr/>
        <a:lstStyle/>
        <a:p>
          <a:endParaRPr lang="en-US"/>
        </a:p>
      </dgm:t>
    </dgm:pt>
    <dgm:pt modelId="{CE586B43-8F35-4AD6-A391-AC222BFD80A4}" type="pres">
      <dgm:prSet presAssocID="{13B8E888-3BE7-4ECA-A31A-86699AF33831}" presName="hierChild2" presStyleCnt="0"/>
      <dgm:spPr/>
    </dgm:pt>
    <dgm:pt modelId="{90BE8D4D-43CC-480A-AF0E-BA5D05B66279}" type="pres">
      <dgm:prSet presAssocID="{534B5E44-23C7-4616-A714-3C637C5BC046}" presName="Name37" presStyleLbl="parChTrans1D2" presStyleIdx="0" presStyleCnt="2"/>
      <dgm:spPr/>
      <dgm:t>
        <a:bodyPr/>
        <a:lstStyle/>
        <a:p>
          <a:endParaRPr lang="en-US"/>
        </a:p>
      </dgm:t>
    </dgm:pt>
    <dgm:pt modelId="{E7E672EF-B7CC-4109-A9C0-F496E748F6F8}" type="pres">
      <dgm:prSet presAssocID="{C01CC359-B9B0-4764-B357-D1F73609A59F}" presName="hierRoot2" presStyleCnt="0">
        <dgm:presLayoutVars>
          <dgm:hierBranch val="init"/>
        </dgm:presLayoutVars>
      </dgm:prSet>
      <dgm:spPr/>
    </dgm:pt>
    <dgm:pt modelId="{4C8E87A0-FA09-43E5-88F7-4E5006F8A394}" type="pres">
      <dgm:prSet presAssocID="{C01CC359-B9B0-4764-B357-D1F73609A59F}" presName="rootComposite" presStyleCnt="0"/>
      <dgm:spPr/>
    </dgm:pt>
    <dgm:pt modelId="{C5C44A83-8983-4E91-8C0F-D9CA8C98B110}" type="pres">
      <dgm:prSet presAssocID="{C01CC359-B9B0-4764-B357-D1F73609A59F}" presName="rootText" presStyleLbl="node2" presStyleIdx="0" presStyleCnt="2">
        <dgm:presLayoutVars>
          <dgm:chPref val="3"/>
        </dgm:presLayoutVars>
      </dgm:prSet>
      <dgm:spPr/>
      <dgm:t>
        <a:bodyPr/>
        <a:lstStyle/>
        <a:p>
          <a:endParaRPr lang="en-US"/>
        </a:p>
      </dgm:t>
    </dgm:pt>
    <dgm:pt modelId="{59AB90DD-303A-4B4F-A7ED-F28523FAAAED}" type="pres">
      <dgm:prSet presAssocID="{C01CC359-B9B0-4764-B357-D1F73609A59F}" presName="rootConnector" presStyleLbl="node2" presStyleIdx="0" presStyleCnt="2"/>
      <dgm:spPr/>
      <dgm:t>
        <a:bodyPr/>
        <a:lstStyle/>
        <a:p>
          <a:endParaRPr lang="en-US"/>
        </a:p>
      </dgm:t>
    </dgm:pt>
    <dgm:pt modelId="{4EF3F7C7-6589-4202-B743-8AF606C164B4}" type="pres">
      <dgm:prSet presAssocID="{C01CC359-B9B0-4764-B357-D1F73609A59F}" presName="hierChild4" presStyleCnt="0"/>
      <dgm:spPr/>
    </dgm:pt>
    <dgm:pt modelId="{3B3BABFB-BAFC-408C-9731-E962F94C2297}" type="pres">
      <dgm:prSet presAssocID="{C01CC359-B9B0-4764-B357-D1F73609A59F}" presName="hierChild5" presStyleCnt="0"/>
      <dgm:spPr/>
    </dgm:pt>
    <dgm:pt modelId="{E2025556-9EA4-4EBF-B3C7-9127D73FE86D}" type="pres">
      <dgm:prSet presAssocID="{AD729142-D2AE-48AA-860E-7B837D56E6ED}" presName="Name37" presStyleLbl="parChTrans1D2" presStyleIdx="1" presStyleCnt="2"/>
      <dgm:spPr/>
      <dgm:t>
        <a:bodyPr/>
        <a:lstStyle/>
        <a:p>
          <a:endParaRPr lang="en-US"/>
        </a:p>
      </dgm:t>
    </dgm:pt>
    <dgm:pt modelId="{55F65439-EC56-4028-B3AF-30213763AED5}" type="pres">
      <dgm:prSet presAssocID="{BD8E064F-0E17-422D-9DFC-F65E9A815569}" presName="hierRoot2" presStyleCnt="0">
        <dgm:presLayoutVars>
          <dgm:hierBranch val="init"/>
        </dgm:presLayoutVars>
      </dgm:prSet>
      <dgm:spPr/>
    </dgm:pt>
    <dgm:pt modelId="{77DBBB13-A2CB-44D7-8259-70F55C1180DC}" type="pres">
      <dgm:prSet presAssocID="{BD8E064F-0E17-422D-9DFC-F65E9A815569}" presName="rootComposite" presStyleCnt="0"/>
      <dgm:spPr/>
    </dgm:pt>
    <dgm:pt modelId="{8112E874-4117-4B35-93FE-8BC543BF892B}" type="pres">
      <dgm:prSet presAssocID="{BD8E064F-0E17-422D-9DFC-F65E9A815569}" presName="rootText" presStyleLbl="node2" presStyleIdx="1" presStyleCnt="2">
        <dgm:presLayoutVars>
          <dgm:chPref val="3"/>
        </dgm:presLayoutVars>
      </dgm:prSet>
      <dgm:spPr/>
      <dgm:t>
        <a:bodyPr/>
        <a:lstStyle/>
        <a:p>
          <a:endParaRPr lang="en-US"/>
        </a:p>
      </dgm:t>
    </dgm:pt>
    <dgm:pt modelId="{3CDC3B5D-E5D5-49D2-9C68-23F5003374F8}" type="pres">
      <dgm:prSet presAssocID="{BD8E064F-0E17-422D-9DFC-F65E9A815569}" presName="rootConnector" presStyleLbl="node2" presStyleIdx="1" presStyleCnt="2"/>
      <dgm:spPr/>
      <dgm:t>
        <a:bodyPr/>
        <a:lstStyle/>
        <a:p>
          <a:endParaRPr lang="en-US"/>
        </a:p>
      </dgm:t>
    </dgm:pt>
    <dgm:pt modelId="{4E0A080E-8F2F-458B-9FBA-E068C42FF478}" type="pres">
      <dgm:prSet presAssocID="{BD8E064F-0E17-422D-9DFC-F65E9A815569}" presName="hierChild4" presStyleCnt="0"/>
      <dgm:spPr/>
    </dgm:pt>
    <dgm:pt modelId="{99188296-2927-4FFE-B303-46E42EC45F2F}" type="pres">
      <dgm:prSet presAssocID="{BD8E064F-0E17-422D-9DFC-F65E9A815569}" presName="hierChild5" presStyleCnt="0"/>
      <dgm:spPr/>
    </dgm:pt>
    <dgm:pt modelId="{D0E5DB73-125E-48AE-8044-B1A6A8996A43}" type="pres">
      <dgm:prSet presAssocID="{13B8E888-3BE7-4ECA-A31A-86699AF33831}" presName="hierChild3" presStyleCnt="0"/>
      <dgm:spPr/>
    </dgm:pt>
  </dgm:ptLst>
  <dgm:cxnLst>
    <dgm:cxn modelId="{C827A2B5-D85D-430B-8CA0-36F73B83AABD}" type="presOf" srcId="{AD729142-D2AE-48AA-860E-7B837D56E6ED}" destId="{E2025556-9EA4-4EBF-B3C7-9127D73FE86D}" srcOrd="0" destOrd="0" presId="urn:microsoft.com/office/officeart/2005/8/layout/orgChart1"/>
    <dgm:cxn modelId="{2EC3B151-7BE9-4F8F-BB55-99578567A8FB}" type="presOf" srcId="{534B5E44-23C7-4616-A714-3C637C5BC046}" destId="{90BE8D4D-43CC-480A-AF0E-BA5D05B66279}" srcOrd="0" destOrd="0" presId="urn:microsoft.com/office/officeart/2005/8/layout/orgChart1"/>
    <dgm:cxn modelId="{770D438D-2912-4772-8595-0FFB3554AF04}" srcId="{13B8E888-3BE7-4ECA-A31A-86699AF33831}" destId="{C01CC359-B9B0-4764-B357-D1F73609A59F}" srcOrd="0" destOrd="0" parTransId="{534B5E44-23C7-4616-A714-3C637C5BC046}" sibTransId="{28315E7E-CE66-4192-B464-C90EBE3DFAD3}"/>
    <dgm:cxn modelId="{3CBA7775-C260-46E5-A715-B7E6D604E80E}" srcId="{A611799C-B0C0-4B79-BBBA-37D33DC0F196}" destId="{13B8E888-3BE7-4ECA-A31A-86699AF33831}" srcOrd="0" destOrd="0" parTransId="{63C6C97A-177B-425B-91E3-30ED333536F5}" sibTransId="{9BD18891-B0A2-4C94-93B7-FD3D1738E502}"/>
    <dgm:cxn modelId="{6C2478F6-2403-4D7B-BC77-2F4D940B55FA}" type="presOf" srcId="{13B8E888-3BE7-4ECA-A31A-86699AF33831}" destId="{C9DBAF4E-5486-45E7-9215-78DD087EE8DD}" srcOrd="1" destOrd="0" presId="urn:microsoft.com/office/officeart/2005/8/layout/orgChart1"/>
    <dgm:cxn modelId="{760D0944-B307-4E05-A68B-2A634A32C9EE}" type="presOf" srcId="{C01CC359-B9B0-4764-B357-D1F73609A59F}" destId="{59AB90DD-303A-4B4F-A7ED-F28523FAAAED}" srcOrd="1" destOrd="0" presId="urn:microsoft.com/office/officeart/2005/8/layout/orgChart1"/>
    <dgm:cxn modelId="{55DDF911-3B59-4AC9-B540-F0FA15A91307}" type="presOf" srcId="{13B8E888-3BE7-4ECA-A31A-86699AF33831}" destId="{F1DB032D-B81F-4EF2-BA45-8558A2D91B03}" srcOrd="0" destOrd="0" presId="urn:microsoft.com/office/officeart/2005/8/layout/orgChart1"/>
    <dgm:cxn modelId="{CBE75C35-BF85-4D94-8CBF-4A49BEDBB509}" srcId="{13B8E888-3BE7-4ECA-A31A-86699AF33831}" destId="{BD8E064F-0E17-422D-9DFC-F65E9A815569}" srcOrd="1" destOrd="0" parTransId="{AD729142-D2AE-48AA-860E-7B837D56E6ED}" sibTransId="{B2D52C01-CF46-4218-A7B6-1AE4BCC11620}"/>
    <dgm:cxn modelId="{FC99331E-987A-4CBB-BD0E-5B2FC45C5B7C}" type="presOf" srcId="{C01CC359-B9B0-4764-B357-D1F73609A59F}" destId="{C5C44A83-8983-4E91-8C0F-D9CA8C98B110}" srcOrd="0" destOrd="0" presId="urn:microsoft.com/office/officeart/2005/8/layout/orgChart1"/>
    <dgm:cxn modelId="{2B2CD2BD-AB9C-4E81-8375-A029DA2BDF58}" type="presOf" srcId="{A611799C-B0C0-4B79-BBBA-37D33DC0F196}" destId="{80A37382-5C72-445A-A457-D48F3DC040F1}" srcOrd="0" destOrd="0" presId="urn:microsoft.com/office/officeart/2005/8/layout/orgChart1"/>
    <dgm:cxn modelId="{8490A779-D16A-49A2-B14F-5BAF0B7FDE9F}" type="presOf" srcId="{BD8E064F-0E17-422D-9DFC-F65E9A815569}" destId="{3CDC3B5D-E5D5-49D2-9C68-23F5003374F8}" srcOrd="1" destOrd="0" presId="urn:microsoft.com/office/officeart/2005/8/layout/orgChart1"/>
    <dgm:cxn modelId="{B9093759-E9E4-4383-B703-7E9A76C0184E}" type="presOf" srcId="{BD8E064F-0E17-422D-9DFC-F65E9A815569}" destId="{8112E874-4117-4B35-93FE-8BC543BF892B}" srcOrd="0" destOrd="0" presId="urn:microsoft.com/office/officeart/2005/8/layout/orgChart1"/>
    <dgm:cxn modelId="{E8619B95-AACF-41F6-99CA-1D4168875016}" type="presParOf" srcId="{80A37382-5C72-445A-A457-D48F3DC040F1}" destId="{A32B9C5E-C96D-44FA-BA71-308040B90AF4}" srcOrd="0" destOrd="0" presId="urn:microsoft.com/office/officeart/2005/8/layout/orgChart1"/>
    <dgm:cxn modelId="{97FBFFB2-0614-4799-8FD0-54E122B41150}" type="presParOf" srcId="{A32B9C5E-C96D-44FA-BA71-308040B90AF4}" destId="{6B57D715-3500-4D8E-A92E-15398CE1A5A6}" srcOrd="0" destOrd="0" presId="urn:microsoft.com/office/officeart/2005/8/layout/orgChart1"/>
    <dgm:cxn modelId="{BB84AD71-B6EC-491F-98CF-D3066B285088}" type="presParOf" srcId="{6B57D715-3500-4D8E-A92E-15398CE1A5A6}" destId="{F1DB032D-B81F-4EF2-BA45-8558A2D91B03}" srcOrd="0" destOrd="0" presId="urn:microsoft.com/office/officeart/2005/8/layout/orgChart1"/>
    <dgm:cxn modelId="{9C9CB2F1-9EE1-4AFD-AE2D-C59D050DE89E}" type="presParOf" srcId="{6B57D715-3500-4D8E-A92E-15398CE1A5A6}" destId="{C9DBAF4E-5486-45E7-9215-78DD087EE8DD}" srcOrd="1" destOrd="0" presId="urn:microsoft.com/office/officeart/2005/8/layout/orgChart1"/>
    <dgm:cxn modelId="{44544B8C-8207-4C9D-9FED-5AC8D23405A8}" type="presParOf" srcId="{A32B9C5E-C96D-44FA-BA71-308040B90AF4}" destId="{CE586B43-8F35-4AD6-A391-AC222BFD80A4}" srcOrd="1" destOrd="0" presId="urn:microsoft.com/office/officeart/2005/8/layout/orgChart1"/>
    <dgm:cxn modelId="{6BC58E55-66C8-41D2-84E2-885256A1F7EE}" type="presParOf" srcId="{CE586B43-8F35-4AD6-A391-AC222BFD80A4}" destId="{90BE8D4D-43CC-480A-AF0E-BA5D05B66279}" srcOrd="0" destOrd="0" presId="urn:microsoft.com/office/officeart/2005/8/layout/orgChart1"/>
    <dgm:cxn modelId="{C2DFCDFF-2D43-482E-AAC3-B7986F584AAD}" type="presParOf" srcId="{CE586B43-8F35-4AD6-A391-AC222BFD80A4}" destId="{E7E672EF-B7CC-4109-A9C0-F496E748F6F8}" srcOrd="1" destOrd="0" presId="urn:microsoft.com/office/officeart/2005/8/layout/orgChart1"/>
    <dgm:cxn modelId="{D1D08577-AD31-4DBA-9038-5547DAE181BF}" type="presParOf" srcId="{E7E672EF-B7CC-4109-A9C0-F496E748F6F8}" destId="{4C8E87A0-FA09-43E5-88F7-4E5006F8A394}" srcOrd="0" destOrd="0" presId="urn:microsoft.com/office/officeart/2005/8/layout/orgChart1"/>
    <dgm:cxn modelId="{CA958586-F04F-485A-BDFC-F7ECC3CE52FA}" type="presParOf" srcId="{4C8E87A0-FA09-43E5-88F7-4E5006F8A394}" destId="{C5C44A83-8983-4E91-8C0F-D9CA8C98B110}" srcOrd="0" destOrd="0" presId="urn:microsoft.com/office/officeart/2005/8/layout/orgChart1"/>
    <dgm:cxn modelId="{7861B84D-662C-4AB4-884F-D6CD65E0521E}" type="presParOf" srcId="{4C8E87A0-FA09-43E5-88F7-4E5006F8A394}" destId="{59AB90DD-303A-4B4F-A7ED-F28523FAAAED}" srcOrd="1" destOrd="0" presId="urn:microsoft.com/office/officeart/2005/8/layout/orgChart1"/>
    <dgm:cxn modelId="{4BF6070F-94A9-4D83-A97E-5A59451CDADA}" type="presParOf" srcId="{E7E672EF-B7CC-4109-A9C0-F496E748F6F8}" destId="{4EF3F7C7-6589-4202-B743-8AF606C164B4}" srcOrd="1" destOrd="0" presId="urn:microsoft.com/office/officeart/2005/8/layout/orgChart1"/>
    <dgm:cxn modelId="{462705EB-9AD0-48C9-858F-1A2AD6591F40}" type="presParOf" srcId="{E7E672EF-B7CC-4109-A9C0-F496E748F6F8}" destId="{3B3BABFB-BAFC-408C-9731-E962F94C2297}" srcOrd="2" destOrd="0" presId="urn:microsoft.com/office/officeart/2005/8/layout/orgChart1"/>
    <dgm:cxn modelId="{BAE0B88E-AFE4-4E43-A694-B0B7845B2B70}" type="presParOf" srcId="{CE586B43-8F35-4AD6-A391-AC222BFD80A4}" destId="{E2025556-9EA4-4EBF-B3C7-9127D73FE86D}" srcOrd="2" destOrd="0" presId="urn:microsoft.com/office/officeart/2005/8/layout/orgChart1"/>
    <dgm:cxn modelId="{2FA7F792-1620-4949-BC43-6CE56B4837C8}" type="presParOf" srcId="{CE586B43-8F35-4AD6-A391-AC222BFD80A4}" destId="{55F65439-EC56-4028-B3AF-30213763AED5}" srcOrd="3" destOrd="0" presId="urn:microsoft.com/office/officeart/2005/8/layout/orgChart1"/>
    <dgm:cxn modelId="{0F390687-B236-4EAA-8C4A-F8920AF18FBE}" type="presParOf" srcId="{55F65439-EC56-4028-B3AF-30213763AED5}" destId="{77DBBB13-A2CB-44D7-8259-70F55C1180DC}" srcOrd="0" destOrd="0" presId="urn:microsoft.com/office/officeart/2005/8/layout/orgChart1"/>
    <dgm:cxn modelId="{532C5D8E-451F-4769-942C-00EC0F26335F}" type="presParOf" srcId="{77DBBB13-A2CB-44D7-8259-70F55C1180DC}" destId="{8112E874-4117-4B35-93FE-8BC543BF892B}" srcOrd="0" destOrd="0" presId="urn:microsoft.com/office/officeart/2005/8/layout/orgChart1"/>
    <dgm:cxn modelId="{64745602-7765-4027-A4D2-1690ED5676B1}" type="presParOf" srcId="{77DBBB13-A2CB-44D7-8259-70F55C1180DC}" destId="{3CDC3B5D-E5D5-49D2-9C68-23F5003374F8}" srcOrd="1" destOrd="0" presId="urn:microsoft.com/office/officeart/2005/8/layout/orgChart1"/>
    <dgm:cxn modelId="{EDC57E31-9963-41AB-B4AF-8750E949A963}" type="presParOf" srcId="{55F65439-EC56-4028-B3AF-30213763AED5}" destId="{4E0A080E-8F2F-458B-9FBA-E068C42FF478}" srcOrd="1" destOrd="0" presId="urn:microsoft.com/office/officeart/2005/8/layout/orgChart1"/>
    <dgm:cxn modelId="{8EDD1126-3966-43F7-82C4-8F180C023037}" type="presParOf" srcId="{55F65439-EC56-4028-B3AF-30213763AED5}" destId="{99188296-2927-4FFE-B303-46E42EC45F2F}" srcOrd="2" destOrd="0" presId="urn:microsoft.com/office/officeart/2005/8/layout/orgChart1"/>
    <dgm:cxn modelId="{C787A149-19F4-45DB-90C3-913187F21B58}" type="presParOf" srcId="{A32B9C5E-C96D-44FA-BA71-308040B90AF4}" destId="{D0E5DB73-125E-48AE-8044-B1A6A8996A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25556-9EA4-4EBF-B3C7-9127D73FE86D}">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E8D4D-43CC-480A-AF0E-BA5D05B66279}">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B032D-B81F-4EF2-BA45-8558A2D91B03}">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t>Quality Management</a:t>
          </a:r>
          <a:endParaRPr lang="en-US" sz="2400" b="0" kern="1200" dirty="0"/>
        </a:p>
      </dsp:txBody>
      <dsp:txXfrm>
        <a:off x="1669479" y="363990"/>
        <a:ext cx="2757041" cy="1378520"/>
      </dsp:txXfrm>
    </dsp:sp>
    <dsp:sp modelId="{C5C44A83-8983-4E91-8C0F-D9CA8C98B110}">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t>Introducing a new method/ </a:t>
          </a:r>
          <a:r>
            <a:rPr lang="en-US" sz="2400" b="0" kern="1200" dirty="0" smtClean="0">
              <a:solidFill>
                <a:srgbClr val="FFFF00"/>
              </a:solidFill>
            </a:rPr>
            <a:t>Retendering for an existing test</a:t>
          </a:r>
          <a:endParaRPr lang="en-US" sz="2400" b="0" kern="1200" dirty="0">
            <a:solidFill>
              <a:srgbClr val="FFFF00"/>
            </a:solidFill>
          </a:endParaRPr>
        </a:p>
      </dsp:txBody>
      <dsp:txXfrm>
        <a:off x="1469" y="2321489"/>
        <a:ext cx="2757041" cy="1378520"/>
      </dsp:txXfrm>
    </dsp:sp>
    <dsp:sp modelId="{8112E874-4117-4B35-93FE-8BC543BF892B}">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t>For tests already in use</a:t>
          </a:r>
          <a:endParaRPr lang="en-US" sz="2400" b="0" kern="1200" dirty="0"/>
        </a:p>
      </dsp:txBody>
      <dsp:txXfrm>
        <a:off x="3337489" y="2321489"/>
        <a:ext cx="2757041" cy="13785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D0935-736C-44B2-B2F1-180B36A91A68}" type="datetimeFigureOut">
              <a:rPr lang="en-IN" smtClean="0"/>
              <a:t>25-06-2018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E8775-3A84-49F6-B708-AFC940B9A64E}" type="slidenum">
              <a:rPr lang="en-IN" smtClean="0"/>
              <a:t>‹#›</a:t>
            </a:fld>
            <a:endParaRPr lang="en-IN"/>
          </a:p>
        </p:txBody>
      </p:sp>
    </p:spTree>
    <p:extLst>
      <p:ext uri="{BB962C8B-B14F-4D97-AF65-F5344CB8AC3E}">
        <p14:creationId xmlns:p14="http://schemas.microsoft.com/office/powerpoint/2010/main" val="58540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7C5BA-CDBD-49C1-8E32-752B1A3419BF}"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407797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5AA06-1EF8-4AED-BC32-7BB95C6F8F2D}"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26113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B9AFF7-495E-48F6-BB9B-9028762F9D7E}"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276756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7BCA8-ECB7-4A1F-AB59-892A081B4DFD}"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336111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F5F30-59BD-4C6E-8DB3-EBDF50EFA233}"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163079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FF783-1401-4781-934B-2D46C672FE49}" type="datetime1">
              <a:rPr lang="en-US" smtClean="0"/>
              <a:t>6/25/2018</a:t>
            </a:fld>
            <a:endParaRPr lang="en-US"/>
          </a:p>
        </p:txBody>
      </p:sp>
      <p:sp>
        <p:nvSpPr>
          <p:cNvPr id="6" name="Footer Placeholder 5"/>
          <p:cNvSpPr>
            <a:spLocks noGrp="1"/>
          </p:cNvSpPr>
          <p:nvPr>
            <p:ph type="ftr" sz="quarter" idx="11"/>
          </p:nvPr>
        </p:nvSpPr>
        <p:spPr/>
        <p:txBody>
          <a:bodyPr/>
          <a:lstStyle/>
          <a:p>
            <a:r>
              <a:rPr lang="en-IN" smtClean="0"/>
              <a:t>Labs for Life Project - India</a:t>
            </a:r>
            <a:endParaRPr lang="en-US"/>
          </a:p>
        </p:txBody>
      </p:sp>
      <p:sp>
        <p:nvSpPr>
          <p:cNvPr id="7" name="Slide Number Placeholder 6"/>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199163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6D908-C868-449F-9878-1EC1F6AB7700}" type="datetime1">
              <a:rPr lang="en-US" smtClean="0"/>
              <a:t>6/25/2018</a:t>
            </a:fld>
            <a:endParaRPr lang="en-US"/>
          </a:p>
        </p:txBody>
      </p:sp>
      <p:sp>
        <p:nvSpPr>
          <p:cNvPr id="8" name="Footer Placeholder 7"/>
          <p:cNvSpPr>
            <a:spLocks noGrp="1"/>
          </p:cNvSpPr>
          <p:nvPr>
            <p:ph type="ftr" sz="quarter" idx="11"/>
          </p:nvPr>
        </p:nvSpPr>
        <p:spPr/>
        <p:txBody>
          <a:bodyPr/>
          <a:lstStyle/>
          <a:p>
            <a:r>
              <a:rPr lang="en-IN" smtClean="0"/>
              <a:t>Labs for Life Project - India</a:t>
            </a:r>
            <a:endParaRPr lang="en-US"/>
          </a:p>
        </p:txBody>
      </p:sp>
      <p:sp>
        <p:nvSpPr>
          <p:cNvPr id="9" name="Slide Number Placeholder 8"/>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223040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BC148-1C9F-4C3D-AAB4-568CC91B30F3}"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316946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C2528-71AE-45E1-9AF8-6F8F18CF72B6}"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4" name="Slide Number Placeholder 3"/>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294769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100C1-2D9E-472B-A2DA-4D5FFF78E4BF}" type="datetime1">
              <a:rPr lang="en-US" smtClean="0"/>
              <a:t>6/25/2018</a:t>
            </a:fld>
            <a:endParaRPr lang="en-US"/>
          </a:p>
        </p:txBody>
      </p:sp>
      <p:sp>
        <p:nvSpPr>
          <p:cNvPr id="6" name="Footer Placeholder 5"/>
          <p:cNvSpPr>
            <a:spLocks noGrp="1"/>
          </p:cNvSpPr>
          <p:nvPr>
            <p:ph type="ftr" sz="quarter" idx="11"/>
          </p:nvPr>
        </p:nvSpPr>
        <p:spPr/>
        <p:txBody>
          <a:bodyPr/>
          <a:lstStyle/>
          <a:p>
            <a:r>
              <a:rPr lang="en-IN" smtClean="0"/>
              <a:t>Labs for Life Project - India</a:t>
            </a:r>
            <a:endParaRPr lang="en-US"/>
          </a:p>
        </p:txBody>
      </p:sp>
      <p:sp>
        <p:nvSpPr>
          <p:cNvPr id="7" name="Slide Number Placeholder 6"/>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330491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42230-A688-44B0-88E9-2515B5C86EF8}" type="datetime1">
              <a:rPr lang="en-US" smtClean="0"/>
              <a:t>6/25/2018</a:t>
            </a:fld>
            <a:endParaRPr lang="en-US"/>
          </a:p>
        </p:txBody>
      </p:sp>
      <p:sp>
        <p:nvSpPr>
          <p:cNvPr id="6" name="Footer Placeholder 5"/>
          <p:cNvSpPr>
            <a:spLocks noGrp="1"/>
          </p:cNvSpPr>
          <p:nvPr>
            <p:ph type="ftr" sz="quarter" idx="11"/>
          </p:nvPr>
        </p:nvSpPr>
        <p:spPr/>
        <p:txBody>
          <a:bodyPr/>
          <a:lstStyle/>
          <a:p>
            <a:r>
              <a:rPr lang="en-IN" smtClean="0"/>
              <a:t>Labs for Life Project - India</a:t>
            </a:r>
            <a:endParaRPr lang="en-US"/>
          </a:p>
        </p:txBody>
      </p:sp>
      <p:sp>
        <p:nvSpPr>
          <p:cNvPr id="7" name="Slide Number Placeholder 6"/>
          <p:cNvSpPr>
            <a:spLocks noGrp="1"/>
          </p:cNvSpPr>
          <p:nvPr>
            <p:ph type="sldNum" sz="quarter" idx="12"/>
          </p:nvPr>
        </p:nvSpPr>
        <p:spPr/>
        <p:txBody>
          <a:bodyPr/>
          <a:lstStyle/>
          <a:p>
            <a:fld id="{D37EA018-DE85-4300-BC10-2200C6FFB419}" type="slidenum">
              <a:rPr lang="en-US" smtClean="0"/>
              <a:t>‹#›</a:t>
            </a:fld>
            <a:endParaRPr lang="en-US"/>
          </a:p>
        </p:txBody>
      </p:sp>
    </p:spTree>
    <p:extLst>
      <p:ext uri="{BB962C8B-B14F-4D97-AF65-F5344CB8AC3E}">
        <p14:creationId xmlns:p14="http://schemas.microsoft.com/office/powerpoint/2010/main" val="277957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D0336-67E7-44E6-AEE8-3F2A81B7C71F}" type="datetime1">
              <a:rPr lang="en-US" smtClean="0"/>
              <a:t>6/25/2018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Labs for Life Project - India</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EA018-DE85-4300-BC10-2200C6FFB419}" type="slidenum">
              <a:rPr lang="en-US" smtClean="0"/>
              <a:t>‹#›</a:t>
            </a:fld>
            <a:endParaRPr lang="en-US"/>
          </a:p>
        </p:txBody>
      </p:sp>
    </p:spTree>
    <p:extLst>
      <p:ext uri="{BB962C8B-B14F-4D97-AF65-F5344CB8AC3E}">
        <p14:creationId xmlns:p14="http://schemas.microsoft.com/office/powerpoint/2010/main" val="87112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System Essential: </a:t>
            </a:r>
            <a:br>
              <a:rPr lang="en-US" dirty="0" smtClean="0"/>
            </a:br>
            <a:r>
              <a:rPr lang="en-US" dirty="0" smtClean="0"/>
              <a:t>Inventory Management </a:t>
            </a:r>
            <a:endParaRPr lang="en-US" dirty="0"/>
          </a:p>
        </p:txBody>
      </p:sp>
      <p:sp>
        <p:nvSpPr>
          <p:cNvPr id="3" name="Subtitle 2"/>
          <p:cNvSpPr>
            <a:spLocks noGrp="1"/>
          </p:cNvSpPr>
          <p:nvPr>
            <p:ph type="subTitle" idx="1"/>
          </p:nvPr>
        </p:nvSpPr>
        <p:spPr/>
        <p:txBody>
          <a:bodyPr/>
          <a:lstStyle/>
          <a:p>
            <a:r>
              <a:rPr lang="en-IN" dirty="0"/>
              <a:t>Quality Management of </a:t>
            </a:r>
          </a:p>
          <a:p>
            <a:r>
              <a:rPr lang="en-IN" dirty="0"/>
              <a:t>Laboratory Material  </a:t>
            </a:r>
          </a:p>
          <a:p>
            <a:r>
              <a:rPr lang="en-US" dirty="0" smtClean="0"/>
              <a:t>ISO 15189: 2012</a:t>
            </a:r>
            <a:endParaRPr lang="en-US" dirty="0"/>
          </a:p>
        </p:txBody>
      </p:sp>
      <p:sp>
        <p:nvSpPr>
          <p:cNvPr id="4" name="Date Placeholder 3"/>
          <p:cNvSpPr>
            <a:spLocks noGrp="1"/>
          </p:cNvSpPr>
          <p:nvPr>
            <p:ph type="dt" sz="half" idx="10"/>
          </p:nvPr>
        </p:nvSpPr>
        <p:spPr/>
        <p:txBody>
          <a:bodyPr/>
          <a:lstStyle/>
          <a:p>
            <a:fld id="{C1B27305-1103-4394-AA98-AC9ACA2604CB}"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a:t>
            </a:fld>
            <a:endParaRPr lang="en-US"/>
          </a:p>
        </p:txBody>
      </p:sp>
    </p:spTree>
    <p:extLst>
      <p:ext uri="{BB962C8B-B14F-4D97-AF65-F5344CB8AC3E}">
        <p14:creationId xmlns:p14="http://schemas.microsoft.com/office/powerpoint/2010/main" val="335148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Feasibility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C00000"/>
                </a:solidFill>
              </a:rPr>
              <a:t>Cost inputs</a:t>
            </a:r>
          </a:p>
          <a:p>
            <a:r>
              <a:rPr lang="en-US" dirty="0" smtClean="0"/>
              <a:t>Reagents</a:t>
            </a:r>
          </a:p>
          <a:p>
            <a:r>
              <a:rPr lang="en-US" dirty="0" smtClean="0"/>
              <a:t>Quality controls </a:t>
            </a:r>
          </a:p>
          <a:p>
            <a:r>
              <a:rPr lang="en-US" dirty="0" smtClean="0"/>
              <a:t>Proficiency testing</a:t>
            </a:r>
          </a:p>
          <a:p>
            <a:r>
              <a:rPr lang="en-US" dirty="0" smtClean="0"/>
              <a:t>Calibrators</a:t>
            </a:r>
          </a:p>
          <a:p>
            <a:r>
              <a:rPr lang="en-US" dirty="0" smtClean="0"/>
              <a:t>Equipment </a:t>
            </a:r>
            <a:endParaRPr lang="en-US" dirty="0"/>
          </a:p>
          <a:p>
            <a:pPr marL="0" indent="0">
              <a:buNone/>
            </a:pPr>
            <a:r>
              <a:rPr lang="en-US" dirty="0" smtClean="0">
                <a:solidFill>
                  <a:srgbClr val="00B050"/>
                </a:solidFill>
              </a:rPr>
              <a:t>Cost cutting</a:t>
            </a:r>
          </a:p>
          <a:p>
            <a:r>
              <a:rPr lang="en-US" dirty="0" smtClean="0"/>
              <a:t>Improved TAT</a:t>
            </a:r>
          </a:p>
          <a:p>
            <a:r>
              <a:rPr lang="en-US" dirty="0" smtClean="0"/>
              <a:t>Better performance</a:t>
            </a:r>
          </a:p>
          <a:p>
            <a:r>
              <a:rPr lang="en-US" dirty="0" smtClean="0"/>
              <a:t>Improved safety</a:t>
            </a:r>
          </a:p>
        </p:txBody>
      </p:sp>
      <p:sp>
        <p:nvSpPr>
          <p:cNvPr id="4" name="Date Placeholder 3"/>
          <p:cNvSpPr>
            <a:spLocks noGrp="1"/>
          </p:cNvSpPr>
          <p:nvPr>
            <p:ph type="dt" sz="half" idx="10"/>
          </p:nvPr>
        </p:nvSpPr>
        <p:spPr/>
        <p:txBody>
          <a:bodyPr/>
          <a:lstStyle/>
          <a:p>
            <a:fld id="{4E975E69-65C8-4E70-AF85-45C327EFA807}"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10</a:t>
            </a:fld>
            <a:endParaRPr lang="en-US"/>
          </a:p>
        </p:txBody>
      </p:sp>
    </p:spTree>
    <p:extLst>
      <p:ext uri="{BB962C8B-B14F-4D97-AF65-F5344CB8AC3E}">
        <p14:creationId xmlns:p14="http://schemas.microsoft.com/office/powerpoint/2010/main" val="2805266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IN" b="1" dirty="0" smtClean="0"/>
              <a:t>Survey the market for products</a:t>
            </a:r>
            <a:endParaRPr lang="en-IN" b="1" dirty="0"/>
          </a:p>
        </p:txBody>
      </p:sp>
      <p:sp>
        <p:nvSpPr>
          <p:cNvPr id="2" name="Date Placeholder 1"/>
          <p:cNvSpPr>
            <a:spLocks noGrp="1"/>
          </p:cNvSpPr>
          <p:nvPr>
            <p:ph type="dt" sz="half" idx="10"/>
          </p:nvPr>
        </p:nvSpPr>
        <p:spPr/>
        <p:txBody>
          <a:bodyPr/>
          <a:lstStyle/>
          <a:p>
            <a:fld id="{72DF7F29-503A-4386-841E-7D869CF322DC}"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11</a:t>
            </a:fld>
            <a:endParaRPr lang="en-US"/>
          </a:p>
        </p:txBody>
      </p:sp>
    </p:spTree>
    <p:extLst>
      <p:ext uri="{BB962C8B-B14F-4D97-AF65-F5344CB8AC3E}">
        <p14:creationId xmlns:p14="http://schemas.microsoft.com/office/powerpoint/2010/main" val="36560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Market survey </a:t>
            </a:r>
          </a:p>
        </p:txBody>
      </p:sp>
      <p:sp>
        <p:nvSpPr>
          <p:cNvPr id="3" name="Content Placeholder 2"/>
          <p:cNvSpPr>
            <a:spLocks noGrp="1"/>
          </p:cNvSpPr>
          <p:nvPr>
            <p:ph idx="1"/>
          </p:nvPr>
        </p:nvSpPr>
        <p:spPr/>
        <p:txBody>
          <a:bodyPr/>
          <a:lstStyle/>
          <a:p>
            <a:pPr algn="just"/>
            <a:r>
              <a:rPr lang="en-US" dirty="0" smtClean="0"/>
              <a:t>Researching </a:t>
            </a:r>
            <a:r>
              <a:rPr lang="en-US" dirty="0"/>
              <a:t>the available </a:t>
            </a:r>
            <a:r>
              <a:rPr lang="en-US" dirty="0" smtClean="0"/>
              <a:t>test options </a:t>
            </a:r>
            <a:r>
              <a:rPr lang="en-US" dirty="0"/>
              <a:t>by interacting with the vendors </a:t>
            </a:r>
            <a:endParaRPr lang="en-US" dirty="0" smtClean="0"/>
          </a:p>
          <a:p>
            <a:pPr algn="just"/>
            <a:r>
              <a:rPr lang="en-US" dirty="0"/>
              <a:t>Different product kit inserts should be consulted to understand the differences in performance characteristics of the various </a:t>
            </a:r>
            <a:r>
              <a:rPr lang="en-US" dirty="0" smtClean="0"/>
              <a:t>kits</a:t>
            </a:r>
          </a:p>
          <a:p>
            <a:pPr algn="just"/>
            <a:endParaRPr lang="en-US" dirty="0"/>
          </a:p>
        </p:txBody>
      </p:sp>
      <p:sp>
        <p:nvSpPr>
          <p:cNvPr id="4" name="Date Placeholder 3"/>
          <p:cNvSpPr>
            <a:spLocks noGrp="1"/>
          </p:cNvSpPr>
          <p:nvPr>
            <p:ph type="dt" sz="half" idx="10"/>
          </p:nvPr>
        </p:nvSpPr>
        <p:spPr/>
        <p:txBody>
          <a:bodyPr/>
          <a:lstStyle/>
          <a:p>
            <a:fld id="{7E480D0C-4C5C-45E6-AE4B-F49A122F2B2E}"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12</a:t>
            </a:fld>
            <a:endParaRPr lang="en-US"/>
          </a:p>
        </p:txBody>
      </p:sp>
    </p:spTree>
    <p:extLst>
      <p:ext uri="{BB962C8B-B14F-4D97-AF65-F5344CB8AC3E}">
        <p14:creationId xmlns:p14="http://schemas.microsoft.com/office/powerpoint/2010/main" val="397118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828800"/>
            <a:ext cx="6629400" cy="4297363"/>
          </a:xfrm>
        </p:spPr>
        <p:txBody>
          <a:bodyPr/>
          <a:lstStyle/>
          <a:p>
            <a:pPr marL="0" indent="0" algn="ctr">
              <a:buNone/>
            </a:pPr>
            <a:r>
              <a:rPr lang="en-IN" b="1" dirty="0" smtClean="0"/>
              <a:t>Understand Operationalizing Requirements </a:t>
            </a:r>
            <a:endParaRPr lang="en-IN" b="1" dirty="0"/>
          </a:p>
        </p:txBody>
      </p:sp>
      <p:sp>
        <p:nvSpPr>
          <p:cNvPr id="2" name="Date Placeholder 1"/>
          <p:cNvSpPr>
            <a:spLocks noGrp="1"/>
          </p:cNvSpPr>
          <p:nvPr>
            <p:ph type="dt" sz="half" idx="10"/>
          </p:nvPr>
        </p:nvSpPr>
        <p:spPr/>
        <p:txBody>
          <a:bodyPr/>
          <a:lstStyle/>
          <a:p>
            <a:fld id="{CF69AD1C-CC2E-43C3-AF67-861F906AA467}"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13</a:t>
            </a:fld>
            <a:endParaRPr lang="en-US"/>
          </a:p>
        </p:txBody>
      </p:sp>
    </p:spTree>
    <p:extLst>
      <p:ext uri="{BB962C8B-B14F-4D97-AF65-F5344CB8AC3E}">
        <p14:creationId xmlns:p14="http://schemas.microsoft.com/office/powerpoint/2010/main" val="228525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hallenges in Operationalizing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Test </a:t>
            </a:r>
            <a:r>
              <a:rPr lang="en-US" dirty="0"/>
              <a:t>complexity</a:t>
            </a:r>
          </a:p>
          <a:p>
            <a:r>
              <a:rPr lang="en-US" dirty="0" smtClean="0"/>
              <a:t>Compatibility </a:t>
            </a:r>
            <a:r>
              <a:rPr lang="en-US" dirty="0"/>
              <a:t>with current equipment/ </a:t>
            </a:r>
            <a:r>
              <a:rPr lang="en-US" dirty="0" smtClean="0"/>
              <a:t>infrastructure/LIS</a:t>
            </a:r>
          </a:p>
          <a:p>
            <a:pPr lvl="0"/>
            <a:r>
              <a:rPr lang="en-US" dirty="0"/>
              <a:t>Staffing/training </a:t>
            </a:r>
            <a:r>
              <a:rPr lang="en-US" dirty="0" smtClean="0"/>
              <a:t>requirements</a:t>
            </a:r>
          </a:p>
          <a:p>
            <a:pPr lvl="0"/>
            <a:r>
              <a:rPr lang="en-US" dirty="0" smtClean="0"/>
              <a:t>Space/ Open system/ Closed system</a:t>
            </a:r>
          </a:p>
          <a:p>
            <a:r>
              <a:rPr lang="en-US" dirty="0"/>
              <a:t>IQC/EQA </a:t>
            </a:r>
            <a:r>
              <a:rPr lang="en-US" dirty="0" smtClean="0"/>
              <a:t>requirements/ availability </a:t>
            </a:r>
          </a:p>
          <a:p>
            <a:pPr lvl="0"/>
            <a:r>
              <a:rPr lang="en-US" dirty="0"/>
              <a:t>Type and quantity of sample required</a:t>
            </a:r>
          </a:p>
          <a:p>
            <a:pPr lvl="0"/>
            <a:r>
              <a:rPr lang="en-US" dirty="0"/>
              <a:t>Patient/sample preparation required</a:t>
            </a:r>
          </a:p>
          <a:p>
            <a:pPr lvl="0"/>
            <a:r>
              <a:rPr lang="en-US" dirty="0"/>
              <a:t>Pre-analytical acceptance criteria and possible errors</a:t>
            </a:r>
          </a:p>
          <a:p>
            <a:pPr lvl="0"/>
            <a:r>
              <a:rPr lang="en-US" dirty="0"/>
              <a:t>Sample storage criteria</a:t>
            </a:r>
          </a:p>
          <a:p>
            <a:pPr lvl="0"/>
            <a:endParaRPr lang="en-US" dirty="0"/>
          </a:p>
          <a:p>
            <a:endParaRPr lang="en-US" dirty="0"/>
          </a:p>
        </p:txBody>
      </p:sp>
      <p:sp>
        <p:nvSpPr>
          <p:cNvPr id="4" name="Date Placeholder 3"/>
          <p:cNvSpPr>
            <a:spLocks noGrp="1"/>
          </p:cNvSpPr>
          <p:nvPr>
            <p:ph type="dt" sz="half" idx="10"/>
          </p:nvPr>
        </p:nvSpPr>
        <p:spPr/>
        <p:txBody>
          <a:bodyPr/>
          <a:lstStyle/>
          <a:p>
            <a:fld id="{93AEDB7D-57CD-476E-936B-2315A511D8B9}"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14</a:t>
            </a:fld>
            <a:endParaRPr lang="en-US"/>
          </a:p>
        </p:txBody>
      </p:sp>
    </p:spTree>
    <p:extLst>
      <p:ext uri="{BB962C8B-B14F-4D97-AF65-F5344CB8AC3E}">
        <p14:creationId xmlns:p14="http://schemas.microsoft.com/office/powerpoint/2010/main" val="69920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smtClean="0"/>
          </a:p>
          <a:p>
            <a:pPr marL="0" indent="0" algn="ctr">
              <a:buNone/>
            </a:pPr>
            <a:r>
              <a:rPr lang="en-IN" b="1" dirty="0"/>
              <a:t>Initial </a:t>
            </a:r>
            <a:r>
              <a:rPr lang="en-IN" b="1" dirty="0" smtClean="0"/>
              <a:t>thoughts….. </a:t>
            </a:r>
          </a:p>
          <a:p>
            <a:pPr marL="0" indent="0" algn="ctr">
              <a:buNone/>
            </a:pPr>
            <a:r>
              <a:rPr lang="en-IN" b="1" dirty="0" smtClean="0"/>
              <a:t>Gathering </a:t>
            </a:r>
            <a:r>
              <a:rPr lang="en-IN" b="1" dirty="0"/>
              <a:t>Evidence</a:t>
            </a:r>
          </a:p>
          <a:p>
            <a:pPr marL="0" indent="0" algn="ctr">
              <a:buNone/>
            </a:pPr>
            <a:r>
              <a:rPr lang="en-IN" b="1" dirty="0" smtClean="0"/>
              <a:t>Ensuring </a:t>
            </a:r>
            <a:r>
              <a:rPr lang="en-IN" b="1" dirty="0"/>
              <a:t>quality of the manufacturing </a:t>
            </a:r>
            <a:r>
              <a:rPr lang="en-IN" b="1" dirty="0" smtClean="0"/>
              <a:t>process</a:t>
            </a:r>
            <a:endParaRPr lang="en-US" b="1" dirty="0" smtClean="0"/>
          </a:p>
          <a:p>
            <a:endParaRPr lang="en-IN" dirty="0"/>
          </a:p>
        </p:txBody>
      </p:sp>
      <p:sp>
        <p:nvSpPr>
          <p:cNvPr id="2" name="Date Placeholder 1"/>
          <p:cNvSpPr>
            <a:spLocks noGrp="1"/>
          </p:cNvSpPr>
          <p:nvPr>
            <p:ph type="dt" sz="half" idx="10"/>
          </p:nvPr>
        </p:nvSpPr>
        <p:spPr/>
        <p:txBody>
          <a:bodyPr/>
          <a:lstStyle/>
          <a:p>
            <a:fld id="{0F33B7E5-B71A-4377-9D6E-7BAF603B0D2F}"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15</a:t>
            </a:fld>
            <a:endParaRPr lang="en-US"/>
          </a:p>
        </p:txBody>
      </p:sp>
    </p:spTree>
    <p:extLst>
      <p:ext uri="{BB962C8B-B14F-4D97-AF65-F5344CB8AC3E}">
        <p14:creationId xmlns:p14="http://schemas.microsoft.com/office/powerpoint/2010/main" val="1531232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Ensuring </a:t>
            </a:r>
            <a:r>
              <a:rPr lang="en-IN" dirty="0"/>
              <a:t>quality of the manufacturing process</a:t>
            </a:r>
            <a:br>
              <a:rPr lang="en-IN" dirty="0"/>
            </a:br>
            <a:endParaRPr lang="en-IN" dirty="0"/>
          </a:p>
        </p:txBody>
      </p:sp>
      <p:sp>
        <p:nvSpPr>
          <p:cNvPr id="3" name="Content Placeholder 2"/>
          <p:cNvSpPr>
            <a:spLocks noGrp="1"/>
          </p:cNvSpPr>
          <p:nvPr>
            <p:ph idx="1"/>
          </p:nvPr>
        </p:nvSpPr>
        <p:spPr/>
        <p:txBody>
          <a:bodyPr/>
          <a:lstStyle/>
          <a:p>
            <a:pPr marL="0" indent="0">
              <a:buNone/>
            </a:pPr>
            <a:r>
              <a:rPr lang="en-IN" dirty="0" smtClean="0"/>
              <a:t>The </a:t>
            </a:r>
            <a:r>
              <a:rPr lang="en-IN" dirty="0"/>
              <a:t>specification may request products that have been approved by national and international regulatory agencies e.g. FDA, CE, WHO etc. </a:t>
            </a:r>
          </a:p>
          <a:p>
            <a:endParaRPr lang="en-IN" dirty="0"/>
          </a:p>
          <a:p>
            <a:endParaRPr lang="en-IN"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7739">
            <a:off x="963786" y="4038603"/>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5766">
            <a:off x="5275246" y="4038601"/>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644DBA9E-1E50-4A08-91AE-DEFE903D6B39}"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16</a:t>
            </a:fld>
            <a:endParaRPr lang="en-US"/>
          </a:p>
        </p:txBody>
      </p:sp>
    </p:spTree>
    <p:extLst>
      <p:ext uri="{BB962C8B-B14F-4D97-AF65-F5344CB8AC3E}">
        <p14:creationId xmlns:p14="http://schemas.microsoft.com/office/powerpoint/2010/main" val="2761800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447800"/>
            <a:ext cx="8229600" cy="4525963"/>
          </a:xfrm>
        </p:spPr>
        <p:txBody>
          <a:bodyPr/>
          <a:lstStyle/>
          <a:p>
            <a:pPr marL="0" indent="0" algn="ctr">
              <a:buNone/>
            </a:pPr>
            <a:r>
              <a:rPr lang="en-IN" b="1" dirty="0" smtClean="0"/>
              <a:t>Understanding Performance Specifications stated by manufacturers </a:t>
            </a:r>
          </a:p>
          <a:p>
            <a:pPr marL="0" indent="0" algn="ctr">
              <a:buNone/>
            </a:pPr>
            <a:endParaRPr lang="en-IN" b="1" dirty="0"/>
          </a:p>
        </p:txBody>
      </p:sp>
      <p:sp>
        <p:nvSpPr>
          <p:cNvPr id="2" name="Date Placeholder 1"/>
          <p:cNvSpPr>
            <a:spLocks noGrp="1"/>
          </p:cNvSpPr>
          <p:nvPr>
            <p:ph type="dt" sz="half" idx="10"/>
          </p:nvPr>
        </p:nvSpPr>
        <p:spPr/>
        <p:txBody>
          <a:bodyPr/>
          <a:lstStyle/>
          <a:p>
            <a:fld id="{F46D4EF8-7ED1-44E1-8752-4F8AA4E6A8F1}"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17</a:t>
            </a:fld>
            <a:endParaRPr lang="en-US"/>
          </a:p>
        </p:txBody>
      </p:sp>
    </p:spTree>
    <p:extLst>
      <p:ext uri="{BB962C8B-B14F-4D97-AF65-F5344CB8AC3E}">
        <p14:creationId xmlns:p14="http://schemas.microsoft.com/office/powerpoint/2010/main" val="2825940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401762"/>
          </a:xfrm>
        </p:spPr>
        <p:txBody>
          <a:bodyPr>
            <a:noAutofit/>
          </a:bodyPr>
          <a:lstStyle/>
          <a:p>
            <a:r>
              <a:rPr lang="en-IN" sz="3200" dirty="0"/>
              <a:t/>
            </a:r>
            <a:br>
              <a:rPr lang="en-IN" sz="3200" dirty="0"/>
            </a:br>
            <a:r>
              <a:rPr lang="en-US" sz="3200" dirty="0" smtClean="0"/>
              <a:t>Quality requirements, Fitness for Purpose </a:t>
            </a:r>
            <a:br>
              <a:rPr lang="en-US" sz="3200" dirty="0" smtClean="0"/>
            </a:br>
            <a:endParaRPr lang="en-US" sz="3200" dirty="0"/>
          </a:p>
        </p:txBody>
      </p:sp>
      <p:sp>
        <p:nvSpPr>
          <p:cNvPr id="3" name="Content Placeholder 2"/>
          <p:cNvSpPr>
            <a:spLocks noGrp="1"/>
          </p:cNvSpPr>
          <p:nvPr>
            <p:ph idx="1"/>
          </p:nvPr>
        </p:nvSpPr>
        <p:spPr>
          <a:xfrm>
            <a:off x="457200" y="1676400"/>
            <a:ext cx="8229600" cy="4953000"/>
          </a:xfrm>
        </p:spPr>
        <p:txBody>
          <a:bodyPr>
            <a:noAutofit/>
          </a:bodyPr>
          <a:lstStyle/>
          <a:p>
            <a:pPr marL="0" indent="0">
              <a:buNone/>
            </a:pPr>
            <a:r>
              <a:rPr lang="en-US" sz="2800" dirty="0" smtClean="0"/>
              <a:t>All laboratory </a:t>
            </a:r>
            <a:r>
              <a:rPr lang="en-US" sz="2800" dirty="0"/>
              <a:t>measurements carry some </a:t>
            </a:r>
            <a:r>
              <a:rPr lang="en-US" sz="2800" dirty="0" smtClean="0"/>
              <a:t>uncertainty/error</a:t>
            </a:r>
          </a:p>
          <a:p>
            <a:pPr lvl="0"/>
            <a:r>
              <a:rPr lang="en-US" sz="2800" dirty="0" smtClean="0"/>
              <a:t>Different testing objectives e.g. screening, confirmatory, treatment monitoring, surveillance etc.</a:t>
            </a:r>
          </a:p>
          <a:p>
            <a:r>
              <a:rPr lang="en-US" sz="2800" dirty="0"/>
              <a:t>Lab must decide the level of error which could be acceptable/ allowable: Quality Specifications</a:t>
            </a:r>
          </a:p>
          <a:p>
            <a:pPr marL="0" lvl="0" indent="0">
              <a:buNone/>
            </a:pPr>
            <a:endParaRPr lang="en-US" sz="2800" dirty="0" smtClean="0"/>
          </a:p>
        </p:txBody>
      </p:sp>
      <p:sp>
        <p:nvSpPr>
          <p:cNvPr id="4" name="Date Placeholder 3"/>
          <p:cNvSpPr>
            <a:spLocks noGrp="1"/>
          </p:cNvSpPr>
          <p:nvPr>
            <p:ph type="dt" sz="half" idx="10"/>
          </p:nvPr>
        </p:nvSpPr>
        <p:spPr/>
        <p:txBody>
          <a:bodyPr/>
          <a:lstStyle/>
          <a:p>
            <a:fld id="{9F26269D-BB45-4890-9CCD-045B98F026EA}"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18</a:t>
            </a:fld>
            <a:endParaRPr lang="en-US"/>
          </a:p>
        </p:txBody>
      </p:sp>
    </p:spTree>
    <p:extLst>
      <p:ext uri="{BB962C8B-B14F-4D97-AF65-F5344CB8AC3E}">
        <p14:creationId xmlns:p14="http://schemas.microsoft.com/office/powerpoint/2010/main" val="3192534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Quality </a:t>
            </a:r>
            <a:r>
              <a:rPr lang="en-US" dirty="0" smtClean="0"/>
              <a:t>requirements/ Specifications, </a:t>
            </a:r>
            <a:br>
              <a:rPr lang="en-US" dirty="0" smtClean="0"/>
            </a:br>
            <a:r>
              <a:rPr lang="en-US" dirty="0" smtClean="0"/>
              <a:t>Fitness </a:t>
            </a:r>
            <a:r>
              <a:rPr lang="en-US" dirty="0"/>
              <a:t>for Purpose </a:t>
            </a:r>
            <a:br>
              <a:rPr lang="en-US" dirty="0"/>
            </a:br>
            <a:endParaRPr lang="en-US" dirty="0"/>
          </a:p>
        </p:txBody>
      </p:sp>
      <p:sp>
        <p:nvSpPr>
          <p:cNvPr id="3" name="Content Placeholder 2"/>
          <p:cNvSpPr>
            <a:spLocks noGrp="1"/>
          </p:cNvSpPr>
          <p:nvPr>
            <p:ph idx="1"/>
          </p:nvPr>
        </p:nvSpPr>
        <p:spPr>
          <a:xfrm>
            <a:off x="457200" y="1600201"/>
            <a:ext cx="8153400" cy="4343400"/>
          </a:xfrm>
        </p:spPr>
        <p:txBody>
          <a:bodyPr>
            <a:normAutofit/>
          </a:bodyPr>
          <a:lstStyle/>
          <a:p>
            <a:pPr lvl="1"/>
            <a:r>
              <a:rPr lang="en-US" dirty="0"/>
              <a:t>P</a:t>
            </a:r>
            <a:r>
              <a:rPr lang="en-US" dirty="0" smtClean="0"/>
              <a:t>recision </a:t>
            </a:r>
            <a:r>
              <a:rPr lang="en-US" dirty="0"/>
              <a:t>(Dispersion of results in repeated examinations)</a:t>
            </a:r>
          </a:p>
          <a:p>
            <a:pPr lvl="1"/>
            <a:r>
              <a:rPr lang="en-US" dirty="0"/>
              <a:t>Bias (Accuracy/ Comparability</a:t>
            </a:r>
            <a:r>
              <a:rPr lang="en-US" dirty="0" smtClean="0"/>
              <a:t>)</a:t>
            </a:r>
          </a:p>
          <a:p>
            <a:pPr lvl="1"/>
            <a:r>
              <a:rPr lang="en-US" dirty="0" smtClean="0"/>
              <a:t>Linearity </a:t>
            </a:r>
            <a:r>
              <a:rPr lang="en-US" dirty="0"/>
              <a:t>(AMR</a:t>
            </a:r>
            <a:r>
              <a:rPr lang="en-US" dirty="0" smtClean="0"/>
              <a:t>) </a:t>
            </a:r>
          </a:p>
          <a:p>
            <a:pPr lvl="1"/>
            <a:r>
              <a:rPr lang="en-US" dirty="0" smtClean="0"/>
              <a:t>Analytical sensitivity,  </a:t>
            </a:r>
            <a:r>
              <a:rPr lang="en-US" dirty="0" err="1" smtClean="0"/>
              <a:t>LoB</a:t>
            </a:r>
            <a:r>
              <a:rPr lang="en-US" dirty="0" smtClean="0"/>
              <a:t>, </a:t>
            </a:r>
            <a:r>
              <a:rPr lang="en-US" dirty="0" err="1" smtClean="0"/>
              <a:t>LoD</a:t>
            </a:r>
            <a:r>
              <a:rPr lang="en-US" dirty="0" smtClean="0"/>
              <a:t>, </a:t>
            </a:r>
            <a:r>
              <a:rPr lang="en-US" dirty="0" err="1" smtClean="0"/>
              <a:t>LoQ</a:t>
            </a:r>
            <a:endParaRPr lang="en-US" dirty="0" smtClean="0"/>
          </a:p>
          <a:p>
            <a:pPr lvl="1"/>
            <a:r>
              <a:rPr lang="en-US" dirty="0" smtClean="0"/>
              <a:t>Analytical Specificity, </a:t>
            </a:r>
            <a:r>
              <a:rPr lang="en-US" dirty="0"/>
              <a:t>interferences  </a:t>
            </a:r>
            <a:endParaRPr lang="en-US" dirty="0" smtClean="0"/>
          </a:p>
          <a:p>
            <a:pPr lvl="1"/>
            <a:r>
              <a:rPr lang="en-US" dirty="0" smtClean="0"/>
              <a:t>Biological </a:t>
            </a:r>
            <a:r>
              <a:rPr lang="en-US" dirty="0"/>
              <a:t>Reference Interval (BRI)</a:t>
            </a:r>
          </a:p>
          <a:p>
            <a:pPr lvl="1"/>
            <a:endParaRPr lang="en-US" dirty="0" smtClean="0"/>
          </a:p>
          <a:p>
            <a:pPr marL="457200" lvl="1" indent="0">
              <a:buNone/>
            </a:pPr>
            <a:endParaRPr lang="en-US" dirty="0" smtClean="0"/>
          </a:p>
          <a:p>
            <a:endParaRPr lang="en-US" dirty="0"/>
          </a:p>
        </p:txBody>
      </p:sp>
      <p:sp>
        <p:nvSpPr>
          <p:cNvPr id="4" name="Date Placeholder 3"/>
          <p:cNvSpPr>
            <a:spLocks noGrp="1"/>
          </p:cNvSpPr>
          <p:nvPr>
            <p:ph type="dt" sz="half" idx="10"/>
          </p:nvPr>
        </p:nvSpPr>
        <p:spPr/>
        <p:txBody>
          <a:bodyPr/>
          <a:lstStyle/>
          <a:p>
            <a:fld id="{E9320265-3399-4368-95AA-854A97E9EE4D}"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19</a:t>
            </a:fld>
            <a:endParaRPr lang="en-US"/>
          </a:p>
        </p:txBody>
      </p:sp>
    </p:spTree>
    <p:extLst>
      <p:ext uri="{BB962C8B-B14F-4D97-AF65-F5344CB8AC3E}">
        <p14:creationId xmlns:p14="http://schemas.microsoft.com/office/powerpoint/2010/main" val="1276734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management</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Quantity Management</a:t>
            </a:r>
          </a:p>
          <a:p>
            <a:r>
              <a:rPr lang="en-US" dirty="0" smtClean="0"/>
              <a:t>Ensuring </a:t>
            </a:r>
            <a:r>
              <a:rPr lang="en-US" dirty="0"/>
              <a:t>the quantity of supplies as required so as ensure smooth </a:t>
            </a:r>
            <a:r>
              <a:rPr lang="en-US" dirty="0" smtClean="0"/>
              <a:t>workflow</a:t>
            </a:r>
          </a:p>
          <a:p>
            <a:r>
              <a:rPr lang="en-US" dirty="0" smtClean="0"/>
              <a:t>Serves </a:t>
            </a:r>
            <a:r>
              <a:rPr lang="en-US" dirty="0"/>
              <a:t>to prevent stock outs and maintain turnaround </a:t>
            </a:r>
            <a:r>
              <a:rPr lang="en-US" dirty="0" smtClean="0"/>
              <a:t>times (TAT)</a:t>
            </a:r>
          </a:p>
          <a:p>
            <a:endParaRPr lang="en-US" dirty="0"/>
          </a:p>
        </p:txBody>
      </p:sp>
      <p:sp>
        <p:nvSpPr>
          <p:cNvPr id="4" name="Date Placeholder 3"/>
          <p:cNvSpPr>
            <a:spLocks noGrp="1"/>
          </p:cNvSpPr>
          <p:nvPr>
            <p:ph type="dt" sz="half" idx="10"/>
          </p:nvPr>
        </p:nvSpPr>
        <p:spPr/>
        <p:txBody>
          <a:bodyPr/>
          <a:lstStyle/>
          <a:p>
            <a:fld id="{8BF0BF86-B64C-44FA-9CF3-4019D966F7E2}"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a:t>
            </a:fld>
            <a:endParaRPr lang="en-US"/>
          </a:p>
        </p:txBody>
      </p:sp>
    </p:spTree>
    <p:extLst>
      <p:ext uri="{BB962C8B-B14F-4D97-AF65-F5344CB8AC3E}">
        <p14:creationId xmlns:p14="http://schemas.microsoft.com/office/powerpoint/2010/main" val="2489564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Which reagents?</a:t>
            </a:r>
            <a:endParaRPr lang="en-IN" dirty="0"/>
          </a:p>
        </p:txBody>
      </p:sp>
      <p:sp>
        <p:nvSpPr>
          <p:cNvPr id="3" name="Content Placeholder 2"/>
          <p:cNvSpPr>
            <a:spLocks noGrp="1"/>
          </p:cNvSpPr>
          <p:nvPr>
            <p:ph idx="1"/>
          </p:nvPr>
        </p:nvSpPr>
        <p:spPr/>
        <p:txBody>
          <a:bodyPr/>
          <a:lstStyle/>
          <a:p>
            <a:endParaRPr lang="en-IN" b="1" dirty="0" smtClean="0"/>
          </a:p>
          <a:p>
            <a:r>
              <a:rPr lang="en-IN" b="1" dirty="0" smtClean="0"/>
              <a:t>For </a:t>
            </a:r>
            <a:r>
              <a:rPr lang="en-IN" b="1" dirty="0"/>
              <a:t>a</a:t>
            </a:r>
            <a:r>
              <a:rPr lang="en-IN" b="1" dirty="0" smtClean="0"/>
              <a:t>ll reagents: Sensitivity, Specificity</a:t>
            </a:r>
          </a:p>
          <a:p>
            <a:pPr marL="0" indent="0">
              <a:buNone/>
            </a:pPr>
            <a:endParaRPr lang="en-IN" b="1" dirty="0" smtClean="0"/>
          </a:p>
          <a:p>
            <a:r>
              <a:rPr lang="en-IN" b="1" dirty="0" smtClean="0"/>
              <a:t>Tests with numerical results: </a:t>
            </a:r>
            <a:r>
              <a:rPr lang="en-IN" b="1" dirty="0"/>
              <a:t>D</a:t>
            </a:r>
            <a:r>
              <a:rPr lang="en-IN" b="1" dirty="0" smtClean="0"/>
              <a:t>eliberation on Precision, Accuracy, Linearity, BRI </a:t>
            </a:r>
            <a:endParaRPr lang="en-IN" b="1" dirty="0"/>
          </a:p>
        </p:txBody>
      </p:sp>
      <p:sp>
        <p:nvSpPr>
          <p:cNvPr id="4" name="Date Placeholder 3"/>
          <p:cNvSpPr>
            <a:spLocks noGrp="1"/>
          </p:cNvSpPr>
          <p:nvPr>
            <p:ph type="dt" sz="half" idx="10"/>
          </p:nvPr>
        </p:nvSpPr>
        <p:spPr/>
        <p:txBody>
          <a:bodyPr/>
          <a:lstStyle/>
          <a:p>
            <a:fld id="{E66A8CA0-7501-49CC-A0A8-920F5BCFB805}"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20</a:t>
            </a:fld>
            <a:endParaRPr lang="en-US"/>
          </a:p>
        </p:txBody>
      </p:sp>
    </p:spTree>
    <p:extLst>
      <p:ext uri="{BB962C8B-B14F-4D97-AF65-F5344CB8AC3E}">
        <p14:creationId xmlns:p14="http://schemas.microsoft.com/office/powerpoint/2010/main" val="2966997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Precision</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agreement of the measurements of replicate runs of the same sample. </a:t>
            </a:r>
            <a:endParaRPr lang="en-US" dirty="0" smtClean="0"/>
          </a:p>
          <a:p>
            <a:r>
              <a:rPr lang="en-US" dirty="0" smtClean="0"/>
              <a:t>It </a:t>
            </a:r>
            <a:r>
              <a:rPr lang="en-US" dirty="0"/>
              <a:t>may be understood as the dispersion of repeated measurements about the mean value. </a:t>
            </a:r>
            <a:endParaRPr lang="en-US" dirty="0" smtClean="0"/>
          </a:p>
          <a:p>
            <a:r>
              <a:rPr lang="en-US" dirty="0" smtClean="0"/>
              <a:t>Precision </a:t>
            </a:r>
            <a:r>
              <a:rPr lang="en-US" dirty="0"/>
              <a:t>is measured in terms of coefficient of variation (CV). </a:t>
            </a:r>
            <a:endParaRPr lang="en-US" dirty="0" smtClean="0"/>
          </a:p>
          <a:p>
            <a:r>
              <a:rPr lang="en-US" dirty="0" smtClean="0"/>
              <a:t>Most </a:t>
            </a:r>
            <a:r>
              <a:rPr lang="en-US" dirty="0"/>
              <a:t>reagent manufacturers specify </a:t>
            </a:r>
            <a:endParaRPr lang="en-US" dirty="0" smtClean="0"/>
          </a:p>
          <a:p>
            <a:pPr lvl="2"/>
            <a:r>
              <a:rPr lang="en-US" dirty="0" smtClean="0"/>
              <a:t>repeatability </a:t>
            </a:r>
            <a:r>
              <a:rPr lang="en-US" dirty="0"/>
              <a:t>(intra-assay/within-run precision) </a:t>
            </a:r>
          </a:p>
          <a:p>
            <a:pPr lvl="2"/>
            <a:r>
              <a:rPr lang="en-US" dirty="0" smtClean="0"/>
              <a:t>intermediate </a:t>
            </a:r>
            <a:r>
              <a:rPr lang="en-US" dirty="0"/>
              <a:t>(inter-assay/between-run) precision. </a:t>
            </a:r>
            <a:endParaRPr lang="en-US" dirty="0" smtClean="0"/>
          </a:p>
          <a:p>
            <a:r>
              <a:rPr lang="en-US" dirty="0" smtClean="0"/>
              <a:t>This </a:t>
            </a:r>
            <a:r>
              <a:rPr lang="en-US" dirty="0"/>
              <a:t>also will be specified for different clinical decision levels. </a:t>
            </a:r>
            <a:endParaRPr lang="en-IN" dirty="0"/>
          </a:p>
        </p:txBody>
      </p:sp>
      <p:sp>
        <p:nvSpPr>
          <p:cNvPr id="4" name="Date Placeholder 3"/>
          <p:cNvSpPr>
            <a:spLocks noGrp="1"/>
          </p:cNvSpPr>
          <p:nvPr>
            <p:ph type="dt" sz="half" idx="10"/>
          </p:nvPr>
        </p:nvSpPr>
        <p:spPr/>
        <p:txBody>
          <a:bodyPr/>
          <a:lstStyle/>
          <a:p>
            <a:fld id="{5B88B4DB-4C78-4058-AAA1-491D498F7B77}"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21</a:t>
            </a:fld>
            <a:endParaRPr lang="en-US"/>
          </a:p>
        </p:txBody>
      </p:sp>
    </p:spTree>
    <p:extLst>
      <p:ext uri="{BB962C8B-B14F-4D97-AF65-F5344CB8AC3E}">
        <p14:creationId xmlns:p14="http://schemas.microsoft.com/office/powerpoint/2010/main" val="337534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example….</a:t>
            </a:r>
            <a:endParaRPr lang="en-IN"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676400"/>
            <a:ext cx="8549095" cy="309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1E64DFF4-A949-4974-AECF-70FCB22C3966}"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22</a:t>
            </a:fld>
            <a:endParaRPr lang="en-US"/>
          </a:p>
        </p:txBody>
      </p:sp>
    </p:spTree>
    <p:extLst>
      <p:ext uri="{BB962C8B-B14F-4D97-AF65-F5344CB8AC3E}">
        <p14:creationId xmlns:p14="http://schemas.microsoft.com/office/powerpoint/2010/main" val="943532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Accuracy</a:t>
            </a:r>
            <a:endParaRPr lang="en-IN" dirty="0"/>
          </a:p>
        </p:txBody>
      </p:sp>
      <p:sp>
        <p:nvSpPr>
          <p:cNvPr id="3" name="Content Placeholder 2"/>
          <p:cNvSpPr>
            <a:spLocks noGrp="1"/>
          </p:cNvSpPr>
          <p:nvPr>
            <p:ph idx="1"/>
          </p:nvPr>
        </p:nvSpPr>
        <p:spPr/>
        <p:txBody>
          <a:bodyPr>
            <a:normAutofit fontScale="92500" lnSpcReduction="10000"/>
          </a:bodyPr>
          <a:lstStyle/>
          <a:p>
            <a:pPr marL="0" lvl="0" indent="0">
              <a:buNone/>
            </a:pPr>
            <a:endParaRPr lang="en-US" dirty="0" smtClean="0"/>
          </a:p>
          <a:p>
            <a:pPr lvl="0"/>
            <a:r>
              <a:rPr lang="en-US" b="1" dirty="0" smtClean="0"/>
              <a:t>Comparability: </a:t>
            </a:r>
            <a:r>
              <a:rPr lang="en-US" dirty="0" smtClean="0"/>
              <a:t>Accuracy </a:t>
            </a:r>
            <a:r>
              <a:rPr lang="en-US" dirty="0"/>
              <a:t>or trueness is the </a:t>
            </a:r>
            <a:r>
              <a:rPr lang="en-US" b="1" dirty="0"/>
              <a:t>degree of closeness </a:t>
            </a:r>
            <a:r>
              <a:rPr lang="en-US" dirty="0"/>
              <a:t>of measured </a:t>
            </a:r>
            <a:r>
              <a:rPr lang="en-US" dirty="0" smtClean="0"/>
              <a:t>values (using </a:t>
            </a:r>
            <a:r>
              <a:rPr lang="en-US" dirty="0"/>
              <a:t>a given method) to the true/correct </a:t>
            </a:r>
            <a:r>
              <a:rPr lang="en-US" dirty="0" smtClean="0"/>
              <a:t>value</a:t>
            </a:r>
            <a:r>
              <a:rPr lang="en-US" dirty="0"/>
              <a:t> </a:t>
            </a:r>
            <a:r>
              <a:rPr lang="en-US" dirty="0" smtClean="0"/>
              <a:t>and </a:t>
            </a:r>
            <a:r>
              <a:rPr lang="en-US" b="1" dirty="0" smtClean="0"/>
              <a:t>comparability of the method to the reference method </a:t>
            </a:r>
          </a:p>
          <a:p>
            <a:pPr lvl="0"/>
            <a:r>
              <a:rPr lang="en-US" b="1" dirty="0" smtClean="0"/>
              <a:t>Bias</a:t>
            </a:r>
            <a:r>
              <a:rPr lang="en-US" dirty="0" smtClean="0"/>
              <a:t> </a:t>
            </a:r>
            <a:r>
              <a:rPr lang="en-US" dirty="0"/>
              <a:t>is a quantitative measure of the average difference between results from a given measurement procedure and results from an accepted reference measurement procedure. </a:t>
            </a:r>
            <a:endParaRPr lang="en-IN" dirty="0"/>
          </a:p>
        </p:txBody>
      </p:sp>
      <p:sp>
        <p:nvSpPr>
          <p:cNvPr id="4" name="Date Placeholder 3"/>
          <p:cNvSpPr>
            <a:spLocks noGrp="1"/>
          </p:cNvSpPr>
          <p:nvPr>
            <p:ph type="dt" sz="half" idx="10"/>
          </p:nvPr>
        </p:nvSpPr>
        <p:spPr/>
        <p:txBody>
          <a:bodyPr/>
          <a:lstStyle/>
          <a:p>
            <a:fld id="{59A23C73-2D08-4F0B-8D92-B3CF888B5013}"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23</a:t>
            </a:fld>
            <a:endParaRPr lang="en-US"/>
          </a:p>
        </p:txBody>
      </p:sp>
    </p:spTree>
    <p:extLst>
      <p:ext uri="{BB962C8B-B14F-4D97-AF65-F5344CB8AC3E}">
        <p14:creationId xmlns:p14="http://schemas.microsoft.com/office/powerpoint/2010/main" val="358376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457202"/>
            <a:ext cx="7587995" cy="55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A753F54-2BF3-4AB8-98EC-10AED5CB9CD4}"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24</a:t>
            </a:fld>
            <a:endParaRPr lang="en-US"/>
          </a:p>
        </p:txBody>
      </p:sp>
    </p:spTree>
    <p:extLst>
      <p:ext uri="{BB962C8B-B14F-4D97-AF65-F5344CB8AC3E}">
        <p14:creationId xmlns:p14="http://schemas.microsoft.com/office/powerpoint/2010/main" val="1260804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How is accuracy denoted on a kit insert?</a:t>
            </a:r>
            <a:endParaRPr lang="en-IN"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b="1" dirty="0"/>
              <a:t>Method comparison</a:t>
            </a:r>
            <a:r>
              <a:rPr lang="en-US" dirty="0"/>
              <a:t>’ in the kit insert. </a:t>
            </a:r>
            <a:endParaRPr lang="en-US" dirty="0" smtClean="0"/>
          </a:p>
          <a:p>
            <a:r>
              <a:rPr lang="en-IN" dirty="0" smtClean="0">
                <a:solidFill>
                  <a:srgbClr val="00B0F0"/>
                </a:solidFill>
              </a:rPr>
              <a:t>Data </a:t>
            </a:r>
            <a:r>
              <a:rPr lang="en-IN" dirty="0">
                <a:solidFill>
                  <a:srgbClr val="00B0F0"/>
                </a:solidFill>
              </a:rPr>
              <a:t>from Regression analysis (Correlation Coefficient, Slope, and </a:t>
            </a:r>
            <a:r>
              <a:rPr lang="en-IN" dirty="0" smtClean="0">
                <a:solidFill>
                  <a:srgbClr val="00B0F0"/>
                </a:solidFill>
              </a:rPr>
              <a:t>Intercept)</a:t>
            </a:r>
          </a:p>
          <a:p>
            <a:r>
              <a:rPr lang="en-IN" dirty="0" smtClean="0">
                <a:solidFill>
                  <a:srgbClr val="00B0F0"/>
                </a:solidFill>
              </a:rPr>
              <a:t>Data </a:t>
            </a:r>
            <a:r>
              <a:rPr lang="en-IN" dirty="0">
                <a:solidFill>
                  <a:srgbClr val="00B0F0"/>
                </a:solidFill>
              </a:rPr>
              <a:t>from Difference Calculations</a:t>
            </a:r>
          </a:p>
          <a:p>
            <a:endParaRPr lang="en-IN" dirty="0"/>
          </a:p>
          <a:p>
            <a:pPr marL="0" indent="0">
              <a:buNone/>
            </a:pPr>
            <a:endParaRPr lang="en-IN" dirty="0"/>
          </a:p>
        </p:txBody>
      </p:sp>
      <p:sp>
        <p:nvSpPr>
          <p:cNvPr id="4" name="Date Placeholder 3"/>
          <p:cNvSpPr>
            <a:spLocks noGrp="1"/>
          </p:cNvSpPr>
          <p:nvPr>
            <p:ph type="dt" sz="half" idx="10"/>
          </p:nvPr>
        </p:nvSpPr>
        <p:spPr/>
        <p:txBody>
          <a:bodyPr/>
          <a:lstStyle/>
          <a:p>
            <a:fld id="{E5834D54-009F-473E-94A4-CD07BD224CE8}"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25</a:t>
            </a:fld>
            <a:endParaRPr lang="en-US"/>
          </a:p>
        </p:txBody>
      </p:sp>
    </p:spTree>
    <p:extLst>
      <p:ext uri="{BB962C8B-B14F-4D97-AF65-F5344CB8AC3E}">
        <p14:creationId xmlns:p14="http://schemas.microsoft.com/office/powerpoint/2010/main" val="225985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a:t>Data from Regression analysis (Correlation Coefficient, Slope, and Intercept)</a:t>
            </a:r>
            <a:br>
              <a:rPr lang="en-IN" sz="3600" dirty="0"/>
            </a:br>
            <a:endParaRPr lang="en-IN" sz="3600" dirty="0"/>
          </a:p>
        </p:txBody>
      </p:sp>
      <p:sp>
        <p:nvSpPr>
          <p:cNvPr id="3" name="Content Placeholder 2"/>
          <p:cNvSpPr>
            <a:spLocks noGrp="1"/>
          </p:cNvSpPr>
          <p:nvPr>
            <p:ph idx="1"/>
          </p:nvPr>
        </p:nvSpPr>
        <p:spPr/>
        <p:txBody>
          <a:bodyPr/>
          <a:lstStyle/>
          <a:p>
            <a:pPr marL="0" indent="0">
              <a:buNone/>
            </a:pPr>
            <a:r>
              <a:rPr lang="en-US" dirty="0"/>
              <a:t>The correlation coefficient denotes the comparability and should be &gt; 0.975%. The ideal is 1. </a:t>
            </a:r>
          </a:p>
          <a:p>
            <a:pPr marL="0" indent="0">
              <a:buNone/>
            </a:pPr>
            <a:r>
              <a:rPr lang="en-US" dirty="0"/>
              <a:t>The slope and the intercept denote the bias from the reference methods.  The number of samples compared and the measurement range covered for comparison studies are also given. </a:t>
            </a:r>
          </a:p>
          <a:p>
            <a:pPr marL="0" indent="0">
              <a:buNone/>
            </a:pPr>
            <a:endParaRPr lang="en-IN" dirty="0"/>
          </a:p>
        </p:txBody>
      </p:sp>
      <p:sp>
        <p:nvSpPr>
          <p:cNvPr id="4" name="Date Placeholder 3"/>
          <p:cNvSpPr>
            <a:spLocks noGrp="1"/>
          </p:cNvSpPr>
          <p:nvPr>
            <p:ph type="dt" sz="half" idx="10"/>
          </p:nvPr>
        </p:nvSpPr>
        <p:spPr/>
        <p:txBody>
          <a:bodyPr/>
          <a:lstStyle/>
          <a:p>
            <a:fld id="{700C7FF7-7545-44DB-9F49-28EF9225ABD8}"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26</a:t>
            </a:fld>
            <a:endParaRPr lang="en-US"/>
          </a:p>
        </p:txBody>
      </p:sp>
    </p:spTree>
    <p:extLst>
      <p:ext uri="{BB962C8B-B14F-4D97-AF65-F5344CB8AC3E}">
        <p14:creationId xmlns:p14="http://schemas.microsoft.com/office/powerpoint/2010/main" val="355720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858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F536016-AB68-47FC-A696-FB72A4C4B888}"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4" name="Slide Number Placeholder 3"/>
          <p:cNvSpPr>
            <a:spLocks noGrp="1"/>
          </p:cNvSpPr>
          <p:nvPr>
            <p:ph type="sldNum" sz="quarter" idx="12"/>
          </p:nvPr>
        </p:nvSpPr>
        <p:spPr/>
        <p:txBody>
          <a:bodyPr/>
          <a:lstStyle/>
          <a:p>
            <a:fld id="{D37EA018-DE85-4300-BC10-2200C6FFB419}" type="slidenum">
              <a:rPr lang="en-US" smtClean="0"/>
              <a:t>27</a:t>
            </a:fld>
            <a:endParaRPr lang="en-US"/>
          </a:p>
        </p:txBody>
      </p:sp>
    </p:spTree>
    <p:extLst>
      <p:ext uri="{BB962C8B-B14F-4D97-AF65-F5344CB8AC3E}">
        <p14:creationId xmlns:p14="http://schemas.microsoft.com/office/powerpoint/2010/main" val="390535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00B0F0"/>
                </a:solidFill>
              </a:rPr>
              <a:t>Data from Difference Calculations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418951"/>
            <a:ext cx="4724400" cy="47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BD3E755-0D12-4C91-B45E-AF436F03EC01}"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28</a:t>
            </a:fld>
            <a:endParaRPr lang="en-US"/>
          </a:p>
        </p:txBody>
      </p:sp>
    </p:spTree>
    <p:extLst>
      <p:ext uri="{BB962C8B-B14F-4D97-AF65-F5344CB8AC3E}">
        <p14:creationId xmlns:p14="http://schemas.microsoft.com/office/powerpoint/2010/main" val="3768594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Linearity</a:t>
            </a:r>
            <a:endParaRPr lang="en-IN" dirty="0"/>
          </a:p>
        </p:txBody>
      </p:sp>
      <p:sp>
        <p:nvSpPr>
          <p:cNvPr id="3" name="Content Placeholder 2"/>
          <p:cNvSpPr>
            <a:spLocks noGrp="1"/>
          </p:cNvSpPr>
          <p:nvPr>
            <p:ph idx="1"/>
          </p:nvPr>
        </p:nvSpPr>
        <p:spPr>
          <a:xfrm>
            <a:off x="533400" y="1600200"/>
            <a:ext cx="8229600" cy="4525963"/>
          </a:xfrm>
        </p:spPr>
        <p:txBody>
          <a:bodyPr>
            <a:normAutofit fontScale="92500"/>
          </a:bodyPr>
          <a:lstStyle/>
          <a:p>
            <a:pPr lvl="0"/>
            <a:r>
              <a:rPr lang="en-US" dirty="0"/>
              <a:t>A</a:t>
            </a:r>
            <a:r>
              <a:rPr lang="en-US" dirty="0" smtClean="0"/>
              <a:t>nalytical </a:t>
            </a:r>
            <a:r>
              <a:rPr lang="en-US" dirty="0"/>
              <a:t>measurement range </a:t>
            </a:r>
            <a:r>
              <a:rPr lang="en-US" b="1" dirty="0"/>
              <a:t>(AMR): </a:t>
            </a:r>
            <a:r>
              <a:rPr lang="en-US" dirty="0"/>
              <a:t>Linearity is the range of </a:t>
            </a:r>
            <a:r>
              <a:rPr lang="en-US" dirty="0" err="1"/>
              <a:t>analyte</a:t>
            </a:r>
            <a:r>
              <a:rPr lang="en-US" dirty="0"/>
              <a:t> values that a method can directly measure on the specimen without any dilution, concentration, or other pretreatment not part of the usual assay process. </a:t>
            </a:r>
            <a:endParaRPr lang="en-US" dirty="0" smtClean="0"/>
          </a:p>
          <a:p>
            <a:pPr lvl="0"/>
            <a:r>
              <a:rPr lang="en-US" dirty="0" smtClean="0"/>
              <a:t>It </a:t>
            </a:r>
            <a:r>
              <a:rPr lang="en-US" dirty="0"/>
              <a:t>indicates the consistency of imprecision and accuracy (bias) over the range of measurement. </a:t>
            </a:r>
            <a:endParaRPr lang="en-US" dirty="0" smtClean="0"/>
          </a:p>
          <a:p>
            <a:pPr lvl="0"/>
            <a:r>
              <a:rPr lang="en-US" dirty="0" smtClean="0"/>
              <a:t>A </a:t>
            </a:r>
            <a:r>
              <a:rPr lang="en-US" dirty="0"/>
              <a:t>higher range gives better advantage in </a:t>
            </a:r>
            <a:r>
              <a:rPr lang="en-US" dirty="0" smtClean="0"/>
              <a:t>analysis</a:t>
            </a:r>
            <a:endParaRPr lang="en-IN" dirty="0"/>
          </a:p>
        </p:txBody>
      </p:sp>
      <p:sp>
        <p:nvSpPr>
          <p:cNvPr id="4" name="Date Placeholder 3"/>
          <p:cNvSpPr>
            <a:spLocks noGrp="1"/>
          </p:cNvSpPr>
          <p:nvPr>
            <p:ph type="dt" sz="half" idx="10"/>
          </p:nvPr>
        </p:nvSpPr>
        <p:spPr/>
        <p:txBody>
          <a:bodyPr/>
          <a:lstStyle/>
          <a:p>
            <a:fld id="{D4C8CD88-7C94-48E2-94EE-C577F8116588}"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29</a:t>
            </a:fld>
            <a:endParaRPr lang="en-US"/>
          </a:p>
        </p:txBody>
      </p:sp>
    </p:spTree>
    <p:extLst>
      <p:ext uri="{BB962C8B-B14F-4D97-AF65-F5344CB8AC3E}">
        <p14:creationId xmlns:p14="http://schemas.microsoft.com/office/powerpoint/2010/main" val="299593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868362"/>
          </a:xfrm>
        </p:spPr>
        <p:txBody>
          <a:bodyPr/>
          <a:lstStyle/>
          <a:p>
            <a:r>
              <a:rPr lang="en-US" dirty="0" smtClean="0"/>
              <a:t>Quality management – </a:t>
            </a:r>
            <a:r>
              <a:rPr lang="en-US" dirty="0" smtClean="0">
                <a:solidFill>
                  <a:srgbClr val="0070C0"/>
                </a:solidFill>
              </a:rPr>
              <a:t>WHY ?</a:t>
            </a:r>
            <a:endParaRPr lang="en-US" dirty="0">
              <a:solidFill>
                <a:srgbClr val="0070C0"/>
              </a:solidFill>
            </a:endParaRPr>
          </a:p>
        </p:txBody>
      </p:sp>
      <p:sp>
        <p:nvSpPr>
          <p:cNvPr id="3" name="Content Placeholder 2"/>
          <p:cNvSpPr>
            <a:spLocks noGrp="1"/>
          </p:cNvSpPr>
          <p:nvPr>
            <p:ph idx="1"/>
          </p:nvPr>
        </p:nvSpPr>
        <p:spPr>
          <a:xfrm>
            <a:off x="457200" y="1828800"/>
            <a:ext cx="8229600" cy="4572000"/>
          </a:xfrm>
        </p:spPr>
        <p:txBody>
          <a:bodyPr>
            <a:normAutofit/>
          </a:bodyPr>
          <a:lstStyle/>
          <a:p>
            <a:pPr algn="just"/>
            <a:r>
              <a:rPr lang="en-US" dirty="0"/>
              <a:t>R</a:t>
            </a:r>
            <a:r>
              <a:rPr lang="en-US" dirty="0" smtClean="0"/>
              <a:t>eliable diagnostic services require monitoring the quality of its inventory flow</a:t>
            </a:r>
          </a:p>
          <a:p>
            <a:pPr algn="just"/>
            <a:r>
              <a:rPr lang="en-US" dirty="0" smtClean="0"/>
              <a:t>Ensuring </a:t>
            </a:r>
            <a:r>
              <a:rPr lang="en-US" dirty="0"/>
              <a:t>quality </a:t>
            </a:r>
            <a:r>
              <a:rPr lang="en-US" dirty="0" smtClean="0"/>
              <a:t>of material is </a:t>
            </a:r>
            <a:r>
              <a:rPr lang="en-US" dirty="0"/>
              <a:t>an integral part of quality assurance in the </a:t>
            </a:r>
            <a:r>
              <a:rPr lang="en-US" dirty="0" smtClean="0"/>
              <a:t>laboratory</a:t>
            </a:r>
          </a:p>
          <a:p>
            <a:pPr algn="just"/>
            <a:r>
              <a:rPr lang="en-US" dirty="0" smtClean="0">
                <a:solidFill>
                  <a:srgbClr val="0070C0"/>
                </a:solidFill>
              </a:rPr>
              <a:t>The primary error prevention step: Quality Reagents</a:t>
            </a:r>
          </a:p>
          <a:p>
            <a:pPr algn="just"/>
            <a:endParaRPr lang="en-US" dirty="0" smtClean="0"/>
          </a:p>
          <a:p>
            <a:pPr algn="just"/>
            <a:endParaRPr lang="en-US" dirty="0"/>
          </a:p>
        </p:txBody>
      </p:sp>
      <p:sp>
        <p:nvSpPr>
          <p:cNvPr id="4" name="Date Placeholder 3"/>
          <p:cNvSpPr>
            <a:spLocks noGrp="1"/>
          </p:cNvSpPr>
          <p:nvPr>
            <p:ph type="dt" sz="half" idx="10"/>
          </p:nvPr>
        </p:nvSpPr>
        <p:spPr/>
        <p:txBody>
          <a:bodyPr/>
          <a:lstStyle/>
          <a:p>
            <a:fld id="{76A9B966-9C15-4E57-B4A4-4088823F51D6}"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3</a:t>
            </a:fld>
            <a:endParaRPr lang="en-US"/>
          </a:p>
        </p:txBody>
      </p:sp>
    </p:spTree>
    <p:extLst>
      <p:ext uri="{BB962C8B-B14F-4D97-AF65-F5344CB8AC3E}">
        <p14:creationId xmlns:p14="http://schemas.microsoft.com/office/powerpoint/2010/main" val="7172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 Example…</a:t>
            </a:r>
            <a:endParaRPr lang="en-IN" dirty="0"/>
          </a:p>
        </p:txBody>
      </p:sp>
      <p:sp>
        <p:nvSpPr>
          <p:cNvPr id="3" name="Content Placeholder 2"/>
          <p:cNvSpPr>
            <a:spLocks noGrp="1"/>
          </p:cNvSpPr>
          <p:nvPr>
            <p:ph idx="1"/>
          </p:nvPr>
        </p:nvSpPr>
        <p:spPr/>
        <p:txBody>
          <a:bodyPr>
            <a:normAutofit/>
          </a:bodyPr>
          <a:lstStyle/>
          <a:p>
            <a:pPr marL="0" indent="0">
              <a:buNone/>
            </a:pPr>
            <a:endParaRPr lang="en-US" sz="2800" i="1" dirty="0" smtClean="0"/>
          </a:p>
          <a:p>
            <a:pPr marL="0" indent="0">
              <a:buNone/>
            </a:pPr>
            <a:r>
              <a:rPr lang="en-US" sz="2800" i="1" dirty="0" smtClean="0"/>
              <a:t>The </a:t>
            </a:r>
            <a:r>
              <a:rPr lang="en-US" sz="2800" i="1" dirty="0"/>
              <a:t>Glucose procedure is linear from 10 - 800 mg/</a:t>
            </a:r>
            <a:r>
              <a:rPr lang="en-US" sz="2800" i="1" dirty="0" err="1"/>
              <a:t>dL</a:t>
            </a:r>
            <a:r>
              <a:rPr lang="en-US" sz="2800" i="1" dirty="0"/>
              <a:t> for serum and cerebrospinal fluid determinations; </a:t>
            </a:r>
            <a:endParaRPr lang="en-US" sz="2800" i="1" dirty="0" smtClean="0"/>
          </a:p>
          <a:p>
            <a:pPr marL="0" indent="0">
              <a:buNone/>
            </a:pPr>
            <a:r>
              <a:rPr lang="en-US" sz="2800" i="1" dirty="0" smtClean="0"/>
              <a:t>10 </a:t>
            </a:r>
            <a:r>
              <a:rPr lang="en-US" sz="2800" i="1" dirty="0"/>
              <a:t>- 700 mg/</a:t>
            </a:r>
            <a:r>
              <a:rPr lang="en-US" sz="2800" i="1" dirty="0" err="1"/>
              <a:t>dL</a:t>
            </a:r>
            <a:r>
              <a:rPr lang="en-US" sz="2800" i="1" dirty="0"/>
              <a:t> for urine determinations. Samples exceeding the upper limit of linearity should be diluted and repeated. The sample may be diluted, repeated and multiplied by the dilution factor automatically by utilizing the AUTO REPEAT RUN.</a:t>
            </a:r>
            <a:endParaRPr lang="en-IN" sz="2800" i="1" dirty="0"/>
          </a:p>
          <a:p>
            <a:pPr marL="0" indent="0">
              <a:buNone/>
            </a:pPr>
            <a:endParaRPr lang="en-IN" dirty="0"/>
          </a:p>
          <a:p>
            <a:endParaRPr lang="en-IN" dirty="0"/>
          </a:p>
        </p:txBody>
      </p:sp>
      <p:sp>
        <p:nvSpPr>
          <p:cNvPr id="4" name="Rounded Rectangle 3"/>
          <p:cNvSpPr/>
          <p:nvPr/>
        </p:nvSpPr>
        <p:spPr>
          <a:xfrm>
            <a:off x="533400" y="1676400"/>
            <a:ext cx="8153400" cy="4038600"/>
          </a:xfrm>
          <a:prstGeom prst="roundRect">
            <a:avLst>
              <a:gd name="adj" fmla="val 1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ate Placeholder 4"/>
          <p:cNvSpPr>
            <a:spLocks noGrp="1"/>
          </p:cNvSpPr>
          <p:nvPr>
            <p:ph type="dt" sz="half" idx="10"/>
          </p:nvPr>
        </p:nvSpPr>
        <p:spPr/>
        <p:txBody>
          <a:bodyPr/>
          <a:lstStyle/>
          <a:p>
            <a:fld id="{2C7EAEC2-4AB0-4434-8418-704545156276}" type="datetime1">
              <a:rPr lang="en-US" smtClean="0"/>
              <a:t>6/25/2018</a:t>
            </a:fld>
            <a:endParaRPr lang="en-US"/>
          </a:p>
        </p:txBody>
      </p:sp>
      <p:sp>
        <p:nvSpPr>
          <p:cNvPr id="6" name="Footer Placeholder 5"/>
          <p:cNvSpPr>
            <a:spLocks noGrp="1"/>
          </p:cNvSpPr>
          <p:nvPr>
            <p:ph type="ftr" sz="quarter" idx="11"/>
          </p:nvPr>
        </p:nvSpPr>
        <p:spPr/>
        <p:txBody>
          <a:bodyPr/>
          <a:lstStyle/>
          <a:p>
            <a:r>
              <a:rPr lang="en-IN" smtClean="0"/>
              <a:t>Labs for Life Project - India</a:t>
            </a:r>
            <a:endParaRPr lang="en-US"/>
          </a:p>
        </p:txBody>
      </p:sp>
      <p:sp>
        <p:nvSpPr>
          <p:cNvPr id="7" name="Slide Number Placeholder 6"/>
          <p:cNvSpPr>
            <a:spLocks noGrp="1"/>
          </p:cNvSpPr>
          <p:nvPr>
            <p:ph type="sldNum" sz="quarter" idx="12"/>
          </p:nvPr>
        </p:nvSpPr>
        <p:spPr/>
        <p:txBody>
          <a:bodyPr/>
          <a:lstStyle/>
          <a:p>
            <a:fld id="{D37EA018-DE85-4300-BC10-2200C6FFB419}" type="slidenum">
              <a:rPr lang="en-US" smtClean="0"/>
              <a:t>30</a:t>
            </a:fld>
            <a:endParaRPr lang="en-US"/>
          </a:p>
        </p:txBody>
      </p:sp>
    </p:spTree>
    <p:extLst>
      <p:ext uri="{BB962C8B-B14F-4D97-AF65-F5344CB8AC3E}">
        <p14:creationId xmlns:p14="http://schemas.microsoft.com/office/powerpoint/2010/main" val="52652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Analytical </a:t>
            </a:r>
            <a:r>
              <a:rPr lang="en-US" b="1" dirty="0" smtClean="0"/>
              <a:t>Sensitivity</a:t>
            </a:r>
            <a:endParaRPr lang="en-IN" dirty="0"/>
          </a:p>
        </p:txBody>
      </p:sp>
      <p:sp>
        <p:nvSpPr>
          <p:cNvPr id="3" name="Content Placeholder 2"/>
          <p:cNvSpPr>
            <a:spLocks noGrp="1"/>
          </p:cNvSpPr>
          <p:nvPr>
            <p:ph sz="half" idx="2"/>
          </p:nvPr>
        </p:nvSpPr>
        <p:spPr>
          <a:xfrm>
            <a:off x="217284" y="2057400"/>
            <a:ext cx="4040188" cy="3951288"/>
          </a:xfrm>
        </p:spPr>
        <p:txBody>
          <a:bodyPr/>
          <a:lstStyle/>
          <a:p>
            <a:r>
              <a:rPr lang="en-US" dirty="0" smtClean="0"/>
              <a:t>It </a:t>
            </a:r>
            <a:r>
              <a:rPr lang="en-US" dirty="0"/>
              <a:t>is defined as the lowest concentration of an </a:t>
            </a:r>
            <a:r>
              <a:rPr lang="en-US" dirty="0" err="1"/>
              <a:t>analyte</a:t>
            </a:r>
            <a:r>
              <a:rPr lang="en-US" dirty="0"/>
              <a:t>/ substance that can be distinguished from background noise. </a:t>
            </a:r>
            <a:endParaRPr lang="en-US" dirty="0" smtClean="0"/>
          </a:p>
          <a:p>
            <a:r>
              <a:rPr lang="en-US" dirty="0" smtClean="0"/>
              <a:t>Limit </a:t>
            </a:r>
            <a:r>
              <a:rPr lang="en-US" dirty="0"/>
              <a:t>of Blank (</a:t>
            </a:r>
            <a:r>
              <a:rPr lang="en-US" dirty="0" err="1"/>
              <a:t>LoB</a:t>
            </a:r>
            <a:r>
              <a:rPr lang="en-US" dirty="0" smtClean="0"/>
              <a:t>) </a:t>
            </a:r>
          </a:p>
          <a:p>
            <a:r>
              <a:rPr lang="en-US" dirty="0" smtClean="0"/>
              <a:t>Limit </a:t>
            </a:r>
            <a:r>
              <a:rPr lang="en-US" dirty="0"/>
              <a:t>of Detection (</a:t>
            </a:r>
            <a:r>
              <a:rPr lang="en-US" dirty="0" err="1"/>
              <a:t>LoD</a:t>
            </a:r>
            <a:r>
              <a:rPr lang="en-US" dirty="0" smtClean="0"/>
              <a:t>)</a:t>
            </a:r>
          </a:p>
          <a:p>
            <a:r>
              <a:rPr lang="en-US" dirty="0" smtClean="0"/>
              <a:t>Limit </a:t>
            </a:r>
            <a:r>
              <a:rPr lang="en-US" dirty="0"/>
              <a:t>of Quantitation</a:t>
            </a:r>
            <a:endParaRPr lang="en-IN"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6" y="2209801"/>
            <a:ext cx="5114925"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EA0ED243-E41B-4495-BE5A-B5018F025827}"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31</a:t>
            </a:fld>
            <a:endParaRPr lang="en-US"/>
          </a:p>
        </p:txBody>
      </p:sp>
    </p:spTree>
    <p:extLst>
      <p:ext uri="{BB962C8B-B14F-4D97-AF65-F5344CB8AC3E}">
        <p14:creationId xmlns:p14="http://schemas.microsoft.com/office/powerpoint/2010/main" val="246952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Analytical Specificity</a:t>
            </a:r>
            <a:endParaRPr lang="en-IN" dirty="0"/>
          </a:p>
        </p:txBody>
      </p:sp>
      <p:sp>
        <p:nvSpPr>
          <p:cNvPr id="8" name="Content Placeholder 7"/>
          <p:cNvSpPr>
            <a:spLocks noGrp="1"/>
          </p:cNvSpPr>
          <p:nvPr>
            <p:ph idx="1"/>
          </p:nvPr>
        </p:nvSpPr>
        <p:spPr/>
        <p:txBody>
          <a:bodyPr>
            <a:normAutofit fontScale="92500" lnSpcReduction="10000"/>
          </a:bodyPr>
          <a:lstStyle/>
          <a:p>
            <a:pPr lvl="0"/>
            <a:r>
              <a:rPr lang="en-US" dirty="0" smtClean="0"/>
              <a:t> It </a:t>
            </a:r>
            <a:r>
              <a:rPr lang="en-US" dirty="0"/>
              <a:t>is the ability of an assay procedure to determine the concentration of a target </a:t>
            </a:r>
            <a:r>
              <a:rPr lang="en-US" dirty="0" err="1"/>
              <a:t>analyte</a:t>
            </a:r>
            <a:r>
              <a:rPr lang="en-US" dirty="0"/>
              <a:t> without influence from other (potentially interfering) substances or factors in the sample matrix. </a:t>
            </a:r>
            <a:endParaRPr lang="en-US" dirty="0" smtClean="0"/>
          </a:p>
          <a:p>
            <a:pPr marL="0" indent="0">
              <a:buNone/>
            </a:pPr>
            <a:r>
              <a:rPr lang="en-US" dirty="0" smtClean="0"/>
              <a:t>Includes:</a:t>
            </a:r>
          </a:p>
          <a:p>
            <a:pPr lvl="1"/>
            <a:r>
              <a:rPr lang="en-US" dirty="0" smtClean="0"/>
              <a:t>cross </a:t>
            </a:r>
            <a:r>
              <a:rPr lang="en-US" dirty="0"/>
              <a:t>reactivity </a:t>
            </a:r>
            <a:endParaRPr lang="en-US" dirty="0" smtClean="0"/>
          </a:p>
          <a:p>
            <a:pPr lvl="1"/>
            <a:r>
              <a:rPr lang="en-US" dirty="0" smtClean="0"/>
              <a:t>Interference</a:t>
            </a:r>
          </a:p>
          <a:p>
            <a:pPr lvl="2"/>
            <a:r>
              <a:rPr lang="en-US" dirty="0" smtClean="0"/>
              <a:t>Endogenous</a:t>
            </a:r>
          </a:p>
          <a:p>
            <a:pPr lvl="2"/>
            <a:r>
              <a:rPr lang="en-US" dirty="0" smtClean="0"/>
              <a:t>Exogenous</a:t>
            </a:r>
            <a:endParaRPr lang="en-IN" dirty="0"/>
          </a:p>
        </p:txBody>
      </p:sp>
      <p:sp>
        <p:nvSpPr>
          <p:cNvPr id="2" name="Date Placeholder 1"/>
          <p:cNvSpPr>
            <a:spLocks noGrp="1"/>
          </p:cNvSpPr>
          <p:nvPr>
            <p:ph type="dt" sz="half" idx="10"/>
          </p:nvPr>
        </p:nvSpPr>
        <p:spPr/>
        <p:txBody>
          <a:bodyPr/>
          <a:lstStyle/>
          <a:p>
            <a:fld id="{8821D890-52E7-4B58-8B16-BA7083098C71}"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4" name="Slide Number Placeholder 3"/>
          <p:cNvSpPr>
            <a:spLocks noGrp="1"/>
          </p:cNvSpPr>
          <p:nvPr>
            <p:ph type="sldNum" sz="quarter" idx="12"/>
          </p:nvPr>
        </p:nvSpPr>
        <p:spPr/>
        <p:txBody>
          <a:bodyPr/>
          <a:lstStyle/>
          <a:p>
            <a:fld id="{D37EA018-DE85-4300-BC10-2200C6FFB419}" type="slidenum">
              <a:rPr lang="en-US" smtClean="0"/>
              <a:t>32</a:t>
            </a:fld>
            <a:endParaRPr lang="en-US"/>
          </a:p>
        </p:txBody>
      </p:sp>
    </p:spTree>
    <p:extLst>
      <p:ext uri="{BB962C8B-B14F-4D97-AF65-F5344CB8AC3E}">
        <p14:creationId xmlns:p14="http://schemas.microsoft.com/office/powerpoint/2010/main" val="1326826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Cross </a:t>
            </a:r>
            <a:r>
              <a:rPr lang="en-US" b="1" dirty="0" smtClean="0"/>
              <a:t>reactivity</a:t>
            </a:r>
            <a:endParaRPr lang="en-IN" dirty="0"/>
          </a:p>
        </p:txBody>
      </p:sp>
      <p:sp>
        <p:nvSpPr>
          <p:cNvPr id="8" name="Content Placeholder 7"/>
          <p:cNvSpPr>
            <a:spLocks noGrp="1"/>
          </p:cNvSpPr>
          <p:nvPr>
            <p:ph idx="1"/>
          </p:nvPr>
        </p:nvSpPr>
        <p:spPr/>
        <p:txBody>
          <a:bodyPr>
            <a:normAutofit/>
          </a:bodyPr>
          <a:lstStyle/>
          <a:p>
            <a:r>
              <a:rPr lang="en-US" b="1" dirty="0" smtClean="0"/>
              <a:t>Cross Reactivity: </a:t>
            </a:r>
            <a:r>
              <a:rPr lang="en-US" dirty="0" smtClean="0"/>
              <a:t>refers </a:t>
            </a:r>
            <a:r>
              <a:rPr lang="en-US" dirty="0"/>
              <a:t>to the erroneous recognition of </a:t>
            </a:r>
            <a:r>
              <a:rPr lang="en-US" dirty="0" err="1"/>
              <a:t>antigenically</a:t>
            </a:r>
            <a:r>
              <a:rPr lang="en-US" dirty="0"/>
              <a:t> similar substances e.g. genetically related microorganisms, cross reacting antibodies/ antigens, </a:t>
            </a:r>
            <a:r>
              <a:rPr lang="en-US" dirty="0" err="1" smtClean="0"/>
              <a:t>etc</a:t>
            </a:r>
            <a:endParaRPr lang="en-US" dirty="0" smtClean="0"/>
          </a:p>
          <a:p>
            <a:pPr marL="0" indent="0">
              <a:buNone/>
            </a:pPr>
            <a:endParaRPr lang="en-US" dirty="0" smtClean="0"/>
          </a:p>
          <a:p>
            <a:pPr marL="0" lvl="0" indent="0">
              <a:buNone/>
            </a:pPr>
            <a:endParaRPr lang="en-IN" dirty="0"/>
          </a:p>
        </p:txBody>
      </p:sp>
      <p:sp>
        <p:nvSpPr>
          <p:cNvPr id="2" name="Date Placeholder 1"/>
          <p:cNvSpPr>
            <a:spLocks noGrp="1"/>
          </p:cNvSpPr>
          <p:nvPr>
            <p:ph type="dt" sz="half" idx="10"/>
          </p:nvPr>
        </p:nvSpPr>
        <p:spPr/>
        <p:txBody>
          <a:bodyPr/>
          <a:lstStyle/>
          <a:p>
            <a:fld id="{1FEB3B6F-5F54-45EC-A3C8-71A48BE0FB48}"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4" name="Slide Number Placeholder 3"/>
          <p:cNvSpPr>
            <a:spLocks noGrp="1"/>
          </p:cNvSpPr>
          <p:nvPr>
            <p:ph type="sldNum" sz="quarter" idx="12"/>
          </p:nvPr>
        </p:nvSpPr>
        <p:spPr/>
        <p:txBody>
          <a:bodyPr/>
          <a:lstStyle/>
          <a:p>
            <a:fld id="{D37EA018-DE85-4300-BC10-2200C6FFB419}" type="slidenum">
              <a:rPr lang="en-US" smtClean="0"/>
              <a:t>33</a:t>
            </a:fld>
            <a:endParaRPr lang="en-US"/>
          </a:p>
        </p:txBody>
      </p:sp>
    </p:spTree>
    <p:extLst>
      <p:ext uri="{BB962C8B-B14F-4D97-AF65-F5344CB8AC3E}">
        <p14:creationId xmlns:p14="http://schemas.microsoft.com/office/powerpoint/2010/main" val="1694195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Interference </a:t>
            </a:r>
            <a:endParaRPr lang="en-IN" dirty="0"/>
          </a:p>
        </p:txBody>
      </p:sp>
      <p:sp>
        <p:nvSpPr>
          <p:cNvPr id="8" name="Content Placeholder 7"/>
          <p:cNvSpPr>
            <a:spLocks noGrp="1"/>
          </p:cNvSpPr>
          <p:nvPr>
            <p:ph idx="1"/>
          </p:nvPr>
        </p:nvSpPr>
        <p:spPr/>
        <p:txBody>
          <a:bodyPr>
            <a:normAutofit fontScale="85000" lnSpcReduction="20000"/>
          </a:bodyPr>
          <a:lstStyle/>
          <a:p>
            <a:pPr marL="0" indent="0">
              <a:buNone/>
            </a:pPr>
            <a:r>
              <a:rPr lang="en-US" b="1" dirty="0" smtClean="0"/>
              <a:t>Interference</a:t>
            </a:r>
            <a:r>
              <a:rPr lang="en-US" dirty="0" smtClean="0"/>
              <a:t> </a:t>
            </a:r>
            <a:r>
              <a:rPr lang="en-US" dirty="0"/>
              <a:t>is an </a:t>
            </a:r>
            <a:r>
              <a:rPr lang="en-US" dirty="0" err="1"/>
              <a:t>artefactual</a:t>
            </a:r>
            <a:r>
              <a:rPr lang="en-US" dirty="0"/>
              <a:t> increase or decrease in the apparent quantity of an </a:t>
            </a:r>
            <a:r>
              <a:rPr lang="en-US" dirty="0" err="1"/>
              <a:t>analyte</a:t>
            </a:r>
            <a:r>
              <a:rPr lang="en-US" dirty="0"/>
              <a:t> due to the presence of a substance that reacts nonspecifically with the measuring system. </a:t>
            </a:r>
            <a:endParaRPr lang="en-US" dirty="0" smtClean="0"/>
          </a:p>
          <a:p>
            <a:r>
              <a:rPr lang="en-US" b="1" dirty="0" smtClean="0"/>
              <a:t>Endogenous </a:t>
            </a:r>
            <a:r>
              <a:rPr lang="en-US" b="1" dirty="0"/>
              <a:t>interferences </a:t>
            </a:r>
            <a:r>
              <a:rPr lang="en-US" dirty="0"/>
              <a:t>include hemolysis (hemoglobin), icterus (bilirubin), </a:t>
            </a:r>
            <a:r>
              <a:rPr lang="en-US" dirty="0" err="1"/>
              <a:t>lipemia</a:t>
            </a:r>
            <a:r>
              <a:rPr lang="en-US" dirty="0"/>
              <a:t>, medications, binding </a:t>
            </a:r>
            <a:r>
              <a:rPr lang="en-US" dirty="0" smtClean="0"/>
              <a:t>proteins </a:t>
            </a:r>
          </a:p>
          <a:p>
            <a:r>
              <a:rPr lang="en-US" b="1" dirty="0" smtClean="0"/>
              <a:t>Exogenous </a:t>
            </a:r>
            <a:r>
              <a:rPr lang="en-US" b="1" dirty="0"/>
              <a:t>interferences</a:t>
            </a:r>
            <a:r>
              <a:rPr lang="en-US" dirty="0"/>
              <a:t> are caused by the introduction of external factors or conditions not normally present in native, properly collected and stored </a:t>
            </a:r>
            <a:r>
              <a:rPr lang="en-US" dirty="0" smtClean="0"/>
              <a:t>samples </a:t>
            </a:r>
            <a:r>
              <a:rPr lang="en-US" dirty="0"/>
              <a:t>e.g. </a:t>
            </a:r>
            <a:r>
              <a:rPr lang="en-US" dirty="0" smtClean="0"/>
              <a:t>blood </a:t>
            </a:r>
            <a:r>
              <a:rPr lang="en-US" dirty="0"/>
              <a:t>collection tube additives, serum </a:t>
            </a:r>
            <a:r>
              <a:rPr lang="en-US" dirty="0" smtClean="0"/>
              <a:t>separators. </a:t>
            </a:r>
            <a:endParaRPr lang="en-US" dirty="0"/>
          </a:p>
          <a:p>
            <a:pPr lvl="0"/>
            <a:endParaRPr lang="en-IN" dirty="0"/>
          </a:p>
        </p:txBody>
      </p:sp>
      <p:sp>
        <p:nvSpPr>
          <p:cNvPr id="2" name="Date Placeholder 1"/>
          <p:cNvSpPr>
            <a:spLocks noGrp="1"/>
          </p:cNvSpPr>
          <p:nvPr>
            <p:ph type="dt" sz="half" idx="10"/>
          </p:nvPr>
        </p:nvSpPr>
        <p:spPr/>
        <p:txBody>
          <a:bodyPr/>
          <a:lstStyle/>
          <a:p>
            <a:fld id="{E3B5EE84-8319-4870-A62A-CAFF0AA83A32}"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4" name="Slide Number Placeholder 3"/>
          <p:cNvSpPr>
            <a:spLocks noGrp="1"/>
          </p:cNvSpPr>
          <p:nvPr>
            <p:ph type="sldNum" sz="quarter" idx="12"/>
          </p:nvPr>
        </p:nvSpPr>
        <p:spPr/>
        <p:txBody>
          <a:bodyPr/>
          <a:lstStyle/>
          <a:p>
            <a:fld id="{D37EA018-DE85-4300-BC10-2200C6FFB419}" type="slidenum">
              <a:rPr lang="en-US" smtClean="0"/>
              <a:t>34</a:t>
            </a:fld>
            <a:endParaRPr lang="en-US"/>
          </a:p>
        </p:txBody>
      </p:sp>
    </p:spTree>
    <p:extLst>
      <p:ext uri="{BB962C8B-B14F-4D97-AF65-F5344CB8AC3E}">
        <p14:creationId xmlns:p14="http://schemas.microsoft.com/office/powerpoint/2010/main" val="763000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F0"/>
                </a:solidFill>
              </a:rPr>
              <a:t>Sensitivity Specificity </a:t>
            </a:r>
            <a:r>
              <a:rPr lang="en-IN" dirty="0" smtClean="0"/>
              <a:t>an example..</a:t>
            </a: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438402"/>
            <a:ext cx="8003892" cy="206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02F3C05E-3A10-4CDF-9F6C-E25B08647997}"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35</a:t>
            </a:fld>
            <a:endParaRPr lang="en-US"/>
          </a:p>
        </p:txBody>
      </p:sp>
    </p:spTree>
    <p:extLst>
      <p:ext uri="{BB962C8B-B14F-4D97-AF65-F5344CB8AC3E}">
        <p14:creationId xmlns:p14="http://schemas.microsoft.com/office/powerpoint/2010/main" val="164618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Specificity, </a:t>
            </a:r>
            <a:r>
              <a:rPr lang="en-IN" dirty="0" smtClean="0">
                <a:solidFill>
                  <a:srgbClr val="00B0F0"/>
                </a:solidFill>
              </a:rPr>
              <a:t> </a:t>
            </a:r>
            <a:r>
              <a:rPr lang="en-IN" dirty="0" smtClean="0"/>
              <a:t>an example..</a:t>
            </a:r>
            <a:endParaRPr lang="en-IN"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160" y="1524000"/>
            <a:ext cx="7528440" cy="454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D1EC3B9-5592-45C2-B649-DE0A87ED8A83}"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36</a:t>
            </a:fld>
            <a:endParaRPr lang="en-US"/>
          </a:p>
        </p:txBody>
      </p:sp>
    </p:spTree>
    <p:extLst>
      <p:ext uri="{BB962C8B-B14F-4D97-AF65-F5344CB8AC3E}">
        <p14:creationId xmlns:p14="http://schemas.microsoft.com/office/powerpoint/2010/main" val="4209171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Reference Intervals</a:t>
            </a:r>
            <a:endParaRPr lang="en-IN" dirty="0"/>
          </a:p>
        </p:txBody>
      </p:sp>
      <p:sp>
        <p:nvSpPr>
          <p:cNvPr id="3" name="Content Placeholder 2"/>
          <p:cNvSpPr>
            <a:spLocks noGrp="1"/>
          </p:cNvSpPr>
          <p:nvPr>
            <p:ph idx="1"/>
          </p:nvPr>
        </p:nvSpPr>
        <p:spPr/>
        <p:txBody>
          <a:bodyPr>
            <a:normAutofit fontScale="92500"/>
          </a:bodyPr>
          <a:lstStyle/>
          <a:p>
            <a:r>
              <a:rPr lang="en-US" dirty="0" smtClean="0"/>
              <a:t>When </a:t>
            </a:r>
            <a:r>
              <a:rPr lang="en-US" dirty="0"/>
              <a:t>measurement of an </a:t>
            </a:r>
            <a:r>
              <a:rPr lang="en-US" dirty="0" err="1"/>
              <a:t>analyte</a:t>
            </a:r>
            <a:r>
              <a:rPr lang="en-US" dirty="0"/>
              <a:t> is performed in a group of well-defined reference individuals, the central 95% interval of results obtained is referred to as the Biological Reference Interval for that </a:t>
            </a:r>
            <a:r>
              <a:rPr lang="en-US" dirty="0" err="1" smtClean="0"/>
              <a:t>analyte</a:t>
            </a:r>
            <a:r>
              <a:rPr lang="en-US" dirty="0" smtClean="0"/>
              <a:t>.</a:t>
            </a:r>
          </a:p>
          <a:p>
            <a:r>
              <a:rPr lang="en-US" dirty="0" smtClean="0"/>
              <a:t>It </a:t>
            </a:r>
            <a:r>
              <a:rPr lang="en-US" dirty="0"/>
              <a:t>is frequently provided as the interpretive information along with laboratory test results. </a:t>
            </a:r>
            <a:endParaRPr lang="en-US" dirty="0" smtClean="0"/>
          </a:p>
          <a:p>
            <a:r>
              <a:rPr lang="en-US" dirty="0" smtClean="0"/>
              <a:t>It </a:t>
            </a:r>
            <a:r>
              <a:rPr lang="en-US" dirty="0"/>
              <a:t>may vary for different demographic samples according to genetic and environmental factors.</a:t>
            </a:r>
            <a:endParaRPr lang="en-IN" dirty="0"/>
          </a:p>
          <a:p>
            <a:endParaRPr lang="en-IN" dirty="0"/>
          </a:p>
        </p:txBody>
      </p:sp>
      <p:sp>
        <p:nvSpPr>
          <p:cNvPr id="4" name="Date Placeholder 3"/>
          <p:cNvSpPr>
            <a:spLocks noGrp="1"/>
          </p:cNvSpPr>
          <p:nvPr>
            <p:ph type="dt" sz="half" idx="10"/>
          </p:nvPr>
        </p:nvSpPr>
        <p:spPr/>
        <p:txBody>
          <a:bodyPr/>
          <a:lstStyle/>
          <a:p>
            <a:fld id="{F07A8634-C195-41A9-81E2-2471187207BA}"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37</a:t>
            </a:fld>
            <a:endParaRPr lang="en-US"/>
          </a:p>
        </p:txBody>
      </p:sp>
    </p:spTree>
    <p:extLst>
      <p:ext uri="{BB962C8B-B14F-4D97-AF65-F5344CB8AC3E}">
        <p14:creationId xmlns:p14="http://schemas.microsoft.com/office/powerpoint/2010/main" val="356316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1828800"/>
            <a:ext cx="6934200" cy="4297363"/>
          </a:xfrm>
        </p:spPr>
        <p:txBody>
          <a:bodyPr/>
          <a:lstStyle/>
          <a:p>
            <a:pPr marL="0" indent="0" algn="ctr">
              <a:buNone/>
            </a:pPr>
            <a:r>
              <a:rPr lang="en-IN" b="1" dirty="0" smtClean="0"/>
              <a:t>Deciding on which reagent to purchase</a:t>
            </a:r>
          </a:p>
          <a:p>
            <a:pPr marL="0" indent="0" algn="ctr">
              <a:buNone/>
            </a:pPr>
            <a:r>
              <a:rPr lang="en-IN" b="1" dirty="0"/>
              <a:t>Quality requirements, Fitness for Purpose </a:t>
            </a:r>
          </a:p>
          <a:p>
            <a:pPr marL="0" indent="0" algn="ctr">
              <a:buNone/>
            </a:pPr>
            <a:endParaRPr lang="en-IN" b="1" dirty="0" smtClean="0"/>
          </a:p>
          <a:p>
            <a:pPr marL="0" indent="0" algn="ctr">
              <a:buNone/>
            </a:pPr>
            <a:r>
              <a:rPr lang="en-IN" b="1" dirty="0" smtClean="0"/>
              <a:t>Comparing the Stated Claims against Acceptable Error Specifications</a:t>
            </a:r>
          </a:p>
        </p:txBody>
      </p:sp>
      <p:sp>
        <p:nvSpPr>
          <p:cNvPr id="2" name="Date Placeholder 1"/>
          <p:cNvSpPr>
            <a:spLocks noGrp="1"/>
          </p:cNvSpPr>
          <p:nvPr>
            <p:ph type="dt" sz="half" idx="10"/>
          </p:nvPr>
        </p:nvSpPr>
        <p:spPr/>
        <p:txBody>
          <a:bodyPr/>
          <a:lstStyle/>
          <a:p>
            <a:fld id="{3BABFB5C-E9BD-494E-952D-658B78EF1EF2}"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38</a:t>
            </a:fld>
            <a:endParaRPr lang="en-US"/>
          </a:p>
        </p:txBody>
      </p:sp>
    </p:spTree>
    <p:extLst>
      <p:ext uri="{BB962C8B-B14F-4D97-AF65-F5344CB8AC3E}">
        <p14:creationId xmlns:p14="http://schemas.microsoft.com/office/powerpoint/2010/main" val="866855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error – where to look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Published literature – documented quality specifications for the test e.g. BV database</a:t>
            </a:r>
          </a:p>
          <a:p>
            <a:pPr algn="just"/>
            <a:r>
              <a:rPr lang="en-US" dirty="0" smtClean="0"/>
              <a:t>Guidelines </a:t>
            </a:r>
            <a:r>
              <a:rPr lang="en-US" dirty="0"/>
              <a:t>by international/national experts</a:t>
            </a:r>
            <a:r>
              <a:rPr lang="en-US" dirty="0" smtClean="0"/>
              <a:t>/ groups</a:t>
            </a:r>
          </a:p>
          <a:p>
            <a:pPr algn="just"/>
            <a:r>
              <a:rPr lang="en-US" dirty="0" smtClean="0"/>
              <a:t>Regulations e.g. CLIA</a:t>
            </a:r>
          </a:p>
          <a:p>
            <a:pPr algn="just"/>
            <a:r>
              <a:rPr lang="en-US" dirty="0"/>
              <a:t>EQA/PT </a:t>
            </a:r>
            <a:r>
              <a:rPr lang="en-US" dirty="0" smtClean="0"/>
              <a:t>schemes: They recommend acceptable error based on participant provided data</a:t>
            </a:r>
          </a:p>
          <a:p>
            <a:pPr algn="just"/>
            <a:r>
              <a:rPr lang="en-US" dirty="0" smtClean="0"/>
              <a:t>Professional judgment</a:t>
            </a:r>
          </a:p>
          <a:p>
            <a:pPr algn="just"/>
            <a:endParaRPr lang="en-US" dirty="0"/>
          </a:p>
        </p:txBody>
      </p:sp>
      <p:sp>
        <p:nvSpPr>
          <p:cNvPr id="4" name="Date Placeholder 3"/>
          <p:cNvSpPr>
            <a:spLocks noGrp="1"/>
          </p:cNvSpPr>
          <p:nvPr>
            <p:ph type="dt" sz="half" idx="10"/>
          </p:nvPr>
        </p:nvSpPr>
        <p:spPr/>
        <p:txBody>
          <a:bodyPr/>
          <a:lstStyle/>
          <a:p>
            <a:fld id="{AD6FFB80-6877-4E4E-A473-C7E8899BC861}"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39</a:t>
            </a:fld>
            <a:endParaRPr lang="en-US"/>
          </a:p>
        </p:txBody>
      </p:sp>
    </p:spTree>
    <p:extLst>
      <p:ext uri="{BB962C8B-B14F-4D97-AF65-F5344CB8AC3E}">
        <p14:creationId xmlns:p14="http://schemas.microsoft.com/office/powerpoint/2010/main" val="267518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458200" cy="5181600"/>
          </a:xfrm>
        </p:spPr>
        <p:txBody>
          <a:bodyPr>
            <a:normAutofit/>
          </a:bodyPr>
          <a:lstStyle/>
          <a:p>
            <a:pPr algn="just"/>
            <a:r>
              <a:rPr lang="en-US" dirty="0" smtClean="0"/>
              <a:t>Quality Controls (IQC/EQA) used for monitoring of the precision/accuracy of analytical system, are dependent on supply of quality reagents</a:t>
            </a:r>
          </a:p>
          <a:p>
            <a:pPr algn="just"/>
            <a:endParaRPr lang="en-US" dirty="0" smtClean="0"/>
          </a:p>
          <a:p>
            <a:pPr lvl="1" algn="just"/>
            <a:r>
              <a:rPr lang="en-US" dirty="0" smtClean="0"/>
              <a:t>Checking </a:t>
            </a:r>
            <a:r>
              <a:rPr lang="en-US" dirty="0"/>
              <a:t>the quality of reagents and consumables before procuring/using </a:t>
            </a:r>
            <a:r>
              <a:rPr lang="en-US" dirty="0" smtClean="0"/>
              <a:t>them</a:t>
            </a:r>
          </a:p>
          <a:p>
            <a:pPr lvl="1" algn="just"/>
            <a:r>
              <a:rPr lang="en-US" dirty="0" smtClean="0"/>
              <a:t>Important </a:t>
            </a:r>
            <a:r>
              <a:rPr lang="en-US" dirty="0"/>
              <a:t>interfering variable in the final patient report</a:t>
            </a:r>
          </a:p>
        </p:txBody>
      </p:sp>
      <p:sp>
        <p:nvSpPr>
          <p:cNvPr id="2" name="Date Placeholder 1"/>
          <p:cNvSpPr>
            <a:spLocks noGrp="1"/>
          </p:cNvSpPr>
          <p:nvPr>
            <p:ph type="dt" sz="half" idx="10"/>
          </p:nvPr>
        </p:nvSpPr>
        <p:spPr/>
        <p:txBody>
          <a:bodyPr/>
          <a:lstStyle/>
          <a:p>
            <a:fld id="{5363B623-A9D6-41C5-A849-3687E9AB9564}"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4</a:t>
            </a:fld>
            <a:endParaRPr lang="en-US"/>
          </a:p>
        </p:txBody>
      </p:sp>
    </p:spTree>
    <p:extLst>
      <p:ext uri="{BB962C8B-B14F-4D97-AF65-F5344CB8AC3E}">
        <p14:creationId xmlns:p14="http://schemas.microsoft.com/office/powerpoint/2010/main" val="1217291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Milan Mandate 2015</a:t>
            </a:r>
            <a:endParaRPr lang="en-US" dirty="0"/>
          </a:p>
        </p:txBody>
      </p:sp>
      <p:sp>
        <p:nvSpPr>
          <p:cNvPr id="3" name="Content Placeholder 2"/>
          <p:cNvSpPr>
            <a:spLocks noGrp="1"/>
          </p:cNvSpPr>
          <p:nvPr>
            <p:ph idx="1"/>
          </p:nvPr>
        </p:nvSpPr>
        <p:spPr/>
        <p:txBody>
          <a:bodyPr/>
          <a:lstStyle/>
          <a:p>
            <a:pPr marL="0" indent="0">
              <a:buNone/>
            </a:pPr>
            <a:r>
              <a:rPr lang="en-US" dirty="0" smtClean="0"/>
              <a:t>Gives a hierarchy of sources to set performance goals</a:t>
            </a:r>
          </a:p>
          <a:p>
            <a:pPr marL="514350" indent="-514350">
              <a:buFont typeface="+mj-lt"/>
              <a:buAutoNum type="alphaLcParenR"/>
            </a:pPr>
            <a:r>
              <a:rPr lang="en-US" dirty="0"/>
              <a:t>Goals based on analytical performance related to </a:t>
            </a:r>
            <a:r>
              <a:rPr lang="en-US" dirty="0" smtClean="0"/>
              <a:t>Clinical </a:t>
            </a:r>
            <a:r>
              <a:rPr lang="en-US" dirty="0"/>
              <a:t>O</a:t>
            </a:r>
            <a:r>
              <a:rPr lang="en-US" dirty="0" smtClean="0"/>
              <a:t>utcomes</a:t>
            </a:r>
          </a:p>
          <a:p>
            <a:pPr marL="514350" indent="-514350">
              <a:buFont typeface="+mj-lt"/>
              <a:buAutoNum type="alphaLcParenR"/>
            </a:pPr>
            <a:r>
              <a:rPr lang="en-US" dirty="0"/>
              <a:t>Goals based on Biological </a:t>
            </a:r>
            <a:r>
              <a:rPr lang="en-US" dirty="0" smtClean="0"/>
              <a:t>Variation</a:t>
            </a:r>
          </a:p>
          <a:p>
            <a:pPr marL="514350" indent="-514350">
              <a:buFont typeface="+mj-lt"/>
              <a:buAutoNum type="alphaLcParenR"/>
            </a:pPr>
            <a:r>
              <a:rPr lang="en-US" dirty="0"/>
              <a:t>Goals based on everything </a:t>
            </a:r>
            <a:r>
              <a:rPr lang="en-US" dirty="0" smtClean="0"/>
              <a:t>else e.g. Expert </a:t>
            </a:r>
            <a:r>
              <a:rPr lang="en-US" dirty="0"/>
              <a:t>group </a:t>
            </a:r>
            <a:r>
              <a:rPr lang="en-US" dirty="0" smtClean="0"/>
              <a:t>opinions/ guidelines, </a:t>
            </a:r>
            <a:r>
              <a:rPr lang="en-US" dirty="0"/>
              <a:t>EQA/PT goals</a:t>
            </a:r>
          </a:p>
        </p:txBody>
      </p:sp>
      <p:sp>
        <p:nvSpPr>
          <p:cNvPr id="4" name="Date Placeholder 3"/>
          <p:cNvSpPr>
            <a:spLocks noGrp="1"/>
          </p:cNvSpPr>
          <p:nvPr>
            <p:ph type="dt" sz="half" idx="10"/>
          </p:nvPr>
        </p:nvSpPr>
        <p:spPr/>
        <p:txBody>
          <a:bodyPr/>
          <a:lstStyle/>
          <a:p>
            <a:fld id="{63BD33B1-14D8-46AF-A3E1-AE7346F28A48}"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40</a:t>
            </a:fld>
            <a:endParaRPr lang="en-US"/>
          </a:p>
        </p:txBody>
      </p:sp>
    </p:spTree>
    <p:extLst>
      <p:ext uri="{BB962C8B-B14F-4D97-AF65-F5344CB8AC3E}">
        <p14:creationId xmlns:p14="http://schemas.microsoft.com/office/powerpoint/2010/main" val="2391085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resources </a:t>
            </a:r>
            <a:br>
              <a:rPr lang="en-US" dirty="0" smtClean="0"/>
            </a:br>
            <a:r>
              <a:rPr lang="en-US" sz="3600" dirty="0" smtClean="0"/>
              <a:t>(online databases)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Biological Variation </a:t>
            </a:r>
            <a:r>
              <a:rPr lang="en-US" dirty="0" smtClean="0"/>
              <a:t>database</a:t>
            </a:r>
          </a:p>
          <a:p>
            <a:r>
              <a:rPr lang="en-US" dirty="0"/>
              <a:t>CLIA requirements for analytical </a:t>
            </a:r>
            <a:r>
              <a:rPr lang="en-US" dirty="0" smtClean="0"/>
              <a:t>quality</a:t>
            </a:r>
          </a:p>
          <a:p>
            <a:r>
              <a:rPr lang="en-US" dirty="0"/>
              <a:t>RCPA (Royal College of Pathologists of Australasia</a:t>
            </a:r>
            <a:r>
              <a:rPr lang="en-US" dirty="0" smtClean="0"/>
              <a:t>)</a:t>
            </a:r>
          </a:p>
          <a:p>
            <a:r>
              <a:rPr lang="en-US" dirty="0"/>
              <a:t>French/Belgian EQA performance </a:t>
            </a:r>
            <a:r>
              <a:rPr lang="en-US" dirty="0" smtClean="0"/>
              <a:t>specifications</a:t>
            </a:r>
          </a:p>
          <a:p>
            <a:r>
              <a:rPr lang="en-US" dirty="0"/>
              <a:t>European biologic </a:t>
            </a:r>
            <a:r>
              <a:rPr lang="en-US" dirty="0" smtClean="0"/>
              <a:t>goals</a:t>
            </a:r>
          </a:p>
          <a:p>
            <a:r>
              <a:rPr lang="en-US" dirty="0" err="1"/>
              <a:t>RiliBAK</a:t>
            </a:r>
            <a:r>
              <a:rPr lang="en-US" dirty="0"/>
              <a:t> (Guidelines of the German Federal Medical </a:t>
            </a:r>
            <a:r>
              <a:rPr lang="en-US" dirty="0" smtClean="0"/>
              <a:t>Council)</a:t>
            </a:r>
            <a:endParaRPr lang="en-US" dirty="0"/>
          </a:p>
        </p:txBody>
      </p:sp>
      <p:sp>
        <p:nvSpPr>
          <p:cNvPr id="4" name="Date Placeholder 3"/>
          <p:cNvSpPr>
            <a:spLocks noGrp="1"/>
          </p:cNvSpPr>
          <p:nvPr>
            <p:ph type="dt" sz="half" idx="10"/>
          </p:nvPr>
        </p:nvSpPr>
        <p:spPr/>
        <p:txBody>
          <a:bodyPr/>
          <a:lstStyle/>
          <a:p>
            <a:fld id="{25E869CB-1E6A-4D08-815E-9E00AEFFAA35}"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41</a:t>
            </a:fld>
            <a:endParaRPr lang="en-US"/>
          </a:p>
        </p:txBody>
      </p:sp>
    </p:spTree>
    <p:extLst>
      <p:ext uri="{BB962C8B-B14F-4D97-AF65-F5344CB8AC3E}">
        <p14:creationId xmlns:p14="http://schemas.microsoft.com/office/powerpoint/2010/main" val="1627323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Comparing Manufacturers’ statements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063552"/>
              </p:ext>
            </p:extLst>
          </p:nvPr>
        </p:nvGraphicFramePr>
        <p:xfrm>
          <a:off x="457200" y="1600200"/>
          <a:ext cx="8229600" cy="4648200"/>
        </p:xfrm>
        <a:graphic>
          <a:graphicData uri="http://schemas.openxmlformats.org/drawingml/2006/table">
            <a:tbl>
              <a:tblPr firstRow="1" bandRow="1">
                <a:tableStyleId>{2A488322-F2BA-4B5B-9748-0D474271808F}</a:tableStyleId>
              </a:tblPr>
              <a:tblGrid>
                <a:gridCol w="4114800"/>
                <a:gridCol w="4114800"/>
              </a:tblGrid>
              <a:tr h="533400">
                <a:tc>
                  <a:txBody>
                    <a:bodyPr/>
                    <a:lstStyle/>
                    <a:p>
                      <a:r>
                        <a:rPr lang="en-IN" dirty="0" smtClean="0"/>
                        <a:t>Manufacturer</a:t>
                      </a:r>
                      <a:r>
                        <a:rPr lang="en-IN" baseline="0" dirty="0" smtClean="0"/>
                        <a:t> A</a:t>
                      </a:r>
                      <a:endParaRPr lang="en-IN" dirty="0"/>
                    </a:p>
                  </a:txBody>
                  <a:tcPr/>
                </a:tc>
                <a:tc>
                  <a:txBody>
                    <a:bodyPr/>
                    <a:lstStyle/>
                    <a:p>
                      <a:r>
                        <a:rPr lang="en-IN" dirty="0" smtClean="0"/>
                        <a:t>Manufacturer B</a:t>
                      </a:r>
                      <a:endParaRPr lang="en-IN" dirty="0"/>
                    </a:p>
                  </a:txBody>
                  <a:tcPr/>
                </a:tc>
              </a:tr>
              <a:tr h="4114800">
                <a:tc>
                  <a:txBody>
                    <a:bodyPr/>
                    <a:lstStyle/>
                    <a:p>
                      <a:endParaRPr lang="en-IN" dirty="0"/>
                    </a:p>
                  </a:txBody>
                  <a:tcPr/>
                </a:tc>
                <a:tc>
                  <a:txBody>
                    <a:bodyPr/>
                    <a:lstStyle/>
                    <a:p>
                      <a:endParaRPr lang="en-IN" dirty="0"/>
                    </a:p>
                  </a:txBody>
                  <a:tcPr/>
                </a:tc>
              </a:tr>
            </a:tbl>
          </a:graphicData>
        </a:graphic>
      </p:graphicFrame>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05" t="39708" r="23846" b="19706"/>
          <a:stretch/>
        </p:blipFill>
        <p:spPr bwMode="auto">
          <a:xfrm rot="1125827">
            <a:off x="432947" y="2771970"/>
            <a:ext cx="40790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5763">
            <a:off x="4635822" y="2208180"/>
            <a:ext cx="3791668" cy="350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6F087FF-A696-4D66-BA71-41B1F170CA53}" type="datetime1">
              <a:rPr lang="en-US" smtClean="0"/>
              <a:t>6/25/2018</a:t>
            </a:fld>
            <a:endParaRPr lang="en-US"/>
          </a:p>
        </p:txBody>
      </p:sp>
      <p:sp>
        <p:nvSpPr>
          <p:cNvPr id="6" name="Footer Placeholder 5"/>
          <p:cNvSpPr>
            <a:spLocks noGrp="1"/>
          </p:cNvSpPr>
          <p:nvPr>
            <p:ph type="ftr" sz="quarter" idx="11"/>
          </p:nvPr>
        </p:nvSpPr>
        <p:spPr/>
        <p:txBody>
          <a:bodyPr/>
          <a:lstStyle/>
          <a:p>
            <a:r>
              <a:rPr lang="en-IN" smtClean="0"/>
              <a:t>Labs for Life Project - India</a:t>
            </a:r>
            <a:endParaRPr lang="en-US"/>
          </a:p>
        </p:txBody>
      </p:sp>
      <p:sp>
        <p:nvSpPr>
          <p:cNvPr id="7" name="Slide Number Placeholder 6"/>
          <p:cNvSpPr>
            <a:spLocks noGrp="1"/>
          </p:cNvSpPr>
          <p:nvPr>
            <p:ph type="sldNum" sz="quarter" idx="12"/>
          </p:nvPr>
        </p:nvSpPr>
        <p:spPr/>
        <p:txBody>
          <a:bodyPr/>
          <a:lstStyle/>
          <a:p>
            <a:fld id="{D37EA018-DE85-4300-BC10-2200C6FFB419}" type="slidenum">
              <a:rPr lang="en-US" smtClean="0"/>
              <a:t>42</a:t>
            </a:fld>
            <a:endParaRPr lang="en-US"/>
          </a:p>
        </p:txBody>
      </p:sp>
    </p:spTree>
    <p:extLst>
      <p:ext uri="{BB962C8B-B14F-4D97-AF65-F5344CB8AC3E}">
        <p14:creationId xmlns:p14="http://schemas.microsoft.com/office/powerpoint/2010/main" val="27212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14" t="19781" r="33393" b="13260"/>
          <a:stretch/>
        </p:blipFill>
        <p:spPr bwMode="auto">
          <a:xfrm rot="20993362">
            <a:off x="2783274" y="1822675"/>
            <a:ext cx="3779906" cy="4263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IN" dirty="0"/>
              <a:t>Comparing Manufacturers’ statements</a:t>
            </a:r>
          </a:p>
        </p:txBody>
      </p:sp>
      <p:sp>
        <p:nvSpPr>
          <p:cNvPr id="3" name="Date Placeholder 2"/>
          <p:cNvSpPr>
            <a:spLocks noGrp="1"/>
          </p:cNvSpPr>
          <p:nvPr>
            <p:ph type="dt" sz="half" idx="10"/>
          </p:nvPr>
        </p:nvSpPr>
        <p:spPr/>
        <p:txBody>
          <a:bodyPr/>
          <a:lstStyle/>
          <a:p>
            <a:fld id="{3C8BB00B-176E-4645-8C33-FDA6B69C9CD5}"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43</a:t>
            </a:fld>
            <a:endParaRPr lang="en-US"/>
          </a:p>
        </p:txBody>
      </p:sp>
    </p:spTree>
    <p:extLst>
      <p:ext uri="{BB962C8B-B14F-4D97-AF65-F5344CB8AC3E}">
        <p14:creationId xmlns:p14="http://schemas.microsoft.com/office/powerpoint/2010/main" val="2049831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b="1" cap="all" dirty="0" smtClean="0"/>
              <a:t>Understanding QUALITY </a:t>
            </a:r>
            <a:r>
              <a:rPr lang="en-IN" sz="3100" b="1" cap="all" dirty="0"/>
              <a:t>REQUIREMENTS</a:t>
            </a:r>
            <a:br>
              <a:rPr lang="en-IN" sz="3100" b="1" cap="all" dirty="0"/>
            </a:br>
            <a:r>
              <a:rPr lang="en-IN" sz="2000" b="1" dirty="0"/>
              <a:t>Desirable Biological Variation Database specifications</a:t>
            </a:r>
            <a:br>
              <a:rPr lang="en-IN" sz="2000" b="1" dirty="0"/>
            </a:br>
            <a:endParaRPr lang="en-IN" sz="2000" dirty="0"/>
          </a:p>
        </p:txBody>
      </p:sp>
      <p:sp>
        <p:nvSpPr>
          <p:cNvPr id="3" name="Content Placeholder 2"/>
          <p:cNvSpPr>
            <a:spLocks noGrp="1"/>
          </p:cNvSpPr>
          <p:nvPr>
            <p:ph idx="1"/>
          </p:nvPr>
        </p:nvSpPr>
        <p:spPr>
          <a:xfrm>
            <a:off x="495301" y="1066800"/>
            <a:ext cx="8229600" cy="4983163"/>
          </a:xfrm>
        </p:spPr>
        <p:txBody>
          <a:bodyPr>
            <a:normAutofit/>
          </a:bodyPr>
          <a:lstStyle/>
          <a:p>
            <a:pPr marL="0" indent="0">
              <a:buNone/>
            </a:pPr>
            <a:r>
              <a:rPr lang="en-IN" sz="2400" dirty="0"/>
              <a:t/>
            </a:r>
            <a:br>
              <a:rPr lang="en-IN" sz="2400" dirty="0"/>
            </a:br>
            <a:endParaRPr lang="en-IN" sz="24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632" t="17875" r="27555" b="30256"/>
          <a:stretch/>
        </p:blipFill>
        <p:spPr bwMode="auto">
          <a:xfrm>
            <a:off x="381000" y="2209800"/>
            <a:ext cx="8534400" cy="4511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744143505"/>
              </p:ext>
            </p:extLst>
          </p:nvPr>
        </p:nvGraphicFramePr>
        <p:xfrm>
          <a:off x="304800" y="1219200"/>
          <a:ext cx="8534400" cy="914400"/>
        </p:xfrm>
        <a:graphic>
          <a:graphicData uri="http://schemas.openxmlformats.org/drawingml/2006/table">
            <a:tbl>
              <a:tblPr firstRow="1" bandRow="1">
                <a:tableStyleId>{5C22544A-7EE6-4342-B048-85BDC9FD1C3A}</a:tableStyleId>
              </a:tblPr>
              <a:tblGrid>
                <a:gridCol w="4267200"/>
                <a:gridCol w="4267200"/>
              </a:tblGrid>
              <a:tr h="533400">
                <a:tc>
                  <a:txBody>
                    <a:bodyPr/>
                    <a:lstStyle/>
                    <a:p>
                      <a:r>
                        <a:rPr lang="en-IN" sz="1800" b="1" dirty="0" smtClean="0"/>
                        <a:t>CV</a:t>
                      </a:r>
                      <a:r>
                        <a:rPr lang="en-IN" sz="1800" b="1" baseline="-25000" dirty="0" smtClean="0"/>
                        <a:t>I</a:t>
                      </a:r>
                      <a:r>
                        <a:rPr lang="en-IN" sz="1800" b="1" dirty="0" smtClean="0"/>
                        <a:t> = within-subject biologic variation</a:t>
                      </a:r>
                      <a:br>
                        <a:rPr lang="en-IN" sz="1800" b="1" dirty="0" smtClean="0"/>
                      </a:br>
                      <a:r>
                        <a:rPr lang="en-IN" sz="1800" b="1" dirty="0" smtClean="0"/>
                        <a:t>CV</a:t>
                      </a:r>
                      <a:r>
                        <a:rPr lang="en-IN" sz="1800" b="1" baseline="-25000" dirty="0" smtClean="0"/>
                        <a:t>G</a:t>
                      </a:r>
                      <a:r>
                        <a:rPr lang="en-IN" sz="1800" b="1" dirty="0" smtClean="0"/>
                        <a:t> = between-subject biologic variation</a:t>
                      </a:r>
                      <a:br>
                        <a:rPr lang="en-IN" sz="1800" b="1" dirty="0" smtClean="0"/>
                      </a:br>
                      <a:r>
                        <a:rPr lang="en-IN" sz="1800" b="1" dirty="0" smtClean="0"/>
                        <a:t>I = desirable specification for imprecision</a:t>
                      </a:r>
                      <a:endParaRPr lang="en-IN" dirty="0"/>
                    </a:p>
                  </a:txBody>
                  <a:tcPr>
                    <a:solidFill>
                      <a:schemeClr val="tx1"/>
                    </a:solidFill>
                  </a:tcPr>
                </a:tc>
                <a:tc>
                  <a:txBody>
                    <a:bodyPr/>
                    <a:lstStyle/>
                    <a:p>
                      <a:pPr marL="0" indent="0">
                        <a:buNone/>
                      </a:pPr>
                      <a:r>
                        <a:rPr lang="en-IN" sz="1800" b="1" dirty="0" smtClean="0"/>
                        <a:t>B = desirable specification for inaccuracy</a:t>
                      </a:r>
                      <a:br>
                        <a:rPr lang="en-IN" sz="1800" b="1" dirty="0" smtClean="0"/>
                      </a:br>
                      <a:r>
                        <a:rPr lang="en-IN" sz="1800" b="1" dirty="0" smtClean="0"/>
                        <a:t>TE = desirable specification for allowable total error</a:t>
                      </a:r>
                      <a:endParaRPr lang="en-IN" sz="1800" dirty="0"/>
                    </a:p>
                  </a:txBody>
                  <a:tcPr>
                    <a:solidFill>
                      <a:schemeClr val="tx1"/>
                    </a:solidFill>
                  </a:tcPr>
                </a:tc>
              </a:tr>
            </a:tbl>
          </a:graphicData>
        </a:graphic>
      </p:graphicFrame>
      <p:sp>
        <p:nvSpPr>
          <p:cNvPr id="5" name="Rectangle 4"/>
          <p:cNvSpPr/>
          <p:nvPr/>
        </p:nvSpPr>
        <p:spPr>
          <a:xfrm>
            <a:off x="6629400" y="2819400"/>
            <a:ext cx="2209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ate Placeholder 5"/>
          <p:cNvSpPr>
            <a:spLocks noGrp="1"/>
          </p:cNvSpPr>
          <p:nvPr>
            <p:ph type="dt" sz="half" idx="10"/>
          </p:nvPr>
        </p:nvSpPr>
        <p:spPr/>
        <p:txBody>
          <a:bodyPr/>
          <a:lstStyle/>
          <a:p>
            <a:fld id="{52D98A14-F4FD-450B-A4C6-8C3F72D7653C}" type="datetime1">
              <a:rPr lang="en-US" smtClean="0"/>
              <a:t>6/25/2018</a:t>
            </a:fld>
            <a:endParaRPr lang="en-US"/>
          </a:p>
        </p:txBody>
      </p:sp>
      <p:sp>
        <p:nvSpPr>
          <p:cNvPr id="7" name="Footer Placeholder 6"/>
          <p:cNvSpPr>
            <a:spLocks noGrp="1"/>
          </p:cNvSpPr>
          <p:nvPr>
            <p:ph type="ftr" sz="quarter" idx="11"/>
          </p:nvPr>
        </p:nvSpPr>
        <p:spPr/>
        <p:txBody>
          <a:bodyPr/>
          <a:lstStyle/>
          <a:p>
            <a:r>
              <a:rPr lang="en-IN" smtClean="0"/>
              <a:t>Labs for Life Project - India</a:t>
            </a:r>
            <a:endParaRPr lang="en-US"/>
          </a:p>
        </p:txBody>
      </p:sp>
      <p:sp>
        <p:nvSpPr>
          <p:cNvPr id="8" name="Slide Number Placeholder 7"/>
          <p:cNvSpPr>
            <a:spLocks noGrp="1"/>
          </p:cNvSpPr>
          <p:nvPr>
            <p:ph type="sldNum" sz="quarter" idx="12"/>
          </p:nvPr>
        </p:nvSpPr>
        <p:spPr/>
        <p:txBody>
          <a:bodyPr/>
          <a:lstStyle/>
          <a:p>
            <a:fld id="{D37EA018-DE85-4300-BC10-2200C6FFB419}" type="slidenum">
              <a:rPr lang="en-US" smtClean="0"/>
              <a:t>44</a:t>
            </a:fld>
            <a:endParaRPr lang="en-US"/>
          </a:p>
        </p:txBody>
      </p:sp>
    </p:spTree>
    <p:extLst>
      <p:ext uri="{BB962C8B-B14F-4D97-AF65-F5344CB8AC3E}">
        <p14:creationId xmlns:p14="http://schemas.microsoft.com/office/powerpoint/2010/main" val="505559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71" r="7559"/>
          <a:stretch/>
        </p:blipFill>
        <p:spPr bwMode="auto">
          <a:xfrm>
            <a:off x="959385" y="1637775"/>
            <a:ext cx="7615332" cy="3566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IN" sz="2800" b="1" cap="all" dirty="0"/>
              <a:t>Understanding QUALITY </a:t>
            </a:r>
            <a:r>
              <a:rPr lang="en-IN" sz="2800" b="1" cap="all" dirty="0" smtClean="0"/>
              <a:t>REQUIREMENTS</a:t>
            </a:r>
            <a:br>
              <a:rPr lang="en-IN" sz="2800" b="1" cap="all" dirty="0" smtClean="0"/>
            </a:br>
            <a:r>
              <a:rPr lang="en-IN" sz="1800" b="1" cap="all" dirty="0" smtClean="0"/>
              <a:t>Published Sources</a:t>
            </a:r>
            <a:endParaRPr lang="en-IN" sz="1800" dirty="0"/>
          </a:p>
        </p:txBody>
      </p:sp>
      <p:sp>
        <p:nvSpPr>
          <p:cNvPr id="3" name="Date Placeholder 2"/>
          <p:cNvSpPr>
            <a:spLocks noGrp="1"/>
          </p:cNvSpPr>
          <p:nvPr>
            <p:ph type="dt" sz="half" idx="10"/>
          </p:nvPr>
        </p:nvSpPr>
        <p:spPr/>
        <p:txBody>
          <a:bodyPr/>
          <a:lstStyle/>
          <a:p>
            <a:fld id="{786360B1-668A-420A-BF83-51BAFDAC252B}"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45</a:t>
            </a:fld>
            <a:endParaRPr lang="en-US"/>
          </a:p>
        </p:txBody>
      </p:sp>
    </p:spTree>
    <p:extLst>
      <p:ext uri="{BB962C8B-B14F-4D97-AF65-F5344CB8AC3E}">
        <p14:creationId xmlns:p14="http://schemas.microsoft.com/office/powerpoint/2010/main" val="513361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Develop Checklists, assess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2002142"/>
              </p:ext>
            </p:extLst>
          </p:nvPr>
        </p:nvGraphicFramePr>
        <p:xfrm>
          <a:off x="457200" y="2133600"/>
          <a:ext cx="8458199" cy="4038600"/>
        </p:xfrm>
        <a:graphic>
          <a:graphicData uri="http://schemas.openxmlformats.org/drawingml/2006/table">
            <a:tbl>
              <a:tblPr firstRow="1" firstCol="1" bandRow="1">
                <a:tableStyleId>{5C22544A-7EE6-4342-B048-85BDC9FD1C3A}</a:tableStyleId>
              </a:tblPr>
              <a:tblGrid>
                <a:gridCol w="614556"/>
                <a:gridCol w="1061844"/>
                <a:gridCol w="351380"/>
                <a:gridCol w="126316"/>
                <a:gridCol w="960858"/>
                <a:gridCol w="314046"/>
                <a:gridCol w="685800"/>
                <a:gridCol w="562300"/>
                <a:gridCol w="667403"/>
                <a:gridCol w="769688"/>
                <a:gridCol w="865152"/>
                <a:gridCol w="865152"/>
                <a:gridCol w="613704"/>
              </a:tblGrid>
              <a:tr h="1433162">
                <a:tc>
                  <a:txBody>
                    <a:bodyPr/>
                    <a:lstStyle/>
                    <a:p>
                      <a:pPr>
                        <a:lnSpc>
                          <a:spcPct val="107000"/>
                        </a:lnSpc>
                        <a:spcAft>
                          <a:spcPts val="0"/>
                        </a:spcAft>
                      </a:pPr>
                      <a:r>
                        <a:rPr lang="en-IN" sz="1800" dirty="0">
                          <a:effectLst/>
                        </a:rPr>
                        <a:t>Brand</a:t>
                      </a:r>
                      <a:endParaRPr lang="en-IN" sz="1800" dirty="0">
                        <a:effectLst/>
                        <a:latin typeface="Calibri"/>
                        <a:ea typeface="Calibri"/>
                        <a:cs typeface="Mangal"/>
                      </a:endParaRPr>
                    </a:p>
                  </a:txBody>
                  <a:tcPr marL="68580" marR="68580" marT="0" marB="0"/>
                </a:tc>
                <a:tc>
                  <a:txBody>
                    <a:bodyPr/>
                    <a:lstStyle/>
                    <a:p>
                      <a:pPr>
                        <a:lnSpc>
                          <a:spcPct val="107000"/>
                        </a:lnSpc>
                        <a:spcAft>
                          <a:spcPts val="0"/>
                        </a:spcAft>
                      </a:pPr>
                      <a:r>
                        <a:rPr lang="en-IN" sz="1800" dirty="0" err="1">
                          <a:effectLst/>
                        </a:rPr>
                        <a:t>FDA</a:t>
                      </a:r>
                      <a:r>
                        <a:rPr lang="en-IN" sz="1800" dirty="0">
                          <a:effectLst/>
                        </a:rPr>
                        <a:t> /CE/ Other </a:t>
                      </a:r>
                      <a:r>
                        <a:rPr lang="en-IN" sz="1800" dirty="0" smtClean="0">
                          <a:effectLst/>
                        </a:rPr>
                        <a:t>approvals</a:t>
                      </a:r>
                      <a:endParaRPr lang="en-IN" sz="1800" dirty="0">
                        <a:effectLst/>
                        <a:latin typeface="Calibri"/>
                        <a:ea typeface="Calibri"/>
                        <a:cs typeface="Mangal"/>
                      </a:endParaRPr>
                    </a:p>
                  </a:txBody>
                  <a:tcPr marL="68580" marR="68580" marT="0" marB="0"/>
                </a:tc>
                <a:tc gridSpan="3">
                  <a:txBody>
                    <a:bodyPr/>
                    <a:lstStyle/>
                    <a:p>
                      <a:pPr>
                        <a:lnSpc>
                          <a:spcPct val="107000"/>
                        </a:lnSpc>
                        <a:spcAft>
                          <a:spcPts val="0"/>
                        </a:spcAft>
                      </a:pPr>
                      <a:r>
                        <a:rPr lang="en-IN" sz="1800">
                          <a:effectLst/>
                        </a:rPr>
                        <a:t>Precision </a:t>
                      </a:r>
                      <a:endParaRPr lang="en-IN" sz="1800">
                        <a:effectLst/>
                        <a:latin typeface="Calibri"/>
                        <a:ea typeface="Calibri"/>
                        <a:cs typeface="Mangal"/>
                      </a:endParaRPr>
                    </a:p>
                  </a:txBody>
                  <a:tcPr marL="68580" marR="68580" marT="0" marB="0"/>
                </a:tc>
                <a:tc hMerge="1">
                  <a:txBody>
                    <a:bodyPr/>
                    <a:lstStyle/>
                    <a:p>
                      <a:endParaRPr lang="en-IN"/>
                    </a:p>
                  </a:txBody>
                  <a:tcPr/>
                </a:tc>
                <a:tc hMerge="1">
                  <a:txBody>
                    <a:bodyPr/>
                    <a:lstStyle/>
                    <a:p>
                      <a:endParaRPr lang="en-IN"/>
                    </a:p>
                  </a:txBody>
                  <a:tcPr/>
                </a:tc>
                <a:tc gridSpan="4">
                  <a:txBody>
                    <a:bodyPr/>
                    <a:lstStyle/>
                    <a:p>
                      <a:pPr>
                        <a:lnSpc>
                          <a:spcPct val="107000"/>
                        </a:lnSpc>
                        <a:spcAft>
                          <a:spcPts val="0"/>
                        </a:spcAft>
                      </a:pPr>
                      <a:r>
                        <a:rPr lang="en-IN" sz="1800">
                          <a:effectLst/>
                        </a:rPr>
                        <a:t>Accuracy </a:t>
                      </a:r>
                      <a:endParaRPr lang="en-IN" sz="1800">
                        <a:effectLst/>
                        <a:latin typeface="Calibri"/>
                        <a:ea typeface="Calibri"/>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nSpc>
                          <a:spcPct val="107000"/>
                        </a:lnSpc>
                        <a:spcAft>
                          <a:spcPts val="0"/>
                        </a:spcAft>
                      </a:pPr>
                      <a:r>
                        <a:rPr lang="en-IN" sz="1800">
                          <a:effectLst/>
                        </a:rPr>
                        <a:t>Linearity </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Sensitivity</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Specificity</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Score </a:t>
                      </a:r>
                      <a:endParaRPr lang="en-IN" sz="1800">
                        <a:effectLst/>
                        <a:latin typeface="Calibri"/>
                        <a:ea typeface="Calibri"/>
                        <a:cs typeface="Mangal"/>
                      </a:endParaRPr>
                    </a:p>
                  </a:txBody>
                  <a:tcPr marL="68580" marR="68580" marT="0" marB="0"/>
                </a:tc>
              </a:tr>
              <a:tr h="1029817">
                <a:tc>
                  <a:txBody>
                    <a:bodyPr/>
                    <a:lstStyle/>
                    <a:p>
                      <a:pPr>
                        <a:lnSpc>
                          <a:spcPct val="107000"/>
                        </a:lnSpc>
                        <a:spcAft>
                          <a:spcPts val="0"/>
                        </a:spcAft>
                      </a:pPr>
                      <a:r>
                        <a:rPr lang="en-IN" sz="1800" dirty="0">
                          <a:effectLst/>
                        </a:rPr>
                        <a:t> </a:t>
                      </a:r>
                      <a:endParaRPr lang="en-IN" sz="1800" dirty="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 </a:t>
                      </a:r>
                      <a:endParaRPr lang="en-IN" sz="1800">
                        <a:effectLst/>
                        <a:latin typeface="Calibri"/>
                        <a:ea typeface="Calibri"/>
                        <a:cs typeface="Mangal"/>
                      </a:endParaRPr>
                    </a:p>
                  </a:txBody>
                  <a:tcPr marL="68580" marR="68580" marT="0" marB="0"/>
                </a:tc>
                <a:tc gridSpan="2">
                  <a:txBody>
                    <a:bodyPr/>
                    <a:lstStyle/>
                    <a:p>
                      <a:pPr>
                        <a:lnSpc>
                          <a:spcPct val="107000"/>
                        </a:lnSpc>
                        <a:spcAft>
                          <a:spcPts val="0"/>
                        </a:spcAft>
                      </a:pPr>
                      <a:r>
                        <a:rPr lang="en-IN" sz="1800" dirty="0" err="1">
                          <a:effectLst/>
                        </a:rPr>
                        <a:t>MDP</a:t>
                      </a:r>
                      <a:r>
                        <a:rPr lang="en-IN" sz="1800" dirty="0">
                          <a:effectLst/>
                        </a:rPr>
                        <a:t> 1</a:t>
                      </a:r>
                      <a:endParaRPr lang="en-IN" sz="1800" dirty="0">
                        <a:effectLst/>
                        <a:latin typeface="Calibri"/>
                        <a:ea typeface="Calibri"/>
                        <a:cs typeface="Mangal"/>
                      </a:endParaRPr>
                    </a:p>
                  </a:txBody>
                  <a:tcPr marL="68580" marR="68580" marT="0" marB="0"/>
                </a:tc>
                <a:tc hMerge="1">
                  <a:txBody>
                    <a:bodyPr/>
                    <a:lstStyle/>
                    <a:p>
                      <a:endParaRPr lang="en-IN"/>
                    </a:p>
                  </a:txBody>
                  <a:tcPr/>
                </a:tc>
                <a:tc>
                  <a:txBody>
                    <a:bodyPr/>
                    <a:lstStyle/>
                    <a:p>
                      <a:pPr>
                        <a:lnSpc>
                          <a:spcPct val="107000"/>
                        </a:lnSpc>
                        <a:spcAft>
                          <a:spcPts val="0"/>
                        </a:spcAft>
                      </a:pPr>
                      <a:r>
                        <a:rPr lang="en-IN" sz="1800">
                          <a:effectLst/>
                        </a:rPr>
                        <a:t>MDP 2</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r </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Slope</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Intercept </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dirty="0">
                          <a:effectLst/>
                        </a:rPr>
                        <a:t>%Bias</a:t>
                      </a:r>
                      <a:endParaRPr lang="en-IN" sz="1800" dirty="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 </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a:effectLst/>
                        </a:rPr>
                        <a:t> </a:t>
                      </a:r>
                      <a:endParaRPr lang="en-IN" sz="1800">
                        <a:effectLst/>
                        <a:latin typeface="Calibri"/>
                        <a:ea typeface="Calibri"/>
                        <a:cs typeface="Mangal"/>
                      </a:endParaRPr>
                    </a:p>
                  </a:txBody>
                  <a:tcPr marL="68580" marR="68580" marT="0" marB="0"/>
                </a:tc>
                <a:tc>
                  <a:txBody>
                    <a:bodyPr/>
                    <a:lstStyle/>
                    <a:p>
                      <a:pPr>
                        <a:lnSpc>
                          <a:spcPct val="107000"/>
                        </a:lnSpc>
                        <a:spcAft>
                          <a:spcPts val="0"/>
                        </a:spcAft>
                      </a:pPr>
                      <a:r>
                        <a:rPr lang="en-IN" sz="1800" dirty="0">
                          <a:effectLst/>
                        </a:rPr>
                        <a:t> </a:t>
                      </a:r>
                      <a:endParaRPr lang="en-IN" sz="1800" dirty="0">
                        <a:effectLst/>
                        <a:latin typeface="Calibri"/>
                        <a:ea typeface="Calibri"/>
                        <a:cs typeface="Mangal"/>
                      </a:endParaRPr>
                    </a:p>
                  </a:txBody>
                  <a:tcPr marL="68580" marR="68580" marT="0" marB="0"/>
                </a:tc>
                <a:tc>
                  <a:txBody>
                    <a:bodyPr/>
                    <a:lstStyle/>
                    <a:p>
                      <a:pPr>
                        <a:lnSpc>
                          <a:spcPct val="107000"/>
                        </a:lnSpc>
                        <a:spcAft>
                          <a:spcPts val="0"/>
                        </a:spcAft>
                      </a:pPr>
                      <a:r>
                        <a:rPr lang="en-IN" sz="1800" dirty="0">
                          <a:effectLst/>
                        </a:rPr>
                        <a:t> </a:t>
                      </a:r>
                      <a:endParaRPr lang="en-IN" sz="1800" dirty="0">
                        <a:effectLst/>
                        <a:latin typeface="Calibri"/>
                        <a:ea typeface="Calibri"/>
                        <a:cs typeface="Mangal"/>
                      </a:endParaRPr>
                    </a:p>
                  </a:txBody>
                  <a:tcPr marL="68580" marR="68580" marT="0" marB="0"/>
                </a:tc>
              </a:tr>
              <a:tr h="525207">
                <a:tc>
                  <a:txBody>
                    <a:bodyPr/>
                    <a:lstStyle/>
                    <a:p>
                      <a:pPr>
                        <a:lnSpc>
                          <a:spcPct val="107000"/>
                        </a:lnSpc>
                        <a:spcAft>
                          <a:spcPts val="0"/>
                        </a:spcAft>
                      </a:pPr>
                      <a:r>
                        <a:rPr lang="en-IN" sz="1100" dirty="0">
                          <a:effectLst/>
                        </a:rPr>
                        <a:t>X</a:t>
                      </a:r>
                      <a:endParaRPr lang="en-IN" sz="1100" dirty="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gridSpan="2">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hMerge="1">
                  <a:txBody>
                    <a:bodyPr/>
                    <a:lstStyle/>
                    <a:p>
                      <a:endParaRPr lang="en-IN"/>
                    </a:p>
                  </a:txBody>
                  <a:tcPr/>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r>
              <a:tr h="525207">
                <a:tc>
                  <a:txBody>
                    <a:bodyPr/>
                    <a:lstStyle/>
                    <a:p>
                      <a:pPr>
                        <a:lnSpc>
                          <a:spcPct val="107000"/>
                        </a:lnSpc>
                        <a:spcAft>
                          <a:spcPts val="0"/>
                        </a:spcAft>
                      </a:pPr>
                      <a:r>
                        <a:rPr lang="en-IN" sz="1100" dirty="0">
                          <a:effectLst/>
                        </a:rPr>
                        <a:t>Y</a:t>
                      </a:r>
                      <a:endParaRPr lang="en-IN" sz="1100" dirty="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gridSpan="2">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hMerge="1">
                  <a:txBody>
                    <a:bodyPr/>
                    <a:lstStyle/>
                    <a:p>
                      <a:endParaRPr lang="en-IN"/>
                    </a:p>
                  </a:txBody>
                  <a:tcPr/>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r>
              <a:tr h="525207">
                <a:tc>
                  <a:txBody>
                    <a:bodyPr/>
                    <a:lstStyle/>
                    <a:p>
                      <a:pPr>
                        <a:lnSpc>
                          <a:spcPct val="107000"/>
                        </a:lnSpc>
                        <a:spcAft>
                          <a:spcPts val="0"/>
                        </a:spcAft>
                      </a:pPr>
                      <a:r>
                        <a:rPr lang="en-IN" sz="1100" dirty="0">
                          <a:effectLst/>
                        </a:rPr>
                        <a:t>Z</a:t>
                      </a:r>
                      <a:endParaRPr lang="en-IN" sz="1100" dirty="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gridSpan="2">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hMerge="1">
                  <a:txBody>
                    <a:bodyPr/>
                    <a:lstStyle/>
                    <a:p>
                      <a:endParaRPr lang="en-IN"/>
                    </a:p>
                  </a:txBody>
                  <a:tcPr/>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a:effectLst/>
                        </a:rPr>
                        <a:t> </a:t>
                      </a:r>
                      <a:endParaRPr lang="en-IN" sz="1100">
                        <a:effectLst/>
                        <a:latin typeface="Calibri"/>
                        <a:ea typeface="Calibri"/>
                        <a:cs typeface="Mangal"/>
                      </a:endParaRPr>
                    </a:p>
                  </a:txBody>
                  <a:tcPr marL="68580" marR="68580" marT="0" marB="0"/>
                </a:tc>
                <a:tc>
                  <a:txBody>
                    <a:bodyPr/>
                    <a:lstStyle/>
                    <a:p>
                      <a:pPr>
                        <a:lnSpc>
                          <a:spcPct val="107000"/>
                        </a:lnSpc>
                        <a:spcAft>
                          <a:spcPts val="0"/>
                        </a:spcAft>
                      </a:pPr>
                      <a:r>
                        <a:rPr lang="en-IN" sz="1100" dirty="0">
                          <a:effectLst/>
                        </a:rPr>
                        <a:t> </a:t>
                      </a:r>
                      <a:endParaRPr lang="en-IN" sz="1100" dirty="0">
                        <a:effectLst/>
                        <a:latin typeface="Calibri"/>
                        <a:ea typeface="Calibri"/>
                        <a:cs typeface="Mangal"/>
                      </a:endParaRPr>
                    </a:p>
                  </a:txBody>
                  <a:tcPr marL="68580" marR="68580" marT="0" marB="0"/>
                </a:tc>
              </a:tr>
            </a:tbl>
          </a:graphicData>
        </a:graphic>
      </p:graphicFrame>
      <p:sp>
        <p:nvSpPr>
          <p:cNvPr id="3" name="Date Placeholder 2"/>
          <p:cNvSpPr>
            <a:spLocks noGrp="1"/>
          </p:cNvSpPr>
          <p:nvPr>
            <p:ph type="dt" sz="half" idx="10"/>
          </p:nvPr>
        </p:nvSpPr>
        <p:spPr/>
        <p:txBody>
          <a:bodyPr/>
          <a:lstStyle/>
          <a:p>
            <a:fld id="{55E3228C-6668-42E8-AB22-734B3A4F269C}"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46</a:t>
            </a:fld>
            <a:endParaRPr lang="en-US"/>
          </a:p>
        </p:txBody>
      </p:sp>
    </p:spTree>
    <p:extLst>
      <p:ext uri="{BB962C8B-B14F-4D97-AF65-F5344CB8AC3E}">
        <p14:creationId xmlns:p14="http://schemas.microsoft.com/office/powerpoint/2010/main" val="2901709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IN" b="1" dirty="0" smtClean="0"/>
              <a:t>Understanding how to include Commercial aspects </a:t>
            </a:r>
            <a:endParaRPr lang="en-IN" b="1" dirty="0"/>
          </a:p>
        </p:txBody>
      </p:sp>
      <p:sp>
        <p:nvSpPr>
          <p:cNvPr id="2" name="Date Placeholder 1"/>
          <p:cNvSpPr>
            <a:spLocks noGrp="1"/>
          </p:cNvSpPr>
          <p:nvPr>
            <p:ph type="dt" sz="half" idx="10"/>
          </p:nvPr>
        </p:nvSpPr>
        <p:spPr/>
        <p:txBody>
          <a:bodyPr/>
          <a:lstStyle/>
          <a:p>
            <a:fld id="{4EED7B71-7661-4540-A2B7-0764D4EECBCB}"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47</a:t>
            </a:fld>
            <a:endParaRPr lang="en-US"/>
          </a:p>
        </p:txBody>
      </p:sp>
    </p:spTree>
    <p:extLst>
      <p:ext uri="{BB962C8B-B14F-4D97-AF65-F5344CB8AC3E}">
        <p14:creationId xmlns:p14="http://schemas.microsoft.com/office/powerpoint/2010/main" val="3604369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Extras that you can include into the process:</a:t>
            </a:r>
            <a:endParaRPr lang="en-IN" dirty="0"/>
          </a:p>
        </p:txBody>
      </p:sp>
      <p:sp>
        <p:nvSpPr>
          <p:cNvPr id="3" name="Content Placeholder 2"/>
          <p:cNvSpPr>
            <a:spLocks noGrp="1"/>
          </p:cNvSpPr>
          <p:nvPr>
            <p:ph idx="1"/>
          </p:nvPr>
        </p:nvSpPr>
        <p:spPr/>
        <p:txBody>
          <a:bodyPr/>
          <a:lstStyle/>
          <a:p>
            <a:pPr lvl="0"/>
            <a:r>
              <a:rPr lang="en-US" dirty="0"/>
              <a:t>Post-purchase verification process</a:t>
            </a:r>
            <a:endParaRPr lang="en-IN" dirty="0"/>
          </a:p>
          <a:p>
            <a:pPr lvl="0"/>
            <a:r>
              <a:rPr lang="en-US" dirty="0"/>
              <a:t>Quality assurance through acceptance testing</a:t>
            </a:r>
            <a:endParaRPr lang="en-IN" dirty="0"/>
          </a:p>
          <a:p>
            <a:pPr lvl="0"/>
            <a:r>
              <a:rPr lang="en-US" dirty="0"/>
              <a:t>Application support</a:t>
            </a:r>
            <a:endParaRPr lang="en-IN" dirty="0"/>
          </a:p>
          <a:p>
            <a:pPr lvl="0"/>
            <a:r>
              <a:rPr lang="en-US" dirty="0"/>
              <a:t>Complaint resolution mechanisms</a:t>
            </a:r>
            <a:endParaRPr lang="en-IN" dirty="0"/>
          </a:p>
          <a:p>
            <a:pPr lvl="0"/>
            <a:r>
              <a:rPr lang="en-US" dirty="0"/>
              <a:t>Review of agreement </a:t>
            </a:r>
            <a:endParaRPr lang="en-IN" dirty="0"/>
          </a:p>
          <a:p>
            <a:pPr lvl="0"/>
            <a:r>
              <a:rPr lang="en-US" dirty="0"/>
              <a:t>Supplier track record evaluation</a:t>
            </a:r>
            <a:endParaRPr lang="en-IN" dirty="0"/>
          </a:p>
          <a:p>
            <a:pPr marL="0" indent="0">
              <a:buNone/>
            </a:pPr>
            <a:endParaRPr lang="en-IN" dirty="0"/>
          </a:p>
        </p:txBody>
      </p:sp>
      <p:sp>
        <p:nvSpPr>
          <p:cNvPr id="4" name="Date Placeholder 3"/>
          <p:cNvSpPr>
            <a:spLocks noGrp="1"/>
          </p:cNvSpPr>
          <p:nvPr>
            <p:ph type="dt" sz="half" idx="10"/>
          </p:nvPr>
        </p:nvSpPr>
        <p:spPr/>
        <p:txBody>
          <a:bodyPr/>
          <a:lstStyle/>
          <a:p>
            <a:fld id="{7CE981D5-98FB-44E2-B182-DE21B0D67979}"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48</a:t>
            </a:fld>
            <a:endParaRPr lang="en-US"/>
          </a:p>
        </p:txBody>
      </p:sp>
    </p:spTree>
    <p:extLst>
      <p:ext uri="{BB962C8B-B14F-4D97-AF65-F5344CB8AC3E}">
        <p14:creationId xmlns:p14="http://schemas.microsoft.com/office/powerpoint/2010/main" val="2545060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t>Writing Technical Specifications Correctly, to your advantage</a:t>
            </a:r>
            <a:endParaRPr lang="en-IN" dirty="0"/>
          </a:p>
        </p:txBody>
      </p:sp>
      <p:sp>
        <p:nvSpPr>
          <p:cNvPr id="3" name="Content Placeholder 2"/>
          <p:cNvSpPr>
            <a:spLocks noGrp="1"/>
          </p:cNvSpPr>
          <p:nvPr>
            <p:ph idx="1"/>
          </p:nvPr>
        </p:nvSpPr>
        <p:spPr/>
        <p:txBody>
          <a:bodyPr/>
          <a:lstStyle/>
          <a:p>
            <a:pPr marL="0" indent="0">
              <a:buNone/>
            </a:pPr>
            <a:r>
              <a:rPr lang="en-IN" dirty="0" smtClean="0"/>
              <a:t>Writing Technical Specifications thus includes:</a:t>
            </a:r>
          </a:p>
          <a:p>
            <a:pPr marL="0" indent="0">
              <a:buNone/>
            </a:pPr>
            <a:endParaRPr lang="en-IN" dirty="0" smtClean="0"/>
          </a:p>
          <a:p>
            <a:pPr marL="514350" indent="-514350">
              <a:buFont typeface="+mj-lt"/>
              <a:buAutoNum type="arabicPeriod"/>
            </a:pPr>
            <a:r>
              <a:rPr lang="en-IN" dirty="0" smtClean="0"/>
              <a:t>Quality Specifications</a:t>
            </a:r>
          </a:p>
          <a:p>
            <a:pPr marL="514350" indent="-514350">
              <a:buFont typeface="+mj-lt"/>
              <a:buAutoNum type="arabicPeriod"/>
            </a:pPr>
            <a:r>
              <a:rPr lang="en-IN" dirty="0" smtClean="0"/>
              <a:t>Operational Specifications</a:t>
            </a:r>
          </a:p>
          <a:p>
            <a:pPr marL="514350" indent="-514350">
              <a:buFont typeface="+mj-lt"/>
              <a:buAutoNum type="arabicPeriod"/>
            </a:pPr>
            <a:r>
              <a:rPr lang="en-IN" dirty="0" smtClean="0"/>
              <a:t>Commercial Specifications</a:t>
            </a:r>
            <a:endParaRPr lang="en-IN" dirty="0"/>
          </a:p>
        </p:txBody>
      </p:sp>
      <p:sp>
        <p:nvSpPr>
          <p:cNvPr id="2" name="Date Placeholder 1"/>
          <p:cNvSpPr>
            <a:spLocks noGrp="1"/>
          </p:cNvSpPr>
          <p:nvPr>
            <p:ph type="dt" sz="half" idx="10"/>
          </p:nvPr>
        </p:nvSpPr>
        <p:spPr/>
        <p:txBody>
          <a:bodyPr/>
          <a:lstStyle/>
          <a:p>
            <a:fld id="{271A783C-7E37-41F6-8C53-91A8D4B038C3}"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49</a:t>
            </a:fld>
            <a:endParaRPr lang="en-US"/>
          </a:p>
        </p:txBody>
      </p:sp>
    </p:spTree>
    <p:extLst>
      <p:ext uri="{BB962C8B-B14F-4D97-AF65-F5344CB8AC3E}">
        <p14:creationId xmlns:p14="http://schemas.microsoft.com/office/powerpoint/2010/main" val="153030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2"/>
            <a:ext cx="8229600" cy="4373563"/>
          </a:xfrm>
        </p:spPr>
        <p:txBody>
          <a:bodyPr>
            <a:normAutofit/>
          </a:bodyPr>
          <a:lstStyle/>
          <a:p>
            <a:pPr algn="just"/>
            <a:r>
              <a:rPr lang="en-US" dirty="0"/>
              <a:t>Selection and procurement of diagnostic laboratory materials is </a:t>
            </a:r>
            <a:r>
              <a:rPr lang="en-US" dirty="0" smtClean="0"/>
              <a:t>challenging given </a:t>
            </a:r>
            <a:r>
              <a:rPr lang="en-US" dirty="0"/>
              <a:t>the </a:t>
            </a:r>
            <a:endParaRPr lang="en-US" dirty="0" smtClean="0"/>
          </a:p>
          <a:p>
            <a:pPr lvl="1" algn="just"/>
            <a:r>
              <a:rPr lang="en-US" dirty="0"/>
              <a:t>W</a:t>
            </a:r>
            <a:r>
              <a:rPr lang="en-US" dirty="0" smtClean="0"/>
              <a:t>ide </a:t>
            </a:r>
            <a:r>
              <a:rPr lang="en-US" dirty="0"/>
              <a:t>choice of products and suppliers </a:t>
            </a:r>
            <a:endParaRPr lang="en-US" dirty="0" smtClean="0"/>
          </a:p>
          <a:p>
            <a:pPr lvl="1" algn="just"/>
            <a:r>
              <a:rPr lang="en-US" dirty="0" smtClean="0"/>
              <a:t>Procurement policies prevalent in the system</a:t>
            </a:r>
          </a:p>
          <a:p>
            <a:pPr algn="just"/>
            <a:r>
              <a:rPr lang="en-US" dirty="0"/>
              <a:t>A </a:t>
            </a:r>
            <a:r>
              <a:rPr lang="en-US" dirty="0">
                <a:solidFill>
                  <a:srgbClr val="0070C0"/>
                </a:solidFill>
              </a:rPr>
              <a:t>series of steps </a:t>
            </a:r>
            <a:r>
              <a:rPr lang="en-US" dirty="0"/>
              <a:t>must be followed to ensure the quality of materials used in the </a:t>
            </a:r>
            <a:r>
              <a:rPr lang="en-US" dirty="0" smtClean="0"/>
              <a:t>laboratory</a:t>
            </a:r>
          </a:p>
        </p:txBody>
      </p:sp>
      <p:sp>
        <p:nvSpPr>
          <p:cNvPr id="4" name="Title 1"/>
          <p:cNvSpPr>
            <a:spLocks noGrp="1"/>
          </p:cNvSpPr>
          <p:nvPr>
            <p:ph type="title"/>
          </p:nvPr>
        </p:nvSpPr>
        <p:spPr>
          <a:xfrm>
            <a:off x="457200" y="503238"/>
            <a:ext cx="8229600" cy="868362"/>
          </a:xfrm>
        </p:spPr>
        <p:txBody>
          <a:bodyPr>
            <a:normAutofit/>
          </a:bodyPr>
          <a:lstStyle/>
          <a:p>
            <a:r>
              <a:rPr lang="en-US" sz="4000" dirty="0" smtClean="0"/>
              <a:t>Quality Management – </a:t>
            </a:r>
            <a:r>
              <a:rPr lang="en-US" sz="4000" dirty="0" smtClean="0">
                <a:solidFill>
                  <a:srgbClr val="0070C0"/>
                </a:solidFill>
              </a:rPr>
              <a:t>HOW ?</a:t>
            </a:r>
            <a:endParaRPr lang="en-US" sz="4000" dirty="0">
              <a:solidFill>
                <a:srgbClr val="0070C0"/>
              </a:solidFill>
            </a:endParaRPr>
          </a:p>
        </p:txBody>
      </p:sp>
      <p:sp>
        <p:nvSpPr>
          <p:cNvPr id="2" name="Date Placeholder 1"/>
          <p:cNvSpPr>
            <a:spLocks noGrp="1"/>
          </p:cNvSpPr>
          <p:nvPr>
            <p:ph type="dt" sz="half" idx="10"/>
          </p:nvPr>
        </p:nvSpPr>
        <p:spPr/>
        <p:txBody>
          <a:bodyPr/>
          <a:lstStyle/>
          <a:p>
            <a:fld id="{3B4FE3A6-0363-44B1-BDB1-7537EE08E778}"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5</a:t>
            </a:fld>
            <a:endParaRPr lang="en-US"/>
          </a:p>
        </p:txBody>
      </p:sp>
    </p:spTree>
    <p:extLst>
      <p:ext uri="{BB962C8B-B14F-4D97-AF65-F5344CB8AC3E}">
        <p14:creationId xmlns:p14="http://schemas.microsoft.com/office/powerpoint/2010/main" val="653899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Two bid systems</a:t>
            </a:r>
            <a:endParaRPr lang="en-IN" dirty="0"/>
          </a:p>
        </p:txBody>
      </p:sp>
      <p:sp>
        <p:nvSpPr>
          <p:cNvPr id="3" name="Content Placeholder 2"/>
          <p:cNvSpPr>
            <a:spLocks noGrp="1"/>
          </p:cNvSpPr>
          <p:nvPr>
            <p:ph idx="1"/>
          </p:nvPr>
        </p:nvSpPr>
        <p:spPr/>
        <p:txBody>
          <a:bodyPr/>
          <a:lstStyle/>
          <a:p>
            <a:r>
              <a:rPr lang="en-US" dirty="0"/>
              <a:t>The procurement of reagents and consumables generally follows a two-bid system where tenders are invited in two parts</a:t>
            </a:r>
            <a:endParaRPr lang="en-IN" dirty="0"/>
          </a:p>
          <a:p>
            <a:pPr lvl="1"/>
            <a:r>
              <a:rPr lang="en-US" dirty="0"/>
              <a:t>Technical Bid </a:t>
            </a:r>
            <a:endParaRPr lang="en-IN" dirty="0"/>
          </a:p>
          <a:p>
            <a:pPr lvl="1"/>
            <a:r>
              <a:rPr lang="en-US" dirty="0"/>
              <a:t>Price/ Financial Bid </a:t>
            </a:r>
            <a:endParaRPr lang="en-IN" dirty="0"/>
          </a:p>
          <a:p>
            <a:endParaRPr lang="en-IN" dirty="0"/>
          </a:p>
        </p:txBody>
      </p:sp>
      <p:sp>
        <p:nvSpPr>
          <p:cNvPr id="4" name="Date Placeholder 3"/>
          <p:cNvSpPr>
            <a:spLocks noGrp="1"/>
          </p:cNvSpPr>
          <p:nvPr>
            <p:ph type="dt" sz="half" idx="10"/>
          </p:nvPr>
        </p:nvSpPr>
        <p:spPr/>
        <p:txBody>
          <a:bodyPr/>
          <a:lstStyle/>
          <a:p>
            <a:fld id="{CC966394-17B3-452D-A5CF-C8B818D53053}"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50</a:t>
            </a:fld>
            <a:endParaRPr lang="en-US"/>
          </a:p>
        </p:txBody>
      </p:sp>
    </p:spTree>
    <p:extLst>
      <p:ext uri="{BB962C8B-B14F-4D97-AF65-F5344CB8AC3E}">
        <p14:creationId xmlns:p14="http://schemas.microsoft.com/office/powerpoint/2010/main" val="2535336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Tips…</a:t>
            </a:r>
            <a:endParaRPr lang="en-IN" dirty="0"/>
          </a:p>
        </p:txBody>
      </p:sp>
      <p:sp>
        <p:nvSpPr>
          <p:cNvPr id="3" name="Content Placeholder 2"/>
          <p:cNvSpPr>
            <a:spLocks noGrp="1"/>
          </p:cNvSpPr>
          <p:nvPr>
            <p:ph idx="1"/>
          </p:nvPr>
        </p:nvSpPr>
        <p:spPr/>
        <p:txBody>
          <a:bodyPr/>
          <a:lstStyle/>
          <a:p>
            <a:pPr lvl="0"/>
            <a:r>
              <a:rPr lang="en-US" dirty="0"/>
              <a:t>Maintain transparency </a:t>
            </a:r>
            <a:endParaRPr lang="en-US" dirty="0" smtClean="0"/>
          </a:p>
          <a:p>
            <a:pPr lvl="0"/>
            <a:r>
              <a:rPr lang="en-US" dirty="0" smtClean="0"/>
              <a:t>Be objective: minimize </a:t>
            </a:r>
            <a:r>
              <a:rPr lang="en-US" dirty="0"/>
              <a:t>extraneous undue influences on the process</a:t>
            </a:r>
            <a:endParaRPr lang="en-IN" dirty="0"/>
          </a:p>
          <a:p>
            <a:pPr lvl="0"/>
            <a:r>
              <a:rPr lang="en-US" dirty="0"/>
              <a:t>Ensure reliability of suppliers, in terms of quality and service</a:t>
            </a:r>
            <a:endParaRPr lang="en-IN" dirty="0"/>
          </a:p>
          <a:p>
            <a:pPr lvl="0"/>
            <a:r>
              <a:rPr lang="en-US" dirty="0" smtClean="0"/>
              <a:t>Conclude </a:t>
            </a:r>
            <a:r>
              <a:rPr lang="en-US" dirty="0"/>
              <a:t>the process within the shortest possible time span</a:t>
            </a:r>
            <a:endParaRPr lang="en-IN" dirty="0"/>
          </a:p>
          <a:p>
            <a:pPr marL="0" indent="0">
              <a:buNone/>
            </a:pPr>
            <a:endParaRPr lang="en-IN" dirty="0"/>
          </a:p>
        </p:txBody>
      </p:sp>
      <p:sp>
        <p:nvSpPr>
          <p:cNvPr id="4" name="Date Placeholder 3"/>
          <p:cNvSpPr>
            <a:spLocks noGrp="1"/>
          </p:cNvSpPr>
          <p:nvPr>
            <p:ph type="dt" sz="half" idx="10"/>
          </p:nvPr>
        </p:nvSpPr>
        <p:spPr/>
        <p:txBody>
          <a:bodyPr/>
          <a:lstStyle/>
          <a:p>
            <a:fld id="{D4F77760-366D-42FB-A143-5D6171493930}"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51</a:t>
            </a:fld>
            <a:endParaRPr lang="en-US"/>
          </a:p>
        </p:txBody>
      </p:sp>
    </p:spTree>
    <p:extLst>
      <p:ext uri="{BB962C8B-B14F-4D97-AF65-F5344CB8AC3E}">
        <p14:creationId xmlns:p14="http://schemas.microsoft.com/office/powerpoint/2010/main" val="84359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898464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34FB347F-66B7-4012-AB94-24D7CB4CFBAA}"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6</a:t>
            </a:fld>
            <a:endParaRPr lang="en-US"/>
          </a:p>
        </p:txBody>
      </p:sp>
    </p:spTree>
    <p:extLst>
      <p:ext uri="{BB962C8B-B14F-4D97-AF65-F5344CB8AC3E}">
        <p14:creationId xmlns:p14="http://schemas.microsoft.com/office/powerpoint/2010/main" val="49181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1600" y="1981200"/>
            <a:ext cx="6858000" cy="4144963"/>
          </a:xfrm>
        </p:spPr>
        <p:txBody>
          <a:bodyPr/>
          <a:lstStyle/>
          <a:p>
            <a:pPr marL="0" indent="0" algn="ctr">
              <a:buNone/>
            </a:pPr>
            <a:r>
              <a:rPr lang="en-IN" b="1" dirty="0" smtClean="0"/>
              <a:t>Understanding Utility and Feasibility </a:t>
            </a:r>
            <a:endParaRPr lang="en-IN" b="1" dirty="0"/>
          </a:p>
        </p:txBody>
      </p:sp>
      <p:sp>
        <p:nvSpPr>
          <p:cNvPr id="2" name="Date Placeholder 1"/>
          <p:cNvSpPr>
            <a:spLocks noGrp="1"/>
          </p:cNvSpPr>
          <p:nvPr>
            <p:ph type="dt" sz="half" idx="10"/>
          </p:nvPr>
        </p:nvSpPr>
        <p:spPr/>
        <p:txBody>
          <a:bodyPr/>
          <a:lstStyle/>
          <a:p>
            <a:fld id="{248D8D59-35E7-4F09-BD9F-B25E649F3862}" type="datetime1">
              <a:rPr lang="en-US" smtClean="0"/>
              <a:t>6/25/2018</a:t>
            </a:fld>
            <a:endParaRPr lang="en-US"/>
          </a:p>
        </p:txBody>
      </p:sp>
      <p:sp>
        <p:nvSpPr>
          <p:cNvPr id="4" name="Footer Placeholder 3"/>
          <p:cNvSpPr>
            <a:spLocks noGrp="1"/>
          </p:cNvSpPr>
          <p:nvPr>
            <p:ph type="ftr" sz="quarter" idx="11"/>
          </p:nvPr>
        </p:nvSpPr>
        <p:spPr/>
        <p:txBody>
          <a:bodyPr/>
          <a:lstStyle/>
          <a:p>
            <a:r>
              <a:rPr lang="en-IN" smtClean="0"/>
              <a:t>Labs for Life Project - India</a:t>
            </a:r>
            <a:endParaRPr lang="en-US"/>
          </a:p>
        </p:txBody>
      </p:sp>
      <p:sp>
        <p:nvSpPr>
          <p:cNvPr id="5" name="Slide Number Placeholder 4"/>
          <p:cNvSpPr>
            <a:spLocks noGrp="1"/>
          </p:cNvSpPr>
          <p:nvPr>
            <p:ph type="sldNum" sz="quarter" idx="12"/>
          </p:nvPr>
        </p:nvSpPr>
        <p:spPr/>
        <p:txBody>
          <a:bodyPr/>
          <a:lstStyle/>
          <a:p>
            <a:fld id="{D37EA018-DE85-4300-BC10-2200C6FFB419}" type="slidenum">
              <a:rPr lang="en-US" smtClean="0"/>
              <a:t>7</a:t>
            </a:fld>
            <a:endParaRPr lang="en-US"/>
          </a:p>
        </p:txBody>
      </p:sp>
    </p:spTree>
    <p:extLst>
      <p:ext uri="{BB962C8B-B14F-4D97-AF65-F5344CB8AC3E}">
        <p14:creationId xmlns:p14="http://schemas.microsoft.com/office/powerpoint/2010/main" val="3031303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1782762"/>
          </a:xfrm>
        </p:spPr>
        <p:txBody>
          <a:bodyPr>
            <a:noAutofit/>
          </a:bodyPr>
          <a:lstStyle/>
          <a:p>
            <a:r>
              <a:rPr lang="en-US" sz="3600" b="1" dirty="0" smtClean="0"/>
              <a:t/>
            </a:r>
            <a:br>
              <a:rPr lang="en-US" sz="3600" b="1" dirty="0" smtClean="0"/>
            </a:br>
            <a:r>
              <a:rPr lang="en-US" sz="3600" b="1" dirty="0"/>
              <a:t/>
            </a:r>
            <a:br>
              <a:rPr lang="en-US" sz="3600" b="1" dirty="0"/>
            </a:br>
            <a:r>
              <a:rPr lang="en-US" sz="3600" b="1" dirty="0" smtClean="0"/>
              <a:t>Understanding requirements for the NEW test:</a:t>
            </a:r>
            <a:r>
              <a:rPr lang="en-US" sz="3600" b="1" dirty="0"/>
              <a:t> </a:t>
            </a:r>
            <a:r>
              <a:rPr lang="en-US" sz="3600" b="1" dirty="0" smtClean="0"/>
              <a:t>Initial thoughts </a:t>
            </a:r>
            <a:r>
              <a:rPr lang="en-US" sz="3600" b="1" dirty="0"/>
              <a:t/>
            </a:r>
            <a:br>
              <a:rPr lang="en-US" sz="3600" b="1" dirty="0"/>
            </a:br>
            <a:endParaRPr lang="en-IN" sz="3600" b="1" dirty="0"/>
          </a:p>
        </p:txBody>
      </p:sp>
      <p:sp>
        <p:nvSpPr>
          <p:cNvPr id="5" name="Content Placeholder 4"/>
          <p:cNvSpPr>
            <a:spLocks noGrp="1"/>
          </p:cNvSpPr>
          <p:nvPr>
            <p:ph idx="1"/>
          </p:nvPr>
        </p:nvSpPr>
        <p:spPr>
          <a:xfrm>
            <a:off x="533400" y="2133602"/>
            <a:ext cx="8229600" cy="4525963"/>
          </a:xfrm>
        </p:spPr>
        <p:txBody>
          <a:bodyPr>
            <a:normAutofit/>
          </a:bodyPr>
          <a:lstStyle/>
          <a:p>
            <a:pPr marL="0" indent="0">
              <a:buNone/>
            </a:pPr>
            <a:r>
              <a:rPr lang="en-US" b="1" dirty="0"/>
              <a:t>C</a:t>
            </a:r>
            <a:r>
              <a:rPr lang="en-US" b="1" dirty="0" smtClean="0"/>
              <a:t>linical utility</a:t>
            </a:r>
          </a:p>
          <a:p>
            <a:pPr marL="0" indent="0">
              <a:buNone/>
            </a:pPr>
            <a:r>
              <a:rPr lang="en-US" dirty="0" smtClean="0"/>
              <a:t>Understand the needs of patients and users</a:t>
            </a:r>
          </a:p>
          <a:p>
            <a:pPr marL="0" indent="0">
              <a:buNone/>
            </a:pPr>
            <a:r>
              <a:rPr lang="en-US" dirty="0" smtClean="0"/>
              <a:t>Understand the performance of a test </a:t>
            </a:r>
          </a:p>
          <a:p>
            <a:pPr marL="0" indent="0">
              <a:buNone/>
            </a:pPr>
            <a:r>
              <a:rPr lang="en-US" b="1" dirty="0" smtClean="0"/>
              <a:t>Feasibility</a:t>
            </a:r>
          </a:p>
          <a:p>
            <a:pPr marL="0" indent="0">
              <a:buNone/>
            </a:pPr>
            <a:r>
              <a:rPr lang="en-US" dirty="0" smtClean="0"/>
              <a:t>Test </a:t>
            </a:r>
            <a:r>
              <a:rPr lang="en-US" dirty="0"/>
              <a:t>demand </a:t>
            </a:r>
            <a:endParaRPr lang="en-US" dirty="0" smtClean="0"/>
          </a:p>
          <a:p>
            <a:pPr marL="0" indent="0">
              <a:buNone/>
            </a:pPr>
            <a:r>
              <a:rPr lang="en-US" dirty="0"/>
              <a:t>C</a:t>
            </a:r>
            <a:r>
              <a:rPr lang="en-US" dirty="0" smtClean="0"/>
              <a:t>ost effectiveness</a:t>
            </a:r>
          </a:p>
          <a:p>
            <a:pPr marL="0" indent="0">
              <a:buNone/>
            </a:pPr>
            <a:r>
              <a:rPr lang="en-US" b="1" dirty="0" smtClean="0"/>
              <a:t>Operationalizing</a:t>
            </a:r>
          </a:p>
          <a:p>
            <a:pPr marL="0" indent="0">
              <a:buNone/>
            </a:pPr>
            <a:endParaRPr lang="en-IN" b="1" dirty="0"/>
          </a:p>
        </p:txBody>
      </p:sp>
      <p:sp>
        <p:nvSpPr>
          <p:cNvPr id="2" name="Date Placeholder 1"/>
          <p:cNvSpPr>
            <a:spLocks noGrp="1"/>
          </p:cNvSpPr>
          <p:nvPr>
            <p:ph type="dt" sz="half" idx="10"/>
          </p:nvPr>
        </p:nvSpPr>
        <p:spPr/>
        <p:txBody>
          <a:bodyPr/>
          <a:lstStyle/>
          <a:p>
            <a:fld id="{CEE89A29-7431-473E-B06E-49EC7F5FF0CF}" type="datetime1">
              <a:rPr lang="en-US" smtClean="0"/>
              <a:t>6/25/2018</a:t>
            </a:fld>
            <a:endParaRPr lang="en-US"/>
          </a:p>
        </p:txBody>
      </p:sp>
      <p:sp>
        <p:nvSpPr>
          <p:cNvPr id="3" name="Footer Placeholder 2"/>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8</a:t>
            </a:fld>
            <a:endParaRPr lang="en-US"/>
          </a:p>
        </p:txBody>
      </p:sp>
    </p:spTree>
    <p:extLst>
      <p:ext uri="{BB962C8B-B14F-4D97-AF65-F5344CB8AC3E}">
        <p14:creationId xmlns:p14="http://schemas.microsoft.com/office/powerpoint/2010/main" val="50070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a:normAutofit fontScale="90000"/>
          </a:bodyPr>
          <a:lstStyle/>
          <a:p>
            <a:pPr marL="0" indent="0"/>
            <a:r>
              <a:rPr lang="en-US" dirty="0" smtClean="0"/>
              <a:t/>
            </a:r>
            <a:br>
              <a:rPr lang="en-US" dirty="0" smtClean="0"/>
            </a:br>
            <a:r>
              <a:rPr lang="en-US" dirty="0"/>
              <a:t/>
            </a:r>
            <a:br>
              <a:rPr lang="en-US" dirty="0"/>
            </a:br>
            <a:r>
              <a:rPr lang="en-US" dirty="0" smtClean="0"/>
              <a:t>Clinical utility </a:t>
            </a:r>
            <a:br>
              <a:rPr lang="en-US" dirty="0" smtClean="0"/>
            </a:br>
            <a:r>
              <a:rPr lang="en-US" dirty="0" smtClean="0"/>
              <a:t>(Need and Performance)</a:t>
            </a:r>
            <a:r>
              <a:rPr lang="en-US" dirty="0"/>
              <a:t/>
            </a:r>
            <a:br>
              <a:rPr lang="en-US" dirty="0"/>
            </a:br>
            <a:r>
              <a:rPr lang="en-US" dirty="0" smtClean="0"/>
              <a:t/>
            </a:r>
            <a:br>
              <a:rPr lang="en-US" dirty="0" smtClean="0"/>
            </a:br>
            <a:r>
              <a:rPr lang="en-US" dirty="0" smtClean="0"/>
              <a:t> </a:t>
            </a:r>
          </a:p>
        </p:txBody>
      </p:sp>
      <p:sp>
        <p:nvSpPr>
          <p:cNvPr id="3" name="Content Placeholder 2"/>
          <p:cNvSpPr>
            <a:spLocks noGrp="1"/>
          </p:cNvSpPr>
          <p:nvPr>
            <p:ph idx="1"/>
          </p:nvPr>
        </p:nvSpPr>
        <p:spPr/>
        <p:txBody>
          <a:bodyPr>
            <a:normAutofit fontScale="92500" lnSpcReduction="20000"/>
          </a:bodyPr>
          <a:lstStyle/>
          <a:p>
            <a:r>
              <a:rPr lang="en-US" dirty="0" smtClean="0"/>
              <a:t>Discovery </a:t>
            </a:r>
            <a:r>
              <a:rPr lang="en-US" dirty="0"/>
              <a:t>of novel </a:t>
            </a:r>
            <a:r>
              <a:rPr lang="en-US" dirty="0" smtClean="0"/>
              <a:t>biomarkers e.g. </a:t>
            </a:r>
            <a:r>
              <a:rPr lang="en-US" dirty="0" err="1" smtClean="0"/>
              <a:t>Lp</a:t>
            </a:r>
            <a:r>
              <a:rPr lang="en-US" dirty="0" smtClean="0"/>
              <a:t>(a), </a:t>
            </a:r>
            <a:r>
              <a:rPr lang="en-US" dirty="0" err="1" smtClean="0"/>
              <a:t>homocysteine</a:t>
            </a:r>
            <a:endParaRPr lang="en-US" dirty="0" smtClean="0"/>
          </a:p>
          <a:p>
            <a:r>
              <a:rPr lang="en-US" dirty="0" smtClean="0"/>
              <a:t>Change </a:t>
            </a:r>
            <a:r>
              <a:rPr lang="en-US" dirty="0"/>
              <a:t>in disease trends </a:t>
            </a:r>
            <a:r>
              <a:rPr lang="en-US" dirty="0" smtClean="0"/>
              <a:t>e.g. Swine flu</a:t>
            </a:r>
          </a:p>
          <a:p>
            <a:r>
              <a:rPr lang="en-US" dirty="0" smtClean="0"/>
              <a:t>Recent </a:t>
            </a:r>
            <a:r>
              <a:rPr lang="en-US" dirty="0"/>
              <a:t>advances in assay </a:t>
            </a:r>
            <a:r>
              <a:rPr lang="en-US" dirty="0" smtClean="0"/>
              <a:t>methods e.g. Immunoassay, quantitative Trop I</a:t>
            </a:r>
          </a:p>
          <a:p>
            <a:r>
              <a:rPr lang="en-US" dirty="0"/>
              <a:t>Different testing objectives e.g. screening, confirmatory, treatment monitoring, surveillance </a:t>
            </a:r>
            <a:r>
              <a:rPr lang="en-US" dirty="0" err="1"/>
              <a:t>etc</a:t>
            </a:r>
            <a:endParaRPr lang="en-US" dirty="0" smtClean="0"/>
          </a:p>
          <a:p>
            <a:r>
              <a:rPr lang="en-US" dirty="0" smtClean="0"/>
              <a:t>Relevance: </a:t>
            </a:r>
            <a:r>
              <a:rPr lang="en-US" dirty="0"/>
              <a:t>diagnostic sensitivity &amp; </a:t>
            </a:r>
            <a:r>
              <a:rPr lang="en-US" dirty="0" smtClean="0"/>
              <a:t>specificity, </a:t>
            </a:r>
            <a:r>
              <a:rPr lang="en-US" dirty="0"/>
              <a:t>positive &amp; negative predictive </a:t>
            </a:r>
            <a:r>
              <a:rPr lang="en-US" dirty="0" smtClean="0"/>
              <a:t>values (Literature, guidelines, pilot studies)</a:t>
            </a:r>
          </a:p>
          <a:p>
            <a:endParaRPr lang="en-US" dirty="0" smtClean="0"/>
          </a:p>
          <a:p>
            <a:endParaRPr lang="en-US" dirty="0"/>
          </a:p>
        </p:txBody>
      </p:sp>
      <p:sp>
        <p:nvSpPr>
          <p:cNvPr id="4" name="Date Placeholder 3"/>
          <p:cNvSpPr>
            <a:spLocks noGrp="1"/>
          </p:cNvSpPr>
          <p:nvPr>
            <p:ph type="dt" sz="half" idx="10"/>
          </p:nvPr>
        </p:nvSpPr>
        <p:spPr/>
        <p:txBody>
          <a:bodyPr/>
          <a:lstStyle/>
          <a:p>
            <a:fld id="{233A1D57-E4BE-4BB4-B288-0A397B2E2BD5}" type="datetime1">
              <a:rPr lang="en-US" smtClean="0"/>
              <a:t>6/25/2018</a:t>
            </a:fld>
            <a:endParaRPr lang="en-US"/>
          </a:p>
        </p:txBody>
      </p:sp>
      <p:sp>
        <p:nvSpPr>
          <p:cNvPr id="5" name="Footer Placeholder 4"/>
          <p:cNvSpPr>
            <a:spLocks noGrp="1"/>
          </p:cNvSpPr>
          <p:nvPr>
            <p:ph type="ftr" sz="quarter" idx="11"/>
          </p:nvPr>
        </p:nvSpPr>
        <p:spPr/>
        <p:txBody>
          <a:bodyPr/>
          <a:lstStyle/>
          <a:p>
            <a:r>
              <a:rPr lang="en-IN" smtClean="0"/>
              <a:t>Labs for Life Project - India</a:t>
            </a:r>
            <a:endParaRPr lang="en-US"/>
          </a:p>
        </p:txBody>
      </p:sp>
      <p:sp>
        <p:nvSpPr>
          <p:cNvPr id="6" name="Slide Number Placeholder 5"/>
          <p:cNvSpPr>
            <a:spLocks noGrp="1"/>
          </p:cNvSpPr>
          <p:nvPr>
            <p:ph type="sldNum" sz="quarter" idx="12"/>
          </p:nvPr>
        </p:nvSpPr>
        <p:spPr/>
        <p:txBody>
          <a:bodyPr/>
          <a:lstStyle/>
          <a:p>
            <a:fld id="{D37EA018-DE85-4300-BC10-2200C6FFB419}" type="slidenum">
              <a:rPr lang="en-US" smtClean="0"/>
              <a:t>9</a:t>
            </a:fld>
            <a:endParaRPr lang="en-US"/>
          </a:p>
        </p:txBody>
      </p:sp>
    </p:spTree>
    <p:extLst>
      <p:ext uri="{BB962C8B-B14F-4D97-AF65-F5344CB8AC3E}">
        <p14:creationId xmlns:p14="http://schemas.microsoft.com/office/powerpoint/2010/main" val="4185891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5450</TotalTime>
  <Words>1846</Words>
  <Application>Microsoft Office PowerPoint</Application>
  <PresentationFormat>On-screen Show (4:3)</PresentationFormat>
  <Paragraphs>406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Quality System Essential:  Inventory Management </vt:lpstr>
      <vt:lpstr>Inventory management</vt:lpstr>
      <vt:lpstr>Quality management – WHY ?</vt:lpstr>
      <vt:lpstr>PowerPoint Presentation</vt:lpstr>
      <vt:lpstr>Quality Management – HOW ?</vt:lpstr>
      <vt:lpstr>PowerPoint Presentation</vt:lpstr>
      <vt:lpstr>PowerPoint Presentation</vt:lpstr>
      <vt:lpstr>  Understanding requirements for the NEW test: Initial thoughts  </vt:lpstr>
      <vt:lpstr>  Clinical utility  (Need and Performance)   </vt:lpstr>
      <vt:lpstr>Feasibility</vt:lpstr>
      <vt:lpstr>PowerPoint Presentation</vt:lpstr>
      <vt:lpstr>Market survey </vt:lpstr>
      <vt:lpstr>PowerPoint Presentation</vt:lpstr>
      <vt:lpstr>Challenges in Operationalizing </vt:lpstr>
      <vt:lpstr>PowerPoint Presentation</vt:lpstr>
      <vt:lpstr> Ensuring quality of the manufacturing process </vt:lpstr>
      <vt:lpstr>PowerPoint Presentation</vt:lpstr>
      <vt:lpstr> Quality requirements, Fitness for Purpose  </vt:lpstr>
      <vt:lpstr>Quality requirements/ Specifications,  Fitness for Purpose  </vt:lpstr>
      <vt:lpstr>Which reagents?</vt:lpstr>
      <vt:lpstr>Precision</vt:lpstr>
      <vt:lpstr>An example….</vt:lpstr>
      <vt:lpstr>Accuracy</vt:lpstr>
      <vt:lpstr>PowerPoint Presentation</vt:lpstr>
      <vt:lpstr>How is accuracy denoted on a kit insert?</vt:lpstr>
      <vt:lpstr>Data from Regression analysis (Correlation Coefficient, Slope, and Intercept) </vt:lpstr>
      <vt:lpstr>PowerPoint Presentation</vt:lpstr>
      <vt:lpstr>Data from Difference Calculations</vt:lpstr>
      <vt:lpstr>Linearity</vt:lpstr>
      <vt:lpstr>An Example…</vt:lpstr>
      <vt:lpstr>Analytical Sensitivity</vt:lpstr>
      <vt:lpstr>Analytical Specificity</vt:lpstr>
      <vt:lpstr>Cross reactivity</vt:lpstr>
      <vt:lpstr>Interference </vt:lpstr>
      <vt:lpstr>Sensitivity Specificity an example..</vt:lpstr>
      <vt:lpstr>Specificity,  an example..</vt:lpstr>
      <vt:lpstr>Biological Reference Intervals</vt:lpstr>
      <vt:lpstr>PowerPoint Presentation</vt:lpstr>
      <vt:lpstr>Acceptable error – where to look ?</vt:lpstr>
      <vt:lpstr>Milan Mandate 2015</vt:lpstr>
      <vt:lpstr>Some resources  (online databases)</vt:lpstr>
      <vt:lpstr>Comparing Manufacturers’ statements</vt:lpstr>
      <vt:lpstr>Comparing Manufacturers’ statements</vt:lpstr>
      <vt:lpstr>Understanding QUALITY REQUIREMENTS Desirable Biological Variation Database specifications </vt:lpstr>
      <vt:lpstr>Understanding QUALITY REQUIREMENTS Published Sources</vt:lpstr>
      <vt:lpstr>Develop Checklists, assess</vt:lpstr>
      <vt:lpstr>PowerPoint Presentation</vt:lpstr>
      <vt:lpstr>Extras that you can include into the process:</vt:lpstr>
      <vt:lpstr>Writing Technical Specifications Correctly, to your advantage</vt:lpstr>
      <vt:lpstr>Two bid systems</vt:lpstr>
      <vt:lpstr>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of Laboratory Inventory</dc:title>
  <dc:creator>Saket</dc:creator>
  <cp:lastModifiedBy>Charishma Sarman</cp:lastModifiedBy>
  <cp:revision>94</cp:revision>
  <dcterms:created xsi:type="dcterms:W3CDTF">2017-12-08T08:59:57Z</dcterms:created>
  <dcterms:modified xsi:type="dcterms:W3CDTF">2018-06-25T04:38:59Z</dcterms:modified>
</cp:coreProperties>
</file>