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67" r:id="rId3"/>
    <p:sldId id="268" r:id="rId4"/>
    <p:sldId id="297" r:id="rId5"/>
    <p:sldId id="305" r:id="rId6"/>
    <p:sldId id="301" r:id="rId7"/>
    <p:sldId id="302" r:id="rId8"/>
    <p:sldId id="289" r:id="rId9"/>
    <p:sldId id="296" r:id="rId10"/>
    <p:sldId id="288" r:id="rId11"/>
    <p:sldId id="269" r:id="rId12"/>
    <p:sldId id="300" r:id="rId13"/>
    <p:sldId id="30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8" d="100"/>
        <a:sy n="7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74C339-A7B5-4B92-92F0-CA6EFB765781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06BC7-D8CF-44DF-9862-EF4024A95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09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6D009-ACDA-4CAE-AD31-3AD1837960B9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182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06BC7-D8CF-44DF-9862-EF4024A9501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60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06BC7-D8CF-44DF-9862-EF4024A9501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60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06BC7-D8CF-44DF-9862-EF4024A9501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60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4525" y="319650"/>
            <a:ext cx="7772400" cy="573447"/>
          </a:xfrm>
        </p:spPr>
        <p:txBody>
          <a:bodyPr>
            <a:noAutofit/>
          </a:bodyPr>
          <a:lstStyle>
            <a:lvl1pPr>
              <a:defRPr sz="3600">
                <a:solidFill>
                  <a:srgbClr val="0069D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089932"/>
            <a:ext cx="6400800" cy="159327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6605-2915-44FB-A481-9D51667769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61EC-68D1-475C-AAA0-1AF3701984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947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6605-2915-44FB-A481-9D51667769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61EC-68D1-475C-AAA0-1AF3701984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30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6605-2915-44FB-A481-9D51667769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61EC-68D1-475C-AAA0-1AF3701984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181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580564"/>
            <a:ext cx="2362200" cy="1696871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ln>
                  <a:noFill/>
                </a:ln>
                <a:solidFill>
                  <a:srgbClr val="0069D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589252" y="2580564"/>
            <a:ext cx="2362200" cy="1696871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ln>
                  <a:noFill/>
                </a:ln>
                <a:solidFill>
                  <a:srgbClr val="0069D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0037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6605-2915-44FB-A481-9D51667769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61EC-68D1-475C-AAA0-1AF3701984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974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6605-2915-44FB-A481-9D51667769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61EC-68D1-475C-AAA0-1AF3701984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451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6605-2915-44FB-A481-9D51667769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61EC-68D1-475C-AAA0-1AF3701984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153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6605-2915-44FB-A481-9D51667769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61EC-68D1-475C-AAA0-1AF3701984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995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6605-2915-44FB-A481-9D51667769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61EC-68D1-475C-AAA0-1AF3701984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830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6605-2915-44FB-A481-9D51667769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61EC-68D1-475C-AAA0-1AF3701984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16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6605-2915-44FB-A481-9D51667769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61EC-68D1-475C-AAA0-1AF3701984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820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26605-2915-44FB-A481-9D51667769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761EC-68D1-475C-AAA0-1AF3701984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654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8.tiff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8.tiff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9.jpeg"/><Relationship Id="rId4" Type="http://schemas.openxmlformats.org/officeDocument/2006/relationships/image" Target="../media/image8.tif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8.tiff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066800"/>
            <a:ext cx="9144000" cy="4876800"/>
          </a:xfrm>
          <a:prstGeom prst="rect">
            <a:avLst/>
          </a:prstGeom>
          <a:solidFill>
            <a:srgbClr val="B8DC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7" name="Picture 2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096" y="1295400"/>
            <a:ext cx="454680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" descr="BDPAS-GAZIacronym-13975dft3-2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" t="84445" r="84444"/>
          <a:stretch/>
        </p:blipFill>
        <p:spPr bwMode="auto">
          <a:xfrm>
            <a:off x="6834188" y="6029693"/>
            <a:ext cx="1015227" cy="82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003222" y="6169089"/>
            <a:ext cx="6054803" cy="276999"/>
          </a:xfrm>
          <a:prstGeom prst="rect">
            <a:avLst/>
          </a:prstGeom>
          <a:noFill/>
        </p:spPr>
        <p:txBody>
          <a:bodyPr wrap="square" lIns="0" tIns="0" bIns="0">
            <a:spAutoFit/>
          </a:bodyPr>
          <a:lstStyle/>
          <a:p>
            <a:pPr algn="ctr">
              <a:defRPr/>
            </a:pPr>
            <a:r>
              <a:rPr lang="en-US" sz="1600" b="1" kern="1500" spc="170" dirty="0" err="1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MoHFW</a:t>
            </a:r>
            <a:r>
              <a:rPr lang="en-US" sz="1600" b="1" kern="1500" spc="170" dirty="0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 /CDC / </a:t>
            </a:r>
            <a:r>
              <a:rPr lang="en-US" b="1" kern="1500" spc="170" dirty="0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BD</a:t>
            </a:r>
            <a:r>
              <a:rPr lang="en-US" sz="1600" b="1" kern="1500" spc="170" dirty="0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 Partnership Project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897861" y="6048743"/>
            <a:ext cx="0" cy="722376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-32776" y="1056967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-32776" y="5937045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777164" y="6045466"/>
            <a:ext cx="0" cy="722376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147764" y="1052575"/>
            <a:ext cx="6629400" cy="369332"/>
          </a:xfrm>
          <a:prstGeom prst="rect">
            <a:avLst/>
          </a:prstGeom>
          <a:noFill/>
        </p:spPr>
        <p:txBody>
          <a:bodyPr wrap="square" lIns="0" tIns="0" bIns="0">
            <a:spAutoFit/>
          </a:bodyPr>
          <a:lstStyle/>
          <a:p>
            <a:pPr algn="ctr">
              <a:defRPr/>
            </a:pPr>
            <a:r>
              <a:rPr lang="en-US" sz="2400" b="1" kern="1500" spc="170" dirty="0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LABS FOR LIFE PROJECT - INDIA</a:t>
            </a:r>
            <a:endParaRPr lang="en-US" sz="1400" b="1" kern="1500" spc="170" dirty="0">
              <a:solidFill>
                <a:srgbClr val="0069D7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611" y="38101"/>
            <a:ext cx="571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28" y="6048743"/>
            <a:ext cx="854394" cy="719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57017" y="4841791"/>
            <a:ext cx="25931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 smtClean="0">
                <a:solidFill>
                  <a:srgbClr val="0000FF"/>
                </a:solidFill>
              </a:rPr>
              <a:t>Equipment Management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8" r="1534"/>
          <a:stretch/>
        </p:blipFill>
        <p:spPr bwMode="auto">
          <a:xfrm>
            <a:off x="3030239" y="2362200"/>
            <a:ext cx="3053801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bd_3_rgb_lbg_2_25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7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07325" cy="588297"/>
          </a:xfrm>
        </p:spPr>
        <p:txBody>
          <a:bodyPr/>
          <a:lstStyle/>
          <a:p>
            <a:pPr algn="l"/>
            <a:r>
              <a:rPr lang="en-US" sz="2800" b="1" dirty="0"/>
              <a:t>General </a:t>
            </a:r>
            <a:r>
              <a:rPr lang="en-US" sz="2800" b="1" dirty="0" smtClean="0"/>
              <a:t>Tips </a:t>
            </a:r>
            <a:r>
              <a:rPr lang="en-US" sz="2800" b="1" dirty="0"/>
              <a:t>for </a:t>
            </a:r>
            <a:r>
              <a:rPr lang="en-US" sz="2800" b="1" dirty="0" smtClean="0"/>
              <a:t>Care </a:t>
            </a:r>
            <a:r>
              <a:rPr lang="en-US" sz="2800" b="1" dirty="0"/>
              <a:t>and </a:t>
            </a:r>
            <a:r>
              <a:rPr lang="en-US" sz="2800" b="1" dirty="0" smtClean="0"/>
              <a:t>Maintenance</a:t>
            </a:r>
            <a:endParaRPr lang="en-US" sz="2800" b="1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8764" y="1219200"/>
            <a:ext cx="7772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Keep the machine in a cool, dry place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Always use </a:t>
            </a:r>
            <a:r>
              <a:rPr lang="en-US" altLang="en-US" dirty="0" smtClean="0"/>
              <a:t>a UPS- </a:t>
            </a:r>
            <a:r>
              <a:rPr lang="en-US" altLang="en-US" dirty="0"/>
              <a:t>Do not connect the machine directly to the power source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Keep the room and the area around the machine “dust free”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Switch off the machine when not in use. Disconnect from power supply at the end of the day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Keep the manual of the machine near the machine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Maintain a log book-Who? When?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Paste the business card of the service engineer on the side of the machine </a:t>
            </a:r>
          </a:p>
        </p:txBody>
      </p:sp>
    </p:spTree>
    <p:extLst>
      <p:ext uri="{BB962C8B-B14F-4D97-AF65-F5344CB8AC3E}">
        <p14:creationId xmlns:p14="http://schemas.microsoft.com/office/powerpoint/2010/main" val="56786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5239" y="442127"/>
            <a:ext cx="7807325" cy="588297"/>
          </a:xfrm>
        </p:spPr>
        <p:txBody>
          <a:bodyPr/>
          <a:lstStyle/>
          <a:p>
            <a:pPr algn="l"/>
            <a:r>
              <a:rPr lang="en-US" sz="2800" b="1" dirty="0" smtClean="0">
                <a:solidFill>
                  <a:srgbClr val="0070C0"/>
                </a:solidFill>
              </a:rPr>
              <a:t>Maintenance and Calibration</a:t>
            </a:r>
            <a:r>
              <a:rPr lang="en-US" sz="2800" b="1" dirty="0">
                <a:solidFill>
                  <a:srgbClr val="0070C0"/>
                </a:solidFill>
              </a:rPr>
              <a:t/>
            </a:r>
            <a:br>
              <a:rPr lang="en-US" sz="2800" b="1" dirty="0">
                <a:solidFill>
                  <a:srgbClr val="0070C0"/>
                </a:solidFill>
              </a:rPr>
            </a:br>
            <a:endParaRPr lang="en-US" sz="2800" b="1" dirty="0">
              <a:solidFill>
                <a:srgbClr val="0070C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1045570"/>
            <a:ext cx="8719575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Maintenance</a:t>
            </a:r>
            <a:endParaRPr lang="en-US" b="1" dirty="0">
              <a:solidFill>
                <a:srgbClr val="FF0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Ensure that unit is dry and cool and that the power supply is disconnected before performing any cleaning or maintenance</a:t>
            </a:r>
            <a:r>
              <a:rPr lang="en-US" sz="1600" dirty="0" smtClean="0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Regular function </a:t>
            </a:r>
            <a:r>
              <a:rPr lang="en-US" sz="1600" dirty="0"/>
              <a:t>checks  </a:t>
            </a:r>
            <a:r>
              <a:rPr lang="en-US" sz="1600" dirty="0" smtClean="0"/>
              <a:t>to be </a:t>
            </a:r>
            <a:r>
              <a:rPr lang="en-US" sz="1600" dirty="0"/>
              <a:t>performed </a:t>
            </a:r>
            <a:r>
              <a:rPr lang="en-US" sz="1600" dirty="0" smtClean="0"/>
              <a:t>to </a:t>
            </a:r>
            <a:r>
              <a:rPr lang="en-US" sz="1600" dirty="0"/>
              <a:t>check critical characteristics and detect malfunctions before test results are affected</a:t>
            </a:r>
            <a:r>
              <a:rPr lang="en-US" sz="1600" dirty="0" smtClean="0"/>
              <a:t>.</a:t>
            </a:r>
          </a:p>
          <a:p>
            <a:pPr lvl="0"/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An equipment maintenance and performance evaluation log should be maintained and kept for the duration of clinical use of thermocycler. </a:t>
            </a:r>
            <a:endParaRPr lang="en-US" sz="16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T</a:t>
            </a:r>
            <a:r>
              <a:rPr lang="en-US" sz="1600" dirty="0" smtClean="0"/>
              <a:t>hermal </a:t>
            </a:r>
            <a:r>
              <a:rPr lang="en-US" sz="1600" dirty="0"/>
              <a:t>cyclers should be routinely monitored for </a:t>
            </a:r>
            <a:r>
              <a:rPr lang="en-US" sz="1600" dirty="0" smtClean="0"/>
              <a:t>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cycle </a:t>
            </a:r>
            <a:r>
              <a:rPr lang="en-US" sz="1600" dirty="0"/>
              <a:t>time reproducibility, </a:t>
            </a:r>
            <a:endParaRPr lang="en-US" sz="1600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verification </a:t>
            </a:r>
            <a:r>
              <a:rPr lang="en-US" sz="1600" dirty="0"/>
              <a:t>of temperature </a:t>
            </a:r>
            <a:r>
              <a:rPr lang="en-US" sz="1600" dirty="0" smtClean="0"/>
              <a:t>accuracy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efficiency </a:t>
            </a:r>
            <a:r>
              <a:rPr lang="en-US" sz="1600" dirty="0"/>
              <a:t>of heating and cooling rates. </a:t>
            </a:r>
            <a:endParaRPr lang="en-US" sz="16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lvl="0"/>
            <a:r>
              <a:rPr lang="en-US" sz="1600" i="1" dirty="0" smtClean="0"/>
              <a:t>These checks </a:t>
            </a:r>
            <a:r>
              <a:rPr lang="en-US" sz="1600" i="1" dirty="0"/>
              <a:t>are incorporated into the instrument’s software and are a part of the manufacturer’s recommendations for instrument maintenance. </a:t>
            </a:r>
          </a:p>
          <a:p>
            <a:endParaRPr lang="en-US" sz="1600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Calibration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Annually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Procedure should be followed as per manufacturer’s recommendations.</a:t>
            </a:r>
          </a:p>
        </p:txBody>
      </p:sp>
      <p:pic>
        <p:nvPicPr>
          <p:cNvPr id="8" name="Picture 7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78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07325" cy="588297"/>
          </a:xfrm>
        </p:spPr>
        <p:txBody>
          <a:bodyPr/>
          <a:lstStyle/>
          <a:p>
            <a:pPr algn="l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Pre-Training Quiz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1219200"/>
            <a:ext cx="8001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A thermocycler  needs calibration :</a:t>
            </a:r>
          </a:p>
          <a:p>
            <a:pPr marL="342900" indent="-342900">
              <a:buFont typeface="+mj-lt"/>
              <a:buAutoNum type="alphaLcPeriod"/>
            </a:pPr>
            <a:r>
              <a:rPr lang="en-US" dirty="0" smtClean="0"/>
              <a:t>Yearly</a:t>
            </a:r>
          </a:p>
          <a:p>
            <a:pPr marL="342900" indent="-342900">
              <a:buFont typeface="+mj-lt"/>
              <a:buAutoNum type="alphaLcPeriod"/>
            </a:pPr>
            <a:r>
              <a:rPr lang="en-US" dirty="0" smtClean="0"/>
              <a:t>Six monthly</a:t>
            </a:r>
          </a:p>
          <a:p>
            <a:pPr marL="342900" indent="-342900">
              <a:buFont typeface="+mj-lt"/>
              <a:buAutoNum type="alphaLcPeriod"/>
            </a:pPr>
            <a:r>
              <a:rPr lang="en-US" dirty="0" smtClean="0"/>
              <a:t>Quarterly</a:t>
            </a:r>
          </a:p>
          <a:p>
            <a:pPr marL="342900" indent="-342900">
              <a:buFont typeface="+mj-lt"/>
              <a:buAutoNum type="alphaLcPeriod"/>
            </a:pPr>
            <a:r>
              <a:rPr lang="en-US" dirty="0" smtClean="0"/>
              <a:t>Only at the time of installation</a:t>
            </a:r>
          </a:p>
          <a:p>
            <a:endParaRPr lang="en-US" dirty="0" smtClean="0"/>
          </a:p>
          <a:p>
            <a:r>
              <a:rPr lang="en-US" dirty="0" smtClean="0"/>
              <a:t>2.The  following is NOT one of the 3  basic PCR steps:</a:t>
            </a:r>
          </a:p>
          <a:p>
            <a:pPr marL="342900" indent="-342900">
              <a:buFont typeface="+mj-lt"/>
              <a:buAutoNum type="alphaLcPeriod"/>
            </a:pPr>
            <a:r>
              <a:rPr lang="en-US" dirty="0" smtClean="0"/>
              <a:t>Denaturation</a:t>
            </a:r>
          </a:p>
          <a:p>
            <a:pPr marL="342900" indent="-342900">
              <a:buFont typeface="+mj-lt"/>
              <a:buAutoNum type="alphaLcPeriod"/>
            </a:pPr>
            <a:r>
              <a:rPr lang="en-US" dirty="0" smtClean="0"/>
              <a:t>Coiling</a:t>
            </a:r>
          </a:p>
          <a:p>
            <a:pPr marL="342900" indent="-342900">
              <a:buFont typeface="+mj-lt"/>
              <a:buAutoNum type="alphaLcPeriod"/>
            </a:pPr>
            <a:r>
              <a:rPr lang="en-US" dirty="0" smtClean="0"/>
              <a:t>Annealing</a:t>
            </a:r>
          </a:p>
          <a:p>
            <a:pPr marL="342900" indent="-342900">
              <a:buFont typeface="+mj-lt"/>
              <a:buAutoNum type="alphaLcPeriod"/>
            </a:pPr>
            <a:r>
              <a:rPr lang="en-US" dirty="0" smtClean="0"/>
              <a:t>Extension</a:t>
            </a:r>
          </a:p>
          <a:p>
            <a:pPr marL="342900" indent="-342900">
              <a:buFont typeface="+mj-lt"/>
              <a:buAutoNum type="alphaLcPeriod"/>
            </a:pPr>
            <a:endParaRPr lang="en-US" dirty="0"/>
          </a:p>
          <a:p>
            <a:r>
              <a:rPr lang="en-US" dirty="0" smtClean="0"/>
              <a:t>3. In Real Time PCR, Amplification and Detection happen separately </a:t>
            </a:r>
            <a:r>
              <a:rPr lang="en-US" dirty="0" smtClean="0"/>
              <a:t>using</a:t>
            </a:r>
            <a:r>
              <a:rPr lang="en-US" dirty="0" smtClean="0"/>
              <a:t> separate equipment-----True/False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60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23059" y="2438400"/>
            <a:ext cx="1290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Thanks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80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07325" cy="588297"/>
          </a:xfrm>
        </p:spPr>
        <p:txBody>
          <a:bodyPr/>
          <a:lstStyle/>
          <a:p>
            <a:pPr algn="l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Thermocycler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7708" y="1285689"/>
            <a:ext cx="8840981" cy="384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Introduction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Thermocyclers </a:t>
            </a:r>
            <a:r>
              <a:rPr lang="en-US" sz="1600" dirty="0"/>
              <a:t>are instruments used to amplify DNA and RNA samples by Polymerase Chain Reaction (PCR). </a:t>
            </a:r>
            <a:endParaRPr lang="en-US" sz="1600" dirty="0" smtClean="0"/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device has a thermal block with holes where tubes holding the reaction mixtures can be inserted. 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</a:t>
            </a:r>
            <a:r>
              <a:rPr lang="en-US" sz="1600" dirty="0"/>
              <a:t>cycler then raises and lowers the temperature of the block in discrete, pre-programmed steps.</a:t>
            </a:r>
          </a:p>
          <a:p>
            <a:r>
              <a:rPr lang="en-US" sz="1600" b="1" dirty="0"/>
              <a:t> </a:t>
            </a:r>
            <a:endParaRPr lang="en-US" sz="1600" dirty="0"/>
          </a:p>
          <a:p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itchFamily="34" charset="0"/>
              </a:rPr>
              <a:t>Purpose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Detection </a:t>
            </a:r>
            <a:r>
              <a:rPr lang="en-US" sz="1600" dirty="0"/>
              <a:t>of the </a:t>
            </a:r>
            <a:r>
              <a:rPr lang="en-US" sz="1600" dirty="0" smtClean="0"/>
              <a:t>microbe  and drug resistance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Cloning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Sequencing</a:t>
            </a:r>
            <a:endParaRPr lang="en-US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 Genotyping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https://upload.wikimedia.org/wikipedia/commons/thumb/b/b8/G-Storm_thermal_cycler.jpg/800px-G-Storm_thermal_cycler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911" y="4038600"/>
            <a:ext cx="2856960" cy="1938953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bd_3_rgb_lbg_2_25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78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07325" cy="588297"/>
          </a:xfrm>
        </p:spPr>
        <p:txBody>
          <a:bodyPr/>
          <a:lstStyle/>
          <a:p>
            <a:pPr algn="l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PCR  Amplification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ycle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1" y="1066800"/>
            <a:ext cx="84582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200000"/>
              </a:lnSpc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major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steps in a PCR cycling reaction, which are repeated for 30 or 40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cycles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lnSpc>
                <a:spcPct val="200000"/>
              </a:lnSpc>
              <a:buAutoNum type="arabicPeriod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Denaturation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94°C</a:t>
            </a:r>
          </a:p>
          <a:p>
            <a:pPr marL="1257300" lvl="2" indent="-342900">
              <a:lnSpc>
                <a:spcPct val="200000"/>
              </a:lnSpc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Annealing at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55°C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lnSpc>
                <a:spcPct val="200000"/>
              </a:lnSpc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Extension at 72°C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213" y="1524001"/>
            <a:ext cx="5488064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 descr="img0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19501"/>
            <a:ext cx="283671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378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07325" cy="588297"/>
          </a:xfrm>
        </p:spPr>
        <p:txBody>
          <a:bodyPr/>
          <a:lstStyle/>
          <a:p>
            <a:pPr algn="l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Polymerase</a:t>
            </a:r>
            <a:r>
              <a:rPr lang="en-US" sz="2800" b="1" dirty="0" smtClean="0"/>
              <a:t> Chain Reaction</a:t>
            </a:r>
            <a:endParaRPr lang="en-US" sz="2800" b="1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07975" y="1646238"/>
            <a:ext cx="8520113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Logarithmic amplification of a specific DNA segment by a thermocyclic reaction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Components of PCR :</a:t>
            </a:r>
          </a:p>
          <a:p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Template DNA or RNA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Sense and antisense oligonucleotide 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primers 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(18-30 nucleotides)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dNTP monomers (A,C,G,T)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Thermostable 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DNA polymerase (e.g. Taq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 or </a:t>
            </a:r>
            <a:r>
              <a:rPr lang="en-US" alt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en-US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Tth</a:t>
            </a:r>
            <a:r>
              <a:rPr lang="en-US" alt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DNA Polymerase in case RNA is being amplified 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55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07325" cy="588297"/>
          </a:xfrm>
        </p:spPr>
        <p:txBody>
          <a:bodyPr/>
          <a:lstStyle/>
          <a:p>
            <a:pPr algn="l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Detection of  PCR Products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982" y="1426335"/>
            <a:ext cx="800100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487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07325" cy="588297"/>
          </a:xfrm>
        </p:spPr>
        <p:txBody>
          <a:bodyPr/>
          <a:lstStyle/>
          <a:p>
            <a:pPr algn="l"/>
            <a:r>
              <a:rPr lang="en-US" sz="2800" b="1" dirty="0" smtClean="0"/>
              <a:t>Real Time PCR</a:t>
            </a:r>
            <a:endParaRPr lang="en-US" sz="2800" b="1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8459" y="983225"/>
            <a:ext cx="873101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/>
              <a:t>A method that allows to follow amplification of a </a:t>
            </a:r>
            <a:r>
              <a:rPr lang="en-US" altLang="en-US" sz="1600" dirty="0" smtClean="0"/>
              <a:t>target </a:t>
            </a:r>
            <a:r>
              <a:rPr lang="en-US" altLang="en-US" sz="1600" dirty="0" smtClean="0"/>
              <a:t>in </a:t>
            </a:r>
            <a:r>
              <a:rPr lang="en-US" altLang="en-US" sz="1600" dirty="0"/>
              <a:t>real </a:t>
            </a:r>
            <a:r>
              <a:rPr lang="en-US" altLang="en-US" sz="1600" dirty="0" smtClean="0"/>
              <a:t>time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Real-time PCR thermocyclers can be used with both DNA and RNA.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When amplifying RNA, reverse transcriptase is used to  </a:t>
            </a:r>
            <a:r>
              <a:rPr lang="en-US" sz="1600" dirty="0" smtClean="0"/>
              <a:t>make </a:t>
            </a:r>
            <a:r>
              <a:rPr lang="en-US" sz="1600" dirty="0"/>
              <a:t> </a:t>
            </a:r>
            <a:r>
              <a:rPr lang="en-US" sz="1600" dirty="0" smtClean="0"/>
              <a:t>cDNA  and then amplified DNA is analyzed </a:t>
            </a:r>
            <a:endParaRPr lang="en-US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Amplification </a:t>
            </a:r>
            <a:r>
              <a:rPr lang="en-US" sz="1600" dirty="0"/>
              <a:t>and detection of pathogens is carried out in the same cycler and same time, hence, the name “real time”. </a:t>
            </a:r>
            <a:endParaRPr lang="en-US" sz="16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Combining nucleic acid amplification and detection eliminates the post-amplification process.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Real-time </a:t>
            </a:r>
            <a:r>
              <a:rPr lang="en-US" sz="1600" dirty="0"/>
              <a:t>PCR is the continuous collection of fluorescent signal from one or more PCR reactions over a range of cycles. </a:t>
            </a:r>
            <a:endParaRPr lang="en-US" sz="16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The presence of amplification products results in fluorescence which is detected and monitored as the PCR proceeds</a:t>
            </a:r>
            <a:r>
              <a:rPr lang="en-US" sz="1600" dirty="0" smtClean="0"/>
              <a:t>.</a:t>
            </a:r>
            <a:endParaRPr lang="en-US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Quantitative Real-time PCR is the conversion of the fluorescent signals from each reaction into a numerical value for each sample</a:t>
            </a:r>
            <a:r>
              <a:rPr lang="en-US" sz="1600" dirty="0" smtClean="0"/>
              <a:t>.</a:t>
            </a:r>
            <a:endParaRPr lang="en-US" sz="16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This </a:t>
            </a:r>
            <a:r>
              <a:rPr lang="en-US" sz="1600" dirty="0"/>
              <a:t>has many advantages including less time </a:t>
            </a:r>
            <a:r>
              <a:rPr lang="en-US" sz="1600" dirty="0" smtClean="0"/>
              <a:t>taken &amp; minimal chances </a:t>
            </a:r>
            <a:r>
              <a:rPr lang="en-US" sz="1600" dirty="0"/>
              <a:t>of contamination since the cycler does not open </a:t>
            </a:r>
            <a:r>
              <a:rPr lang="en-US" sz="1600" dirty="0" smtClean="0"/>
              <a:t>before  the </a:t>
            </a:r>
            <a:r>
              <a:rPr lang="en-US" sz="1600" dirty="0"/>
              <a:t>final product. </a:t>
            </a:r>
            <a:endParaRPr lang="en-US" sz="16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41480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07325" cy="588297"/>
          </a:xfrm>
        </p:spPr>
        <p:txBody>
          <a:bodyPr/>
          <a:lstStyle/>
          <a:p>
            <a:pPr algn="l"/>
            <a:r>
              <a:rPr lang="en-US" altLang="en-US" sz="2800" b="1" dirty="0">
                <a:solidFill>
                  <a:srgbClr val="0070C0"/>
                </a:solidFill>
              </a:rPr>
              <a:t>Real Time PCR machine</a:t>
            </a:r>
            <a:endParaRPr lang="en-US" sz="2800" b="1" dirty="0">
              <a:solidFill>
                <a:srgbClr val="0070C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1017861"/>
            <a:ext cx="848769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dirty="0"/>
              <a:t>The Real Time PCR machine has </a:t>
            </a:r>
            <a:r>
              <a:rPr lang="en-US" dirty="0" smtClean="0"/>
              <a:t>the </a:t>
            </a:r>
            <a:r>
              <a:rPr lang="en-US" dirty="0"/>
              <a:t>following </a:t>
            </a:r>
            <a:r>
              <a:rPr lang="en-US" dirty="0" smtClean="0"/>
              <a:t> main parts</a:t>
            </a:r>
            <a:endParaRPr lang="en-US" dirty="0"/>
          </a:p>
          <a:p>
            <a:pPr marL="742950" lvl="1" indent="-28575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 </a:t>
            </a:r>
            <a:r>
              <a:rPr lang="en-US" dirty="0" smtClean="0"/>
              <a:t>Thermal </a:t>
            </a:r>
            <a:r>
              <a:rPr lang="en-US" dirty="0"/>
              <a:t>Cycler for </a:t>
            </a:r>
            <a:r>
              <a:rPr lang="en-US" dirty="0" smtClean="0"/>
              <a:t>amplification</a:t>
            </a:r>
            <a:endParaRPr lang="en-US" dirty="0"/>
          </a:p>
          <a:p>
            <a:pPr marL="742950" lvl="1" indent="-28575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A light source for excitation of fluorescent </a:t>
            </a:r>
            <a:r>
              <a:rPr lang="en-US" dirty="0" smtClean="0"/>
              <a:t>dyes</a:t>
            </a:r>
            <a:endParaRPr lang="en-US" dirty="0"/>
          </a:p>
          <a:p>
            <a:pPr marL="742950" lvl="1" indent="-28575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A camera for </a:t>
            </a:r>
            <a:r>
              <a:rPr lang="en-US" dirty="0" smtClean="0"/>
              <a:t>recording</a:t>
            </a:r>
            <a:endParaRPr lang="en-US" dirty="0"/>
          </a:p>
          <a:p>
            <a:pPr marL="742950" lvl="1" indent="-28575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A computer to control the instrument and </a:t>
            </a:r>
            <a:r>
              <a:rPr lang="en-US" dirty="0" smtClean="0"/>
              <a:t>record/analyze </a:t>
            </a:r>
            <a:r>
              <a:rPr lang="en-US" dirty="0"/>
              <a:t>data</a:t>
            </a:r>
          </a:p>
          <a:p>
            <a:pPr lvl="1" fontAlgn="auto">
              <a:lnSpc>
                <a:spcPct val="150000"/>
              </a:lnSpc>
              <a:spcAft>
                <a:spcPts val="0"/>
              </a:spcAft>
              <a:defRPr/>
            </a:pPr>
            <a:endParaRPr lang="en-US" dirty="0"/>
          </a:p>
          <a:p>
            <a:pPr marL="742950" lvl="1" indent="-28575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r>
              <a:rPr lang="en-US" altLang="en-US" b="1" dirty="0" smtClean="0"/>
              <a:t>Uses</a:t>
            </a:r>
            <a:endParaRPr lang="en-US" altLang="en-US" b="1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/>
              <a:t>Precise </a:t>
            </a:r>
            <a:r>
              <a:rPr lang="en-US" altLang="en-US" dirty="0"/>
              <a:t>quantitation of DNA or RNA in samples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Estimation of gene number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Gene expression studies by quantification of messenger RNA</a:t>
            </a:r>
          </a:p>
          <a:p>
            <a:pPr lvl="1" fontAlgn="auto">
              <a:lnSpc>
                <a:spcPct val="150000"/>
              </a:lnSpc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87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07325" cy="588297"/>
          </a:xfrm>
        </p:spPr>
        <p:txBody>
          <a:bodyPr/>
          <a:lstStyle/>
          <a:p>
            <a:pPr algn="l"/>
            <a:r>
              <a:rPr lang="en-US" sz="2800" b="1" dirty="0" smtClean="0"/>
              <a:t>Summary </a:t>
            </a:r>
            <a:r>
              <a:rPr lang="en-US" sz="2800" b="1" dirty="0" smtClean="0"/>
              <a:t> </a:t>
            </a:r>
            <a:r>
              <a:rPr lang="en-US" sz="2800" b="1" dirty="0" smtClean="0"/>
              <a:t>PCR  Cycle </a:t>
            </a:r>
            <a:endParaRPr lang="en-US" sz="2800" b="1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64008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55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  <p:pic>
        <p:nvPicPr>
          <p:cNvPr id="8" name="Picture 10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84582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55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628</Words>
  <Application>Microsoft Office PowerPoint</Application>
  <PresentationFormat>On-screen Show (4:3)</PresentationFormat>
  <Paragraphs>101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1_Office Theme</vt:lpstr>
      <vt:lpstr>PowerPoint Presentation</vt:lpstr>
      <vt:lpstr>Thermocycler</vt:lpstr>
      <vt:lpstr>PCR  Amplification Cycle</vt:lpstr>
      <vt:lpstr>Polymerase Chain Reaction</vt:lpstr>
      <vt:lpstr>Detection of  PCR Products</vt:lpstr>
      <vt:lpstr>Real Time PCR</vt:lpstr>
      <vt:lpstr>Real Time PCR machine</vt:lpstr>
      <vt:lpstr>Summary  PCR  Cycle </vt:lpstr>
      <vt:lpstr>PowerPoint Presentation</vt:lpstr>
      <vt:lpstr>General Tips for Care and Maintenance</vt:lpstr>
      <vt:lpstr>Maintenance and Calibration </vt:lpstr>
      <vt:lpstr>Pre-Training Quiz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Adarshpal Singh</dc:creator>
  <cp:lastModifiedBy>Namita Singh</cp:lastModifiedBy>
  <cp:revision>67</cp:revision>
  <dcterms:created xsi:type="dcterms:W3CDTF">2015-12-11T08:45:44Z</dcterms:created>
  <dcterms:modified xsi:type="dcterms:W3CDTF">2016-02-03T10:13:49Z</dcterms:modified>
</cp:coreProperties>
</file>