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6" r:id="rId3"/>
    <p:sldId id="258" r:id="rId4"/>
    <p:sldId id="287" r:id="rId5"/>
    <p:sldId id="285" r:id="rId6"/>
    <p:sldId id="289" r:id="rId7"/>
    <p:sldId id="290" r:id="rId8"/>
    <p:sldId id="291" r:id="rId9"/>
    <p:sldId id="292" r:id="rId10"/>
    <p:sldId id="293" r:id="rId11"/>
    <p:sldId id="29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1ACAF6-2EB1-437A-A873-8BA3D744231F}" type="slidenum">
              <a:rPr lang="en-US" altLang="en-US">
                <a:latin typeface="Calibri" pitchFamily="34" charset="0"/>
              </a:rPr>
              <a:pPr eaLnBrk="1" hangingPunct="1"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1ACAF6-2EB1-437A-A873-8BA3D744231F}" type="slidenum">
              <a:rPr lang="en-US" altLang="en-US">
                <a:latin typeface="Calibri" pitchFamily="34" charset="0"/>
              </a:rPr>
              <a:pPr eaLnBrk="1" hangingPunct="1"/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1ACAF6-2EB1-437A-A873-8BA3D744231F}" type="slidenum">
              <a:rPr lang="en-US" altLang="en-US">
                <a:latin typeface="Calibri" pitchFamily="34" charset="0"/>
              </a:rPr>
              <a:pPr eaLnBrk="1" hangingPunct="1"/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D5B98D-0117-4623-A01A-A2B999782A7E}" type="slidenum">
              <a:rPr lang="en-US" altLang="en-US">
                <a:latin typeface="Calibri" pitchFamily="34" charset="0"/>
              </a:rPr>
              <a:pPr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AEF4B6-2FF5-475B-B436-76F13AD84CA1}" type="slidenum">
              <a:rPr lang="en-US" altLang="en-US">
                <a:latin typeface="Calibri" pitchFamily="34" charset="0"/>
              </a:rPr>
              <a:pPr eaLnBrk="1" hangingPunct="1"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364CAA-CAFB-4E60-83AD-DE537818FD17}" type="slidenum">
              <a:rPr lang="en-US" altLang="en-US">
                <a:latin typeface="Calibri" pitchFamily="34" charset="0"/>
              </a:rPr>
              <a:pPr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C0B6BD-C670-4378-9196-D894D02C43B7}" type="slidenum">
              <a:rPr lang="en-US" altLang="en-US">
                <a:latin typeface="Calibri" pitchFamily="34" charset="0"/>
              </a:rPr>
              <a:pPr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4D9CD-4BE8-4000-AAFF-1DF8459DE472}" type="slidenum">
              <a:rPr lang="en-US" altLang="en-US">
                <a:latin typeface="Calibri" pitchFamily="34" charset="0"/>
              </a:rPr>
              <a:pPr eaLnBrk="1" hangingPunct="1"/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B51A0A-D3D0-45AE-AA37-BEFE2F758B4E}" type="slidenum">
              <a:rPr lang="en-US" altLang="en-US">
                <a:latin typeface="Calibri" pitchFamily="34" charset="0"/>
              </a:rPr>
              <a:pPr eaLnBrk="1" hangingPunct="1"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C09B0D-8E07-4271-BFEB-4C1B369710E8}" type="slidenum">
              <a:rPr lang="en-US" altLang="en-US">
                <a:latin typeface="Calibri" pitchFamily="34" charset="0"/>
              </a:rPr>
              <a:pPr eaLnBrk="1" hangingPunct="1"/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1ACAF6-2EB1-437A-A873-8BA3D744231F}" type="slidenum">
              <a:rPr lang="en-US" altLang="en-US">
                <a:latin typeface="Calibri" pitchFamily="34" charset="0"/>
              </a:rPr>
              <a:pPr eaLnBrk="1" hangingPunct="1"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EDA7-1A48-4780-ADFE-35205F77BD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15025-A3D6-4857-A3D2-72557107C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4.tif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Coagulation Analyzers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Mechanical Clot Detection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6096000" cy="4876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686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5140" y="1295400"/>
            <a:ext cx="5943600" cy="4648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Gill Sans MT" pitchFamily="34" charset="0"/>
              </a:rPr>
              <a:t>Semi-Automated Mechanical Clot Detection</a:t>
            </a:r>
            <a:r>
              <a:rPr lang="en-US" altLang="en-US" sz="2400" dirty="0">
                <a:latin typeface="Gill Sans MT" pitchFamily="34" charset="0"/>
              </a:rPr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The Ball Method uses a steel ball at the bottom of a cuvette that is held in place by a magnetic source. 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While the cuvette continuously rotates, the technician adds the sample and reagents, which starts the timer.  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When true clot formation has occurred, the clot will incorporate the steel ball and pull it away from the magnetic source, stopping the timer. </a:t>
            </a:r>
          </a:p>
        </p:txBody>
      </p:sp>
    </p:spTree>
    <p:extLst>
      <p:ext uri="{BB962C8B-B14F-4D97-AF65-F5344CB8AC3E}">
        <p14:creationId xmlns:p14="http://schemas.microsoft.com/office/powerpoint/2010/main" val="16479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Tests that use a Clot Detection Method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5105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/>
              <a:t>PT</a:t>
            </a:r>
          </a:p>
          <a:p>
            <a:pPr eaLnBrk="1" hangingPunct="1"/>
            <a:r>
              <a:rPr lang="en-US" altLang="en-US" sz="2800" dirty="0" smtClean="0"/>
              <a:t>APTT</a:t>
            </a:r>
          </a:p>
          <a:p>
            <a:pPr eaLnBrk="1" hangingPunct="1"/>
            <a:r>
              <a:rPr lang="en-US" altLang="en-US" sz="2800" dirty="0" smtClean="0"/>
              <a:t>TT</a:t>
            </a:r>
          </a:p>
          <a:p>
            <a:pPr eaLnBrk="1" hangingPunct="1"/>
            <a:r>
              <a:rPr lang="en-US" altLang="en-US" sz="2800" dirty="0" smtClean="0"/>
              <a:t>Fibrinogen</a:t>
            </a:r>
          </a:p>
          <a:p>
            <a:pPr eaLnBrk="1" hangingPunct="1"/>
            <a:r>
              <a:rPr lang="en-US" altLang="en-US" sz="2800" dirty="0" smtClean="0"/>
              <a:t>Mixing Studies</a:t>
            </a:r>
          </a:p>
          <a:p>
            <a:pPr eaLnBrk="1" hangingPunct="1"/>
            <a:r>
              <a:rPr lang="en-US" altLang="en-US" sz="2800" dirty="0" smtClean="0"/>
              <a:t>Specific Coagulation Factor Assays</a:t>
            </a:r>
          </a:p>
          <a:p>
            <a:pPr lvl="1" eaLnBrk="1" hangingPunct="1"/>
            <a:r>
              <a:rPr lang="en-US" altLang="en-US" dirty="0" smtClean="0"/>
              <a:t>FVIII</a:t>
            </a:r>
          </a:p>
          <a:p>
            <a:pPr lvl="1" eaLnBrk="1" hangingPunct="1"/>
            <a:r>
              <a:rPr lang="en-US" altLang="en-US" dirty="0" smtClean="0"/>
              <a:t>FIX</a:t>
            </a:r>
          </a:p>
          <a:p>
            <a:pPr lvl="1" eaLnBrk="1" hangingPunct="1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5" y="3733800"/>
            <a:ext cx="2587625" cy="232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Key Components – Coagulation analyzer</a:t>
            </a:r>
            <a:b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CA-500</a:t>
            </a:r>
            <a:endParaRPr lang="en-US" altLang="en-US" sz="36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887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Maintenance of CA-500 (Example)</a:t>
            </a:r>
            <a:endParaRPr lang="en-US" altLang="en-US" sz="36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4114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Maintenance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sample probe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Discard Used Reaction Tubes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Dispose of Waste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Remove Dew from Reagent Rack</a:t>
            </a:r>
          </a:p>
          <a:p>
            <a:pPr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Maintenance: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LED Lamp Calibration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Yearly Maintenance: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 rinse filter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Needed Maintenance: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Printer Paper Supply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 Fuse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and Drain Trap Chamber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Instrument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9213"/>
            <a:ext cx="2751058" cy="50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Troubleshooting in CA-500 (Example)</a:t>
            </a:r>
            <a:endParaRPr lang="en-US" altLang="en-US" sz="36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4876"/>
            <a:ext cx="5997882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209800"/>
            <a:ext cx="25908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familiar with the key error messages and their causes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step-by-step approach as discussed in troubleshooting session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analyzers have on-board self error detection capabilities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Current Instrumentation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4813"/>
            <a:ext cx="4022725" cy="2705100"/>
          </a:xfrm>
          <a:noFill/>
          <a:ln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16287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073">
            <a:off x="6164263" y="1563688"/>
            <a:ext cx="18526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55">
            <a:off x="5842000" y="4349750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54">
            <a:off x="752475" y="43338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63215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1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Coagulation Analyzers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73000" y="1676400"/>
            <a:ext cx="4575175" cy="3886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 </a:t>
            </a:r>
            <a:r>
              <a:rPr lang="en-US" dirty="0"/>
              <a:t>Coagulation analyzers perform in vitro tests that are used to identify hemostatic defects and monitor anticoagulant therapy</a:t>
            </a:r>
            <a:r>
              <a:rPr lang="en-US" dirty="0" smtClean="0"/>
              <a:t>.</a:t>
            </a:r>
          </a:p>
          <a:p>
            <a:r>
              <a:rPr lang="en-US" dirty="0"/>
              <a:t>Fully automated coagulation </a:t>
            </a:r>
            <a:r>
              <a:rPr lang="en-US" dirty="0" smtClean="0"/>
              <a:t>analyzers:</a:t>
            </a:r>
          </a:p>
          <a:p>
            <a:pPr lvl="1"/>
            <a:r>
              <a:rPr lang="en-US" dirty="0" smtClean="0"/>
              <a:t>Capable </a:t>
            </a:r>
            <a:r>
              <a:rPr lang="en-US" dirty="0"/>
              <a:t>of automatic delivery of reagents and plasma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sample </a:t>
            </a:r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Automatic dilution of samples</a:t>
            </a:r>
          </a:p>
          <a:p>
            <a:pPr lvl="1"/>
            <a:r>
              <a:rPr lang="en-US" dirty="0" smtClean="0"/>
              <a:t>Sample, Calibration and QC data management</a:t>
            </a:r>
          </a:p>
          <a:p>
            <a:r>
              <a:rPr lang="en-US" dirty="0" smtClean="0"/>
              <a:t>Semi-automated analyzers: </a:t>
            </a:r>
          </a:p>
          <a:p>
            <a:pPr lvl="1"/>
            <a:r>
              <a:rPr lang="en-US" dirty="0" smtClean="0"/>
              <a:t>Manual mixing of reagent and samples</a:t>
            </a:r>
          </a:p>
          <a:p>
            <a:pPr lvl="1"/>
            <a:r>
              <a:rPr lang="en-US" dirty="0" smtClean="0"/>
              <a:t>Analyzer has capability to store calibration curve and basic sample results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2" y="1143000"/>
            <a:ext cx="2362199" cy="19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Adarsh Data\Adarsh\ROLES\GLOBAL HEALTH\INDIA\LABS FOR LIFE\PHASE-III\EQUIPMENT MANAGEMENT\AGENDA\PHOTOGRAPHS\DIBRUGARH\BEFORE TRAINING\Selected Smaller Size\DSC0644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13946" r="12347" b="409"/>
          <a:stretch/>
        </p:blipFill>
        <p:spPr bwMode="auto">
          <a:xfrm>
            <a:off x="1371600" y="3201824"/>
            <a:ext cx="2819400" cy="27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Basic Principle - To See or To Feel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0960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Automation approaches to clot detection:</a:t>
            </a:r>
          </a:p>
          <a:p>
            <a:pPr lvl="1" eaLnBrk="1" hangingPunct="1"/>
            <a:r>
              <a:rPr lang="en-US" altLang="en-US" sz="3200" dirty="0" smtClean="0"/>
              <a:t>SEE</a:t>
            </a:r>
          </a:p>
          <a:p>
            <a:pPr lvl="2" eaLnBrk="1" hangingPunct="1"/>
            <a:r>
              <a:rPr lang="en-US" altLang="en-US" sz="3200" dirty="0" err="1" smtClean="0"/>
              <a:t>Turbidometric</a:t>
            </a:r>
            <a:endParaRPr lang="en-US" altLang="en-US" sz="3200" dirty="0" smtClean="0"/>
          </a:p>
          <a:p>
            <a:pPr lvl="2" eaLnBrk="1" hangingPunct="1"/>
            <a:r>
              <a:rPr lang="en-US" altLang="en-US" sz="3200" dirty="0" err="1" smtClean="0"/>
              <a:t>Nephelometric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FEEL</a:t>
            </a:r>
          </a:p>
          <a:p>
            <a:pPr lvl="2" eaLnBrk="1" hangingPunct="1"/>
            <a:r>
              <a:rPr lang="en-US" altLang="en-US" sz="3200" dirty="0" smtClean="0"/>
              <a:t>Mechanical/Viscosity based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/>
          <a:stretch/>
        </p:blipFill>
        <p:spPr bwMode="auto">
          <a:xfrm>
            <a:off x="6019800" y="1752600"/>
            <a:ext cx="2820665" cy="322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Principle of </a:t>
            </a:r>
            <a:r>
              <a:rPr lang="en-US" sz="2800" dirty="0"/>
              <a:t>c</a:t>
            </a:r>
            <a:r>
              <a:rPr lang="en-US" sz="2800" dirty="0" smtClean="0"/>
              <a:t>oagulation testing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733800" y="1219200"/>
            <a:ext cx="5214375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Various coagulation analyzers use different ways to detect clotting.</a:t>
            </a:r>
          </a:p>
          <a:p>
            <a:pPr marL="0" indent="0">
              <a:buNone/>
            </a:pPr>
            <a:r>
              <a:rPr lang="en-US" sz="1400" b="1" dirty="0"/>
              <a:t>Electromechanical </a:t>
            </a:r>
            <a:endParaRPr lang="en-US" sz="1400" dirty="0"/>
          </a:p>
          <a:p>
            <a:r>
              <a:rPr lang="en-US" sz="1400" dirty="0" smtClean="0"/>
              <a:t>Formation </a:t>
            </a:r>
            <a:r>
              <a:rPr lang="en-US" sz="1400" dirty="0"/>
              <a:t>of fibrin strands around </a:t>
            </a:r>
            <a:r>
              <a:rPr lang="en-US" sz="1400" dirty="0" smtClean="0"/>
              <a:t>a steel ball in reaction cuvette leads to change </a:t>
            </a:r>
            <a:r>
              <a:rPr lang="en-US" sz="1400" dirty="0"/>
              <a:t>in the magnetic field, and the coagulation time is recorded. </a:t>
            </a:r>
          </a:p>
          <a:p>
            <a:pPr marL="0" indent="0">
              <a:buNone/>
            </a:pPr>
            <a:r>
              <a:rPr lang="en-US" sz="1400" b="1" dirty="0"/>
              <a:t>Photo-optical</a:t>
            </a:r>
            <a:endParaRPr lang="en-US" sz="1400" dirty="0"/>
          </a:p>
          <a:p>
            <a:r>
              <a:rPr lang="en-US" sz="1400" dirty="0"/>
              <a:t>The turbidity during the formation of a fibrin clot is measured as an increase in scattered light intensity when exposed to light at a wavelength.</a:t>
            </a:r>
          </a:p>
          <a:p>
            <a:pPr marL="0" indent="0">
              <a:buNone/>
            </a:pPr>
            <a:r>
              <a:rPr lang="en-US" sz="1400" b="1" dirty="0"/>
              <a:t>Transmitted Light Detection for Chromogenic assay </a:t>
            </a:r>
            <a:endParaRPr lang="en-US" sz="1400" dirty="0"/>
          </a:p>
          <a:p>
            <a:r>
              <a:rPr lang="en-US" sz="1400" dirty="0"/>
              <a:t>Color production leads to a change in light absorbance, which is detected as a change in transmitted light. </a:t>
            </a:r>
          </a:p>
          <a:p>
            <a:pPr marL="0" indent="0">
              <a:buNone/>
            </a:pPr>
            <a:r>
              <a:rPr lang="en-US" sz="1400" b="1" dirty="0"/>
              <a:t>Transmitted Light Detection for Immunoassay</a:t>
            </a:r>
            <a:endParaRPr lang="en-US" sz="1400" dirty="0"/>
          </a:p>
          <a:p>
            <a:r>
              <a:rPr lang="en-US" sz="1400" dirty="0"/>
              <a:t>The change in light absorbance caused by the antigen antibody reaction is detected as the change in transmitted light. Over time, the change in absorbance per minute is calculated. </a:t>
            </a:r>
          </a:p>
          <a:p>
            <a:pPr marL="0" indent="0">
              <a:buNone/>
            </a:pPr>
            <a:r>
              <a:rPr lang="en-US" sz="1400" b="1" dirty="0" err="1" smtClean="0"/>
              <a:t>Nephelometry</a:t>
            </a:r>
            <a:r>
              <a:rPr lang="en-US" sz="1400" b="1" dirty="0" smtClean="0"/>
              <a:t> </a:t>
            </a:r>
            <a:endParaRPr lang="en-US" sz="1400" dirty="0"/>
          </a:p>
          <a:p>
            <a:r>
              <a:rPr lang="en-US" sz="1400" dirty="0" smtClean="0"/>
              <a:t>Determination </a:t>
            </a:r>
            <a:r>
              <a:rPr lang="en-US" sz="1400" dirty="0"/>
              <a:t>of the intensity of light scatter using a detector placed at right </a:t>
            </a:r>
            <a:r>
              <a:rPr lang="en-US" sz="1400" dirty="0" smtClean="0"/>
              <a:t>angles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 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1" y="2015804"/>
            <a:ext cx="3181519" cy="27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4735" y="4721423"/>
            <a:ext cx="2093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Photo-optic clot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74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096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Optical Clot Detection </a:t>
            </a: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altLang="en-US" sz="3600" dirty="0" err="1" smtClean="0">
                <a:solidFill>
                  <a:schemeClr val="tx2">
                    <a:satMod val="130000"/>
                  </a:schemeClr>
                </a:solidFill>
              </a:rPr>
              <a:t>Turbidimetry</a:t>
            </a:r>
            <a:r>
              <a:rPr lang="en-US" altLang="en-US" sz="36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1512" y="1441424"/>
            <a:ext cx="46482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/>
              <a:t>Sample is added to a cuvette</a:t>
            </a:r>
          </a:p>
          <a:p>
            <a:pPr eaLnBrk="1" hangingPunct="1"/>
            <a:r>
              <a:rPr lang="en-US" altLang="en-US" sz="2400" dirty="0" smtClean="0"/>
              <a:t>A light source is directed through the cuvette</a:t>
            </a:r>
          </a:p>
          <a:p>
            <a:pPr eaLnBrk="1" hangingPunct="1"/>
            <a:r>
              <a:rPr lang="en-US" altLang="en-US" sz="2400" dirty="0" smtClean="0"/>
              <a:t>Initial absorbance of transmitted light is measured</a:t>
            </a:r>
          </a:p>
          <a:p>
            <a:pPr eaLnBrk="1" hangingPunct="1"/>
            <a:r>
              <a:rPr lang="en-US" altLang="en-US" sz="2400" dirty="0" smtClean="0"/>
              <a:t>Clot initiating reagents are added by the automated instrumentation</a:t>
            </a:r>
          </a:p>
          <a:p>
            <a:pPr eaLnBrk="1" hangingPunct="1"/>
            <a:r>
              <a:rPr lang="en-US" altLang="en-US" sz="2400" dirty="0" smtClean="0"/>
              <a:t>The plasma becomes more opaque when clotting is initiated, decreasing the light transmitted through the cuvette</a:t>
            </a:r>
          </a:p>
          <a:p>
            <a:pPr eaLnBrk="1" hangingPunct="1"/>
            <a:r>
              <a:rPr lang="en-US" altLang="en-US" sz="2400" dirty="0" smtClean="0"/>
              <a:t>The change in transmitted light is used to calculate the result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6624"/>
            <a:ext cx="3886200" cy="25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096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130000"/>
                  </a:schemeClr>
                </a:solidFill>
              </a:rPr>
              <a:t>Cascade M-4</a:t>
            </a:r>
            <a:br>
              <a:rPr lang="en-US" altLang="en-US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mtClean="0">
                <a:solidFill>
                  <a:schemeClr val="tx2">
                    <a:satMod val="130000"/>
                  </a:schemeClr>
                </a:solidFill>
              </a:rPr>
              <a:t>(Instruments at RRC)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60960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Multiple (2 or 4) cuvettes can be analyzed at one time</a:t>
            </a:r>
          </a:p>
          <a:p>
            <a:pPr eaLnBrk="1" hangingPunct="1"/>
            <a:r>
              <a:rPr lang="en-US" altLang="en-US" sz="2800" dirty="0" smtClean="0"/>
              <a:t>Semi-automated Optical Clot Detection</a:t>
            </a:r>
          </a:p>
          <a:p>
            <a:pPr lvl="1" eaLnBrk="1" hangingPunct="1"/>
            <a:r>
              <a:rPr lang="en-US" altLang="en-US" dirty="0" smtClean="0"/>
              <a:t>The user delivers the sample and reagents into the cuvette</a:t>
            </a:r>
          </a:p>
          <a:p>
            <a:pPr lvl="1" eaLnBrk="1" hangingPunct="1"/>
            <a:r>
              <a:rPr lang="en-US" altLang="en-US" dirty="0" smtClean="0"/>
              <a:t>The changes in optical density are monitored</a:t>
            </a:r>
          </a:p>
          <a:p>
            <a:pPr lvl="1" eaLnBrk="1" hangingPunct="1"/>
            <a:r>
              <a:rPr lang="en-US" altLang="en-US" dirty="0" smtClean="0"/>
              <a:t>Clot times determined by instrument</a:t>
            </a:r>
          </a:p>
          <a:p>
            <a:pPr lvl="1" eaLnBrk="1" hangingPunct="1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66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 smtClean="0">
                <a:solidFill>
                  <a:schemeClr val="tx2">
                    <a:satMod val="130000"/>
                  </a:schemeClr>
                </a:solidFill>
              </a:rPr>
              <a:t>Nephelometric</a:t>
            </a: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 Clot Detection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704162" y="1295400"/>
            <a:ext cx="5228096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Sample is added to a sample cuvette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The optically clear cuvette passes in front of  light source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The clot initiating reagents are added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Light is scattered as the fibrin strands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The light scatters at different angles and is measured by detectors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 clot curve is generated by consecutive readings until clot completion.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9800"/>
            <a:ext cx="330630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096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130000"/>
                  </a:schemeClr>
                </a:solidFill>
              </a:rPr>
              <a:t>Mechanical Clot Detection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6096000" cy="5257800"/>
          </a:xfrm>
        </p:spPr>
        <p:txBody>
          <a:bodyPr/>
          <a:lstStyle/>
          <a:p>
            <a:pPr eaLnBrk="1" hangingPunct="1"/>
            <a:endParaRPr lang="en-US" altLang="en-US" sz="2200" smtClean="0"/>
          </a:p>
          <a:p>
            <a:pPr eaLnBrk="1" hangingPunct="1"/>
            <a:r>
              <a:rPr lang="en-US" altLang="en-US" sz="2200" smtClean="0"/>
              <a:t>The sample is introduced to a cuvette that has a small steel ball inside</a:t>
            </a:r>
          </a:p>
          <a:p>
            <a:pPr eaLnBrk="1" hangingPunct="1"/>
            <a:r>
              <a:rPr lang="en-US" altLang="en-US" sz="2200" smtClean="0"/>
              <a:t>The cuvette continuously moves when testing begins</a:t>
            </a:r>
          </a:p>
          <a:p>
            <a:pPr eaLnBrk="1" hangingPunct="1"/>
            <a:r>
              <a:rPr lang="en-US" altLang="en-US" sz="2200" smtClean="0"/>
              <a:t>The clot initiating reagents are added to the sample</a:t>
            </a:r>
          </a:p>
          <a:p>
            <a:pPr eaLnBrk="1" hangingPunct="1"/>
            <a:r>
              <a:rPr lang="en-US" altLang="en-US" sz="2200" smtClean="0"/>
              <a:t>The fibrin strands begin to form and attach to the moving ball</a:t>
            </a:r>
          </a:p>
          <a:p>
            <a:pPr eaLnBrk="1" hangingPunct="1"/>
            <a:r>
              <a:rPr lang="en-US" altLang="en-US" sz="2200" smtClean="0"/>
              <a:t>An electrical circuit is either opened or closed when the ball moves away from the magnet because of the fibrin strands</a:t>
            </a:r>
          </a:p>
          <a:p>
            <a:pPr eaLnBrk="1" hangingPunct="1"/>
            <a:r>
              <a:rPr lang="en-US" altLang="en-US" sz="2200" smtClean="0"/>
              <a:t>Clot time is recorded.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81200"/>
            <a:ext cx="22717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654</Words>
  <Application>Microsoft Office PowerPoint</Application>
  <PresentationFormat>On-screen Show (4:3)</PresentationFormat>
  <Paragraphs>119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Current Instrumentation</vt:lpstr>
      <vt:lpstr>Coagulation Analyzers</vt:lpstr>
      <vt:lpstr>Basic Principle - To See or To Feel</vt:lpstr>
      <vt:lpstr>Principle of coagulation testing</vt:lpstr>
      <vt:lpstr>Optical Clot Detection (Turbidimetry)</vt:lpstr>
      <vt:lpstr>Cascade M-4 (Instruments at RRC)</vt:lpstr>
      <vt:lpstr>Nephelometric Clot Detection</vt:lpstr>
      <vt:lpstr>Mechanical Clot Detection</vt:lpstr>
      <vt:lpstr>Mechanical Clot Detection</vt:lpstr>
      <vt:lpstr>Tests that use a Clot Detection Method</vt:lpstr>
      <vt:lpstr>Key Components – Coagulation analyzer CA-500</vt:lpstr>
      <vt:lpstr>Maintenance of CA-500 (Example)</vt:lpstr>
      <vt:lpstr>Troubleshooting in CA-500 (Example)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55</cp:revision>
  <dcterms:created xsi:type="dcterms:W3CDTF">2015-12-11T08:45:44Z</dcterms:created>
  <dcterms:modified xsi:type="dcterms:W3CDTF">2016-02-15T10:46:57Z</dcterms:modified>
</cp:coreProperties>
</file>