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70" r:id="rId4"/>
    <p:sldId id="258" r:id="rId5"/>
    <p:sldId id="290" r:id="rId6"/>
    <p:sldId id="262" r:id="rId7"/>
    <p:sldId id="260" r:id="rId8"/>
    <p:sldId id="261" r:id="rId9"/>
    <p:sldId id="269" r:id="rId10"/>
    <p:sldId id="263" r:id="rId11"/>
    <p:sldId id="277" r:id="rId12"/>
    <p:sldId id="274" r:id="rId13"/>
    <p:sldId id="291" r:id="rId14"/>
    <p:sldId id="276" r:id="rId15"/>
    <p:sldId id="265" r:id="rId16"/>
    <p:sldId id="284" r:id="rId17"/>
    <p:sldId id="267" r:id="rId18"/>
    <p:sldId id="268" r:id="rId19"/>
    <p:sldId id="279" r:id="rId20"/>
    <p:sldId id="285" r:id="rId21"/>
    <p:sldId id="289" r:id="rId22"/>
    <p:sldId id="288" r:id="rId23"/>
    <p:sldId id="292" r:id="rId24"/>
    <p:sldId id="282" r:id="rId25"/>
    <p:sldId id="293" r:id="rId26"/>
    <p:sldId id="294" r:id="rId27"/>
    <p:sldId id="280" r:id="rId28"/>
    <p:sldId id="281" r:id="rId29"/>
    <p:sldId id="283" r:id="rId30"/>
    <p:sldId id="286" r:id="rId31"/>
    <p:sldId id="295" r:id="rId32"/>
    <p:sldId id="287" r:id="rId33"/>
    <p:sldId id="304" r:id="rId34"/>
    <p:sldId id="299" r:id="rId35"/>
    <p:sldId id="298" r:id="rId36"/>
    <p:sldId id="300" r:id="rId37"/>
    <p:sldId id="305" r:id="rId38"/>
    <p:sldId id="302" r:id="rId39"/>
    <p:sldId id="30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80" autoAdjust="0"/>
  </p:normalViewPr>
  <p:slideViewPr>
    <p:cSldViewPr>
      <p:cViewPr varScale="1">
        <p:scale>
          <a:sx n="73" d="100"/>
          <a:sy n="73" d="100"/>
        </p:scale>
        <p:origin x="-1076"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403781-ED29-4C96-8A99-C2C6B1EFF793}" type="datetimeFigureOut">
              <a:rPr lang="en-US" smtClean="0"/>
              <a:t>3/26/2018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B6DEB-024A-41A0-ADFA-541A241B68ED}" type="slidenum">
              <a:rPr lang="en-US" smtClean="0"/>
              <a:t>‹#›</a:t>
            </a:fld>
            <a:endParaRPr lang="en-US"/>
          </a:p>
        </p:txBody>
      </p:sp>
    </p:spTree>
    <p:extLst>
      <p:ext uri="{BB962C8B-B14F-4D97-AF65-F5344CB8AC3E}">
        <p14:creationId xmlns:p14="http://schemas.microsoft.com/office/powerpoint/2010/main" val="145473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Number</a:t>
            </a:r>
            <a:r>
              <a:rPr lang="en-IN" baseline="0" dirty="0" smtClean="0"/>
              <a:t> of parts that can undergo wear and tear and deterioration. All need checking and readjustment. </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8</a:t>
            </a:fld>
            <a:endParaRPr lang="en-US"/>
          </a:p>
        </p:txBody>
      </p:sp>
    </p:spTree>
    <p:extLst>
      <p:ext uri="{BB962C8B-B14F-4D97-AF65-F5344CB8AC3E}">
        <p14:creationId xmlns:p14="http://schemas.microsoft.com/office/powerpoint/2010/main" val="77659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Raw data observed for the above value</a:t>
            </a:r>
            <a:r>
              <a:rPr lang="en-IN" baseline="0" dirty="0" smtClean="0"/>
              <a:t> sheet. See that the set value for WBC is 8.9, but the mean of 10 runs is 9.07. (There are 11 runs, but the first is discarded the mean of 10 is taken). Hence the software readjusts the settings by using a calibration or multiplication factor of 0.981. All values are higher than the set values and hence multiplication factors are applied on the final numbers. </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36</a:t>
            </a:fld>
            <a:endParaRPr lang="en-US"/>
          </a:p>
        </p:txBody>
      </p:sp>
    </p:spTree>
    <p:extLst>
      <p:ext uri="{BB962C8B-B14F-4D97-AF65-F5344CB8AC3E}">
        <p14:creationId xmlns:p14="http://schemas.microsoft.com/office/powerpoint/2010/main" val="214894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Number</a:t>
            </a:r>
            <a:r>
              <a:rPr lang="en-IN" baseline="0" dirty="0" smtClean="0"/>
              <a:t> of parts that can undergo wear and tear and deterioration. All need checking and readjustment. </a:t>
            </a:r>
            <a:endParaRPr lang="en-IN" dirty="0" smtClean="0"/>
          </a:p>
          <a:p>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9</a:t>
            </a:fld>
            <a:endParaRPr lang="en-US"/>
          </a:p>
        </p:txBody>
      </p:sp>
    </p:spTree>
    <p:extLst>
      <p:ext uri="{BB962C8B-B14F-4D97-AF65-F5344CB8AC3E}">
        <p14:creationId xmlns:p14="http://schemas.microsoft.com/office/powerpoint/2010/main" val="2738578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It is a good practice to have a calibration matrix</a:t>
            </a:r>
            <a:r>
              <a:rPr lang="en-IN" baseline="0" dirty="0" smtClean="0"/>
              <a:t> for ready reference </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16</a:t>
            </a:fld>
            <a:endParaRPr lang="en-US"/>
          </a:p>
        </p:txBody>
      </p:sp>
    </p:spTree>
    <p:extLst>
      <p:ext uri="{BB962C8B-B14F-4D97-AF65-F5344CB8AC3E}">
        <p14:creationId xmlns:p14="http://schemas.microsoft.com/office/powerpoint/2010/main" val="322833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BB6DEB-024A-41A0-ADFA-541A241B68ED}" type="slidenum">
              <a:rPr lang="en-US" smtClean="0"/>
              <a:t>17</a:t>
            </a:fld>
            <a:endParaRPr lang="en-US"/>
          </a:p>
        </p:txBody>
      </p:sp>
    </p:spTree>
    <p:extLst>
      <p:ext uri="{BB962C8B-B14F-4D97-AF65-F5344CB8AC3E}">
        <p14:creationId xmlns:p14="http://schemas.microsoft.com/office/powerpoint/2010/main" val="409340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Standards provided by semi automatic analyser kits</a:t>
            </a:r>
            <a:r>
              <a:rPr lang="en-IN" baseline="0" dirty="0" smtClean="0"/>
              <a:t> have a defined value, but generally do not state the traceability. Moreover, these are water based solutions and has no control over the matrix. So it is always better to procure a better calibrator than use the standard provided by these kits</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28</a:t>
            </a:fld>
            <a:endParaRPr lang="en-US"/>
          </a:p>
        </p:txBody>
      </p:sp>
    </p:spTree>
    <p:extLst>
      <p:ext uri="{BB962C8B-B14F-4D97-AF65-F5344CB8AC3E}">
        <p14:creationId xmlns:p14="http://schemas.microsoft.com/office/powerpoint/2010/main" val="386338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A system calibrator showing traceability </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29</a:t>
            </a:fld>
            <a:endParaRPr lang="en-US"/>
          </a:p>
        </p:txBody>
      </p:sp>
    </p:spTree>
    <p:extLst>
      <p:ext uri="{BB962C8B-B14F-4D97-AF65-F5344CB8AC3E}">
        <p14:creationId xmlns:p14="http://schemas.microsoft.com/office/powerpoint/2010/main" val="171366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Calibration</a:t>
            </a:r>
            <a:r>
              <a:rPr lang="en-IN" baseline="0" dirty="0" smtClean="0"/>
              <a:t> certificate minor equipment </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33</a:t>
            </a:fld>
            <a:endParaRPr lang="en-US"/>
          </a:p>
        </p:txBody>
      </p:sp>
    </p:spTree>
    <p:extLst>
      <p:ext uri="{BB962C8B-B14F-4D97-AF65-F5344CB8AC3E}">
        <p14:creationId xmlns:p14="http://schemas.microsoft.com/office/powerpoint/2010/main" val="336194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Value sheet of a three-part haematology</a:t>
            </a:r>
            <a:r>
              <a:rPr lang="en-IN" baseline="0" dirty="0" smtClean="0"/>
              <a:t> analyser </a:t>
            </a:r>
            <a:endParaRPr lang="en-IN" dirty="0" smtClean="0"/>
          </a:p>
          <a:p>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34</a:t>
            </a:fld>
            <a:endParaRPr lang="en-US"/>
          </a:p>
        </p:txBody>
      </p:sp>
    </p:spTree>
    <p:extLst>
      <p:ext uri="{BB962C8B-B14F-4D97-AF65-F5344CB8AC3E}">
        <p14:creationId xmlns:p14="http://schemas.microsoft.com/office/powerpoint/2010/main" val="282965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Value sheet of a five-part haematology</a:t>
            </a:r>
            <a:r>
              <a:rPr lang="en-IN" baseline="0" dirty="0" smtClean="0"/>
              <a:t> analyser </a:t>
            </a:r>
            <a:endParaRPr lang="en-IN" dirty="0"/>
          </a:p>
        </p:txBody>
      </p:sp>
      <p:sp>
        <p:nvSpPr>
          <p:cNvPr id="4" name="Slide Number Placeholder 3"/>
          <p:cNvSpPr>
            <a:spLocks noGrp="1"/>
          </p:cNvSpPr>
          <p:nvPr>
            <p:ph type="sldNum" sz="quarter" idx="10"/>
          </p:nvPr>
        </p:nvSpPr>
        <p:spPr/>
        <p:txBody>
          <a:bodyPr/>
          <a:lstStyle/>
          <a:p>
            <a:fld id="{CEBB6DEB-024A-41A0-ADFA-541A241B68ED}" type="slidenum">
              <a:rPr lang="en-US" smtClean="0"/>
              <a:t>35</a:t>
            </a:fld>
            <a:endParaRPr lang="en-US"/>
          </a:p>
        </p:txBody>
      </p:sp>
    </p:spTree>
    <p:extLst>
      <p:ext uri="{BB962C8B-B14F-4D97-AF65-F5344CB8AC3E}">
        <p14:creationId xmlns:p14="http://schemas.microsoft.com/office/powerpoint/2010/main" val="1627477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9ADDCD-838B-46ED-AE66-93B77F4BFE07}"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193612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9ADDCD-838B-46ED-AE66-93B77F4BFE07}"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33372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9ADDCD-838B-46ED-AE66-93B77F4BFE07}"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1117205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9ADDCD-838B-46ED-AE66-93B77F4BFE07}"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404759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9ADDCD-838B-46ED-AE66-93B77F4BFE07}" type="datetimeFigureOut">
              <a:rPr lang="en-US" smtClean="0"/>
              <a:t>3/26/2018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159749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9ADDCD-838B-46ED-AE66-93B77F4BFE07}"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373962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9ADDCD-838B-46ED-AE66-93B77F4BFE07}" type="datetimeFigureOut">
              <a:rPr lang="en-US" smtClean="0"/>
              <a:t>3/26/2018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153699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9ADDCD-838B-46ED-AE66-93B77F4BFE07}" type="datetimeFigureOut">
              <a:rPr lang="en-US" smtClean="0"/>
              <a:t>3/26/2018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366074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9ADDCD-838B-46ED-AE66-93B77F4BFE07}" type="datetimeFigureOut">
              <a:rPr lang="en-US" smtClean="0"/>
              <a:t>3/26/2018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136397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9ADDCD-838B-46ED-AE66-93B77F4BFE07}"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481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9ADDCD-838B-46ED-AE66-93B77F4BFE07}" type="datetimeFigureOut">
              <a:rPr lang="en-US" smtClean="0"/>
              <a:t>3/26/2018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A461D-B73C-4145-8BD9-1A50B09519F6}" type="slidenum">
              <a:rPr lang="en-US" smtClean="0"/>
              <a:t>‹#›</a:t>
            </a:fld>
            <a:endParaRPr lang="en-US"/>
          </a:p>
        </p:txBody>
      </p:sp>
    </p:spTree>
    <p:extLst>
      <p:ext uri="{BB962C8B-B14F-4D97-AF65-F5344CB8AC3E}">
        <p14:creationId xmlns:p14="http://schemas.microsoft.com/office/powerpoint/2010/main" val="2616709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DDCD-838B-46ED-AE66-93B77F4BFE07}" type="datetimeFigureOut">
              <a:rPr lang="en-US" smtClean="0"/>
              <a:t>3/26/2018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FA461D-B73C-4145-8BD9-1A50B09519F6}" type="slidenum">
              <a:rPr lang="en-US" smtClean="0"/>
              <a:t>‹#›</a:t>
            </a:fld>
            <a:endParaRPr lang="en-US"/>
          </a:p>
        </p:txBody>
      </p:sp>
    </p:spTree>
    <p:extLst>
      <p:ext uri="{BB962C8B-B14F-4D97-AF65-F5344CB8AC3E}">
        <p14:creationId xmlns:p14="http://schemas.microsoft.com/office/powerpoint/2010/main" val="1707527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Calibrations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134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Calibrate?….</a:t>
            </a:r>
            <a:r>
              <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 </a:t>
            </a:r>
            <a:r>
              <a:rPr lang="en-US" dirty="0">
                <a:solidFill>
                  <a:srgbClr val="0070C0"/>
                </a:solidFill>
              </a:rPr>
              <a:t>Equipment</a:t>
            </a:r>
            <a:endParaRPr lang="en-US" dirty="0">
              <a:solidFill>
                <a:srgbClr val="0070C0"/>
              </a:solidFill>
            </a:endParaRPr>
          </a:p>
        </p:txBody>
      </p:sp>
      <p:sp>
        <p:nvSpPr>
          <p:cNvPr id="3" name="Content Placeholder 2"/>
          <p:cNvSpPr>
            <a:spLocks noGrp="1"/>
          </p:cNvSpPr>
          <p:nvPr>
            <p:ph idx="1"/>
          </p:nvPr>
        </p:nvSpPr>
        <p:spPr/>
        <p:txBody>
          <a:bodyPr>
            <a:normAutofit/>
          </a:bodyPr>
          <a:lstStyle/>
          <a:p>
            <a:r>
              <a:rPr lang="en-US" sz="2600" b="1" dirty="0" smtClean="0">
                <a:latin typeface="Arial" pitchFamily="34" charset="0"/>
                <a:cs typeface="Arial" pitchFamily="34" charset="0"/>
              </a:rPr>
              <a:t>Wear and tear…</a:t>
            </a:r>
          </a:p>
          <a:p>
            <a:pPr lvl="1"/>
            <a:r>
              <a:rPr lang="en-US" sz="2600" dirty="0" smtClean="0">
                <a:latin typeface="Arial" pitchFamily="34" charset="0"/>
                <a:cs typeface="Arial" pitchFamily="34" charset="0"/>
              </a:rPr>
              <a:t>Temperature</a:t>
            </a:r>
          </a:p>
          <a:p>
            <a:pPr lvl="1"/>
            <a:r>
              <a:rPr lang="en-US" sz="2600" dirty="0" smtClean="0">
                <a:latin typeface="Arial" pitchFamily="34" charset="0"/>
                <a:cs typeface="Arial" pitchFamily="34" charset="0"/>
              </a:rPr>
              <a:t>Humidity</a:t>
            </a:r>
          </a:p>
          <a:p>
            <a:pPr lvl="1"/>
            <a:r>
              <a:rPr lang="en-US" sz="2600" dirty="0" smtClean="0">
                <a:latin typeface="Arial" pitchFamily="34" charset="0"/>
                <a:cs typeface="Arial" pitchFamily="34" charset="0"/>
              </a:rPr>
              <a:t>Mechanical Stress (Pipettes, Centrifuges, tubing)</a:t>
            </a:r>
          </a:p>
          <a:p>
            <a:pPr lvl="1"/>
            <a:r>
              <a:rPr lang="en-US" sz="2600" dirty="0" smtClean="0">
                <a:latin typeface="Arial" pitchFamily="34" charset="0"/>
                <a:cs typeface="Arial" pitchFamily="34" charset="0"/>
              </a:rPr>
              <a:t>Dust</a:t>
            </a:r>
          </a:p>
          <a:p>
            <a:pPr lvl="1"/>
            <a:r>
              <a:rPr lang="en-US" sz="2600" dirty="0" smtClean="0">
                <a:latin typeface="Arial" pitchFamily="34" charset="0"/>
                <a:cs typeface="Arial" pitchFamily="34" charset="0"/>
              </a:rPr>
              <a:t>Loss of alignment</a:t>
            </a:r>
          </a:p>
          <a:p>
            <a:pPr lvl="1"/>
            <a:r>
              <a:rPr lang="en-US" sz="2600" dirty="0" smtClean="0">
                <a:latin typeface="Arial" pitchFamily="34" charset="0"/>
                <a:cs typeface="Arial" pitchFamily="34" charset="0"/>
              </a:rPr>
              <a:t>Volume discrepancies</a:t>
            </a:r>
          </a:p>
          <a:p>
            <a:pPr lvl="1"/>
            <a:r>
              <a:rPr lang="en-US" sz="2600" dirty="0" smtClean="0">
                <a:latin typeface="Arial" pitchFamily="34" charset="0"/>
                <a:cs typeface="Arial" pitchFamily="34" charset="0"/>
              </a:rPr>
              <a:t>Pressure discrepancies </a:t>
            </a:r>
          </a:p>
          <a:p>
            <a:pPr lvl="1"/>
            <a:r>
              <a:rPr lang="en-US" sz="2600" dirty="0" smtClean="0">
                <a:latin typeface="Arial" pitchFamily="34" charset="0"/>
                <a:cs typeface="Arial" pitchFamily="34" charset="0"/>
              </a:rPr>
              <a:t>Major Maintenance </a:t>
            </a:r>
          </a:p>
          <a:p>
            <a:pPr marL="0" indent="0">
              <a:buNone/>
            </a:pPr>
            <a:endParaRPr lang="en-US" dirty="0" smtClean="0"/>
          </a:p>
          <a:p>
            <a:pPr marL="457200" lvl="1" indent="0">
              <a:buNone/>
            </a:pPr>
            <a:endParaRPr lang="en-US" dirty="0" smtClean="0"/>
          </a:p>
          <a:p>
            <a:pPr lvl="1"/>
            <a:endParaRPr lang="en-US" dirty="0" smtClean="0"/>
          </a:p>
          <a:p>
            <a:endParaRPr lang="en-US" dirty="0"/>
          </a:p>
        </p:txBody>
      </p:sp>
    </p:spTree>
    <p:extLst>
      <p:ext uri="{BB962C8B-B14F-4D97-AF65-F5344CB8AC3E}">
        <p14:creationId xmlns:p14="http://schemas.microsoft.com/office/powerpoint/2010/main" val="2508515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Calibrate?..</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itchFamily="34" charset="0"/>
                <a:cs typeface="Arial" pitchFamily="34" charset="0"/>
              </a:rPr>
              <a:t> </a:t>
            </a:r>
            <a:r>
              <a:rPr lang="en-US" dirty="0" err="1">
                <a:solidFill>
                  <a:srgbClr val="0070C0"/>
                </a:solidFill>
              </a:rPr>
              <a:t>Analytes</a:t>
            </a:r>
            <a:endParaRPr lang="en-US" dirty="0">
              <a:solidFill>
                <a:srgbClr val="0070C0"/>
              </a:solidFill>
            </a:endParaRPr>
          </a:p>
        </p:txBody>
      </p:sp>
      <p:sp>
        <p:nvSpPr>
          <p:cNvPr id="3" name="Content Placeholder 2"/>
          <p:cNvSpPr>
            <a:spLocks noGrp="1"/>
          </p:cNvSpPr>
          <p:nvPr>
            <p:ph idx="1"/>
          </p:nvPr>
        </p:nvSpPr>
        <p:spPr/>
        <p:txBody>
          <a:bodyPr/>
          <a:lstStyle/>
          <a:p>
            <a:pPr marL="0" indent="0">
              <a:buNone/>
            </a:pPr>
            <a:endParaRPr lang="en-US" sz="2600" b="1" dirty="0">
              <a:latin typeface="Arial" pitchFamily="34" charset="0"/>
              <a:cs typeface="Arial" pitchFamily="34" charset="0"/>
            </a:endParaRPr>
          </a:p>
          <a:p>
            <a:pPr marL="0" indent="0">
              <a:buNone/>
            </a:pPr>
            <a:r>
              <a:rPr lang="en-US" sz="2600" b="1" dirty="0">
                <a:latin typeface="Arial" pitchFamily="34" charset="0"/>
                <a:cs typeface="Arial" pitchFamily="34" charset="0"/>
              </a:rPr>
              <a:t>Reagent Lot Changes</a:t>
            </a:r>
          </a:p>
          <a:p>
            <a:pPr marL="0" indent="0">
              <a:buNone/>
            </a:pPr>
            <a:r>
              <a:rPr lang="en-US" sz="2600" b="1" dirty="0">
                <a:latin typeface="Arial" pitchFamily="34" charset="0"/>
                <a:cs typeface="Arial" pitchFamily="34" charset="0"/>
              </a:rPr>
              <a:t>Reagent Deterioration </a:t>
            </a:r>
          </a:p>
          <a:p>
            <a:pPr lvl="1"/>
            <a:r>
              <a:rPr lang="en-US" sz="2600" dirty="0">
                <a:latin typeface="Arial" pitchFamily="34" charset="0"/>
                <a:cs typeface="Arial" pitchFamily="34" charset="0"/>
              </a:rPr>
              <a:t>Temperature</a:t>
            </a:r>
          </a:p>
          <a:p>
            <a:pPr lvl="1"/>
            <a:r>
              <a:rPr lang="en-US" sz="2600" dirty="0">
                <a:latin typeface="Arial" pitchFamily="34" charset="0"/>
                <a:cs typeface="Arial" pitchFamily="34" charset="0"/>
              </a:rPr>
              <a:t>Humidity</a:t>
            </a:r>
          </a:p>
          <a:p>
            <a:pPr lvl="1"/>
            <a:r>
              <a:rPr lang="en-US" sz="2600" dirty="0">
                <a:latin typeface="Arial" pitchFamily="34" charset="0"/>
                <a:cs typeface="Arial" pitchFamily="34" charset="0"/>
              </a:rPr>
              <a:t>Atmospheric CO2</a:t>
            </a:r>
          </a:p>
          <a:p>
            <a:pPr lvl="1"/>
            <a:r>
              <a:rPr lang="en-US" sz="2600" dirty="0">
                <a:latin typeface="Arial" pitchFamily="34" charset="0"/>
                <a:cs typeface="Arial" pitchFamily="34" charset="0"/>
              </a:rPr>
              <a:t>Other contaminants</a:t>
            </a:r>
          </a:p>
          <a:p>
            <a:endParaRPr lang="en-US" dirty="0"/>
          </a:p>
        </p:txBody>
      </p:sp>
    </p:spTree>
    <p:extLst>
      <p:ext uri="{BB962C8B-B14F-4D97-AF65-F5344CB8AC3E}">
        <p14:creationId xmlns:p14="http://schemas.microsoft.com/office/powerpoint/2010/main" val="54233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pPr marL="342900" lvl="0" indent="-342900">
              <a:spcBef>
                <a:spcPct val="20000"/>
              </a:spcBef>
              <a:spcAft>
                <a:spcPts val="800"/>
              </a:spcAft>
            </a:pPr>
            <a:r>
              <a:rPr lang="en-US" sz="4900" dirty="0" smtClean="0"/>
              <a:t/>
            </a:r>
            <a:br>
              <a:rPr lang="en-US" sz="4900" dirty="0" smtClean="0"/>
            </a:br>
            <a:r>
              <a:rPr lang="en-US" sz="4900" dirty="0" smtClean="0"/>
              <a:t>What </a:t>
            </a:r>
            <a:r>
              <a:rPr lang="en-US" sz="4900" dirty="0"/>
              <a:t>does </a:t>
            </a:r>
            <a:r>
              <a:rPr lang="en-US" sz="4900" dirty="0"/>
              <a:t>Calibration </a:t>
            </a:r>
            <a:r>
              <a:rPr lang="en-US" sz="4900" dirty="0"/>
              <a:t>Do</a:t>
            </a:r>
            <a:r>
              <a:rPr lang="en-US" sz="4900" dirty="0"/>
              <a:t>?</a:t>
            </a:r>
            <a:r>
              <a:rPr lang="en-US" sz="24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70C0"/>
                </a:solidFill>
              </a:rPr>
              <a:t>Equipment</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p:txBody>
          <a:bodyPr/>
          <a:lstStyle/>
          <a:p>
            <a:pPr lvl="2">
              <a:spcAft>
                <a:spcPts val="800"/>
              </a:spcAft>
            </a:pPr>
            <a:r>
              <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rPr>
              <a:t>OPTICAL </a:t>
            </a:r>
            <a:r>
              <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rPr>
              <a:t>Calibration to ensure photometric accuracy.</a:t>
            </a:r>
          </a:p>
          <a:p>
            <a:pPr lvl="2">
              <a:spcAft>
                <a:spcPts val="800"/>
              </a:spcAft>
            </a:pPr>
            <a:r>
              <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rPr>
              <a:t>Calibration of Probes, Mixers, Wash Station for perfect alignment.</a:t>
            </a:r>
          </a:p>
          <a:p>
            <a:pPr lvl="2">
              <a:spcAft>
                <a:spcPts val="800"/>
              </a:spcAft>
            </a:pPr>
            <a:r>
              <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rPr>
              <a:t>Calibration of Volume &amp; Pipetting accuracy.</a:t>
            </a:r>
          </a:p>
          <a:p>
            <a:pPr lvl="2">
              <a:spcAft>
                <a:spcPts val="800"/>
              </a:spcAft>
            </a:pPr>
            <a:r>
              <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rPr>
              <a:t>Calibration of Pressure, Vacuum, </a:t>
            </a:r>
            <a:r>
              <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rPr>
              <a:t>Temperature, aspiration time </a:t>
            </a:r>
            <a:r>
              <a:rPr lang="en-US" sz="2000" dirty="0" err="1"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rPr>
              <a:t>etc</a:t>
            </a:r>
            <a:endPar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endParaRPr>
          </a:p>
          <a:p>
            <a:pPr marL="457200" lvl="1" indent="0">
              <a:spcAft>
                <a:spcPts val="800"/>
              </a:spcAft>
              <a:buNone/>
            </a:pPr>
            <a:endParaRPr lang="en-US" sz="24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endParaRPr>
          </a:p>
          <a:p>
            <a:pPr lvl="1">
              <a:spcAft>
                <a:spcPts val="800"/>
              </a:spcAft>
              <a:buFont typeface="Arial" panose="020B0604020202020204" pitchFamily="34" charset="0"/>
              <a:buChar char="•"/>
            </a:pPr>
            <a:endParaRPr lang="en-US" dirty="0"/>
          </a:p>
        </p:txBody>
      </p:sp>
    </p:spTree>
    <p:extLst>
      <p:ext uri="{BB962C8B-B14F-4D97-AF65-F5344CB8AC3E}">
        <p14:creationId xmlns:p14="http://schemas.microsoft.com/office/powerpoint/2010/main" val="369700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t>What does </a:t>
            </a:r>
            <a:r>
              <a:rPr lang="en-US" dirty="0"/>
              <a:t>Calibration </a:t>
            </a:r>
            <a:r>
              <a:rPr lang="en-US" dirty="0"/>
              <a:t>Do</a:t>
            </a:r>
            <a:r>
              <a:rPr lang="en-US" dirty="0"/>
              <a:t>?</a:t>
            </a:r>
            <a:r>
              <a:rPr lang="en-US" dirty="0"/>
              <a:t> </a:t>
            </a:r>
            <a:r>
              <a:rPr lang="en-US" dirty="0" err="1">
                <a:solidFill>
                  <a:srgbClr val="0070C0"/>
                </a:solidFill>
              </a:rPr>
              <a:t>Analyte</a:t>
            </a:r>
            <a:r>
              <a:rPr lang="en-US" dirty="0"/>
              <a:t> </a:t>
            </a:r>
          </a:p>
        </p:txBody>
      </p:sp>
      <p:sp>
        <p:nvSpPr>
          <p:cNvPr id="3" name="Content Placeholder 2"/>
          <p:cNvSpPr>
            <a:spLocks noGrp="1"/>
          </p:cNvSpPr>
          <p:nvPr>
            <p:ph idx="1"/>
          </p:nvPr>
        </p:nvSpPr>
        <p:spPr/>
        <p:txBody>
          <a:bodyPr/>
          <a:lstStyle/>
          <a:p>
            <a:pPr lvl="2">
              <a:spcAft>
                <a:spcPts val="800"/>
              </a:spcAft>
            </a:pPr>
            <a:endPar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endParaRPr>
          </a:p>
          <a:p>
            <a:pPr lvl="2">
              <a:spcAft>
                <a:spcPts val="800"/>
              </a:spcAft>
            </a:pPr>
            <a:endPar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endParaRPr>
          </a:p>
          <a:p>
            <a:pPr lvl="2">
              <a:spcAft>
                <a:spcPts val="800"/>
              </a:spcAft>
            </a:pPr>
            <a:r>
              <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rPr>
              <a:t>Re-measures OD</a:t>
            </a:r>
          </a:p>
          <a:p>
            <a:pPr lvl="2">
              <a:spcAft>
                <a:spcPts val="800"/>
              </a:spcAft>
            </a:pPr>
            <a:r>
              <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rPr>
              <a:t>Re-measures flow/pulse-heights </a:t>
            </a:r>
          </a:p>
          <a:p>
            <a:pPr lvl="2">
              <a:spcAft>
                <a:spcPts val="800"/>
              </a:spcAft>
            </a:pPr>
            <a:r>
              <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rPr>
              <a:t>R</a:t>
            </a:r>
            <a:r>
              <a:rPr lang="en-US" sz="2000" dirty="0" smtClean="0">
                <a:solidFill>
                  <a:srgbClr val="4E4D4D"/>
                </a:solidFill>
                <a:latin typeface="Arial" panose="020B0604020202020204" pitchFamily="34" charset="0"/>
                <a:ea typeface="Times New Roman" panose="02020603050405020304" pitchFamily="18" charset="0"/>
                <a:cs typeface="Times New Roman" panose="02020603050405020304" pitchFamily="18" charset="0"/>
              </a:rPr>
              <a:t>e-sets </a:t>
            </a:r>
            <a:r>
              <a:rPr lang="en-US" sz="2000" dirty="0">
                <a:solidFill>
                  <a:srgbClr val="4E4D4D"/>
                </a:solidFill>
                <a:latin typeface="Arial" panose="020B0604020202020204" pitchFamily="34" charset="0"/>
                <a:ea typeface="Times New Roman" panose="02020603050405020304" pitchFamily="18" charset="0"/>
                <a:cs typeface="Times New Roman" panose="02020603050405020304" pitchFamily="18" charset="0"/>
              </a:rPr>
              <a:t>the factors for calculating results</a:t>
            </a:r>
          </a:p>
          <a:p>
            <a:endParaRPr lang="en-US" dirty="0"/>
          </a:p>
        </p:txBody>
      </p:sp>
    </p:spTree>
    <p:extLst>
      <p:ext uri="{BB962C8B-B14F-4D97-AF65-F5344CB8AC3E}">
        <p14:creationId xmlns:p14="http://schemas.microsoft.com/office/powerpoint/2010/main" val="2574145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Calibrate? Who decides?</a:t>
            </a: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121953"/>
            <a:ext cx="6705600" cy="558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048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calibrate?</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dirty="0">
                <a:solidFill>
                  <a:srgbClr val="0070C0"/>
                </a:solidFill>
              </a:rPr>
              <a:t>Equipment</a:t>
            </a:r>
          </a:p>
        </p:txBody>
      </p:sp>
      <p:sp>
        <p:nvSpPr>
          <p:cNvPr id="3" name="Content Placeholder 2"/>
          <p:cNvSpPr>
            <a:spLocks noGrp="1"/>
          </p:cNvSpPr>
          <p:nvPr>
            <p:ph idx="1"/>
          </p:nvPr>
        </p:nvSpPr>
        <p:spPr/>
        <p:txBody>
          <a:bodyPr>
            <a:normAutofit/>
          </a:bodyPr>
          <a:lstStyle/>
          <a:p>
            <a:pPr marL="0" indent="0">
              <a:buNone/>
            </a:pPr>
            <a:endPar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lvl="1"/>
            <a:r>
              <a:rPr lang="en-US" dirty="0" smtClean="0"/>
              <a:t>As per the manufacturers' recommendations</a:t>
            </a:r>
          </a:p>
          <a:p>
            <a:pPr lvl="1"/>
            <a:r>
              <a:rPr lang="en-US" dirty="0" smtClean="0"/>
              <a:t>As per accreditation body requirements (e.g. NABL 112) </a:t>
            </a:r>
          </a:p>
          <a:p>
            <a:pPr lvl="1"/>
            <a:r>
              <a:rPr lang="en-US" dirty="0" smtClean="0"/>
              <a:t>After major maintenance processes </a:t>
            </a:r>
          </a:p>
          <a:p>
            <a:pPr lvl="1"/>
            <a:r>
              <a:rPr lang="en-US" dirty="0" smtClean="0"/>
              <a:t>Frequency will also depend on usage rate and conditions of use</a:t>
            </a:r>
          </a:p>
        </p:txBody>
      </p:sp>
    </p:spTree>
    <p:extLst>
      <p:ext uri="{BB962C8B-B14F-4D97-AF65-F5344CB8AC3E}">
        <p14:creationId xmlns:p14="http://schemas.microsoft.com/office/powerpoint/2010/main" val="2743068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Calibration Matrix:</a:t>
            </a:r>
            <a:r>
              <a:rPr lang="en-US" sz="32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a typeface="+mn-ea"/>
                <a:cs typeface="+mn-cs"/>
              </a:rPr>
              <a:t> </a:t>
            </a:r>
            <a:r>
              <a:rPr lang="en-US" dirty="0">
                <a:solidFill>
                  <a:srgbClr val="0070C0"/>
                </a:solidFill>
              </a:rPr>
              <a:t>Equipment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3564902"/>
              </p:ext>
            </p:extLst>
          </p:nvPr>
        </p:nvGraphicFramePr>
        <p:xfrm>
          <a:off x="457200" y="1600200"/>
          <a:ext cx="8229599" cy="3962400"/>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990600">
                <a:tc gridSpan="7">
                  <a:txBody>
                    <a:bodyPr/>
                    <a:lstStyle/>
                    <a:p>
                      <a:r>
                        <a:rPr lang="en-US" dirty="0" smtClean="0"/>
                        <a:t>Lab: DH</a:t>
                      </a:r>
                      <a:r>
                        <a:rPr lang="en-US" baseline="0" dirty="0" smtClean="0"/>
                        <a:t> Udaipur</a:t>
                      </a:r>
                      <a:endParaRPr lang="en-US" dirty="0" smtClean="0"/>
                    </a:p>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990600">
                <a:tc>
                  <a:txBody>
                    <a:bodyPr/>
                    <a:lstStyle/>
                    <a:p>
                      <a:r>
                        <a:rPr lang="en-US" b="1" dirty="0" smtClean="0"/>
                        <a:t>Equipment name</a:t>
                      </a:r>
                      <a:r>
                        <a:rPr lang="en-US" b="1" baseline="0" dirty="0" smtClean="0"/>
                        <a:t> and ID</a:t>
                      </a:r>
                      <a:endParaRPr lang="en-US" b="1" dirty="0"/>
                    </a:p>
                  </a:txBody>
                  <a:tcPr/>
                </a:tc>
                <a:tc>
                  <a:txBody>
                    <a:bodyPr/>
                    <a:lstStyle/>
                    <a:p>
                      <a:r>
                        <a:rPr lang="en-US" b="1" dirty="0" smtClean="0"/>
                        <a:t>Date of Major</a:t>
                      </a:r>
                      <a:r>
                        <a:rPr lang="en-US" b="1" baseline="0" dirty="0" smtClean="0"/>
                        <a:t> </a:t>
                      </a:r>
                      <a:r>
                        <a:rPr lang="en-US" b="1" dirty="0" smtClean="0"/>
                        <a:t>PM</a:t>
                      </a:r>
                      <a:endParaRPr lang="en-US" b="1" dirty="0"/>
                    </a:p>
                  </a:txBody>
                  <a:tcPr/>
                </a:tc>
                <a:tc>
                  <a:txBody>
                    <a:bodyPr/>
                    <a:lstStyle/>
                    <a:p>
                      <a:r>
                        <a:rPr lang="en-US" b="1" dirty="0" smtClean="0"/>
                        <a:t>Date next due</a:t>
                      </a:r>
                      <a:endParaRPr lang="en-US" b="1" dirty="0"/>
                    </a:p>
                  </a:txBody>
                  <a:tcPr/>
                </a:tc>
                <a:tc>
                  <a:txBody>
                    <a:bodyPr/>
                    <a:lstStyle/>
                    <a:p>
                      <a:r>
                        <a:rPr lang="en-US" b="1" dirty="0" smtClean="0"/>
                        <a:t>Date </a:t>
                      </a:r>
                      <a:r>
                        <a:rPr lang="en-US" b="1" baseline="0" dirty="0" smtClean="0"/>
                        <a:t>Calibration done</a:t>
                      </a:r>
                      <a:endParaRPr lang="en-US" b="1" dirty="0"/>
                    </a:p>
                  </a:txBody>
                  <a:tcPr/>
                </a:tc>
                <a:tc>
                  <a:txBody>
                    <a:bodyPr/>
                    <a:lstStyle/>
                    <a:p>
                      <a:r>
                        <a:rPr lang="en-US" b="1" dirty="0" smtClean="0"/>
                        <a:t>Date next due</a:t>
                      </a:r>
                      <a:endParaRPr lang="en-US" b="1" dirty="0"/>
                    </a:p>
                  </a:txBody>
                  <a:tcPr/>
                </a:tc>
                <a:tc>
                  <a:txBody>
                    <a:bodyPr/>
                    <a:lstStyle/>
                    <a:p>
                      <a:r>
                        <a:rPr lang="en-US" b="1" dirty="0" smtClean="0"/>
                        <a:t>Comments</a:t>
                      </a:r>
                      <a:endParaRPr lang="en-US" b="1" dirty="0"/>
                    </a:p>
                  </a:txBody>
                  <a:tcPr/>
                </a:tc>
                <a:tc>
                  <a:txBody>
                    <a:bodyPr/>
                    <a:lstStyle/>
                    <a:p>
                      <a:r>
                        <a:rPr lang="en-US" b="1" dirty="0" smtClean="0"/>
                        <a:t>Signature</a:t>
                      </a:r>
                      <a:endParaRPr lang="en-US" b="1" dirty="0"/>
                    </a:p>
                  </a:txBody>
                  <a:tcPr/>
                </a:tc>
              </a:tr>
              <a:tr h="990600">
                <a:tc>
                  <a:txBody>
                    <a:bodyPr/>
                    <a:lstStyle/>
                    <a:p>
                      <a:r>
                        <a:rPr lang="en-US" dirty="0" smtClean="0"/>
                        <a:t>CBC Analyzer</a:t>
                      </a:r>
                      <a:endParaRPr lang="en-US" dirty="0"/>
                    </a:p>
                  </a:txBody>
                  <a:tcPr/>
                </a:tc>
                <a:tc>
                  <a:txBody>
                    <a:bodyPr/>
                    <a:lstStyle/>
                    <a:p>
                      <a:r>
                        <a:rPr lang="en-US" dirty="0" smtClean="0"/>
                        <a:t>16/2/16</a:t>
                      </a:r>
                      <a:endParaRPr lang="en-US" dirty="0"/>
                    </a:p>
                  </a:txBody>
                  <a:tcPr/>
                </a:tc>
                <a:tc>
                  <a:txBody>
                    <a:bodyPr/>
                    <a:lstStyle/>
                    <a:p>
                      <a:r>
                        <a:rPr lang="en-US" dirty="0" smtClean="0"/>
                        <a:t>15/8/16</a:t>
                      </a:r>
                      <a:endParaRPr lang="en-US" dirty="0"/>
                    </a:p>
                  </a:txBody>
                  <a:tcPr/>
                </a:tc>
                <a:tc>
                  <a:txBody>
                    <a:bodyPr/>
                    <a:lstStyle/>
                    <a:p>
                      <a:r>
                        <a:rPr lang="en-US" dirty="0" smtClean="0"/>
                        <a:t>16/2/16</a:t>
                      </a:r>
                      <a:endParaRPr lang="en-US" dirty="0"/>
                    </a:p>
                  </a:txBody>
                  <a:tcPr/>
                </a:tc>
                <a:tc>
                  <a:txBody>
                    <a:bodyPr/>
                    <a:lstStyle/>
                    <a:p>
                      <a:r>
                        <a:rPr lang="en-US" dirty="0" smtClean="0"/>
                        <a:t>15/2/17</a:t>
                      </a:r>
                      <a:endParaRPr lang="en-US" dirty="0"/>
                    </a:p>
                  </a:txBody>
                  <a:tcPr/>
                </a:tc>
                <a:tc>
                  <a:txBody>
                    <a:bodyPr/>
                    <a:lstStyle/>
                    <a:p>
                      <a:r>
                        <a:rPr lang="en-US" dirty="0" smtClean="0"/>
                        <a:t>-</a:t>
                      </a:r>
                      <a:endParaRPr lang="en-US" dirty="0"/>
                    </a:p>
                  </a:txBody>
                  <a:tcPr/>
                </a:tc>
                <a:tc>
                  <a:txBody>
                    <a:bodyPr/>
                    <a:lstStyle/>
                    <a:p>
                      <a:endParaRPr lang="en-US"/>
                    </a:p>
                  </a:txBody>
                  <a:tcPr/>
                </a:tc>
              </a:tr>
              <a:tr h="990600">
                <a:tc>
                  <a:txBody>
                    <a:bodyPr/>
                    <a:lstStyle/>
                    <a:p>
                      <a:r>
                        <a:rPr lang="en-US" dirty="0" err="1" smtClean="0"/>
                        <a:t>Autopipette</a:t>
                      </a:r>
                      <a:r>
                        <a:rPr lang="en-US" dirty="0" smtClean="0"/>
                        <a:t> No 4</a:t>
                      </a:r>
                      <a:endParaRPr lang="en-US" dirty="0"/>
                    </a:p>
                  </a:txBody>
                  <a:tcPr/>
                </a:tc>
                <a:tc>
                  <a:txBody>
                    <a:bodyPr/>
                    <a:lstStyle/>
                    <a:p>
                      <a:r>
                        <a:rPr lang="en-US" dirty="0" smtClean="0"/>
                        <a:t>-</a:t>
                      </a:r>
                      <a:endParaRPr lang="en-US" dirty="0"/>
                    </a:p>
                  </a:txBody>
                  <a:tcPr/>
                </a:tc>
                <a:tc>
                  <a:txBody>
                    <a:bodyPr/>
                    <a:lstStyle/>
                    <a:p>
                      <a:r>
                        <a:rPr lang="en-US" dirty="0" smtClean="0"/>
                        <a:t>-</a:t>
                      </a:r>
                      <a:endParaRPr lang="en-US" dirty="0"/>
                    </a:p>
                  </a:txBody>
                  <a:tcPr/>
                </a:tc>
                <a:tc>
                  <a:txBody>
                    <a:bodyPr/>
                    <a:lstStyle/>
                    <a:p>
                      <a:r>
                        <a:rPr lang="en-US" dirty="0" smtClean="0"/>
                        <a:t>16/2/16</a:t>
                      </a:r>
                      <a:endParaRPr lang="en-US" dirty="0"/>
                    </a:p>
                  </a:txBody>
                  <a:tcPr/>
                </a:tc>
                <a:tc>
                  <a:txBody>
                    <a:bodyPr/>
                    <a:lstStyle/>
                    <a:p>
                      <a:r>
                        <a:rPr lang="en-US" dirty="0" smtClean="0"/>
                        <a:t>15/8/16</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087753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to Calibrate?</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dirty="0" err="1">
                <a:solidFill>
                  <a:srgbClr val="0070C0"/>
                </a:solidFill>
              </a:rPr>
              <a:t>Analytes</a:t>
            </a:r>
            <a:r>
              <a:rPr lang="en-US" dirty="0">
                <a:solidFill>
                  <a:srgbClr val="0070C0"/>
                </a:solidFill>
              </a:rPr>
              <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p:txBody>
          <a:bodyPr>
            <a:normAutofit/>
          </a:bodyPr>
          <a:lstStyle/>
          <a:p>
            <a:pPr lvl="1"/>
            <a:r>
              <a:rPr lang="en-US" dirty="0" smtClean="0"/>
              <a:t>Manufacturer's recommendations</a:t>
            </a:r>
          </a:p>
          <a:p>
            <a:pPr lvl="1"/>
            <a:r>
              <a:rPr lang="en-US" dirty="0" smtClean="0"/>
              <a:t>Every new lot of reagent</a:t>
            </a:r>
          </a:p>
          <a:p>
            <a:pPr lvl="1"/>
            <a:r>
              <a:rPr lang="en-US" dirty="0" smtClean="0"/>
              <a:t>As part of corrective actions in QC outliers</a:t>
            </a:r>
          </a:p>
          <a:p>
            <a:pPr lvl="2"/>
            <a:r>
              <a:rPr lang="en-US" dirty="0" smtClean="0"/>
              <a:t>Internal Controls</a:t>
            </a:r>
          </a:p>
          <a:p>
            <a:pPr lvl="2"/>
            <a:r>
              <a:rPr lang="en-US" dirty="0" smtClean="0"/>
              <a:t>External Controls</a:t>
            </a:r>
          </a:p>
          <a:p>
            <a:pPr lvl="1"/>
            <a:r>
              <a:rPr lang="en-US" dirty="0" smtClean="0"/>
              <a:t>As per the lab policy derived from calibration monitoring protocol and calibration history </a:t>
            </a:r>
          </a:p>
          <a:p>
            <a:endParaRPr lang="en-US" dirty="0" smtClean="0"/>
          </a:p>
          <a:p>
            <a:endParaRPr lang="en-US" dirty="0"/>
          </a:p>
        </p:txBody>
      </p:sp>
      <p:sp>
        <p:nvSpPr>
          <p:cNvPr id="4" name="Oval 3"/>
          <p:cNvSpPr/>
          <p:nvPr/>
        </p:nvSpPr>
        <p:spPr>
          <a:xfrm flipV="1">
            <a:off x="1143000" y="2590800"/>
            <a:ext cx="7315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8900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QC outliers?</a:t>
            </a:r>
            <a:endParaRPr lang="en-US" dirty="0"/>
          </a:p>
        </p:txBody>
      </p:sp>
      <p:sp>
        <p:nvSpPr>
          <p:cNvPr id="3" name="Content Placeholder 2"/>
          <p:cNvSpPr>
            <a:spLocks noGrp="1"/>
          </p:cNvSpPr>
          <p:nvPr>
            <p:ph idx="1"/>
          </p:nvPr>
        </p:nvSpPr>
        <p:spPr/>
        <p:txBody>
          <a:bodyPr/>
          <a:lstStyle/>
          <a:p>
            <a:r>
              <a:rPr lang="en-US" dirty="0" smtClean="0"/>
              <a:t>Internal Quality Controls</a:t>
            </a:r>
          </a:p>
          <a:p>
            <a:r>
              <a:rPr lang="en-US" dirty="0" smtClean="0"/>
              <a:t>External Quality Controls</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420688"/>
            <a:ext cx="8004175" cy="601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295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807325" cy="588297"/>
          </a:xfrm>
        </p:spPr>
        <p:txBody>
          <a:bodyPr/>
          <a:lstStyle/>
          <a:p>
            <a:pPr algn="l"/>
            <a:r>
              <a:rPr lang="en-US" sz="2800" b="1" dirty="0" smtClean="0"/>
              <a:t>When….?</a:t>
            </a:r>
            <a:endParaRPr lang="en-US" sz="2800" b="1" dirty="0"/>
          </a:p>
        </p:txBody>
      </p:sp>
      <p:cxnSp>
        <p:nvCxnSpPr>
          <p:cNvPr id="12" name="Straight Connector 11"/>
          <p:cNvCxnSpPr/>
          <p:nvPr/>
        </p:nvCxnSpPr>
        <p:spPr>
          <a:xfrm flipV="1">
            <a:off x="-49164" y="975032"/>
            <a:ext cx="9235440" cy="8193"/>
          </a:xfrm>
          <a:prstGeom prst="line">
            <a:avLst/>
          </a:prstGeom>
          <a:ln w="19050" cmpd="sng">
            <a:solidFill>
              <a:srgbClr val="0069D7"/>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2"/>
          <a:srcRect t="13277" b="41697"/>
          <a:stretch/>
        </p:blipFill>
        <p:spPr>
          <a:xfrm>
            <a:off x="72756" y="1763486"/>
            <a:ext cx="8991599" cy="2471057"/>
          </a:xfrm>
          <a:prstGeom prst="rect">
            <a:avLst/>
          </a:prstGeom>
        </p:spPr>
      </p:pic>
      <p:sp>
        <p:nvSpPr>
          <p:cNvPr id="5" name="TextBox 4"/>
          <p:cNvSpPr txBox="1"/>
          <p:nvPr/>
        </p:nvSpPr>
        <p:spPr>
          <a:xfrm>
            <a:off x="685801" y="4495800"/>
            <a:ext cx="8182890" cy="1938992"/>
          </a:xfrm>
          <a:prstGeom prst="rect">
            <a:avLst/>
          </a:prstGeom>
          <a:noFill/>
        </p:spPr>
        <p:txBody>
          <a:bodyPr wrap="square" rtlCol="0">
            <a:spAutoFit/>
          </a:bodyPr>
          <a:lstStyle/>
          <a:p>
            <a:pPr marL="342900" indent="-342900">
              <a:buFont typeface="+mj-lt"/>
              <a:buAutoNum type="alphaLcParenR"/>
            </a:pPr>
            <a:r>
              <a:rPr lang="en-US" sz="2000" dirty="0" smtClean="0"/>
              <a:t>Neither precise, nor accurate: Recommended to correct imprecision and then re-calibrate</a:t>
            </a:r>
          </a:p>
          <a:p>
            <a:pPr marL="342900" indent="-342900">
              <a:buFont typeface="+mj-lt"/>
              <a:buAutoNum type="alphaLcParenR"/>
            </a:pPr>
            <a:r>
              <a:rPr lang="en-US" sz="2000" dirty="0" smtClean="0"/>
              <a:t>Acceptable accuracy and precision – no need for recalibration unless under recommended frequency</a:t>
            </a:r>
          </a:p>
          <a:p>
            <a:pPr marL="342900" indent="-342900">
              <a:buFont typeface="+mj-lt"/>
              <a:buAutoNum type="alphaLcParenR"/>
            </a:pPr>
            <a:r>
              <a:rPr lang="en-US" sz="2000" dirty="0" smtClean="0"/>
              <a:t>High precision, but low accuracy: Calibration is recommended</a:t>
            </a:r>
          </a:p>
          <a:p>
            <a:pPr marL="342900" indent="-342900">
              <a:buFont typeface="+mj-lt"/>
              <a:buAutoNum type="alphaLcParenR"/>
            </a:pPr>
            <a:endParaRPr lang="en-US" sz="2000" dirty="0"/>
          </a:p>
        </p:txBody>
      </p:sp>
    </p:spTree>
    <p:extLst>
      <p:ext uri="{BB962C8B-B14F-4D97-AF65-F5344CB8AC3E}">
        <p14:creationId xmlns:p14="http://schemas.microsoft.com/office/powerpoint/2010/main" val="2033219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calibrations</a:t>
            </a:r>
            <a:endParaRPr lang="en-US" dirty="0"/>
          </a:p>
        </p:txBody>
      </p:sp>
      <p:sp>
        <p:nvSpPr>
          <p:cNvPr id="3" name="Content Placeholder 2"/>
          <p:cNvSpPr>
            <a:spLocks noGrp="1"/>
          </p:cNvSpPr>
          <p:nvPr>
            <p:ph idx="1"/>
          </p:nvPr>
        </p:nvSpPr>
        <p:spPr/>
        <p:txBody>
          <a:bodyPr>
            <a:normAutofit fontScale="92500" lnSpcReduction="20000"/>
          </a:bodyPr>
          <a:lstStyle/>
          <a:p>
            <a:pPr marL="514350" lvl="0" indent="-514350">
              <a:buFont typeface="+mj-lt"/>
              <a:buAutoNum type="arabicPeriod"/>
            </a:pPr>
            <a:r>
              <a:rPr lang="en-US" dirty="0" smtClean="0"/>
              <a:t>What is calibration? </a:t>
            </a:r>
          </a:p>
          <a:p>
            <a:pPr marL="914400" lvl="1" indent="-514350">
              <a:buFont typeface="Arial" pitchFamily="34" charset="0"/>
              <a:buChar char="•"/>
            </a:pPr>
            <a:r>
              <a:rPr lang="en-US" dirty="0" smtClean="0">
                <a:solidFill>
                  <a:prstClr val="black"/>
                </a:solidFill>
              </a:rPr>
              <a:t>What are the systems that need </a:t>
            </a:r>
            <a:r>
              <a:rPr lang="en-US" dirty="0">
                <a:solidFill>
                  <a:prstClr val="black"/>
                </a:solidFill>
              </a:rPr>
              <a:t>calibrations</a:t>
            </a:r>
            <a:r>
              <a:rPr lang="en-US" dirty="0" smtClean="0">
                <a:solidFill>
                  <a:prstClr val="black"/>
                </a:solidFill>
              </a:rPr>
              <a:t>?</a:t>
            </a:r>
            <a:endParaRPr lang="en-US" dirty="0" smtClean="0"/>
          </a:p>
          <a:p>
            <a:pPr marL="514350" indent="-514350">
              <a:buFont typeface="+mj-lt"/>
              <a:buAutoNum type="arabicPeriod"/>
            </a:pPr>
            <a:r>
              <a:rPr lang="en-US" dirty="0" smtClean="0"/>
              <a:t>Why calibrate?</a:t>
            </a:r>
          </a:p>
          <a:p>
            <a:pPr marL="514350" indent="-514350">
              <a:buFont typeface="+mj-lt"/>
              <a:buAutoNum type="arabicPeriod"/>
            </a:pPr>
            <a:r>
              <a:rPr lang="en-US" dirty="0" smtClean="0"/>
              <a:t>When </a:t>
            </a:r>
            <a:r>
              <a:rPr lang="en-US" sz="2800" dirty="0" smtClean="0">
                <a:latin typeface="Arial" pitchFamily="34" charset="0"/>
                <a:cs typeface="Arial" pitchFamily="34" charset="0"/>
              </a:rPr>
              <a:t>to</a:t>
            </a:r>
            <a:r>
              <a:rPr lang="en-US" dirty="0" smtClean="0"/>
              <a:t> calibrate</a:t>
            </a:r>
            <a:r>
              <a:rPr lang="en-US" dirty="0"/>
              <a:t>? How to track calibrations?</a:t>
            </a:r>
            <a:endParaRPr lang="en-US" dirty="0" smtClean="0"/>
          </a:p>
          <a:p>
            <a:pPr marL="514350" indent="-514350">
              <a:buFont typeface="+mj-lt"/>
              <a:buAutoNum type="arabicPeriod"/>
            </a:pPr>
            <a:r>
              <a:rPr lang="en-US" dirty="0" smtClean="0"/>
              <a:t>How to calibrate? </a:t>
            </a:r>
          </a:p>
          <a:p>
            <a:pPr marL="914400" lvl="1" indent="-514350">
              <a:buFont typeface="Arial" pitchFamily="34" charset="0"/>
              <a:buChar char="•"/>
            </a:pPr>
            <a:r>
              <a:rPr lang="en-US" dirty="0" smtClean="0"/>
              <a:t>What to do before calibrations are done?</a:t>
            </a:r>
          </a:p>
          <a:p>
            <a:pPr marL="914400" lvl="1" indent="-514350">
              <a:buFont typeface="Arial" pitchFamily="34" charset="0"/>
              <a:buChar char="•"/>
            </a:pPr>
            <a:r>
              <a:rPr lang="en-US" dirty="0" smtClean="0"/>
              <a:t>Who Calibrates? </a:t>
            </a:r>
          </a:p>
          <a:p>
            <a:pPr marL="914400" lvl="1" indent="-514350">
              <a:buFont typeface="Arial" pitchFamily="34" charset="0"/>
              <a:buChar char="•"/>
            </a:pPr>
            <a:r>
              <a:rPr lang="en-US" dirty="0" smtClean="0"/>
              <a:t>With what?</a:t>
            </a:r>
          </a:p>
          <a:p>
            <a:pPr marL="514350" indent="-514350">
              <a:buFont typeface="+mj-lt"/>
              <a:buAutoNum type="arabicPeriod"/>
            </a:pPr>
            <a:r>
              <a:rPr lang="en-US" dirty="0" smtClean="0"/>
              <a:t>How to verify calibrations?</a:t>
            </a:r>
          </a:p>
          <a:p>
            <a:pPr marL="514350" indent="-514350">
              <a:buFont typeface="+mj-lt"/>
              <a:buAutoNum type="arabicPeriod"/>
            </a:pPr>
            <a:r>
              <a:rPr lang="en-US" dirty="0" smtClean="0"/>
              <a:t>What documents to maintain?</a:t>
            </a:r>
          </a:p>
        </p:txBody>
      </p:sp>
    </p:spTree>
    <p:extLst>
      <p:ext uri="{BB962C8B-B14F-4D97-AF65-F5344CB8AC3E}">
        <p14:creationId xmlns:p14="http://schemas.microsoft.com/office/powerpoint/2010/main" val="122327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 History Tracking: Manual:</a:t>
            </a:r>
            <a:r>
              <a:rPr lang="en-US" sz="32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a typeface="+mn-ea"/>
                <a:cs typeface="+mn-cs"/>
              </a:rPr>
              <a:t> </a:t>
            </a:r>
            <a:r>
              <a:rPr lang="en-US" dirty="0" err="1">
                <a:solidFill>
                  <a:srgbClr val="0070C0"/>
                </a:solidFill>
              </a:rPr>
              <a:t>Analytes</a:t>
            </a:r>
            <a:endParaRPr lang="en-US"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9312679"/>
              </p:ext>
            </p:extLst>
          </p:nvPr>
        </p:nvGraphicFramePr>
        <p:xfrm>
          <a:off x="457200" y="1600200"/>
          <a:ext cx="8229600" cy="323596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gridSpan="5">
                  <a:txBody>
                    <a:bodyPr/>
                    <a:lstStyle/>
                    <a:p>
                      <a:r>
                        <a:rPr lang="en-US" dirty="0" err="1" smtClean="0"/>
                        <a:t>Analyte</a:t>
                      </a:r>
                      <a:r>
                        <a:rPr lang="en-US" dirty="0" smtClean="0"/>
                        <a:t>:  </a:t>
                      </a:r>
                      <a:r>
                        <a:rPr lang="en-US" dirty="0" smtClean="0">
                          <a:solidFill>
                            <a:srgbClr val="FF0000"/>
                          </a:solidFill>
                        </a:rPr>
                        <a:t>Glucose</a:t>
                      </a:r>
                      <a:endParaRPr lang="en-US"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Date</a:t>
                      </a:r>
                      <a:endParaRPr lang="en-US" dirty="0"/>
                    </a:p>
                  </a:txBody>
                  <a:tcPr/>
                </a:tc>
                <a:tc>
                  <a:txBody>
                    <a:bodyPr/>
                    <a:lstStyle/>
                    <a:p>
                      <a:r>
                        <a:rPr lang="en-US" dirty="0" smtClean="0"/>
                        <a:t>OD/Abs</a:t>
                      </a:r>
                      <a:endParaRPr lang="en-US" dirty="0"/>
                    </a:p>
                  </a:txBody>
                  <a:tcPr/>
                </a:tc>
                <a:tc>
                  <a:txBody>
                    <a:bodyPr/>
                    <a:lstStyle/>
                    <a:p>
                      <a:r>
                        <a:rPr lang="en-US" dirty="0" smtClean="0"/>
                        <a:t>Factor</a:t>
                      </a:r>
                      <a:endParaRPr lang="en-US" dirty="0"/>
                    </a:p>
                  </a:txBody>
                  <a:tcPr/>
                </a:tc>
                <a:tc>
                  <a:txBody>
                    <a:bodyPr/>
                    <a:lstStyle/>
                    <a:p>
                      <a:r>
                        <a:rPr lang="en-US" dirty="0" smtClean="0"/>
                        <a:t>Comments</a:t>
                      </a:r>
                      <a:endParaRPr lang="en-US" dirty="0"/>
                    </a:p>
                  </a:txBody>
                  <a:tcPr/>
                </a:tc>
                <a:tc>
                  <a:txBody>
                    <a:bodyPr/>
                    <a:lstStyle/>
                    <a:p>
                      <a:r>
                        <a:rPr lang="en-US" dirty="0" smtClean="0"/>
                        <a:t>Calibrated</a:t>
                      </a:r>
                      <a:r>
                        <a:rPr lang="en-US" baseline="0" dirty="0" smtClean="0"/>
                        <a:t> by</a:t>
                      </a:r>
                      <a:endParaRPr lang="en-US" dirty="0"/>
                    </a:p>
                  </a:txBody>
                  <a:tcPr/>
                </a:tc>
              </a:tr>
              <a:tr h="370840">
                <a:tc>
                  <a:txBody>
                    <a:bodyPr/>
                    <a:lstStyle/>
                    <a:p>
                      <a:r>
                        <a:rPr lang="en-US" dirty="0" smtClean="0"/>
                        <a:t>16/1/16</a:t>
                      </a:r>
                      <a:endParaRPr lang="en-US" dirty="0"/>
                    </a:p>
                  </a:txBody>
                  <a:tcPr/>
                </a:tc>
                <a:tc>
                  <a:txBody>
                    <a:bodyPr/>
                    <a:lstStyle/>
                    <a:p>
                      <a:r>
                        <a:rPr lang="en-US" dirty="0" smtClean="0"/>
                        <a:t>0.35</a:t>
                      </a:r>
                      <a:endParaRPr lang="en-US" dirty="0"/>
                    </a:p>
                  </a:txBody>
                  <a:tcPr/>
                </a:tc>
                <a:tc>
                  <a:txBody>
                    <a:bodyPr/>
                    <a:lstStyle/>
                    <a:p>
                      <a:r>
                        <a:rPr lang="en-US" dirty="0" smtClean="0"/>
                        <a:t>250</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30/1</a:t>
                      </a:r>
                      <a:endParaRPr lang="en-US" dirty="0"/>
                    </a:p>
                  </a:txBody>
                  <a:tcPr/>
                </a:tc>
                <a:tc>
                  <a:txBody>
                    <a:bodyPr/>
                    <a:lstStyle/>
                    <a:p>
                      <a:r>
                        <a:rPr lang="en-US" dirty="0" smtClean="0"/>
                        <a:t>0.38</a:t>
                      </a:r>
                      <a:endParaRPr lang="en-US" dirty="0"/>
                    </a:p>
                  </a:txBody>
                  <a:tcPr/>
                </a:tc>
                <a:tc>
                  <a:txBody>
                    <a:bodyPr/>
                    <a:lstStyle/>
                    <a:p>
                      <a:r>
                        <a:rPr lang="en-US" dirty="0" smtClean="0"/>
                        <a:t>240</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14/2</a:t>
                      </a:r>
                      <a:endParaRPr lang="en-US" dirty="0"/>
                    </a:p>
                  </a:txBody>
                  <a:tcPr/>
                </a:tc>
                <a:tc>
                  <a:txBody>
                    <a:bodyPr/>
                    <a:lstStyle/>
                    <a:p>
                      <a:r>
                        <a:rPr lang="en-US" dirty="0" smtClean="0"/>
                        <a:t>0.22</a:t>
                      </a:r>
                      <a:endParaRPr lang="en-US" dirty="0"/>
                    </a:p>
                  </a:txBody>
                  <a:tcPr/>
                </a:tc>
                <a:tc>
                  <a:txBody>
                    <a:bodyPr/>
                    <a:lstStyle/>
                    <a:p>
                      <a:r>
                        <a:rPr lang="en-US" dirty="0" smtClean="0"/>
                        <a:t>450</a:t>
                      </a:r>
                      <a:endParaRPr lang="en-US" dirty="0"/>
                    </a:p>
                  </a:txBody>
                  <a:tcPr/>
                </a:tc>
                <a:tc>
                  <a:txBody>
                    <a:bodyPr/>
                    <a:lstStyle/>
                    <a:p>
                      <a:r>
                        <a:rPr lang="en-US" dirty="0" smtClean="0"/>
                        <a:t>Rejected/ Repeat</a:t>
                      </a:r>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0314114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 History Tracking, Automated: </a:t>
            </a:r>
            <a:r>
              <a:rPr lang="en-US" dirty="0" err="1">
                <a:solidFill>
                  <a:srgbClr val="0070C0"/>
                </a:solidFill>
              </a:rPr>
              <a:t>Analytes</a:t>
            </a:r>
            <a:endParaRPr lang="en-US" dirty="0">
              <a:solidFill>
                <a:srgbClr val="0070C0"/>
              </a:solidFill>
            </a:endParaRPr>
          </a:p>
        </p:txBody>
      </p:sp>
      <p:pic>
        <p:nvPicPr>
          <p:cNvPr id="4" name="Content Placeholder 3" descr="C:\Users\Anu George\Downloads\IMG-20150806-WA0003 (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060" t="8665" r="14505" b="2707"/>
          <a:stretch/>
        </p:blipFill>
        <p:spPr bwMode="auto">
          <a:xfrm>
            <a:off x="685800" y="1600200"/>
            <a:ext cx="800099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20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calibrate?</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dirty="0">
                <a:solidFill>
                  <a:srgbClr val="0070C0"/>
                </a:solidFill>
              </a:rPr>
              <a:t>Equipment</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p:txBody>
          <a:bodyPr>
            <a:normAutofit/>
          </a:bodyPr>
          <a:lstStyle/>
          <a:p>
            <a:pPr marL="0" indent="0">
              <a:buNone/>
            </a:pPr>
            <a:r>
              <a:rPr lang="en-US" b="1" dirty="0" smtClean="0"/>
              <a:t>Before Calibration</a:t>
            </a:r>
            <a:r>
              <a:rPr lang="en-US" dirty="0" smtClean="0"/>
              <a:t>…</a:t>
            </a:r>
          </a:p>
          <a:p>
            <a:r>
              <a:rPr lang="en-US" dirty="0" smtClean="0"/>
              <a:t>Do the major preventive maintenance steps</a:t>
            </a:r>
          </a:p>
          <a:p>
            <a:r>
              <a:rPr lang="en-US" dirty="0" smtClean="0"/>
              <a:t>Analyze the machine performance</a:t>
            </a:r>
          </a:p>
          <a:p>
            <a:pPr marL="0" indent="0">
              <a:buNone/>
            </a:pPr>
            <a:r>
              <a:rPr lang="en-US" dirty="0" smtClean="0"/>
              <a:t>E.g. in a Cell Counter …..Background, Carryover, Precision </a:t>
            </a:r>
            <a:endParaRPr lang="en-US" dirty="0"/>
          </a:p>
        </p:txBody>
      </p:sp>
    </p:spTree>
    <p:extLst>
      <p:ext uri="{BB962C8B-B14F-4D97-AF65-F5344CB8AC3E}">
        <p14:creationId xmlns:p14="http://schemas.microsoft.com/office/powerpoint/2010/main" val="3705966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Calibrate? </a:t>
            </a:r>
            <a:r>
              <a:rPr lang="en-US" dirty="0" err="1">
                <a:solidFill>
                  <a:srgbClr val="0070C0"/>
                </a:solidFill>
              </a:rPr>
              <a:t>Analyte</a:t>
            </a:r>
            <a:r>
              <a:rPr lang="en-US" dirty="0">
                <a:solidFill>
                  <a:srgbClr val="0070C0"/>
                </a:solidFill>
              </a:rPr>
              <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b="1" dirty="0" smtClean="0"/>
              <a:t>Before Calibration</a:t>
            </a:r>
          </a:p>
          <a:p>
            <a:r>
              <a:rPr lang="en-US" dirty="0" smtClean="0"/>
              <a:t>Do Daily Maintenance </a:t>
            </a:r>
          </a:p>
          <a:p>
            <a:r>
              <a:rPr lang="en-US" dirty="0" smtClean="0"/>
              <a:t>System Checks</a:t>
            </a:r>
            <a:endParaRPr lang="en-US" dirty="0"/>
          </a:p>
          <a:p>
            <a:r>
              <a:rPr lang="en-US" dirty="0" smtClean="0"/>
              <a:t>Program </a:t>
            </a:r>
            <a:r>
              <a:rPr lang="en-US" dirty="0"/>
              <a:t>the machine for the assigned value of the </a:t>
            </a:r>
            <a:r>
              <a:rPr lang="en-US" dirty="0" err="1"/>
              <a:t>analyte</a:t>
            </a:r>
            <a:endParaRPr lang="en-US" dirty="0"/>
          </a:p>
          <a:p>
            <a:endParaRPr lang="en-US" dirty="0"/>
          </a:p>
        </p:txBody>
      </p:sp>
    </p:spTree>
    <p:extLst>
      <p:ext uri="{BB962C8B-B14F-4D97-AF65-F5344CB8AC3E}">
        <p14:creationId xmlns:p14="http://schemas.microsoft.com/office/powerpoint/2010/main" val="3100155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dirty="0" smtClean="0"/>
              <a:t>Who calibrates? </a:t>
            </a:r>
            <a:r>
              <a:rPr lang="en-US" dirty="0">
                <a:solidFill>
                  <a:srgbClr val="0070C0"/>
                </a:solidFill>
              </a:rPr>
              <a:t>Equipment</a:t>
            </a:r>
            <a:endParaRPr lang="en-US" dirty="0">
              <a:solidFill>
                <a:srgbClr val="0070C0"/>
              </a:solidFill>
            </a:endParaRPr>
          </a:p>
        </p:txBody>
      </p:sp>
      <p:sp>
        <p:nvSpPr>
          <p:cNvPr id="3" name="Content Placeholder 2"/>
          <p:cNvSpPr>
            <a:spLocks noGrp="1"/>
          </p:cNvSpPr>
          <p:nvPr>
            <p:ph idx="1"/>
          </p:nvPr>
        </p:nvSpPr>
        <p:spPr/>
        <p:txBody>
          <a:bodyPr>
            <a:normAutofit/>
          </a:bodyPr>
          <a:lstStyle/>
          <a:p>
            <a:r>
              <a:rPr lang="en-US" dirty="0" smtClean="0"/>
              <a:t>By the Manufacturer or;</a:t>
            </a:r>
          </a:p>
          <a:p>
            <a:r>
              <a:rPr lang="en-US" dirty="0" smtClean="0"/>
              <a:t>Through an authorized agency, NABL accredited (ISO 17025 accredited) or;</a:t>
            </a:r>
          </a:p>
          <a:p>
            <a:r>
              <a:rPr lang="en-US" dirty="0" smtClean="0"/>
              <a:t>3</a:t>
            </a:r>
            <a:r>
              <a:rPr lang="en-US" baseline="30000" dirty="0" smtClean="0"/>
              <a:t>rd</a:t>
            </a:r>
            <a:r>
              <a:rPr lang="en-US" dirty="0" smtClean="0"/>
              <a:t> parties assigned by NHM </a:t>
            </a:r>
          </a:p>
          <a:p>
            <a:endPar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endPar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marL="0" indent="0">
              <a:buNone/>
            </a:pPr>
            <a:endPar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endParaRPr lang="en-US" dirty="0"/>
          </a:p>
        </p:txBody>
      </p:sp>
    </p:spTree>
    <p:extLst>
      <p:ext uri="{BB962C8B-B14F-4D97-AF65-F5344CB8AC3E}">
        <p14:creationId xmlns:p14="http://schemas.microsoft.com/office/powerpoint/2010/main" val="17862511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Calibrates?</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900" dirty="0" err="1">
                <a:solidFill>
                  <a:srgbClr val="0070C0"/>
                </a:solidFill>
              </a:rPr>
              <a:t>Analytes</a:t>
            </a:r>
            <a:r>
              <a:rPr lang="en-US" sz="4900" dirty="0">
                <a:solidFill>
                  <a:srgbClr val="0070C0"/>
                </a:solidFill>
              </a:rPr>
              <a:t/>
            </a:r>
            <a:br>
              <a:rPr lang="en-US" sz="4900" dirty="0">
                <a:solidFill>
                  <a:srgbClr val="0070C0"/>
                </a:solidFill>
              </a:rPr>
            </a:br>
            <a:endParaRPr lang="en-US" sz="4900" dirty="0">
              <a:solidFill>
                <a:srgbClr val="0070C0"/>
              </a:solidFill>
            </a:endParaRPr>
          </a:p>
        </p:txBody>
      </p:sp>
      <p:sp>
        <p:nvSpPr>
          <p:cNvPr id="3" name="Content Placeholder 2"/>
          <p:cNvSpPr>
            <a:spLocks noGrp="1"/>
          </p:cNvSpPr>
          <p:nvPr>
            <p:ph idx="1"/>
          </p:nvPr>
        </p:nvSpPr>
        <p:spPr/>
        <p:txBody>
          <a:bodyPr/>
          <a:lstStyle/>
          <a:p>
            <a:r>
              <a:rPr lang="en-US" dirty="0" smtClean="0"/>
              <a:t>Done by </a:t>
            </a:r>
            <a:r>
              <a:rPr lang="en-US" dirty="0"/>
              <a:t>the user as per lab’s policy </a:t>
            </a:r>
            <a:endParaRPr lang="en-US" dirty="0" smtClean="0"/>
          </a:p>
          <a:p>
            <a:r>
              <a:rPr lang="en-US" dirty="0" smtClean="0"/>
              <a:t>Labs </a:t>
            </a:r>
            <a:r>
              <a:rPr lang="en-US" dirty="0"/>
              <a:t>have to develop </a:t>
            </a:r>
            <a:r>
              <a:rPr lang="en-US" dirty="0" smtClean="0"/>
              <a:t>these depending on  </a:t>
            </a:r>
          </a:p>
          <a:p>
            <a:pPr lvl="1"/>
            <a:r>
              <a:rPr lang="en-US" dirty="0" smtClean="0"/>
              <a:t>Manufacturer's instructions</a:t>
            </a:r>
          </a:p>
          <a:p>
            <a:pPr lvl="1"/>
            <a:r>
              <a:rPr lang="en-US" dirty="0"/>
              <a:t>L</a:t>
            </a:r>
            <a:r>
              <a:rPr lang="en-US" dirty="0" smtClean="0"/>
              <a:t>ab validated reagent stability</a:t>
            </a:r>
          </a:p>
          <a:p>
            <a:pPr lvl="1"/>
            <a:r>
              <a:rPr lang="en-US" dirty="0" smtClean="0"/>
              <a:t>QC protocols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434610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 what? </a:t>
            </a:r>
            <a:r>
              <a:rPr lang="en-US" sz="4900" dirty="0">
                <a:solidFill>
                  <a:srgbClr val="0070C0"/>
                </a:solidFill>
              </a:rPr>
              <a:t>Equipment and </a:t>
            </a:r>
            <a:r>
              <a:rPr lang="en-US" sz="4900" dirty="0" err="1">
                <a:solidFill>
                  <a:srgbClr val="0070C0"/>
                </a:solidFill>
              </a:rPr>
              <a:t>Analytes</a:t>
            </a:r>
            <a:endParaRPr lang="en-US" sz="4900" dirty="0">
              <a:solidFill>
                <a:srgbClr val="0070C0"/>
              </a:solidFill>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Using </a:t>
            </a:r>
            <a:r>
              <a:rPr lang="en-US" dirty="0"/>
              <a:t>equipment / </a:t>
            </a:r>
            <a:r>
              <a:rPr lang="en-US" dirty="0" smtClean="0"/>
              <a:t>material (calibrator) </a:t>
            </a:r>
            <a:r>
              <a:rPr lang="en-US" dirty="0"/>
              <a:t>that involves processes that will demonstrate </a:t>
            </a:r>
            <a:endParaRPr lang="en-US" dirty="0" smtClean="0"/>
          </a:p>
          <a:p>
            <a:r>
              <a:rPr lang="en-US" b="1" dirty="0"/>
              <a:t>T</a:t>
            </a:r>
            <a:r>
              <a:rPr lang="en-US" b="1" dirty="0" smtClean="0"/>
              <a:t>raceability </a:t>
            </a:r>
            <a:r>
              <a:rPr lang="en-US" dirty="0"/>
              <a:t>(Unbroken Chain of Comparisons</a:t>
            </a:r>
            <a:r>
              <a:rPr lang="en-US" dirty="0" smtClean="0"/>
              <a:t>)</a:t>
            </a:r>
          </a:p>
          <a:p>
            <a:r>
              <a:rPr lang="en-US" b="1" dirty="0" smtClean="0"/>
              <a:t>Uncertainty</a:t>
            </a:r>
            <a:r>
              <a:rPr lang="en-US" dirty="0" smtClean="0"/>
              <a:t> of Measurement</a:t>
            </a:r>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546613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 what?…..Traceability: Unbroken Chain of Comparisons</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99" t="11656" r="4233" b="15724"/>
          <a:stretch/>
        </p:blipFill>
        <p:spPr bwMode="auto">
          <a:xfrm>
            <a:off x="1" y="1371600"/>
            <a:ext cx="9144000" cy="531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132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Calibrator also called Standard </a:t>
            </a:r>
            <a:endParaRPr lang="en-US" dirty="0"/>
          </a:p>
        </p:txBody>
      </p:sp>
      <p:pic>
        <p:nvPicPr>
          <p:cNvPr id="4" name="Content Placeholder 3" descr="C:\Users\Anu George\Downloads\20150805_15214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99672" y="1600200"/>
            <a:ext cx="754465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665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501" t="10788" r="20348" b="5309"/>
          <a:stretch>
            <a:fillRect/>
          </a:stretch>
        </p:blipFill>
        <p:spPr bwMode="auto">
          <a:xfrm>
            <a:off x="1686402" y="1600200"/>
            <a:ext cx="577119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9501" t="26373" r="20348" b="5310"/>
          <a:stretch/>
        </p:blipFill>
        <p:spPr bwMode="auto">
          <a:xfrm>
            <a:off x="794" y="304801"/>
            <a:ext cx="9142412" cy="5993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208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one is right??</a:t>
            </a:r>
            <a:endParaRPr lang="en-US" dirty="0"/>
          </a:p>
        </p:txBody>
      </p:sp>
      <p:pic>
        <p:nvPicPr>
          <p:cNvPr id="4" name="Content Placeholder 3" descr="Image result for calibration cartoon"/>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248400" cy="4572000"/>
          </a:xfrm>
          <a:prstGeom prst="rect">
            <a:avLst/>
          </a:prstGeom>
          <a:noFill/>
          <a:ln>
            <a:noFill/>
          </a:ln>
        </p:spPr>
      </p:pic>
    </p:spTree>
    <p:extLst>
      <p:ext uri="{BB962C8B-B14F-4D97-AF65-F5344CB8AC3E}">
        <p14:creationId xmlns:p14="http://schemas.microsoft.com/office/powerpoint/2010/main" val="4035816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Verification of Calibration (Post Calibration Processes)</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dirty="0">
                <a:solidFill>
                  <a:srgbClr val="0070C0"/>
                </a:solidFill>
              </a:rPr>
              <a:t>Equipment</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r>
            <a:b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endParaRPr lang="en-US" dirty="0"/>
          </a:p>
        </p:txBody>
      </p:sp>
      <p:sp>
        <p:nvSpPr>
          <p:cNvPr id="3" name="Content Placeholder 2"/>
          <p:cNvSpPr>
            <a:spLocks noGrp="1"/>
          </p:cNvSpPr>
          <p:nvPr>
            <p:ph idx="1"/>
          </p:nvPr>
        </p:nvSpPr>
        <p:spPr>
          <a:xfrm>
            <a:off x="457200" y="1722437"/>
            <a:ext cx="8229600" cy="4525963"/>
          </a:xfrm>
        </p:spPr>
        <p:txBody>
          <a:bodyPr>
            <a:normAutofit/>
          </a:bodyPr>
          <a:lstStyle/>
          <a:p>
            <a:r>
              <a:rPr lang="en-US" dirty="0" smtClean="0"/>
              <a:t>Analysis of calibration data against set acceptance and </a:t>
            </a:r>
            <a:r>
              <a:rPr lang="en-US" sz="4000" dirty="0">
                <a:solidFill>
                  <a:srgbClr val="0070C0"/>
                </a:solidFill>
                <a:latin typeface="+mj-lt"/>
                <a:ea typeface="+mj-ea"/>
                <a:cs typeface="+mj-cs"/>
              </a:rPr>
              <a:t>rejection</a:t>
            </a:r>
            <a:r>
              <a:rPr lang="en-US" dirty="0" smtClean="0"/>
              <a:t> criteria</a:t>
            </a:r>
          </a:p>
          <a:p>
            <a:r>
              <a:rPr lang="en-US" dirty="0" smtClean="0"/>
              <a:t>Application of correction factors</a:t>
            </a:r>
          </a:p>
          <a:p>
            <a:pPr marL="0" indent="0">
              <a:buNone/>
            </a:pPr>
            <a:r>
              <a:rPr lang="en-US" b="1" dirty="0" smtClean="0"/>
              <a:t>In analytical equipment</a:t>
            </a:r>
          </a:p>
          <a:p>
            <a:r>
              <a:rPr lang="en-US" dirty="0" smtClean="0"/>
              <a:t>Precision exercises: Reproducibility</a:t>
            </a:r>
          </a:p>
          <a:p>
            <a:r>
              <a:rPr lang="en-US" dirty="0" smtClean="0"/>
              <a:t>Verification: Material with known value: e.g. Internal Quality Control</a:t>
            </a:r>
            <a:endParaRPr lang="en-US" dirty="0"/>
          </a:p>
          <a:p>
            <a:pPr marL="0" indent="0">
              <a:buNone/>
            </a:pPr>
            <a:endParaRPr lang="en-US" dirty="0"/>
          </a:p>
        </p:txBody>
      </p:sp>
    </p:spTree>
    <p:extLst>
      <p:ext uri="{BB962C8B-B14F-4D97-AF65-F5344CB8AC3E}">
        <p14:creationId xmlns:p14="http://schemas.microsoft.com/office/powerpoint/2010/main" val="4034101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Verification of Calibration (Post Calibration Processes</a:t>
            </a:r>
            <a:r>
              <a:rPr lang="en-US" dirty="0" smtClean="0"/>
              <a:t>)</a:t>
            </a:r>
            <a:r>
              <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dirty="0" err="1">
                <a:solidFill>
                  <a:srgbClr val="0070C0"/>
                </a:solidFill>
              </a:rPr>
              <a:t>Analyte</a:t>
            </a:r>
            <a:r>
              <a:rPr lang="en-US" dirty="0">
                <a:solidFill>
                  <a:srgbClr val="0070C0"/>
                </a:solidFill>
              </a:rPr>
              <a:t/>
            </a:r>
            <a:br>
              <a:rPr lang="en-US" dirty="0">
                <a:solidFill>
                  <a:srgbClr val="0070C0"/>
                </a:solidFill>
              </a:rPr>
            </a:br>
            <a:endParaRPr lang="en-US" dirty="0">
              <a:solidFill>
                <a:srgbClr val="0070C0"/>
              </a:solidFill>
            </a:endParaRPr>
          </a:p>
        </p:txBody>
      </p:sp>
      <p:sp>
        <p:nvSpPr>
          <p:cNvPr id="3" name="Content Placeholder 2"/>
          <p:cNvSpPr>
            <a:spLocks noGrp="1"/>
          </p:cNvSpPr>
          <p:nvPr>
            <p:ph idx="1"/>
          </p:nvPr>
        </p:nvSpPr>
        <p:spPr/>
        <p:txBody>
          <a:bodyPr/>
          <a:lstStyle/>
          <a:p>
            <a:pPr marL="0" indent="0">
              <a:buNone/>
            </a:pPr>
            <a:r>
              <a:rPr lang="en-US" dirty="0"/>
              <a:t>U</a:t>
            </a:r>
            <a:r>
              <a:rPr lang="en-US" dirty="0" smtClean="0"/>
              <a:t>sing material </a:t>
            </a:r>
            <a:r>
              <a:rPr lang="en-US" dirty="0"/>
              <a:t>with known value: e.g. </a:t>
            </a:r>
            <a:endParaRPr lang="en-US" dirty="0" smtClean="0"/>
          </a:p>
          <a:p>
            <a:r>
              <a:rPr lang="en-US" dirty="0" smtClean="0"/>
              <a:t>Internal </a:t>
            </a:r>
            <a:r>
              <a:rPr lang="en-US" dirty="0"/>
              <a:t>Quality </a:t>
            </a:r>
            <a:r>
              <a:rPr lang="en-US" dirty="0" smtClean="0"/>
              <a:t>Controls</a:t>
            </a:r>
          </a:p>
          <a:p>
            <a:r>
              <a:rPr lang="en-US" dirty="0" smtClean="0"/>
              <a:t>Repeat samples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22818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Documentation of Calibration: </a:t>
            </a:r>
            <a:r>
              <a:rPr lang="en-US" dirty="0">
                <a:solidFill>
                  <a:srgbClr val="0070C0"/>
                </a:solidFill>
              </a:rPr>
              <a:t>Equipment</a:t>
            </a:r>
            <a:endParaRPr lang="en-US" dirty="0">
              <a:solidFill>
                <a:srgbClr val="0070C0"/>
              </a:solidFill>
            </a:endParaRPr>
          </a:p>
        </p:txBody>
      </p:sp>
      <p:sp>
        <p:nvSpPr>
          <p:cNvPr id="3" name="Content Placeholder 2"/>
          <p:cNvSpPr>
            <a:spLocks noGrp="1"/>
          </p:cNvSpPr>
          <p:nvPr>
            <p:ph idx="1"/>
          </p:nvPr>
        </p:nvSpPr>
        <p:spPr/>
        <p:txBody>
          <a:bodyPr>
            <a:normAutofit fontScale="70000" lnSpcReduction="20000"/>
          </a:bodyPr>
          <a:lstStyle/>
          <a:p>
            <a:r>
              <a:rPr lang="en-US" dirty="0" smtClean="0"/>
              <a:t>Printouts/register entries of activities involved in the pre-calibration, calibration and post calibration processes (Raw Data)</a:t>
            </a:r>
          </a:p>
          <a:p>
            <a:r>
              <a:rPr lang="en-US" dirty="0" smtClean="0"/>
              <a:t>Service reports or equivalent stating the components have been checked and have passed checks</a:t>
            </a:r>
          </a:p>
          <a:p>
            <a:r>
              <a:rPr lang="en-US" dirty="0" smtClean="0"/>
              <a:t>Traceability to NPL systems</a:t>
            </a:r>
          </a:p>
          <a:p>
            <a:pPr marL="0" indent="0">
              <a:buNone/>
            </a:pPr>
            <a:r>
              <a:rPr lang="en-US" sz="5200" dirty="0">
                <a:solidFill>
                  <a:srgbClr val="0070C0"/>
                </a:solidFill>
                <a:latin typeface="+mj-lt"/>
                <a:ea typeface="+mj-ea"/>
                <a:cs typeface="+mj-cs"/>
              </a:rPr>
              <a:t>Additional documentation for CBC Analyzers:</a:t>
            </a:r>
          </a:p>
          <a:p>
            <a:r>
              <a:rPr lang="en-US" dirty="0" smtClean="0"/>
              <a:t>Table of expected results</a:t>
            </a:r>
          </a:p>
          <a:p>
            <a:r>
              <a:rPr lang="en-US" dirty="0" smtClean="0"/>
              <a:t>Any correction factor displayed on the equipment in question</a:t>
            </a:r>
          </a:p>
          <a:p>
            <a:r>
              <a:rPr lang="en-US" dirty="0" smtClean="0"/>
              <a:t>Calibration Certificates </a:t>
            </a:r>
          </a:p>
          <a:p>
            <a:r>
              <a:rPr lang="en-US" dirty="0" smtClean="0"/>
              <a:t>Traceability of Calibrators </a:t>
            </a:r>
            <a:endParaRPr lang="en-US" dirty="0"/>
          </a:p>
        </p:txBody>
      </p:sp>
    </p:spTree>
    <p:extLst>
      <p:ext uri="{BB962C8B-B14F-4D97-AF65-F5344CB8AC3E}">
        <p14:creationId xmlns:p14="http://schemas.microsoft.com/office/powerpoint/2010/main" val="22806459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378" t="15625" r="27467" b="6994"/>
          <a:stretch/>
        </p:blipFill>
        <p:spPr bwMode="auto">
          <a:xfrm>
            <a:off x="0" y="228600"/>
            <a:ext cx="8915399" cy="634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461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686799" cy="58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8329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Anu George\Downloads\IMG-20150806-WA0009.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00364" y="152400"/>
            <a:ext cx="7543271" cy="597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449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 Data</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784859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2536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Get your certificate</a:t>
            </a:r>
            <a:endParaRPr lang="en-IN"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800"/>
            <a:ext cx="7658270" cy="5076171"/>
          </a:xfrm>
        </p:spPr>
      </p:pic>
    </p:spTree>
    <p:extLst>
      <p:ext uri="{BB962C8B-B14F-4D97-AF65-F5344CB8AC3E}">
        <p14:creationId xmlns:p14="http://schemas.microsoft.com/office/powerpoint/2010/main" val="2095340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Documentation of Calibration: </a:t>
            </a:r>
            <a:r>
              <a:rPr lang="en-US" dirty="0" err="1">
                <a:solidFill>
                  <a:srgbClr val="0070C0"/>
                </a:solidFill>
              </a:rPr>
              <a:t>Analytes</a:t>
            </a:r>
            <a:endParaRPr lang="en-US" dirty="0">
              <a:solidFill>
                <a:srgbClr val="0070C0"/>
              </a:solidFill>
            </a:endParaRPr>
          </a:p>
        </p:txBody>
      </p:sp>
      <p:sp>
        <p:nvSpPr>
          <p:cNvPr id="3" name="Content Placeholder 2"/>
          <p:cNvSpPr>
            <a:spLocks noGrp="1"/>
          </p:cNvSpPr>
          <p:nvPr>
            <p:ph idx="1"/>
          </p:nvPr>
        </p:nvSpPr>
        <p:spPr/>
        <p:txBody>
          <a:bodyPr/>
          <a:lstStyle/>
          <a:p>
            <a:r>
              <a:rPr lang="en-US" dirty="0" smtClean="0"/>
              <a:t>Lot-wise calibrator inserts with traceability </a:t>
            </a:r>
          </a:p>
          <a:p>
            <a:r>
              <a:rPr lang="en-US" dirty="0" smtClean="0"/>
              <a:t>Dates of Calibration with OD tracking</a:t>
            </a:r>
            <a:endParaRPr lang="en-US" dirty="0"/>
          </a:p>
        </p:txBody>
      </p:sp>
    </p:spTree>
    <p:extLst>
      <p:ext uri="{BB962C8B-B14F-4D97-AF65-F5344CB8AC3E}">
        <p14:creationId xmlns:p14="http://schemas.microsoft.com/office/powerpoint/2010/main" val="3100087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Thank You</a:t>
            </a:r>
            <a:endParaRPr lang="en-US" dirty="0"/>
          </a:p>
        </p:txBody>
      </p:sp>
    </p:spTree>
    <p:extLst>
      <p:ext uri="{BB962C8B-B14F-4D97-AF65-F5344CB8AC3E}">
        <p14:creationId xmlns:p14="http://schemas.microsoft.com/office/powerpoint/2010/main" val="3283628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What is Calibration?</a:t>
            </a:r>
            <a:endParaRPr lang="en-US" dirty="0"/>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lstStyle/>
          <a:p>
            <a:pPr marL="0" indent="0">
              <a:buNone/>
            </a:pPr>
            <a:r>
              <a:rPr lang="en-US" dirty="0" smtClean="0"/>
              <a:t>The process of:</a:t>
            </a:r>
          </a:p>
          <a:p>
            <a:r>
              <a:rPr lang="en-US" dirty="0" smtClean="0"/>
              <a:t>Testing and Adjustment </a:t>
            </a:r>
          </a:p>
          <a:p>
            <a:r>
              <a:rPr lang="en-US" dirty="0">
                <a:solidFill>
                  <a:srgbClr val="0070C0"/>
                </a:solidFill>
              </a:rPr>
              <a:t>Equipment / </a:t>
            </a:r>
            <a:r>
              <a:rPr lang="en-US" dirty="0" err="1">
                <a:solidFill>
                  <a:srgbClr val="0070C0"/>
                </a:solidFill>
              </a:rPr>
              <a:t>Analyte</a:t>
            </a:r>
            <a:r>
              <a:rPr lang="en-US" dirty="0">
                <a:solidFill>
                  <a:srgbClr val="0070C0"/>
                </a:solidFill>
              </a:rPr>
              <a:t> </a:t>
            </a:r>
            <a:r>
              <a:rPr lang="en-US" dirty="0">
                <a:solidFill>
                  <a:srgbClr val="0070C0"/>
                </a:solidFill>
              </a:rPr>
              <a:t>( </a:t>
            </a:r>
            <a:r>
              <a:rPr lang="en-US" dirty="0" smtClean="0"/>
              <a:t>Kit or test system) </a:t>
            </a:r>
          </a:p>
          <a:p>
            <a:r>
              <a:rPr lang="en-US" dirty="0"/>
              <a:t>T</a:t>
            </a:r>
            <a:r>
              <a:rPr lang="en-US" dirty="0" smtClean="0"/>
              <a:t>o provide a known comparison between a </a:t>
            </a:r>
            <a:r>
              <a:rPr lang="en-US" b="1" dirty="0" smtClean="0"/>
              <a:t>Reference </a:t>
            </a:r>
            <a:r>
              <a:rPr lang="en-US" b="1" dirty="0"/>
              <a:t>V</a:t>
            </a:r>
            <a:r>
              <a:rPr lang="en-US" b="1" dirty="0" smtClean="0"/>
              <a:t>alue </a:t>
            </a:r>
            <a:r>
              <a:rPr lang="en-US" dirty="0" smtClean="0"/>
              <a:t>and a </a:t>
            </a:r>
            <a:r>
              <a:rPr lang="en-US" b="1" dirty="0" smtClean="0"/>
              <a:t>Measured </a:t>
            </a:r>
            <a:r>
              <a:rPr lang="en-US" b="1" dirty="0"/>
              <a:t>V</a:t>
            </a:r>
            <a:r>
              <a:rPr lang="en-US" b="1" dirty="0" smtClean="0"/>
              <a:t>alue</a:t>
            </a:r>
          </a:p>
        </p:txBody>
      </p:sp>
      <p:sp>
        <p:nvSpPr>
          <p:cNvPr id="4" name="Oval 3"/>
          <p:cNvSpPr/>
          <p:nvPr/>
        </p:nvSpPr>
        <p:spPr>
          <a:xfrm>
            <a:off x="762000" y="3810000"/>
            <a:ext cx="29718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9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“Tuning* and Fine Tuning*”</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229600" cy="470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603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ct val="20000"/>
              </a:spcBef>
            </a:pPr>
            <a:r>
              <a:rPr lang="en-US" dirty="0" smtClean="0"/>
              <a:t>What are the systems that need calibration?</a:t>
            </a:r>
            <a:r>
              <a:rPr lang="en-US" sz="3200" dirty="0">
                <a:solidFill>
                  <a:prstClr val="black"/>
                </a:solidFill>
                <a:ea typeface="+mn-ea"/>
                <a:cs typeface="+mn-cs"/>
              </a:rPr>
              <a:t> </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pPr marL="0" indent="0">
              <a:buNone/>
            </a:pPr>
            <a:r>
              <a:rPr lang="en-US" dirty="0" smtClean="0"/>
              <a:t>All </a:t>
            </a:r>
            <a:r>
              <a:rPr lang="en-US" dirty="0">
                <a:solidFill>
                  <a:srgbClr val="0070C0"/>
                </a:solidFill>
              </a:rPr>
              <a:t>measuring systems </a:t>
            </a:r>
            <a:r>
              <a:rPr lang="en-US" dirty="0" smtClean="0"/>
              <a:t>need calibration</a:t>
            </a:r>
          </a:p>
          <a:p>
            <a:pPr marL="0" indent="0">
              <a:buNone/>
            </a:pPr>
            <a:r>
              <a:rPr lang="en-US" dirty="0" smtClean="0"/>
              <a:t>In a lab these will include</a:t>
            </a:r>
          </a:p>
          <a:p>
            <a:pPr marL="0" indent="0">
              <a:buNone/>
            </a:pPr>
            <a:r>
              <a:rPr lang="en-US" dirty="0">
                <a:solidFill>
                  <a:srgbClr val="0070C0"/>
                </a:solidFill>
              </a:rPr>
              <a:t>Equipment</a:t>
            </a:r>
            <a:r>
              <a:rPr lang="en-US" dirty="0">
                <a:solidFill>
                  <a:srgbClr val="0070C0"/>
                </a:solidFill>
              </a:rPr>
              <a:t>…………</a:t>
            </a:r>
            <a:r>
              <a:rPr lang="en-US" dirty="0"/>
              <a:t>Tuning*</a:t>
            </a:r>
          </a:p>
          <a:p>
            <a:pPr lvl="2"/>
            <a:r>
              <a:rPr lang="en-US" dirty="0" smtClean="0"/>
              <a:t>Major (analytical)e.g. CBC counters, Biochemistry analyzers….  </a:t>
            </a:r>
          </a:p>
          <a:p>
            <a:pPr lvl="2"/>
            <a:r>
              <a:rPr lang="en-US" dirty="0" smtClean="0"/>
              <a:t>Minor (ancillary) e.g. Pipettes, centrifuges </a:t>
            </a:r>
            <a:r>
              <a:rPr lang="en-US" dirty="0" err="1" smtClean="0"/>
              <a:t>etc</a:t>
            </a:r>
            <a:endParaRPr lang="en-US" dirty="0"/>
          </a:p>
          <a:p>
            <a:pPr marL="0" indent="0">
              <a:buNone/>
            </a:pPr>
            <a:r>
              <a:rPr lang="en-US" dirty="0" err="1">
                <a:solidFill>
                  <a:srgbClr val="0070C0"/>
                </a:solidFill>
              </a:rPr>
              <a:t>Analytes</a:t>
            </a:r>
            <a:r>
              <a:rPr lang="en-US" dirty="0">
                <a:solidFill>
                  <a:srgbClr val="0070C0"/>
                </a:solidFill>
              </a:rPr>
              <a:t> (Kits, reagents, test systems)….. </a:t>
            </a:r>
            <a:r>
              <a:rPr lang="en-US" dirty="0"/>
              <a:t>Fine Tuning*</a:t>
            </a:r>
          </a:p>
          <a:p>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ctr">
              <a:buNone/>
            </a:pPr>
            <a:r>
              <a:rPr lang="en-US" dirty="0"/>
              <a:t>*  </a:t>
            </a:r>
            <a:r>
              <a:rPr lang="en-US" sz="1600" b="1" dirty="0" smtClean="0">
                <a:ln w="1905"/>
                <a:effectLst>
                  <a:innerShdw blurRad="69850" dist="43180" dir="5400000">
                    <a:srgbClr val="000000">
                      <a:alpha val="65000"/>
                    </a:srgbClr>
                  </a:innerShdw>
                </a:effectLst>
              </a:rPr>
              <a:t>Not standard terminology</a:t>
            </a:r>
          </a:p>
        </p:txBody>
      </p:sp>
    </p:spTree>
    <p:extLst>
      <p:ext uri="{BB962C8B-B14F-4D97-AF65-F5344CB8AC3E}">
        <p14:creationId xmlns:p14="http://schemas.microsoft.com/office/powerpoint/2010/main" val="2016661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calibrate?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591003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990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 biochemistry, why?</a:t>
            </a:r>
            <a:endParaRPr lang="en-US" dirty="0"/>
          </a:p>
        </p:txBody>
      </p:sp>
      <p:pic>
        <p:nvPicPr>
          <p:cNvPr id="4" name="Content Placeholder 3" descr="http://www.physics.csbsju.edu/stats/spec20.gif"/>
          <p:cNvPicPr>
            <a:picLocks noGrp="1"/>
          </p:cNvPicPr>
          <p:nvPr>
            <p:ph idx="1"/>
          </p:nvPr>
        </p:nvPicPr>
        <p:blipFill rotWithShape="1">
          <a:blip r:embed="rId3">
            <a:extLst>
              <a:ext uri="{28A0092B-C50C-407E-A947-70E740481C1C}">
                <a14:useLocalDpi xmlns:a14="http://schemas.microsoft.com/office/drawing/2010/main" val="0"/>
              </a:ext>
            </a:extLst>
          </a:blip>
          <a:srcRect b="18182"/>
          <a:stretch/>
        </p:blipFill>
        <p:spPr bwMode="auto">
          <a:xfrm>
            <a:off x="1219200" y="2209800"/>
            <a:ext cx="6629400" cy="2701563"/>
          </a:xfrm>
          <a:prstGeom prst="rect">
            <a:avLst/>
          </a:prstGeom>
          <a:noFill/>
          <a:ln w="28575">
            <a:solidFill>
              <a:srgbClr val="1F497D"/>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66963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 hematology, why?</a:t>
            </a:r>
            <a:endParaRPr lang="en-US" dirty="0"/>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1724" y="1600200"/>
            <a:ext cx="724055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63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994</Words>
  <Application>Microsoft Office PowerPoint</Application>
  <PresentationFormat>On-screen Show (4:3)</PresentationFormat>
  <Paragraphs>195</Paragraphs>
  <Slides>39</Slides>
  <Notes>10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Calibrations</vt:lpstr>
      <vt:lpstr>Understanding calibrations</vt:lpstr>
      <vt:lpstr>Which one is right??</vt:lpstr>
      <vt:lpstr>1. What is Calibration?</vt:lpstr>
      <vt:lpstr>“Tuning* and Fine Tuning*” </vt:lpstr>
      <vt:lpstr>What are the systems that need calibration? </vt:lpstr>
      <vt:lpstr>Why calibrate?</vt:lpstr>
      <vt:lpstr>In biochemistry, why?</vt:lpstr>
      <vt:lpstr>In hematology, why?</vt:lpstr>
      <vt:lpstr>Why Calibrate?…. Equipment</vt:lpstr>
      <vt:lpstr>Why Calibrate?.. Analytes</vt:lpstr>
      <vt:lpstr> What does Calibration Do? Equipment </vt:lpstr>
      <vt:lpstr>What does Calibration Do? Analyte </vt:lpstr>
      <vt:lpstr>When to Calibrate? Who decides?</vt:lpstr>
      <vt:lpstr>When to calibrate? Equipment</vt:lpstr>
      <vt:lpstr>Calibration Matrix: Equipment </vt:lpstr>
      <vt:lpstr>When to Calibrate? Analytes </vt:lpstr>
      <vt:lpstr>What are QC outliers?</vt:lpstr>
      <vt:lpstr>When….?</vt:lpstr>
      <vt:lpstr>Calibration History Tracking: Manual: Analytes</vt:lpstr>
      <vt:lpstr>Calibration History Tracking, Automated: Analytes</vt:lpstr>
      <vt:lpstr>How to calibrate? Equipment </vt:lpstr>
      <vt:lpstr>How to Calibrate? Analyte </vt:lpstr>
      <vt:lpstr>Who calibrates? Equipment</vt:lpstr>
      <vt:lpstr>Who Calibrates? Analytes </vt:lpstr>
      <vt:lpstr>With what? Equipment and Analytes</vt:lpstr>
      <vt:lpstr>With what?…..Traceability: Unbroken Chain of Comparisons</vt:lpstr>
      <vt:lpstr>Calibrator also called Standard </vt:lpstr>
      <vt:lpstr>PowerPoint Presentation</vt:lpstr>
      <vt:lpstr>Verification of Calibration (Post Calibration Processes) Equipment </vt:lpstr>
      <vt:lpstr>Verification of Calibration (Post Calibration Processes) Analyte </vt:lpstr>
      <vt:lpstr>Documentation of Calibration: Equipment</vt:lpstr>
      <vt:lpstr>PowerPoint Presentation</vt:lpstr>
      <vt:lpstr>PowerPoint Presentation</vt:lpstr>
      <vt:lpstr>PowerPoint Presentation</vt:lpstr>
      <vt:lpstr>Raw Data</vt:lpstr>
      <vt:lpstr>Get your certificate</vt:lpstr>
      <vt:lpstr>Documentation of Calibration: Analytes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Calibrations</dc:title>
  <dc:creator>Anu George</dc:creator>
  <cp:lastModifiedBy>Dr. Anu George</cp:lastModifiedBy>
  <cp:revision>49</cp:revision>
  <dcterms:created xsi:type="dcterms:W3CDTF">2016-02-12T10:32:44Z</dcterms:created>
  <dcterms:modified xsi:type="dcterms:W3CDTF">2018-03-26T05:58:12Z</dcterms:modified>
</cp:coreProperties>
</file>