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" r:id="rId2"/>
    <p:sldId id="290" r:id="rId3"/>
    <p:sldId id="287" r:id="rId4"/>
    <p:sldId id="288" r:id="rId5"/>
    <p:sldId id="264" r:id="rId6"/>
    <p:sldId id="278" r:id="rId7"/>
    <p:sldId id="267" r:id="rId8"/>
    <p:sldId id="282" r:id="rId9"/>
    <p:sldId id="269" r:id="rId10"/>
    <p:sldId id="270" r:id="rId11"/>
    <p:sldId id="271" r:id="rId12"/>
    <p:sldId id="279" r:id="rId13"/>
    <p:sldId id="283" r:id="rId14"/>
    <p:sldId id="285" r:id="rId15"/>
    <p:sldId id="274" r:id="rId16"/>
    <p:sldId id="289" r:id="rId17"/>
    <p:sldId id="280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6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21DF8-910A-45A3-BB38-CA245A17E848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31F8DB8E-BC2C-468E-BA0C-343B049FC774}">
      <dgm:prSet phldrT="[Text]"/>
      <dgm:spPr/>
      <dgm:t>
        <a:bodyPr/>
        <a:lstStyle/>
        <a:p>
          <a:r>
            <a:rPr lang="en-US" smtClean="0"/>
            <a:t>Engineering Controls</a:t>
          </a:r>
          <a:endParaRPr lang="en-US" dirty="0" smtClean="0"/>
        </a:p>
      </dgm:t>
    </dgm:pt>
    <dgm:pt modelId="{E3FCB86A-58D4-45D5-ADEF-5CAB834B912D}" type="parTrans" cxnId="{5B153311-DF49-4290-930E-1849D680F221}">
      <dgm:prSet/>
      <dgm:spPr/>
      <dgm:t>
        <a:bodyPr/>
        <a:lstStyle/>
        <a:p>
          <a:endParaRPr lang="en-US"/>
        </a:p>
      </dgm:t>
    </dgm:pt>
    <dgm:pt modelId="{382EBB48-7C56-445B-94F0-1A8202B1849F}" type="sibTrans" cxnId="{5B153311-DF49-4290-930E-1849D680F221}">
      <dgm:prSet/>
      <dgm:spPr/>
      <dgm:t>
        <a:bodyPr/>
        <a:lstStyle/>
        <a:p>
          <a:endParaRPr lang="en-US"/>
        </a:p>
      </dgm:t>
    </dgm:pt>
    <dgm:pt modelId="{8EDB82FC-C4B7-4733-A14A-6E5B7AD2F2A9}">
      <dgm:prSet phldrT="[Text]"/>
      <dgm:spPr/>
      <dgm:t>
        <a:bodyPr/>
        <a:lstStyle/>
        <a:p>
          <a:r>
            <a:rPr lang="en-US" dirty="0" smtClean="0"/>
            <a:t>Administrative Controls</a:t>
          </a:r>
          <a:endParaRPr lang="en-US" dirty="0"/>
        </a:p>
      </dgm:t>
    </dgm:pt>
    <dgm:pt modelId="{14583C61-6483-4FE8-9EB6-DC07F728108C}" type="parTrans" cxnId="{61615951-8AFD-47BF-847C-8797C5E74956}">
      <dgm:prSet/>
      <dgm:spPr/>
      <dgm:t>
        <a:bodyPr/>
        <a:lstStyle/>
        <a:p>
          <a:endParaRPr lang="en-US"/>
        </a:p>
      </dgm:t>
    </dgm:pt>
    <dgm:pt modelId="{DE491676-B1B7-46F8-A31C-A303331B3B08}" type="sibTrans" cxnId="{61615951-8AFD-47BF-847C-8797C5E74956}">
      <dgm:prSet/>
      <dgm:spPr/>
      <dgm:t>
        <a:bodyPr/>
        <a:lstStyle/>
        <a:p>
          <a:endParaRPr lang="en-US"/>
        </a:p>
      </dgm:t>
    </dgm:pt>
    <dgm:pt modelId="{0BD53CF4-E840-47FD-A54A-05AB88826A99}">
      <dgm:prSet phldrT="[Text]" custT="1"/>
      <dgm:spPr/>
      <dgm:t>
        <a:bodyPr/>
        <a:lstStyle/>
        <a:p>
          <a:r>
            <a:rPr lang="en-US" sz="3200" dirty="0" smtClean="0"/>
            <a:t>Work Practice Controls</a:t>
          </a:r>
          <a:endParaRPr lang="en-US" sz="3200" dirty="0"/>
        </a:p>
      </dgm:t>
    </dgm:pt>
    <dgm:pt modelId="{0E3827F9-DC48-4334-99C0-8CF7E5078704}" type="parTrans" cxnId="{E8608D38-590F-40D2-BA52-1E9608ABE445}">
      <dgm:prSet/>
      <dgm:spPr/>
      <dgm:t>
        <a:bodyPr/>
        <a:lstStyle/>
        <a:p>
          <a:endParaRPr lang="en-US"/>
        </a:p>
      </dgm:t>
    </dgm:pt>
    <dgm:pt modelId="{97B2C477-5391-4448-8D71-0E3F9EA5A605}" type="sibTrans" cxnId="{E8608D38-590F-40D2-BA52-1E9608ABE445}">
      <dgm:prSet/>
      <dgm:spPr/>
      <dgm:t>
        <a:bodyPr/>
        <a:lstStyle/>
        <a:p>
          <a:endParaRPr lang="en-US"/>
        </a:p>
      </dgm:t>
    </dgm:pt>
    <dgm:pt modelId="{EEC954EC-51E4-48F9-8C58-227936B48758}" type="pres">
      <dgm:prSet presAssocID="{03E21DF8-910A-45A3-BB38-CA245A17E848}" presName="Name0" presStyleCnt="0">
        <dgm:presLayoutVars>
          <dgm:dir/>
          <dgm:animLvl val="lvl"/>
          <dgm:resizeHandles val="exact"/>
        </dgm:presLayoutVars>
      </dgm:prSet>
      <dgm:spPr/>
    </dgm:pt>
    <dgm:pt modelId="{7C0C921D-FF54-4F80-A72C-94047D3BBD12}" type="pres">
      <dgm:prSet presAssocID="{31F8DB8E-BC2C-468E-BA0C-343B049FC774}" presName="Name8" presStyleCnt="0"/>
      <dgm:spPr/>
    </dgm:pt>
    <dgm:pt modelId="{4C74952E-2683-4D0E-AD9F-D3A4A91CD324}" type="pres">
      <dgm:prSet presAssocID="{31F8DB8E-BC2C-468E-BA0C-343B049FC77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B68D-C6BD-4E85-AA79-0B7E432CD5DE}" type="pres">
      <dgm:prSet presAssocID="{31F8DB8E-BC2C-468E-BA0C-343B049FC7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FFC5A-2882-4499-8F8E-587FDBB5FE35}" type="pres">
      <dgm:prSet presAssocID="{8EDB82FC-C4B7-4733-A14A-6E5B7AD2F2A9}" presName="Name8" presStyleCnt="0"/>
      <dgm:spPr/>
    </dgm:pt>
    <dgm:pt modelId="{59AECA37-3646-48DC-8A59-B376369FD61C}" type="pres">
      <dgm:prSet presAssocID="{8EDB82FC-C4B7-4733-A14A-6E5B7AD2F2A9}" presName="level" presStyleLbl="node1" presStyleIdx="1" presStyleCnt="3" custLinFactNeighborX="500" custLinFactNeighborY="-18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246F2-363C-4061-B000-41B87061AC25}" type="pres">
      <dgm:prSet presAssocID="{8EDB82FC-C4B7-4733-A14A-6E5B7AD2F2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1069B-F48B-4141-ABF4-7E3F3FA4ADC6}" type="pres">
      <dgm:prSet presAssocID="{0BD53CF4-E840-47FD-A54A-05AB88826A99}" presName="Name8" presStyleCnt="0"/>
      <dgm:spPr/>
    </dgm:pt>
    <dgm:pt modelId="{3FC63D5D-AF5B-4C23-8DB6-06DFBC442AFF}" type="pres">
      <dgm:prSet presAssocID="{0BD53CF4-E840-47FD-A54A-05AB88826A9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84553-9197-47EC-A476-FA4FEC7156A6}" type="pres">
      <dgm:prSet presAssocID="{0BD53CF4-E840-47FD-A54A-05AB88826A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55CAA-A5AB-4BD2-B3B4-2167907D0D80}" type="presOf" srcId="{03E21DF8-910A-45A3-BB38-CA245A17E848}" destId="{EEC954EC-51E4-48F9-8C58-227936B48758}" srcOrd="0" destOrd="0" presId="urn:microsoft.com/office/officeart/2005/8/layout/pyramid3"/>
    <dgm:cxn modelId="{B962F07D-C232-464D-8EA4-FB17484B79CF}" type="presOf" srcId="{31F8DB8E-BC2C-468E-BA0C-343B049FC774}" destId="{4BFBB68D-C6BD-4E85-AA79-0B7E432CD5DE}" srcOrd="1" destOrd="0" presId="urn:microsoft.com/office/officeart/2005/8/layout/pyramid3"/>
    <dgm:cxn modelId="{62772BD3-EA1B-486A-A0D7-664E051B6D81}" type="presOf" srcId="{0BD53CF4-E840-47FD-A54A-05AB88826A99}" destId="{D9684553-9197-47EC-A476-FA4FEC7156A6}" srcOrd="1" destOrd="0" presId="urn:microsoft.com/office/officeart/2005/8/layout/pyramid3"/>
    <dgm:cxn modelId="{F458E9D1-FDC0-4A01-AB28-B9AE79BAA220}" type="presOf" srcId="{31F8DB8E-BC2C-468E-BA0C-343B049FC774}" destId="{4C74952E-2683-4D0E-AD9F-D3A4A91CD324}" srcOrd="0" destOrd="0" presId="urn:microsoft.com/office/officeart/2005/8/layout/pyramid3"/>
    <dgm:cxn modelId="{E8608D38-590F-40D2-BA52-1E9608ABE445}" srcId="{03E21DF8-910A-45A3-BB38-CA245A17E848}" destId="{0BD53CF4-E840-47FD-A54A-05AB88826A99}" srcOrd="2" destOrd="0" parTransId="{0E3827F9-DC48-4334-99C0-8CF7E5078704}" sibTransId="{97B2C477-5391-4448-8D71-0E3F9EA5A605}"/>
    <dgm:cxn modelId="{887C195B-8D0E-40A6-A16F-9700376876FA}" type="presOf" srcId="{0BD53CF4-E840-47FD-A54A-05AB88826A99}" destId="{3FC63D5D-AF5B-4C23-8DB6-06DFBC442AFF}" srcOrd="0" destOrd="0" presId="urn:microsoft.com/office/officeart/2005/8/layout/pyramid3"/>
    <dgm:cxn modelId="{1065FD92-387C-45B9-BA93-A9B9969A0C74}" type="presOf" srcId="{8EDB82FC-C4B7-4733-A14A-6E5B7AD2F2A9}" destId="{59AECA37-3646-48DC-8A59-B376369FD61C}" srcOrd="0" destOrd="0" presId="urn:microsoft.com/office/officeart/2005/8/layout/pyramid3"/>
    <dgm:cxn modelId="{DD941A91-C1B3-4580-A49A-8B49CADD00E3}" type="presOf" srcId="{8EDB82FC-C4B7-4733-A14A-6E5B7AD2F2A9}" destId="{677246F2-363C-4061-B000-41B87061AC25}" srcOrd="1" destOrd="0" presId="urn:microsoft.com/office/officeart/2005/8/layout/pyramid3"/>
    <dgm:cxn modelId="{5B153311-DF49-4290-930E-1849D680F221}" srcId="{03E21DF8-910A-45A3-BB38-CA245A17E848}" destId="{31F8DB8E-BC2C-468E-BA0C-343B049FC774}" srcOrd="0" destOrd="0" parTransId="{E3FCB86A-58D4-45D5-ADEF-5CAB834B912D}" sibTransId="{382EBB48-7C56-445B-94F0-1A8202B1849F}"/>
    <dgm:cxn modelId="{61615951-8AFD-47BF-847C-8797C5E74956}" srcId="{03E21DF8-910A-45A3-BB38-CA245A17E848}" destId="{8EDB82FC-C4B7-4733-A14A-6E5B7AD2F2A9}" srcOrd="1" destOrd="0" parTransId="{14583C61-6483-4FE8-9EB6-DC07F728108C}" sibTransId="{DE491676-B1B7-46F8-A31C-A303331B3B08}"/>
    <dgm:cxn modelId="{0267508C-94CD-48F7-87FA-6ABEEE61F3E0}" type="presParOf" srcId="{EEC954EC-51E4-48F9-8C58-227936B48758}" destId="{7C0C921D-FF54-4F80-A72C-94047D3BBD12}" srcOrd="0" destOrd="0" presId="urn:microsoft.com/office/officeart/2005/8/layout/pyramid3"/>
    <dgm:cxn modelId="{023C9A24-10DD-4087-9C78-DF471B2BA59A}" type="presParOf" srcId="{7C0C921D-FF54-4F80-A72C-94047D3BBD12}" destId="{4C74952E-2683-4D0E-AD9F-D3A4A91CD324}" srcOrd="0" destOrd="0" presId="urn:microsoft.com/office/officeart/2005/8/layout/pyramid3"/>
    <dgm:cxn modelId="{6E20B574-74F6-4912-B29E-577A04BEBE81}" type="presParOf" srcId="{7C0C921D-FF54-4F80-A72C-94047D3BBD12}" destId="{4BFBB68D-C6BD-4E85-AA79-0B7E432CD5DE}" srcOrd="1" destOrd="0" presId="urn:microsoft.com/office/officeart/2005/8/layout/pyramid3"/>
    <dgm:cxn modelId="{670C1C18-CFC1-4A6F-A4DC-B7892EC5A171}" type="presParOf" srcId="{EEC954EC-51E4-48F9-8C58-227936B48758}" destId="{F3EFFC5A-2882-4499-8F8E-587FDBB5FE35}" srcOrd="1" destOrd="0" presId="urn:microsoft.com/office/officeart/2005/8/layout/pyramid3"/>
    <dgm:cxn modelId="{CC7EE9BE-9280-45BA-8663-D0BDF9B4E510}" type="presParOf" srcId="{F3EFFC5A-2882-4499-8F8E-587FDBB5FE35}" destId="{59AECA37-3646-48DC-8A59-B376369FD61C}" srcOrd="0" destOrd="0" presId="urn:microsoft.com/office/officeart/2005/8/layout/pyramid3"/>
    <dgm:cxn modelId="{F3B2C2EF-511E-4239-B0B9-B3BE5D1E0DBF}" type="presParOf" srcId="{F3EFFC5A-2882-4499-8F8E-587FDBB5FE35}" destId="{677246F2-363C-4061-B000-41B87061AC25}" srcOrd="1" destOrd="0" presId="urn:microsoft.com/office/officeart/2005/8/layout/pyramid3"/>
    <dgm:cxn modelId="{25A71D77-BB37-4EA3-8A08-DDA48CBB983C}" type="presParOf" srcId="{EEC954EC-51E4-48F9-8C58-227936B48758}" destId="{C851069B-F48B-4141-ABF4-7E3F3FA4ADC6}" srcOrd="2" destOrd="0" presId="urn:microsoft.com/office/officeart/2005/8/layout/pyramid3"/>
    <dgm:cxn modelId="{9DF14EB2-011B-4D45-90BA-430B707DAD85}" type="presParOf" srcId="{C851069B-F48B-4141-ABF4-7E3F3FA4ADC6}" destId="{3FC63D5D-AF5B-4C23-8DB6-06DFBC442AFF}" srcOrd="0" destOrd="0" presId="urn:microsoft.com/office/officeart/2005/8/layout/pyramid3"/>
    <dgm:cxn modelId="{0AC1A39F-9712-475F-8C3E-550CE953A185}" type="presParOf" srcId="{C851069B-F48B-4141-ABF4-7E3F3FA4ADC6}" destId="{D9684553-9197-47EC-A476-FA4FEC7156A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21DF8-910A-45A3-BB38-CA245A17E848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31F8DB8E-BC2C-468E-BA0C-343B049FC774}">
      <dgm:prSet phldrT="[Text]" custT="1"/>
      <dgm:spPr/>
      <dgm:t>
        <a:bodyPr/>
        <a:lstStyle/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800" b="1" dirty="0" smtClean="0"/>
            <a:t>Eliminate (Physically remove hazards)</a:t>
          </a:r>
        </a:p>
        <a:p>
          <a:r>
            <a:rPr lang="en-US" sz="1800" b="1" dirty="0" smtClean="0"/>
            <a:t>Substitute( replace with less hazardous methods)</a:t>
          </a:r>
        </a:p>
        <a:p>
          <a:r>
            <a:rPr lang="en-US" sz="1800" b="1" dirty="0" smtClean="0"/>
            <a:t>Isolate (Implement barriers between hazards and people)</a:t>
          </a:r>
        </a:p>
        <a:p>
          <a:r>
            <a:rPr lang="en-US" sz="1800" b="1" dirty="0" smtClean="0"/>
            <a:t>Optimize (Infrastructure optimization for efficiency) </a:t>
          </a:r>
        </a:p>
        <a:p>
          <a:endParaRPr lang="en-US" sz="1100" b="1" dirty="0" smtClean="0"/>
        </a:p>
        <a:p>
          <a:endParaRPr lang="en-US" sz="1100" b="1" dirty="0" smtClean="0"/>
        </a:p>
        <a:p>
          <a:endParaRPr lang="en-US" sz="1100" b="1" dirty="0" smtClean="0"/>
        </a:p>
      </dgm:t>
    </dgm:pt>
    <dgm:pt modelId="{E3FCB86A-58D4-45D5-ADEF-5CAB834B912D}" type="parTrans" cxnId="{5B153311-DF49-4290-930E-1849D680F221}">
      <dgm:prSet/>
      <dgm:spPr/>
      <dgm:t>
        <a:bodyPr/>
        <a:lstStyle/>
        <a:p>
          <a:endParaRPr lang="en-US"/>
        </a:p>
      </dgm:t>
    </dgm:pt>
    <dgm:pt modelId="{382EBB48-7C56-445B-94F0-1A8202B1849F}" type="sibTrans" cxnId="{5B153311-DF49-4290-930E-1849D680F221}">
      <dgm:prSet/>
      <dgm:spPr/>
      <dgm:t>
        <a:bodyPr/>
        <a:lstStyle/>
        <a:p>
          <a:endParaRPr lang="en-US"/>
        </a:p>
      </dgm:t>
    </dgm:pt>
    <dgm:pt modelId="{8EDB82FC-C4B7-4733-A14A-6E5B7AD2F2A9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Establish</a:t>
          </a:r>
          <a:r>
            <a:rPr lang="en-US" baseline="0" dirty="0" smtClean="0"/>
            <a:t> Safety Protocols</a:t>
          </a:r>
        </a:p>
        <a:p>
          <a:r>
            <a:rPr lang="en-US" baseline="0" dirty="0" smtClean="0"/>
            <a:t>Facilitate Safety  Protocols</a:t>
          </a:r>
        </a:p>
        <a:p>
          <a:endParaRPr lang="en-US" dirty="0"/>
        </a:p>
      </dgm:t>
    </dgm:pt>
    <dgm:pt modelId="{14583C61-6483-4FE8-9EB6-DC07F728108C}" type="parTrans" cxnId="{61615951-8AFD-47BF-847C-8797C5E74956}">
      <dgm:prSet/>
      <dgm:spPr/>
      <dgm:t>
        <a:bodyPr/>
        <a:lstStyle/>
        <a:p>
          <a:endParaRPr lang="en-US"/>
        </a:p>
      </dgm:t>
    </dgm:pt>
    <dgm:pt modelId="{DE491676-B1B7-46F8-A31C-A303331B3B08}" type="sibTrans" cxnId="{61615951-8AFD-47BF-847C-8797C5E74956}">
      <dgm:prSet/>
      <dgm:spPr/>
      <dgm:t>
        <a:bodyPr/>
        <a:lstStyle/>
        <a:p>
          <a:endParaRPr lang="en-US"/>
        </a:p>
      </dgm:t>
    </dgm:pt>
    <dgm:pt modelId="{0BD53CF4-E840-47FD-A54A-05AB88826A99}">
      <dgm:prSet phldrT="[Text]" custT="1"/>
      <dgm:spPr/>
      <dgm:t>
        <a:bodyPr/>
        <a:lstStyle/>
        <a:p>
          <a:r>
            <a:rPr lang="en-US" sz="2400" smtClean="0"/>
            <a:t>Follow Safety</a:t>
          </a:r>
          <a:r>
            <a:rPr lang="en-US" sz="2400" baseline="0" smtClean="0"/>
            <a:t> Protocols</a:t>
          </a:r>
          <a:endParaRPr lang="en-US" sz="2400" dirty="0"/>
        </a:p>
      </dgm:t>
    </dgm:pt>
    <dgm:pt modelId="{0E3827F9-DC48-4334-99C0-8CF7E5078704}" type="parTrans" cxnId="{E8608D38-590F-40D2-BA52-1E9608ABE445}">
      <dgm:prSet/>
      <dgm:spPr/>
      <dgm:t>
        <a:bodyPr/>
        <a:lstStyle/>
        <a:p>
          <a:endParaRPr lang="en-US"/>
        </a:p>
      </dgm:t>
    </dgm:pt>
    <dgm:pt modelId="{97B2C477-5391-4448-8D71-0E3F9EA5A605}" type="sibTrans" cxnId="{E8608D38-590F-40D2-BA52-1E9608ABE445}">
      <dgm:prSet/>
      <dgm:spPr/>
      <dgm:t>
        <a:bodyPr/>
        <a:lstStyle/>
        <a:p>
          <a:endParaRPr lang="en-US"/>
        </a:p>
      </dgm:t>
    </dgm:pt>
    <dgm:pt modelId="{EEC954EC-51E4-48F9-8C58-227936B48758}" type="pres">
      <dgm:prSet presAssocID="{03E21DF8-910A-45A3-BB38-CA245A17E848}" presName="Name0" presStyleCnt="0">
        <dgm:presLayoutVars>
          <dgm:dir/>
          <dgm:animLvl val="lvl"/>
          <dgm:resizeHandles val="exact"/>
        </dgm:presLayoutVars>
      </dgm:prSet>
      <dgm:spPr/>
    </dgm:pt>
    <dgm:pt modelId="{7C0C921D-FF54-4F80-A72C-94047D3BBD12}" type="pres">
      <dgm:prSet presAssocID="{31F8DB8E-BC2C-468E-BA0C-343B049FC774}" presName="Name8" presStyleCnt="0"/>
      <dgm:spPr/>
    </dgm:pt>
    <dgm:pt modelId="{4C74952E-2683-4D0E-AD9F-D3A4A91CD324}" type="pres">
      <dgm:prSet presAssocID="{31F8DB8E-BC2C-468E-BA0C-343B049FC77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B68D-C6BD-4E85-AA79-0B7E432CD5DE}" type="pres">
      <dgm:prSet presAssocID="{31F8DB8E-BC2C-468E-BA0C-343B049FC7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FFC5A-2882-4499-8F8E-587FDBB5FE35}" type="pres">
      <dgm:prSet presAssocID="{8EDB82FC-C4B7-4733-A14A-6E5B7AD2F2A9}" presName="Name8" presStyleCnt="0"/>
      <dgm:spPr/>
    </dgm:pt>
    <dgm:pt modelId="{59AECA37-3646-48DC-8A59-B376369FD61C}" type="pres">
      <dgm:prSet presAssocID="{8EDB82FC-C4B7-4733-A14A-6E5B7AD2F2A9}" presName="level" presStyleLbl="node1" presStyleIdx="1" presStyleCnt="3" custScaleX="97500" custScaleY="91042" custLinFactNeighborX="0" custLinFactNeighborY="-14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246F2-363C-4061-B000-41B87061AC25}" type="pres">
      <dgm:prSet presAssocID="{8EDB82FC-C4B7-4733-A14A-6E5B7AD2F2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1069B-F48B-4141-ABF4-7E3F3FA4ADC6}" type="pres">
      <dgm:prSet presAssocID="{0BD53CF4-E840-47FD-A54A-05AB88826A99}" presName="Name8" presStyleCnt="0"/>
      <dgm:spPr/>
    </dgm:pt>
    <dgm:pt modelId="{3FC63D5D-AF5B-4C23-8DB6-06DFBC442AFF}" type="pres">
      <dgm:prSet presAssocID="{0BD53CF4-E840-47FD-A54A-05AB88826A9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84553-9197-47EC-A476-FA4FEC7156A6}" type="pres">
      <dgm:prSet presAssocID="{0BD53CF4-E840-47FD-A54A-05AB88826A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53311-DF49-4290-930E-1849D680F221}" srcId="{03E21DF8-910A-45A3-BB38-CA245A17E848}" destId="{31F8DB8E-BC2C-468E-BA0C-343B049FC774}" srcOrd="0" destOrd="0" parTransId="{E3FCB86A-58D4-45D5-ADEF-5CAB834B912D}" sibTransId="{382EBB48-7C56-445B-94F0-1A8202B1849F}"/>
    <dgm:cxn modelId="{2D1200CE-5C84-4D06-BD4C-D39055D2CBD6}" type="presOf" srcId="{31F8DB8E-BC2C-468E-BA0C-343B049FC774}" destId="{4BFBB68D-C6BD-4E85-AA79-0B7E432CD5DE}" srcOrd="1" destOrd="0" presId="urn:microsoft.com/office/officeart/2005/8/layout/pyramid3"/>
    <dgm:cxn modelId="{C0F5B53F-87B5-4EC0-981E-C3151FE78DAC}" type="presOf" srcId="{0BD53CF4-E840-47FD-A54A-05AB88826A99}" destId="{D9684553-9197-47EC-A476-FA4FEC7156A6}" srcOrd="1" destOrd="0" presId="urn:microsoft.com/office/officeart/2005/8/layout/pyramid3"/>
    <dgm:cxn modelId="{86DEDF82-B3A9-46F2-B6D8-CED39C831089}" type="presOf" srcId="{8EDB82FC-C4B7-4733-A14A-6E5B7AD2F2A9}" destId="{677246F2-363C-4061-B000-41B87061AC25}" srcOrd="1" destOrd="0" presId="urn:microsoft.com/office/officeart/2005/8/layout/pyramid3"/>
    <dgm:cxn modelId="{08C00BC8-2818-41ED-A175-E8A087765298}" type="presOf" srcId="{31F8DB8E-BC2C-468E-BA0C-343B049FC774}" destId="{4C74952E-2683-4D0E-AD9F-D3A4A91CD324}" srcOrd="0" destOrd="0" presId="urn:microsoft.com/office/officeart/2005/8/layout/pyramid3"/>
    <dgm:cxn modelId="{E8608D38-590F-40D2-BA52-1E9608ABE445}" srcId="{03E21DF8-910A-45A3-BB38-CA245A17E848}" destId="{0BD53CF4-E840-47FD-A54A-05AB88826A99}" srcOrd="2" destOrd="0" parTransId="{0E3827F9-DC48-4334-99C0-8CF7E5078704}" sibTransId="{97B2C477-5391-4448-8D71-0E3F9EA5A605}"/>
    <dgm:cxn modelId="{CE573691-92E1-4C9C-B917-52FCE4ED203D}" type="presOf" srcId="{0BD53CF4-E840-47FD-A54A-05AB88826A99}" destId="{3FC63D5D-AF5B-4C23-8DB6-06DFBC442AFF}" srcOrd="0" destOrd="0" presId="urn:microsoft.com/office/officeart/2005/8/layout/pyramid3"/>
    <dgm:cxn modelId="{61615951-8AFD-47BF-847C-8797C5E74956}" srcId="{03E21DF8-910A-45A3-BB38-CA245A17E848}" destId="{8EDB82FC-C4B7-4733-A14A-6E5B7AD2F2A9}" srcOrd="1" destOrd="0" parTransId="{14583C61-6483-4FE8-9EB6-DC07F728108C}" sibTransId="{DE491676-B1B7-46F8-A31C-A303331B3B08}"/>
    <dgm:cxn modelId="{1218E498-C90E-4F15-842B-104076DEF829}" type="presOf" srcId="{03E21DF8-910A-45A3-BB38-CA245A17E848}" destId="{EEC954EC-51E4-48F9-8C58-227936B48758}" srcOrd="0" destOrd="0" presId="urn:microsoft.com/office/officeart/2005/8/layout/pyramid3"/>
    <dgm:cxn modelId="{03EBB602-D183-4BB4-8708-B7CEA14CB388}" type="presOf" srcId="{8EDB82FC-C4B7-4733-A14A-6E5B7AD2F2A9}" destId="{59AECA37-3646-48DC-8A59-B376369FD61C}" srcOrd="0" destOrd="0" presId="urn:microsoft.com/office/officeart/2005/8/layout/pyramid3"/>
    <dgm:cxn modelId="{CF9CEA27-4611-4FB9-BBEF-1395427A070B}" type="presParOf" srcId="{EEC954EC-51E4-48F9-8C58-227936B48758}" destId="{7C0C921D-FF54-4F80-A72C-94047D3BBD12}" srcOrd="0" destOrd="0" presId="urn:microsoft.com/office/officeart/2005/8/layout/pyramid3"/>
    <dgm:cxn modelId="{965CF21E-85C3-4B65-8194-02D52724CBD1}" type="presParOf" srcId="{7C0C921D-FF54-4F80-A72C-94047D3BBD12}" destId="{4C74952E-2683-4D0E-AD9F-D3A4A91CD324}" srcOrd="0" destOrd="0" presId="urn:microsoft.com/office/officeart/2005/8/layout/pyramid3"/>
    <dgm:cxn modelId="{9B54B8C2-79F0-4475-A18A-4FD610543D6A}" type="presParOf" srcId="{7C0C921D-FF54-4F80-A72C-94047D3BBD12}" destId="{4BFBB68D-C6BD-4E85-AA79-0B7E432CD5DE}" srcOrd="1" destOrd="0" presId="urn:microsoft.com/office/officeart/2005/8/layout/pyramid3"/>
    <dgm:cxn modelId="{499AC5F4-ED39-4885-A0B9-9C59782963B4}" type="presParOf" srcId="{EEC954EC-51E4-48F9-8C58-227936B48758}" destId="{F3EFFC5A-2882-4499-8F8E-587FDBB5FE35}" srcOrd="1" destOrd="0" presId="urn:microsoft.com/office/officeart/2005/8/layout/pyramid3"/>
    <dgm:cxn modelId="{41B6752D-FE1E-4431-A2D6-BBA748767C09}" type="presParOf" srcId="{F3EFFC5A-2882-4499-8F8E-587FDBB5FE35}" destId="{59AECA37-3646-48DC-8A59-B376369FD61C}" srcOrd="0" destOrd="0" presId="urn:microsoft.com/office/officeart/2005/8/layout/pyramid3"/>
    <dgm:cxn modelId="{D4590D85-3542-471B-A1D0-54B55D5CF681}" type="presParOf" srcId="{F3EFFC5A-2882-4499-8F8E-587FDBB5FE35}" destId="{677246F2-363C-4061-B000-41B87061AC25}" srcOrd="1" destOrd="0" presId="urn:microsoft.com/office/officeart/2005/8/layout/pyramid3"/>
    <dgm:cxn modelId="{B1670561-6F5A-4D3D-9B2E-6A1BDABD980A}" type="presParOf" srcId="{EEC954EC-51E4-48F9-8C58-227936B48758}" destId="{C851069B-F48B-4141-ABF4-7E3F3FA4ADC6}" srcOrd="2" destOrd="0" presId="urn:microsoft.com/office/officeart/2005/8/layout/pyramid3"/>
    <dgm:cxn modelId="{42B72FC0-A46B-4B01-A7CC-9DAD5210C8F4}" type="presParOf" srcId="{C851069B-F48B-4141-ABF4-7E3F3FA4ADC6}" destId="{3FC63D5D-AF5B-4C23-8DB6-06DFBC442AFF}" srcOrd="0" destOrd="0" presId="urn:microsoft.com/office/officeart/2005/8/layout/pyramid3"/>
    <dgm:cxn modelId="{654CA9C1-3F8B-458B-ACDB-F57B1A76D984}" type="presParOf" srcId="{C851069B-F48B-4141-ABF4-7E3F3FA4ADC6}" destId="{D9684553-9197-47EC-A476-FA4FEC7156A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952E-2683-4D0E-AD9F-D3A4A91CD324}">
      <dsp:nvSpPr>
        <dsp:cNvPr id="0" name=""/>
        <dsp:cNvSpPr/>
      </dsp:nvSpPr>
      <dsp:spPr>
        <a:xfrm rot="10800000">
          <a:off x="0" y="0"/>
          <a:ext cx="7620000" cy="1566333"/>
        </a:xfrm>
        <a:prstGeom prst="trapezoid">
          <a:avLst>
            <a:gd name="adj" fmla="val 8108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Engineering Controls</a:t>
          </a:r>
          <a:endParaRPr lang="en-US" sz="4400" kern="1200" dirty="0" smtClean="0"/>
        </a:p>
      </dsp:txBody>
      <dsp:txXfrm rot="-10800000">
        <a:off x="1333499" y="0"/>
        <a:ext cx="4953000" cy="1566333"/>
      </dsp:txXfrm>
    </dsp:sp>
    <dsp:sp modelId="{59AECA37-3646-48DC-8A59-B376369FD61C}">
      <dsp:nvSpPr>
        <dsp:cNvPr id="0" name=""/>
        <dsp:cNvSpPr/>
      </dsp:nvSpPr>
      <dsp:spPr>
        <a:xfrm rot="10800000">
          <a:off x="1295400" y="1536698"/>
          <a:ext cx="5079999" cy="1566333"/>
        </a:xfrm>
        <a:prstGeom prst="trapezoid">
          <a:avLst>
            <a:gd name="adj" fmla="val 81081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Administrative Controls</a:t>
          </a:r>
          <a:endParaRPr lang="en-US" sz="4400" kern="1200" dirty="0"/>
        </a:p>
      </dsp:txBody>
      <dsp:txXfrm rot="-10800000">
        <a:off x="2184399" y="1536698"/>
        <a:ext cx="3302000" cy="1566333"/>
      </dsp:txXfrm>
    </dsp:sp>
    <dsp:sp modelId="{3FC63D5D-AF5B-4C23-8DB6-06DFBC442AFF}">
      <dsp:nvSpPr>
        <dsp:cNvPr id="0" name=""/>
        <dsp:cNvSpPr/>
      </dsp:nvSpPr>
      <dsp:spPr>
        <a:xfrm rot="10800000">
          <a:off x="2540000" y="3132666"/>
          <a:ext cx="2539999" cy="1566333"/>
        </a:xfrm>
        <a:prstGeom prst="trapezoid">
          <a:avLst>
            <a:gd name="adj" fmla="val 81081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Work Practice Controls</a:t>
          </a:r>
          <a:endParaRPr lang="en-US" sz="3200" kern="1200" dirty="0"/>
        </a:p>
      </dsp:txBody>
      <dsp:txXfrm rot="-10800000">
        <a:off x="2540000" y="3132666"/>
        <a:ext cx="2539999" cy="1566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952E-2683-4D0E-AD9F-D3A4A91CD324}">
      <dsp:nvSpPr>
        <dsp:cNvPr id="0" name=""/>
        <dsp:cNvSpPr/>
      </dsp:nvSpPr>
      <dsp:spPr>
        <a:xfrm rot="10800000">
          <a:off x="0" y="0"/>
          <a:ext cx="7620000" cy="1963634"/>
        </a:xfrm>
        <a:prstGeom prst="trapezoid">
          <a:avLst>
            <a:gd name="adj" fmla="val 666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Eliminate (Physically remove hazards)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Substitute( replace with less hazardous methods)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Isolate (Implement barriers between hazards and people)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Optimize (Infrastructure optimization for efficiency)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</dsp:txBody>
      <dsp:txXfrm rot="-10800000">
        <a:off x="1333499" y="0"/>
        <a:ext cx="4953000" cy="1963634"/>
      </dsp:txXfrm>
    </dsp:sp>
    <dsp:sp modelId="{59AECA37-3646-48DC-8A59-B376369FD61C}">
      <dsp:nvSpPr>
        <dsp:cNvPr id="0" name=""/>
        <dsp:cNvSpPr/>
      </dsp:nvSpPr>
      <dsp:spPr>
        <a:xfrm rot="10800000">
          <a:off x="1371612" y="1934317"/>
          <a:ext cx="4876775" cy="1787731"/>
        </a:xfrm>
        <a:prstGeom prst="trapezoid">
          <a:avLst>
            <a:gd name="adj" fmla="val 666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Establish</a:t>
          </a:r>
          <a:r>
            <a:rPr lang="en-US" sz="2300" kern="1200" baseline="0" dirty="0" smtClean="0"/>
            <a:t> Safety Protocols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/>
            <a:t>Facilitate Safety  Protocols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10800000">
        <a:off x="2225047" y="1934317"/>
        <a:ext cx="3169904" cy="1787731"/>
      </dsp:txXfrm>
    </dsp:sp>
    <dsp:sp modelId="{3FC63D5D-AF5B-4C23-8DB6-06DFBC442AFF}">
      <dsp:nvSpPr>
        <dsp:cNvPr id="0" name=""/>
        <dsp:cNvSpPr/>
      </dsp:nvSpPr>
      <dsp:spPr>
        <a:xfrm rot="10800000">
          <a:off x="2500910" y="3751365"/>
          <a:ext cx="2618178" cy="1963634"/>
        </a:xfrm>
        <a:prstGeom prst="trapezoid">
          <a:avLst>
            <a:gd name="adj" fmla="val 666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Follow Safety</a:t>
          </a:r>
          <a:r>
            <a:rPr lang="en-US" sz="2400" kern="1200" baseline="0" smtClean="0"/>
            <a:t> Protocols</a:t>
          </a:r>
          <a:endParaRPr lang="en-US" sz="2400" kern="1200" dirty="0"/>
        </a:p>
      </dsp:txBody>
      <dsp:txXfrm rot="-10800000">
        <a:off x="2500910" y="3751365"/>
        <a:ext cx="2618178" cy="196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2D30-50A5-42C2-AE95-94E9378F2CE8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B23D-058C-43F1-870C-51157DFC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28A175-D941-4ADC-B7B0-DC47E793D1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5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07C79-C393-4578-8883-110ABC102EB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4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1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6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7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48DD40-FD2C-442C-BDFA-E062ABE2B21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71BAAE-32EF-4A2C-9E1C-7F01B14448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Facility </a:t>
            </a:r>
            <a:r>
              <a:rPr lang="en-US" sz="3600" dirty="0" smtClean="0"/>
              <a:t>Management</a:t>
            </a:r>
            <a:br>
              <a:rPr lang="en-US" sz="3600" dirty="0" smtClean="0"/>
            </a:br>
            <a:r>
              <a:rPr lang="en-US" sz="3600" dirty="0" smtClean="0"/>
              <a:t>&amp; Safety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15189: 5.2</a:t>
            </a:r>
          </a:p>
        </p:txBody>
      </p:sp>
    </p:spTree>
    <p:extLst>
      <p:ext uri="{BB962C8B-B14F-4D97-AF65-F5344CB8AC3E}">
        <p14:creationId xmlns:p14="http://schemas.microsoft.com/office/powerpoint/2010/main" val="163271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05" y="1893455"/>
            <a:ext cx="7290055" cy="4434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Meet overall manpower requirement:  To </a:t>
            </a:r>
            <a:r>
              <a:rPr lang="en-US" dirty="0"/>
              <a:t>avoid haste and </a:t>
            </a:r>
            <a:r>
              <a:rPr lang="en-US" dirty="0" smtClean="0"/>
              <a:t>hurry</a:t>
            </a:r>
          </a:p>
          <a:p>
            <a:pPr marL="0" indent="0">
              <a:buNone/>
            </a:pPr>
            <a:r>
              <a:rPr lang="en-US" dirty="0" smtClean="0"/>
              <a:t>Manpower Motivation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Meet resource requirements:  To avoid risky practices</a:t>
            </a:r>
          </a:p>
          <a:p>
            <a:pPr marL="0" indent="0">
              <a:buNone/>
            </a:pPr>
            <a:r>
              <a:rPr lang="en-US" dirty="0" smtClean="0"/>
              <a:t>Ensure optimum use of resources</a:t>
            </a:r>
            <a:r>
              <a:rPr lang="en-US" dirty="0"/>
              <a:t>: To avoid </a:t>
            </a:r>
            <a:r>
              <a:rPr lang="en-US" dirty="0" smtClean="0"/>
              <a:t>waste</a:t>
            </a:r>
          </a:p>
          <a:p>
            <a:pPr marL="0" indent="0">
              <a:buNone/>
            </a:pPr>
            <a:r>
              <a:rPr lang="en-US" dirty="0" smtClean="0"/>
              <a:t>Liaison with regulatory bodies such as Pollution Control Bodies &amp; AERB, emergency response bodies, disease surveillance bodies such as  IDSP &amp; IHR</a:t>
            </a:r>
          </a:p>
          <a:p>
            <a:pPr marL="0" indent="0">
              <a:buNone/>
            </a:pPr>
            <a:r>
              <a:rPr lang="en-US" dirty="0" smtClean="0"/>
              <a:t>Act and update on the policy changes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345" y="4993510"/>
            <a:ext cx="2082968" cy="14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a Safety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 safety policy (State/ District/ Facility)</a:t>
            </a:r>
          </a:p>
          <a:p>
            <a:r>
              <a:rPr lang="en-US" dirty="0" smtClean="0"/>
              <a:t>Designating safety officers (State/ District/Facility)</a:t>
            </a:r>
          </a:p>
          <a:p>
            <a:r>
              <a:rPr lang="en-US" dirty="0" smtClean="0"/>
              <a:t>Having a facility specific safety manual: read and understood</a:t>
            </a:r>
          </a:p>
          <a:p>
            <a:r>
              <a:rPr lang="en-US" dirty="0" smtClean="0"/>
              <a:t>Risk assessments  </a:t>
            </a:r>
          </a:p>
          <a:p>
            <a:r>
              <a:rPr lang="en-US" dirty="0" smtClean="0"/>
              <a:t>Defining safety indicators</a:t>
            </a:r>
          </a:p>
          <a:p>
            <a:r>
              <a:rPr lang="en-US" dirty="0" smtClean="0"/>
              <a:t>Monitoring the safety indicators</a:t>
            </a:r>
          </a:p>
          <a:p>
            <a:r>
              <a:rPr lang="en-US" dirty="0" smtClean="0"/>
              <a:t>Incident Reporting and Investigations</a:t>
            </a:r>
          </a:p>
          <a:p>
            <a:r>
              <a:rPr lang="en-US" dirty="0" smtClean="0"/>
              <a:t>Implementing safety audits and making available the results to higher level management</a:t>
            </a:r>
          </a:p>
        </p:txBody>
      </p:sp>
    </p:spTree>
    <p:extLst>
      <p:ext uri="{BB962C8B-B14F-4D97-AF65-F5344CB8AC3E}">
        <p14:creationId xmlns:p14="http://schemas.microsoft.com/office/powerpoint/2010/main" val="278617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25" y="2366682"/>
            <a:ext cx="7999386" cy="4343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IN" dirty="0" smtClean="0"/>
              <a:t>Essential to have design control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dirty="0" smtClean="0"/>
              <a:t>To minimize the error and make the best use of space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dirty="0" smtClean="0"/>
              <a:t>Lab </a:t>
            </a:r>
            <a:r>
              <a:rPr lang="en-IN" dirty="0"/>
              <a:t>space to be organised such that tasks can be performed without compromising quality of work, safety of personnel or patient care </a:t>
            </a:r>
            <a:r>
              <a:rPr lang="en-IN" dirty="0" smtClean="0"/>
              <a:t>services</a:t>
            </a:r>
            <a:endParaRPr lang="en-IN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dirty="0"/>
              <a:t>Evaluate layout for efficiency , optimal work flow, comfort, privacy, adequate storage space, accommodation for people with disabilities, emergency </a:t>
            </a:r>
            <a:r>
              <a:rPr lang="en-IN" dirty="0" smtClean="0"/>
              <a:t>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Facilitate through </a:t>
            </a:r>
            <a:r>
              <a:rPr lang="en-US" dirty="0"/>
              <a:t>Engineering </a:t>
            </a:r>
            <a:r>
              <a:rPr lang="en-US" dirty="0" smtClean="0"/>
              <a:t>and administrative controls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While designing or re-designing labs, take the help of experts in scientific floor planning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3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43" y="641157"/>
            <a:ext cx="7290054" cy="1499616"/>
          </a:xfrm>
        </p:spPr>
        <p:txBody>
          <a:bodyPr/>
          <a:lstStyle/>
          <a:p>
            <a:r>
              <a:rPr lang="en-US" dirty="0" smtClean="0"/>
              <a:t>Laboratory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dirty="0"/>
              <a:t>Path followed by the sample</a:t>
            </a:r>
          </a:p>
          <a:p>
            <a:pPr lvl="1"/>
            <a:r>
              <a:rPr lang="en-GB" altLang="en-US" dirty="0"/>
              <a:t>reception and registration of patients</a:t>
            </a:r>
          </a:p>
          <a:p>
            <a:pPr lvl="1"/>
            <a:r>
              <a:rPr lang="en-GB" altLang="en-US" dirty="0"/>
              <a:t>sampling rooms</a:t>
            </a:r>
          </a:p>
          <a:p>
            <a:pPr lvl="1"/>
            <a:r>
              <a:rPr lang="en-GB" altLang="en-US" dirty="0"/>
              <a:t>dispatch between different laboratories</a:t>
            </a:r>
          </a:p>
          <a:p>
            <a:pPr lvl="1"/>
            <a:r>
              <a:rPr lang="en-GB" altLang="en-US" dirty="0"/>
              <a:t>analysis of samples</a:t>
            </a:r>
            <a:br>
              <a:rPr lang="en-GB" altLang="en-US" dirty="0"/>
            </a:br>
            <a:endParaRPr lang="en-GB" altLang="en-US" dirty="0"/>
          </a:p>
          <a:p>
            <a:pPr>
              <a:lnSpc>
                <a:spcPct val="70000"/>
              </a:lnSpc>
            </a:pPr>
            <a:r>
              <a:rPr lang="en-GB" altLang="en-US" dirty="0"/>
              <a:t>Report delivery, filing</a:t>
            </a:r>
            <a:br>
              <a:rPr lang="en-GB" altLang="en-US" dirty="0"/>
            </a:br>
            <a:endParaRPr lang="en-GB" altLang="en-US" dirty="0"/>
          </a:p>
          <a:p>
            <a:pPr>
              <a:lnSpc>
                <a:spcPct val="70000"/>
              </a:lnSpc>
            </a:pPr>
            <a:r>
              <a:rPr lang="en-GB" altLang="en-US" dirty="0"/>
              <a:t>Service rooms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31" y="907944"/>
            <a:ext cx="4258769" cy="55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9902593"/>
              </p:ext>
            </p:extLst>
          </p:nvPr>
        </p:nvGraphicFramePr>
        <p:xfrm>
          <a:off x="762000" y="1143000"/>
          <a:ext cx="7620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9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Hierarchy of Safety Controls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2066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63104" cy="781766"/>
          </a:xfrm>
        </p:spPr>
        <p:txBody>
          <a:bodyPr>
            <a:normAutofit/>
          </a:bodyPr>
          <a:lstStyle/>
          <a:p>
            <a:r>
              <a:rPr lang="en-US" dirty="0" smtClean="0"/>
              <a:t>“Providing Safety”; some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Bio-Safety </a:t>
            </a:r>
          </a:p>
          <a:p>
            <a:pPr lvl="1"/>
            <a:r>
              <a:rPr lang="en-US" sz="2400" dirty="0"/>
              <a:t>Safe Phlebotomy Equipment, sharps </a:t>
            </a:r>
            <a:r>
              <a:rPr lang="en-US" sz="2400" dirty="0" smtClean="0"/>
              <a:t>management</a:t>
            </a:r>
            <a:endParaRPr lang="en-US" sz="2400" dirty="0"/>
          </a:p>
          <a:p>
            <a:pPr lvl="1"/>
            <a:r>
              <a:rPr lang="en-US" sz="2400" dirty="0"/>
              <a:t>Personal Protective Equipment</a:t>
            </a:r>
          </a:p>
          <a:p>
            <a:pPr lvl="1"/>
            <a:r>
              <a:rPr lang="en-US" sz="2400" dirty="0"/>
              <a:t>Vaccinations</a:t>
            </a:r>
          </a:p>
          <a:p>
            <a:pPr lvl="1"/>
            <a:r>
              <a:rPr lang="en-US" sz="2400" dirty="0"/>
              <a:t>Post Exposure Prophylaxis</a:t>
            </a:r>
          </a:p>
          <a:p>
            <a:pPr lvl="1"/>
            <a:r>
              <a:rPr lang="en-US" sz="2400" dirty="0"/>
              <a:t>First Aid</a:t>
            </a:r>
          </a:p>
          <a:p>
            <a:pPr lvl="1"/>
            <a:r>
              <a:rPr lang="en-US" sz="2400" dirty="0"/>
              <a:t>Bio-Medical Waste Management </a:t>
            </a:r>
          </a:p>
          <a:p>
            <a:pPr lvl="1"/>
            <a:r>
              <a:rPr lang="en-US" sz="2400" dirty="0" smtClean="0"/>
              <a:t>Water</a:t>
            </a:r>
            <a:r>
              <a:rPr lang="en-US" sz="2400" dirty="0"/>
              <a:t>, Sanitation and Hygiene</a:t>
            </a:r>
          </a:p>
          <a:p>
            <a:pPr lvl="1"/>
            <a:r>
              <a:rPr lang="en-US" sz="2400" dirty="0"/>
              <a:t>Provision for Environment Cleaning</a:t>
            </a:r>
          </a:p>
          <a:p>
            <a:pPr lvl="1"/>
            <a:r>
              <a:rPr lang="en-US" sz="2400" dirty="0"/>
              <a:t>Hand Hygiene </a:t>
            </a:r>
          </a:p>
          <a:p>
            <a:pPr lvl="1"/>
            <a:r>
              <a:rPr lang="en-US" sz="2400" dirty="0"/>
              <a:t>Equipment Decontamination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7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63104" cy="781766"/>
          </a:xfrm>
        </p:spPr>
        <p:txBody>
          <a:bodyPr>
            <a:normAutofit/>
          </a:bodyPr>
          <a:lstStyle/>
          <a:p>
            <a:r>
              <a:rPr lang="en-US" dirty="0" smtClean="0"/>
              <a:t>“Providing Safety”; some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3200" dirty="0"/>
              <a:t>Fire-safety </a:t>
            </a:r>
          </a:p>
          <a:p>
            <a:r>
              <a:rPr lang="en-US" sz="3200" dirty="0"/>
              <a:t>Chemical Safety</a:t>
            </a:r>
          </a:p>
          <a:p>
            <a:r>
              <a:rPr lang="en-US" sz="3200" dirty="0"/>
              <a:t>Equipment Safety</a:t>
            </a:r>
          </a:p>
          <a:p>
            <a:r>
              <a:rPr lang="en-US" sz="3200" dirty="0"/>
              <a:t>Electrical Safety </a:t>
            </a:r>
          </a:p>
          <a:p>
            <a:r>
              <a:rPr lang="en-US" sz="3200" dirty="0"/>
              <a:t>Glassware Safety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624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algn="ctr"/>
            <a:r>
              <a:rPr lang="fr-CH" sz="3200" b="1" dirty="0">
                <a:solidFill>
                  <a:srgbClr val="070C73"/>
                </a:solidFill>
                <a:latin typeface="Arial" pitchFamily="34" charset="0"/>
                <a:cs typeface="Arial" pitchFamily="34" charset="0"/>
              </a:rPr>
              <a:t>Safety Signs</a:t>
            </a:r>
            <a:endParaRPr lang="en-US" sz="3200" b="1" dirty="0">
              <a:solidFill>
                <a:srgbClr val="070C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3427" name="Picture 3" descr="Bioha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44" y="908720"/>
            <a:ext cx="3276600" cy="3213100"/>
          </a:xfrm>
          <a:prstGeom prst="rect">
            <a:avLst/>
          </a:prstGeom>
          <a:noFill/>
        </p:spPr>
      </p:pic>
      <p:pic>
        <p:nvPicPr>
          <p:cNvPr id="743428" name="Picture 4" descr="ISOSafety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0454" y="2348880"/>
            <a:ext cx="4551363" cy="4392488"/>
          </a:xfrm>
          <a:prstGeom prst="rect">
            <a:avLst/>
          </a:prstGeom>
          <a:noFill/>
        </p:spPr>
      </p:pic>
      <p:pic>
        <p:nvPicPr>
          <p:cNvPr id="5" name="Picture 6" descr="ms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20" y="3977804"/>
            <a:ext cx="2857500" cy="28575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5326"/>
            <a:ext cx="3253044" cy="23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66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outlay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2084832"/>
            <a:ext cx="8229600" cy="4436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Considering occupational safety (Employee, User, Environment) as an integral need while budget planning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Funds for contingencies in outbreaks or other emergency situations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Funds for regular safety mechanisms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Sanction of laboratory specific funds?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2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2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1628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03636" y="4775201"/>
            <a:ext cx="2262909" cy="1477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facility management?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3200" dirty="0"/>
              <a:t>Facility Management and Safety are </a:t>
            </a:r>
            <a:r>
              <a:rPr lang="en-US" sz="3200" dirty="0" smtClean="0"/>
              <a:t>closely </a:t>
            </a:r>
            <a:r>
              <a:rPr lang="en-US" sz="3200" dirty="0"/>
              <a:t>related and </a:t>
            </a:r>
            <a:r>
              <a:rPr lang="en-US" sz="3200" dirty="0" smtClean="0"/>
              <a:t>inseparable</a:t>
            </a:r>
            <a:endParaRPr lang="en-US" sz="3200" dirty="0"/>
          </a:p>
          <a:p>
            <a:pPr lvl="1">
              <a:buFont typeface="Wingdings" pitchFamily="2" charset="2"/>
              <a:buChar char="q"/>
            </a:pPr>
            <a:r>
              <a:rPr lang="en-US" sz="3200" dirty="0" smtClean="0"/>
              <a:t>Managing Interdisciplinary </a:t>
            </a:r>
            <a:r>
              <a:rPr lang="en-US" sz="3200" dirty="0"/>
              <a:t>fields devoted to </a:t>
            </a:r>
            <a:r>
              <a:rPr lang="en-US" sz="3200" dirty="0" smtClean="0">
                <a:solidFill>
                  <a:srgbClr val="7030A0"/>
                </a:solidFill>
              </a:rPr>
              <a:t>optimization of workflow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7030A0"/>
                </a:solidFill>
              </a:rPr>
              <a:t>safety</a:t>
            </a:r>
            <a:r>
              <a:rPr lang="en-US" sz="3200" dirty="0" smtClean="0"/>
              <a:t> in terms of: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Space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Infrastructure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Resources</a:t>
            </a:r>
            <a:endParaRPr lang="en-US" sz="2800" dirty="0"/>
          </a:p>
          <a:p>
            <a:pPr lvl="3">
              <a:buFont typeface="Wingdings" pitchFamily="2" charset="2"/>
              <a:buChar char="§"/>
            </a:pPr>
            <a:r>
              <a:rPr lang="en-US" sz="2800" dirty="0"/>
              <a:t>Staff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260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facility management of a lab?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3200" dirty="0"/>
              <a:t>The laboratory workspace and facilities must be such that the work can be performed: 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/>
              <a:t>W</a:t>
            </a:r>
            <a:r>
              <a:rPr lang="en-US" sz="2800" dirty="0" smtClean="0"/>
              <a:t>ithout </a:t>
            </a:r>
            <a:r>
              <a:rPr lang="en-US" sz="2800" dirty="0"/>
              <a:t>compromising on the </a:t>
            </a:r>
            <a:r>
              <a:rPr lang="en-US" sz="2800" dirty="0" smtClean="0"/>
              <a:t>quality of reports</a:t>
            </a:r>
            <a:endParaRPr lang="en-US" sz="2800" dirty="0"/>
          </a:p>
          <a:p>
            <a:pPr lvl="3">
              <a:buFont typeface="Wingdings" pitchFamily="2" charset="2"/>
              <a:buChar char="§"/>
            </a:pPr>
            <a:r>
              <a:rPr lang="en-US" sz="2800" dirty="0"/>
              <a:t>Without compromising the </a:t>
            </a:r>
            <a:r>
              <a:rPr lang="en-US" sz="2800" dirty="0" smtClean="0"/>
              <a:t>safety of</a:t>
            </a:r>
          </a:p>
          <a:p>
            <a:pPr lvl="7">
              <a:buFont typeface="Wingdings" pitchFamily="2" charset="2"/>
              <a:buChar char="§"/>
            </a:pPr>
            <a:r>
              <a:rPr lang="en-US" sz="2800" dirty="0" smtClean="0"/>
              <a:t>Laboratory staff</a:t>
            </a:r>
          </a:p>
          <a:p>
            <a:pPr lvl="7">
              <a:buFont typeface="Wingdings" pitchFamily="2" charset="2"/>
              <a:buChar char="§"/>
            </a:pPr>
            <a:r>
              <a:rPr lang="en-US" sz="2800" dirty="0" smtClean="0"/>
              <a:t>Other health care personnel </a:t>
            </a:r>
          </a:p>
          <a:p>
            <a:pPr lvl="7">
              <a:buFont typeface="Wingdings" pitchFamily="2" charset="2"/>
              <a:buChar char="§"/>
            </a:pPr>
            <a:r>
              <a:rPr lang="en-US" sz="2800" dirty="0" smtClean="0"/>
              <a:t>Patients or the community </a:t>
            </a:r>
          </a:p>
          <a:p>
            <a:pPr lvl="7">
              <a:buFont typeface="Wingdings" pitchFamily="2" charset="2"/>
              <a:buChar char="§"/>
            </a:pPr>
            <a:r>
              <a:rPr lang="en-US" sz="2800" dirty="0" smtClean="0"/>
              <a:t>Environment 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32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under international standards of Medical laboratories ISO: 15189 and 15190</a:t>
            </a:r>
          </a:p>
          <a:p>
            <a:r>
              <a:rPr lang="en-US" dirty="0" smtClean="0"/>
              <a:t>Calls for continuous engagement of the Higher Management in the laboratory activities</a:t>
            </a:r>
          </a:p>
        </p:txBody>
      </p:sp>
      <p:sp>
        <p:nvSpPr>
          <p:cNvPr id="4" name="Oval 3"/>
          <p:cNvSpPr/>
          <p:nvPr/>
        </p:nvSpPr>
        <p:spPr>
          <a:xfrm>
            <a:off x="201706" y="4173071"/>
            <a:ext cx="8724653" cy="23374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Leadership’s Commitment and </a:t>
            </a:r>
            <a:r>
              <a:rPr lang="en-US" sz="2800" b="1" dirty="0"/>
              <a:t>Actions: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Leaders must demonstrate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 </a:t>
            </a:r>
            <a:r>
              <a:rPr lang="en-US" sz="2800" b="1" dirty="0">
                <a:solidFill>
                  <a:srgbClr val="FFFF00"/>
                </a:solidFill>
              </a:rPr>
              <a:t>commitment to safety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/>
              <a:t>in </a:t>
            </a:r>
            <a:r>
              <a:rPr lang="en-US" sz="2800" b="1" dirty="0"/>
              <a:t>their decisions and behaviors.</a:t>
            </a:r>
          </a:p>
        </p:txBody>
      </p:sp>
    </p:spTree>
    <p:extLst>
      <p:ext uri="{BB962C8B-B14F-4D97-AF65-F5344CB8AC3E}">
        <p14:creationId xmlns:p14="http://schemas.microsoft.com/office/powerpoint/2010/main" val="331772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Facility </a:t>
            </a:r>
            <a:r>
              <a:rPr lang="en-US" dirty="0" smtClean="0"/>
              <a:t>Management TO ENSURE SAFETY Involves: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Controls</a:t>
            </a:r>
          </a:p>
          <a:p>
            <a:r>
              <a:rPr lang="en-US" dirty="0"/>
              <a:t>Engineering Controls</a:t>
            </a:r>
            <a:r>
              <a:rPr lang="en-US" b="1" dirty="0"/>
              <a:t> (Design Control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Financial </a:t>
            </a:r>
            <a:r>
              <a:rPr lang="en-US" dirty="0"/>
              <a:t>O</a:t>
            </a:r>
            <a:r>
              <a:rPr lang="en-US" dirty="0" smtClean="0"/>
              <a:t>utlay</a:t>
            </a:r>
          </a:p>
          <a:p>
            <a:r>
              <a:rPr lang="en-US" dirty="0" smtClean="0"/>
              <a:t>Personnel </a:t>
            </a:r>
            <a:r>
              <a:rPr lang="en-US" dirty="0"/>
              <a:t>Management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Work Practice Controls: Safety Measures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8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1582493"/>
              </p:ext>
            </p:extLst>
          </p:nvPr>
        </p:nvGraphicFramePr>
        <p:xfrm>
          <a:off x="609600" y="1518023"/>
          <a:ext cx="7620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599" y="372035"/>
            <a:ext cx="839992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Crosscutting Role of</a:t>
            </a:r>
            <a:r>
              <a:rPr lang="en-US" dirty="0"/>
              <a:t> </a:t>
            </a:r>
            <a:r>
              <a:rPr lang="en-US" dirty="0" smtClean="0"/>
              <a:t>Management</a:t>
            </a:r>
            <a:br>
              <a:rPr lang="en-US" dirty="0" smtClean="0"/>
            </a:br>
            <a:endParaRPr lang="en-US" sz="31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26527" y="2667000"/>
            <a:ext cx="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4267200"/>
            <a:ext cx="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7541" y="1748118"/>
            <a:ext cx="766483" cy="4693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Financial Outlay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167717" y="2205318"/>
            <a:ext cx="2451847" cy="40117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Safety is essential in every step</a:t>
            </a:r>
          </a:p>
        </p:txBody>
      </p:sp>
    </p:spTree>
    <p:extLst>
      <p:ext uri="{BB962C8B-B14F-4D97-AF65-F5344CB8AC3E}">
        <p14:creationId xmlns:p14="http://schemas.microsoft.com/office/powerpoint/2010/main" val="1117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2_safety_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5438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66800" y="57150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800" b="1" dirty="0">
                <a:latin typeface="Verdana" panose="020B0604030504040204" pitchFamily="34" charset="0"/>
              </a:rPr>
              <a:t>is responsible for quality and safety</a:t>
            </a:r>
            <a:endParaRPr lang="en-US" altLang="en-US" sz="2800" b="1" dirty="0">
              <a:latin typeface="Verdana" panose="020B0604030504040204" pitchFamily="34" charset="0"/>
            </a:endParaRP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 rot="1687237">
            <a:off x="2514600" y="1752600"/>
            <a:ext cx="4114800" cy="3200400"/>
          </a:xfrm>
          <a:prstGeom prst="irregularSeal2">
            <a:avLst/>
          </a:prstGeom>
          <a:solidFill>
            <a:schemeClr val="bg2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en-US">
              <a:solidFill>
                <a:srgbClr val="F1F703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971800" y="3048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Verdana" panose="020B0604030504040204" pitchFamily="34" charset="0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4105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614083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4900" dirty="0">
                <a:ea typeface="+mn-ea"/>
                <a:cs typeface="+mn-cs"/>
              </a:rPr>
              <a:t>Role of Higher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Overall Administrative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Establishment of a Safety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Infrastructure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Financial </a:t>
            </a:r>
            <a:r>
              <a:rPr lang="en-US" dirty="0" smtClean="0"/>
              <a:t>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Provision </a:t>
            </a:r>
            <a:r>
              <a:rPr lang="en-US" dirty="0"/>
              <a:t>of </a:t>
            </a:r>
            <a:r>
              <a:rPr lang="en-US" dirty="0" smtClean="0"/>
              <a:t>Safety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08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</TotalTime>
  <Words>575</Words>
  <Application>Microsoft Office PowerPoint</Application>
  <PresentationFormat>On-screen Show (4:3)</PresentationFormat>
  <Paragraphs>122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Integral</vt:lpstr>
      <vt:lpstr>Facility Management &amp; Safety  </vt:lpstr>
      <vt:lpstr>PowerPoint Presentation</vt:lpstr>
      <vt:lpstr>What is facility management?</vt:lpstr>
      <vt:lpstr>What is facility management of a lab?</vt:lpstr>
      <vt:lpstr>Management Responsibilities</vt:lpstr>
      <vt:lpstr>Facility Management TO ENSURE SAFETY Involves: </vt:lpstr>
      <vt:lpstr>The Crosscutting Role of Management </vt:lpstr>
      <vt:lpstr>PowerPoint Presentation</vt:lpstr>
      <vt:lpstr>Role of Higher Management </vt:lpstr>
      <vt:lpstr>Overall Administrative</vt:lpstr>
      <vt:lpstr>Establishment of a Safety System</vt:lpstr>
      <vt:lpstr>Design Control </vt:lpstr>
      <vt:lpstr>Laboratory Design </vt:lpstr>
      <vt:lpstr> </vt:lpstr>
      <vt:lpstr>“Providing Safety”; some key points</vt:lpstr>
      <vt:lpstr>“Providing Safety”; some key points</vt:lpstr>
      <vt:lpstr>Safety Signs</vt:lpstr>
      <vt:lpstr>Financial outlay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Management and Safety Role of Higher Management  (State, District and Institutional)</dc:title>
  <dc:creator>Chhavi Garg</dc:creator>
  <cp:lastModifiedBy>Dr. Anu George</cp:lastModifiedBy>
  <cp:revision>17</cp:revision>
  <dcterms:created xsi:type="dcterms:W3CDTF">2017-09-16T09:30:05Z</dcterms:created>
  <dcterms:modified xsi:type="dcterms:W3CDTF">2018-03-23T07:38:01Z</dcterms:modified>
</cp:coreProperties>
</file>