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62" r:id="rId4"/>
    <p:sldId id="260" r:id="rId5"/>
    <p:sldId id="261" r:id="rId6"/>
    <p:sldId id="263" r:id="rId7"/>
    <p:sldId id="264" r:id="rId8"/>
    <p:sldId id="265" r:id="rId9"/>
    <p:sldId id="266" r:id="rId10"/>
    <p:sldId id="331" r:id="rId11"/>
    <p:sldId id="268" r:id="rId12"/>
    <p:sldId id="269" r:id="rId13"/>
    <p:sldId id="270" r:id="rId14"/>
    <p:sldId id="271" r:id="rId15"/>
    <p:sldId id="313" r:id="rId16"/>
    <p:sldId id="314" r:id="rId17"/>
    <p:sldId id="312" r:id="rId18"/>
    <p:sldId id="306" r:id="rId19"/>
    <p:sldId id="305" r:id="rId20"/>
    <p:sldId id="304" r:id="rId21"/>
    <p:sldId id="307" r:id="rId22"/>
    <p:sldId id="308" r:id="rId23"/>
    <p:sldId id="273" r:id="rId24"/>
    <p:sldId id="332" r:id="rId25"/>
    <p:sldId id="325" r:id="rId26"/>
    <p:sldId id="275" r:id="rId27"/>
    <p:sldId id="315" r:id="rId28"/>
    <p:sldId id="316" r:id="rId29"/>
    <p:sldId id="318" r:id="rId30"/>
    <p:sldId id="279" r:id="rId31"/>
    <p:sldId id="278" r:id="rId32"/>
    <p:sldId id="336" r:id="rId33"/>
    <p:sldId id="319" r:id="rId34"/>
    <p:sldId id="324" r:id="rId35"/>
    <p:sldId id="326" r:id="rId36"/>
    <p:sldId id="333" r:id="rId37"/>
    <p:sldId id="282" r:id="rId38"/>
    <p:sldId id="320" r:id="rId39"/>
    <p:sldId id="317" r:id="rId40"/>
    <p:sldId id="303" r:id="rId41"/>
    <p:sldId id="283" r:id="rId42"/>
    <p:sldId id="284" r:id="rId43"/>
    <p:sldId id="285" r:id="rId44"/>
    <p:sldId id="286" r:id="rId45"/>
    <p:sldId id="287" r:id="rId46"/>
    <p:sldId id="288" r:id="rId47"/>
    <p:sldId id="289" r:id="rId48"/>
    <p:sldId id="328" r:id="rId49"/>
    <p:sldId id="290" r:id="rId50"/>
    <p:sldId id="291" r:id="rId51"/>
    <p:sldId id="334" r:id="rId52"/>
    <p:sldId id="302" r:id="rId53"/>
    <p:sldId id="293" r:id="rId54"/>
    <p:sldId id="294" r:id="rId55"/>
    <p:sldId id="295" r:id="rId56"/>
    <p:sldId id="323" r:id="rId57"/>
    <p:sldId id="309" r:id="rId58"/>
    <p:sldId id="296" r:id="rId59"/>
    <p:sldId id="322" r:id="rId60"/>
    <p:sldId id="311" r:id="rId61"/>
    <p:sldId id="298" r:id="rId62"/>
    <p:sldId id="299" r:id="rId63"/>
    <p:sldId id="335" r:id="rId64"/>
    <p:sldId id="300" r:id="rId65"/>
    <p:sldId id="327" r:id="rId66"/>
    <p:sldId id="32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1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r.%20Anu%20George\Desktop\Desktop%20131117\Capacity%20Buiding\QC%20Module\Accurac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rendline>
            <c:trendlineType val="linear"/>
            <c:dispRSqr val="0"/>
            <c:dispEq val="1"/>
            <c:trendlineLbl>
              <c:layout>
                <c:manualLayout>
                  <c:x val="7.6770778652668417E-2"/>
                  <c:y val="0.49482793817439485"/>
                </c:manualLayout>
              </c:layout>
              <c:tx>
                <c:rich>
                  <a:bodyPr/>
                  <a:lstStyle/>
                  <a:p>
                    <a:pPr>
                      <a:defRPr/>
                    </a:pPr>
                    <a:r>
                      <a:rPr lang="en-US" sz="2000" b="1" baseline="0"/>
                      <a:t>y = 0.97x + 2.83</a:t>
                    </a:r>
                    <a:endParaRPr lang="en-US" sz="2000" b="1"/>
                  </a:p>
                </c:rich>
              </c:tx>
              <c:numFmt formatCode="General" sourceLinked="0"/>
            </c:trendlineLbl>
          </c:trendline>
          <c:xVal>
            <c:numRef>
              <c:f>Sheet1!$N$26:$N$30</c:f>
              <c:numCache>
                <c:formatCode>General</c:formatCode>
                <c:ptCount val="5"/>
                <c:pt idx="0">
                  <c:v>1</c:v>
                </c:pt>
                <c:pt idx="1">
                  <c:v>11</c:v>
                </c:pt>
                <c:pt idx="2">
                  <c:v>21</c:v>
                </c:pt>
                <c:pt idx="3">
                  <c:v>31</c:v>
                </c:pt>
                <c:pt idx="4">
                  <c:v>41</c:v>
                </c:pt>
              </c:numCache>
            </c:numRef>
          </c:xVal>
          <c:yVal>
            <c:numRef>
              <c:f>Sheet1!$O$26:$O$30</c:f>
              <c:numCache>
                <c:formatCode>General</c:formatCode>
                <c:ptCount val="5"/>
                <c:pt idx="0">
                  <c:v>3</c:v>
                </c:pt>
                <c:pt idx="1">
                  <c:v>10</c:v>
                </c:pt>
                <c:pt idx="2">
                  <c:v>23</c:v>
                </c:pt>
                <c:pt idx="3">
                  <c:v>29</c:v>
                </c:pt>
                <c:pt idx="4">
                  <c:v>43</c:v>
                </c:pt>
              </c:numCache>
            </c:numRef>
          </c:yVal>
          <c:smooth val="1"/>
        </c:ser>
        <c:ser>
          <c:idx val="1"/>
          <c:order val="1"/>
          <c:xVal>
            <c:numRef>
              <c:f>Sheet1!$N$26:$N$30</c:f>
              <c:numCache>
                <c:formatCode>General</c:formatCode>
                <c:ptCount val="5"/>
                <c:pt idx="0">
                  <c:v>1</c:v>
                </c:pt>
                <c:pt idx="1">
                  <c:v>11</c:v>
                </c:pt>
                <c:pt idx="2">
                  <c:v>21</c:v>
                </c:pt>
                <c:pt idx="3">
                  <c:v>31</c:v>
                </c:pt>
                <c:pt idx="4">
                  <c:v>41</c:v>
                </c:pt>
              </c:numCache>
            </c:numRef>
          </c:xVal>
          <c:yVal>
            <c:numRef>
              <c:f>Sheet1!$P$26:$P$30</c:f>
              <c:numCache>
                <c:formatCode>General</c:formatCode>
                <c:ptCount val="5"/>
                <c:pt idx="0">
                  <c:v>1</c:v>
                </c:pt>
                <c:pt idx="1">
                  <c:v>11</c:v>
                </c:pt>
                <c:pt idx="2">
                  <c:v>21</c:v>
                </c:pt>
                <c:pt idx="3">
                  <c:v>31</c:v>
                </c:pt>
                <c:pt idx="4">
                  <c:v>41</c:v>
                </c:pt>
              </c:numCache>
            </c:numRef>
          </c:yVal>
          <c:smooth val="1"/>
        </c:ser>
        <c:dLbls>
          <c:showLegendKey val="0"/>
          <c:showVal val="0"/>
          <c:showCatName val="0"/>
          <c:showSerName val="0"/>
          <c:showPercent val="0"/>
          <c:showBubbleSize val="0"/>
        </c:dLbls>
        <c:axId val="112403968"/>
        <c:axId val="112405504"/>
      </c:scatterChart>
      <c:valAx>
        <c:axId val="112403968"/>
        <c:scaling>
          <c:orientation val="minMax"/>
        </c:scaling>
        <c:delete val="0"/>
        <c:axPos val="b"/>
        <c:numFmt formatCode="General" sourceLinked="1"/>
        <c:majorTickMark val="out"/>
        <c:minorTickMark val="none"/>
        <c:tickLblPos val="nextTo"/>
        <c:crossAx val="112405504"/>
        <c:crosses val="autoZero"/>
        <c:crossBetween val="midCat"/>
      </c:valAx>
      <c:valAx>
        <c:axId val="112405504"/>
        <c:scaling>
          <c:orientation val="minMax"/>
        </c:scaling>
        <c:delete val="0"/>
        <c:axPos val="l"/>
        <c:majorGridlines/>
        <c:numFmt formatCode="General" sourceLinked="1"/>
        <c:majorTickMark val="out"/>
        <c:minorTickMark val="none"/>
        <c:tickLblPos val="nextTo"/>
        <c:crossAx val="112403968"/>
        <c:crosses val="autoZero"/>
        <c:crossBetween val="midCat"/>
      </c:valAx>
    </c:plotArea>
    <c:plotVisOnly val="1"/>
    <c:dispBlanksAs val="gap"/>
    <c:showDLblsOverMax val="0"/>
  </c:chart>
  <c:spPr>
    <a:ln>
      <a:solidFill>
        <a:schemeClr val="accent1"/>
      </a:solid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11E03-A130-4CF3-A5F0-63432FA4239C}"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n-US"/>
        </a:p>
      </dgm:t>
    </dgm:pt>
    <dgm:pt modelId="{01C4612E-DE0F-4271-A115-9E175D2B648F}">
      <dgm:prSet/>
      <dgm:spPr>
        <a:noFill/>
      </dgm:spPr>
      <dgm:t>
        <a:bodyPr/>
        <a:lstStyle/>
        <a:p>
          <a:pPr rtl="0"/>
          <a:r>
            <a:rPr lang="en-US" b="1" dirty="0" smtClean="0"/>
            <a:t>Understanding the Requirement for the test</a:t>
          </a:r>
          <a:endParaRPr lang="en-US" b="1" dirty="0"/>
        </a:p>
      </dgm:t>
    </dgm:pt>
    <dgm:pt modelId="{313840F3-4BB4-49BE-A068-27B07B20E621}" type="parTrans" cxnId="{8458A71D-8727-4953-8DB8-4F2E11E685E2}">
      <dgm:prSet/>
      <dgm:spPr/>
      <dgm:t>
        <a:bodyPr/>
        <a:lstStyle/>
        <a:p>
          <a:endParaRPr lang="en-US" b="1"/>
        </a:p>
      </dgm:t>
    </dgm:pt>
    <dgm:pt modelId="{5E6BB2AB-3E84-4011-9320-811291239D56}" type="sibTrans" cxnId="{8458A71D-8727-4953-8DB8-4F2E11E685E2}">
      <dgm:prSet/>
      <dgm:spPr/>
      <dgm:t>
        <a:bodyPr/>
        <a:lstStyle/>
        <a:p>
          <a:endParaRPr lang="en-US" b="1"/>
        </a:p>
      </dgm:t>
    </dgm:pt>
    <dgm:pt modelId="{72A217DA-3DC4-480E-9664-8D4FA3713DDC}">
      <dgm:prSet/>
      <dgm:spPr/>
      <dgm:t>
        <a:bodyPr/>
        <a:lstStyle/>
        <a:p>
          <a:pPr rtl="0"/>
          <a:r>
            <a:rPr lang="en-US" b="1" dirty="0" smtClean="0"/>
            <a:t>Understanding &amp; evaluating performance characteristics stated by kit manufacturers </a:t>
          </a:r>
          <a:endParaRPr lang="en-US" b="1" dirty="0"/>
        </a:p>
      </dgm:t>
    </dgm:pt>
    <dgm:pt modelId="{01D91919-8444-4A1C-BE1F-3667EC636C81}" type="parTrans" cxnId="{82021E19-DE31-41F0-BAAE-BCC320DC49E6}">
      <dgm:prSet/>
      <dgm:spPr/>
      <dgm:t>
        <a:bodyPr/>
        <a:lstStyle/>
        <a:p>
          <a:endParaRPr lang="en-US" b="1"/>
        </a:p>
      </dgm:t>
    </dgm:pt>
    <dgm:pt modelId="{B30D1FE3-9813-4051-9287-278A7E53DA05}" type="sibTrans" cxnId="{82021E19-DE31-41F0-BAAE-BCC320DC49E6}">
      <dgm:prSet/>
      <dgm:spPr/>
      <dgm:t>
        <a:bodyPr/>
        <a:lstStyle/>
        <a:p>
          <a:endParaRPr lang="en-US" b="1"/>
        </a:p>
      </dgm:t>
    </dgm:pt>
    <dgm:pt modelId="{1886FB23-EF32-4F05-BD4E-2B90F9A4549B}">
      <dgm:prSet/>
      <dgm:spPr/>
      <dgm:t>
        <a:bodyPr/>
        <a:lstStyle/>
        <a:p>
          <a:pPr rtl="0"/>
          <a:r>
            <a:rPr lang="en-US" b="1" smtClean="0"/>
            <a:t>Drafting of technical specifications for tests</a:t>
          </a:r>
          <a:endParaRPr lang="en-US" b="1"/>
        </a:p>
      </dgm:t>
    </dgm:pt>
    <dgm:pt modelId="{4E8BCCD8-754C-425F-BB54-A3483E2FF2BF}" type="parTrans" cxnId="{BEEE2B77-7B67-4B3D-922A-894E0F60AA91}">
      <dgm:prSet/>
      <dgm:spPr/>
      <dgm:t>
        <a:bodyPr/>
        <a:lstStyle/>
        <a:p>
          <a:endParaRPr lang="en-US" b="1"/>
        </a:p>
      </dgm:t>
    </dgm:pt>
    <dgm:pt modelId="{F896E85F-B371-407F-B704-67338A5CCEDC}" type="sibTrans" cxnId="{BEEE2B77-7B67-4B3D-922A-894E0F60AA91}">
      <dgm:prSet/>
      <dgm:spPr/>
      <dgm:t>
        <a:bodyPr/>
        <a:lstStyle/>
        <a:p>
          <a:endParaRPr lang="en-US" b="1"/>
        </a:p>
      </dgm:t>
    </dgm:pt>
    <dgm:pt modelId="{6BEAD0F9-A54B-4770-A326-B2F06129253E}">
      <dgm:prSet/>
      <dgm:spPr>
        <a:solidFill>
          <a:srgbClr val="FFFF00"/>
        </a:solidFill>
      </dgm:spPr>
      <dgm:t>
        <a:bodyPr/>
        <a:lstStyle/>
        <a:p>
          <a:pPr rtl="0"/>
          <a:r>
            <a:rPr lang="en-US" b="1" dirty="0" smtClean="0"/>
            <a:t>Pre purchase assessment and judging fitness of purpose</a:t>
          </a:r>
          <a:endParaRPr lang="en-US" b="1" dirty="0"/>
        </a:p>
      </dgm:t>
    </dgm:pt>
    <dgm:pt modelId="{D1596D9E-F237-4BC5-AD64-08627770ACFC}" type="parTrans" cxnId="{0527B309-2618-4446-A61B-954CC25F31AF}">
      <dgm:prSet/>
      <dgm:spPr/>
      <dgm:t>
        <a:bodyPr/>
        <a:lstStyle/>
        <a:p>
          <a:endParaRPr lang="en-US" b="1"/>
        </a:p>
      </dgm:t>
    </dgm:pt>
    <dgm:pt modelId="{AE206FA9-7B3E-4FF8-99D2-B60B83339607}" type="sibTrans" cxnId="{0527B309-2618-4446-A61B-954CC25F31AF}">
      <dgm:prSet/>
      <dgm:spPr/>
      <dgm:t>
        <a:bodyPr/>
        <a:lstStyle/>
        <a:p>
          <a:endParaRPr lang="en-US" b="1"/>
        </a:p>
      </dgm:t>
    </dgm:pt>
    <dgm:pt modelId="{86AE9F09-5E6A-42E4-A1B1-56F9BA357A50}">
      <dgm:prSet/>
      <dgm:spPr>
        <a:solidFill>
          <a:srgbClr val="FFFF00"/>
        </a:solidFill>
      </dgm:spPr>
      <dgm:t>
        <a:bodyPr/>
        <a:lstStyle/>
        <a:p>
          <a:pPr rtl="0"/>
          <a:r>
            <a:rPr lang="en-US" b="1" dirty="0" smtClean="0"/>
            <a:t>Verification before introducing into service </a:t>
          </a:r>
          <a:endParaRPr lang="en-US" b="1" dirty="0"/>
        </a:p>
      </dgm:t>
    </dgm:pt>
    <dgm:pt modelId="{27A300C5-C74E-4201-B825-222CF325032C}" type="parTrans" cxnId="{CDF3D8A5-28B8-4E8D-A9E2-375A3351E68C}">
      <dgm:prSet/>
      <dgm:spPr/>
      <dgm:t>
        <a:bodyPr/>
        <a:lstStyle/>
        <a:p>
          <a:endParaRPr lang="en-US" b="1"/>
        </a:p>
      </dgm:t>
    </dgm:pt>
    <dgm:pt modelId="{E5A15772-7C2A-467A-BA73-1BED7F4691EF}" type="sibTrans" cxnId="{CDF3D8A5-28B8-4E8D-A9E2-375A3351E68C}">
      <dgm:prSet/>
      <dgm:spPr/>
      <dgm:t>
        <a:bodyPr/>
        <a:lstStyle/>
        <a:p>
          <a:endParaRPr lang="en-US" b="1"/>
        </a:p>
      </dgm:t>
    </dgm:pt>
    <dgm:pt modelId="{FB7BC8D8-9438-47D4-AEDB-EF54B00A3C10}" type="pres">
      <dgm:prSet presAssocID="{9AC11E03-A130-4CF3-A5F0-63432FA4239C}" presName="linearFlow" presStyleCnt="0">
        <dgm:presLayoutVars>
          <dgm:dir/>
          <dgm:resizeHandles val="exact"/>
        </dgm:presLayoutVars>
      </dgm:prSet>
      <dgm:spPr/>
      <dgm:t>
        <a:bodyPr/>
        <a:lstStyle/>
        <a:p>
          <a:endParaRPr lang="en-US"/>
        </a:p>
      </dgm:t>
    </dgm:pt>
    <dgm:pt modelId="{75171F6D-C45F-409F-9ED1-1BB55BE87425}" type="pres">
      <dgm:prSet presAssocID="{01C4612E-DE0F-4271-A115-9E175D2B648F}" presName="composite" presStyleCnt="0"/>
      <dgm:spPr/>
    </dgm:pt>
    <dgm:pt modelId="{0DB0EAF7-7E5A-4339-A517-928DF2446CF1}" type="pres">
      <dgm:prSet presAssocID="{01C4612E-DE0F-4271-A115-9E175D2B648F}" presName="imgShp" presStyleLbl="fgImgPlace1" presStyleIdx="0" presStyleCnt="5"/>
      <dgm:spPr/>
    </dgm:pt>
    <dgm:pt modelId="{0BC00544-C973-4727-8554-F6786A440DF9}" type="pres">
      <dgm:prSet presAssocID="{01C4612E-DE0F-4271-A115-9E175D2B648F}" presName="txShp" presStyleLbl="node1" presStyleIdx="0" presStyleCnt="5">
        <dgm:presLayoutVars>
          <dgm:bulletEnabled val="1"/>
        </dgm:presLayoutVars>
      </dgm:prSet>
      <dgm:spPr/>
      <dgm:t>
        <a:bodyPr/>
        <a:lstStyle/>
        <a:p>
          <a:endParaRPr lang="en-US"/>
        </a:p>
      </dgm:t>
    </dgm:pt>
    <dgm:pt modelId="{3B177A65-359C-4168-A1F3-F062192996A4}" type="pres">
      <dgm:prSet presAssocID="{5E6BB2AB-3E84-4011-9320-811291239D56}" presName="spacing" presStyleCnt="0"/>
      <dgm:spPr/>
    </dgm:pt>
    <dgm:pt modelId="{7182E64C-AA35-45D9-871A-E12B920BED9E}" type="pres">
      <dgm:prSet presAssocID="{72A217DA-3DC4-480E-9664-8D4FA3713DDC}" presName="composite" presStyleCnt="0"/>
      <dgm:spPr/>
    </dgm:pt>
    <dgm:pt modelId="{32710090-B0E0-4EC0-AF4F-61E857D9EAE6}" type="pres">
      <dgm:prSet presAssocID="{72A217DA-3DC4-480E-9664-8D4FA3713DDC}" presName="imgShp" presStyleLbl="fgImgPlace1" presStyleIdx="1" presStyleCnt="5"/>
      <dgm:spPr/>
    </dgm:pt>
    <dgm:pt modelId="{A9A19DB9-AB0A-4765-9443-22ABAC4DA8C4}" type="pres">
      <dgm:prSet presAssocID="{72A217DA-3DC4-480E-9664-8D4FA3713DDC}" presName="txShp" presStyleLbl="node1" presStyleIdx="1" presStyleCnt="5">
        <dgm:presLayoutVars>
          <dgm:bulletEnabled val="1"/>
        </dgm:presLayoutVars>
      </dgm:prSet>
      <dgm:spPr/>
      <dgm:t>
        <a:bodyPr/>
        <a:lstStyle/>
        <a:p>
          <a:endParaRPr lang="en-US"/>
        </a:p>
      </dgm:t>
    </dgm:pt>
    <dgm:pt modelId="{3F9CA4B5-9124-4C58-9F90-C839DB0BEE88}" type="pres">
      <dgm:prSet presAssocID="{B30D1FE3-9813-4051-9287-278A7E53DA05}" presName="spacing" presStyleCnt="0"/>
      <dgm:spPr/>
    </dgm:pt>
    <dgm:pt modelId="{8EC7CEB9-CF2F-407D-89EE-16F050F5646E}" type="pres">
      <dgm:prSet presAssocID="{1886FB23-EF32-4F05-BD4E-2B90F9A4549B}" presName="composite" presStyleCnt="0"/>
      <dgm:spPr/>
    </dgm:pt>
    <dgm:pt modelId="{6670B884-2130-43D2-BEF3-ABA171DC8759}" type="pres">
      <dgm:prSet presAssocID="{1886FB23-EF32-4F05-BD4E-2B90F9A4549B}" presName="imgShp" presStyleLbl="fgImgPlace1" presStyleIdx="2" presStyleCnt="5"/>
      <dgm:spPr/>
    </dgm:pt>
    <dgm:pt modelId="{9E71686E-8CE2-4352-A92C-88FB0E9DA492}" type="pres">
      <dgm:prSet presAssocID="{1886FB23-EF32-4F05-BD4E-2B90F9A4549B}" presName="txShp" presStyleLbl="node1" presStyleIdx="2" presStyleCnt="5">
        <dgm:presLayoutVars>
          <dgm:bulletEnabled val="1"/>
        </dgm:presLayoutVars>
      </dgm:prSet>
      <dgm:spPr/>
      <dgm:t>
        <a:bodyPr/>
        <a:lstStyle/>
        <a:p>
          <a:endParaRPr lang="en-US"/>
        </a:p>
      </dgm:t>
    </dgm:pt>
    <dgm:pt modelId="{8A48920E-0C56-404F-B69C-9B0C295060D8}" type="pres">
      <dgm:prSet presAssocID="{F896E85F-B371-407F-B704-67338A5CCEDC}" presName="spacing" presStyleCnt="0"/>
      <dgm:spPr/>
    </dgm:pt>
    <dgm:pt modelId="{5CC0FF97-054D-422C-BFB6-1D5FDF024A3A}" type="pres">
      <dgm:prSet presAssocID="{6BEAD0F9-A54B-4770-A326-B2F06129253E}" presName="composite" presStyleCnt="0"/>
      <dgm:spPr/>
    </dgm:pt>
    <dgm:pt modelId="{C3BE6651-7677-411A-B6B2-B6E6AE291C7E}" type="pres">
      <dgm:prSet presAssocID="{6BEAD0F9-A54B-4770-A326-B2F06129253E}" presName="imgShp" presStyleLbl="fgImgPlace1" presStyleIdx="3" presStyleCnt="5"/>
      <dgm:spPr/>
    </dgm:pt>
    <dgm:pt modelId="{750B8E68-174E-4470-813E-D46798184ABE}" type="pres">
      <dgm:prSet presAssocID="{6BEAD0F9-A54B-4770-A326-B2F06129253E}" presName="txShp" presStyleLbl="node1" presStyleIdx="3" presStyleCnt="5">
        <dgm:presLayoutVars>
          <dgm:bulletEnabled val="1"/>
        </dgm:presLayoutVars>
      </dgm:prSet>
      <dgm:spPr/>
      <dgm:t>
        <a:bodyPr/>
        <a:lstStyle/>
        <a:p>
          <a:endParaRPr lang="en-US"/>
        </a:p>
      </dgm:t>
    </dgm:pt>
    <dgm:pt modelId="{070ACD24-5B9C-4E6D-B942-B4D9307CE078}" type="pres">
      <dgm:prSet presAssocID="{AE206FA9-7B3E-4FF8-99D2-B60B83339607}" presName="spacing" presStyleCnt="0"/>
      <dgm:spPr/>
    </dgm:pt>
    <dgm:pt modelId="{FC629BEC-9A90-48BB-9867-F40675CD3F83}" type="pres">
      <dgm:prSet presAssocID="{86AE9F09-5E6A-42E4-A1B1-56F9BA357A50}" presName="composite" presStyleCnt="0"/>
      <dgm:spPr/>
    </dgm:pt>
    <dgm:pt modelId="{004EC66D-2F61-4C61-9F6B-EF2962E67040}" type="pres">
      <dgm:prSet presAssocID="{86AE9F09-5E6A-42E4-A1B1-56F9BA357A50}" presName="imgShp" presStyleLbl="fgImgPlace1" presStyleIdx="4" presStyleCnt="5"/>
      <dgm:spPr/>
    </dgm:pt>
    <dgm:pt modelId="{9B61C30B-B0F7-4C72-B623-62D730EF4427}" type="pres">
      <dgm:prSet presAssocID="{86AE9F09-5E6A-42E4-A1B1-56F9BA357A50}" presName="txShp" presStyleLbl="node1" presStyleIdx="4" presStyleCnt="5">
        <dgm:presLayoutVars>
          <dgm:bulletEnabled val="1"/>
        </dgm:presLayoutVars>
      </dgm:prSet>
      <dgm:spPr/>
      <dgm:t>
        <a:bodyPr/>
        <a:lstStyle/>
        <a:p>
          <a:endParaRPr lang="en-US"/>
        </a:p>
      </dgm:t>
    </dgm:pt>
  </dgm:ptLst>
  <dgm:cxnLst>
    <dgm:cxn modelId="{0CEFDDE8-2A7B-49D6-96F1-A6366FF32CF5}" type="presOf" srcId="{72A217DA-3DC4-480E-9664-8D4FA3713DDC}" destId="{A9A19DB9-AB0A-4765-9443-22ABAC4DA8C4}" srcOrd="0" destOrd="0" presId="urn:microsoft.com/office/officeart/2005/8/layout/vList3"/>
    <dgm:cxn modelId="{82021E19-DE31-41F0-BAAE-BCC320DC49E6}" srcId="{9AC11E03-A130-4CF3-A5F0-63432FA4239C}" destId="{72A217DA-3DC4-480E-9664-8D4FA3713DDC}" srcOrd="1" destOrd="0" parTransId="{01D91919-8444-4A1C-BE1F-3667EC636C81}" sibTransId="{B30D1FE3-9813-4051-9287-278A7E53DA05}"/>
    <dgm:cxn modelId="{CDF3D8A5-28B8-4E8D-A9E2-375A3351E68C}" srcId="{9AC11E03-A130-4CF3-A5F0-63432FA4239C}" destId="{86AE9F09-5E6A-42E4-A1B1-56F9BA357A50}" srcOrd="4" destOrd="0" parTransId="{27A300C5-C74E-4201-B825-222CF325032C}" sibTransId="{E5A15772-7C2A-467A-BA73-1BED7F4691EF}"/>
    <dgm:cxn modelId="{2364F72F-0D07-4AC0-95AE-719F47F73FC9}" type="presOf" srcId="{01C4612E-DE0F-4271-A115-9E175D2B648F}" destId="{0BC00544-C973-4727-8554-F6786A440DF9}" srcOrd="0" destOrd="0" presId="urn:microsoft.com/office/officeart/2005/8/layout/vList3"/>
    <dgm:cxn modelId="{26C5C05F-CDC1-4FB1-AD27-5B9A789BCD43}" type="presOf" srcId="{86AE9F09-5E6A-42E4-A1B1-56F9BA357A50}" destId="{9B61C30B-B0F7-4C72-B623-62D730EF4427}" srcOrd="0" destOrd="0" presId="urn:microsoft.com/office/officeart/2005/8/layout/vList3"/>
    <dgm:cxn modelId="{8458A71D-8727-4953-8DB8-4F2E11E685E2}" srcId="{9AC11E03-A130-4CF3-A5F0-63432FA4239C}" destId="{01C4612E-DE0F-4271-A115-9E175D2B648F}" srcOrd="0" destOrd="0" parTransId="{313840F3-4BB4-49BE-A068-27B07B20E621}" sibTransId="{5E6BB2AB-3E84-4011-9320-811291239D56}"/>
    <dgm:cxn modelId="{BEEE2B77-7B67-4B3D-922A-894E0F60AA91}" srcId="{9AC11E03-A130-4CF3-A5F0-63432FA4239C}" destId="{1886FB23-EF32-4F05-BD4E-2B90F9A4549B}" srcOrd="2" destOrd="0" parTransId="{4E8BCCD8-754C-425F-BB54-A3483E2FF2BF}" sibTransId="{F896E85F-B371-407F-B704-67338A5CCEDC}"/>
    <dgm:cxn modelId="{0527B309-2618-4446-A61B-954CC25F31AF}" srcId="{9AC11E03-A130-4CF3-A5F0-63432FA4239C}" destId="{6BEAD0F9-A54B-4770-A326-B2F06129253E}" srcOrd="3" destOrd="0" parTransId="{D1596D9E-F237-4BC5-AD64-08627770ACFC}" sibTransId="{AE206FA9-7B3E-4FF8-99D2-B60B83339607}"/>
    <dgm:cxn modelId="{3D7952C2-BEA4-418D-BA06-F3CFAD3D6B0A}" type="presOf" srcId="{9AC11E03-A130-4CF3-A5F0-63432FA4239C}" destId="{FB7BC8D8-9438-47D4-AEDB-EF54B00A3C10}" srcOrd="0" destOrd="0" presId="urn:microsoft.com/office/officeart/2005/8/layout/vList3"/>
    <dgm:cxn modelId="{85A078E0-4A4B-4BC9-BEA6-37CB3E15C522}" type="presOf" srcId="{1886FB23-EF32-4F05-BD4E-2B90F9A4549B}" destId="{9E71686E-8CE2-4352-A92C-88FB0E9DA492}" srcOrd="0" destOrd="0" presId="urn:microsoft.com/office/officeart/2005/8/layout/vList3"/>
    <dgm:cxn modelId="{CBF1B673-708D-4E8C-A013-D8B1234E6A69}" type="presOf" srcId="{6BEAD0F9-A54B-4770-A326-B2F06129253E}" destId="{750B8E68-174E-4470-813E-D46798184ABE}" srcOrd="0" destOrd="0" presId="urn:microsoft.com/office/officeart/2005/8/layout/vList3"/>
    <dgm:cxn modelId="{68F3ACE4-8891-4130-A54F-74AD762D0E32}" type="presParOf" srcId="{FB7BC8D8-9438-47D4-AEDB-EF54B00A3C10}" destId="{75171F6D-C45F-409F-9ED1-1BB55BE87425}" srcOrd="0" destOrd="0" presId="urn:microsoft.com/office/officeart/2005/8/layout/vList3"/>
    <dgm:cxn modelId="{5BBDFF78-6373-482C-A9A5-D880F585AC85}" type="presParOf" srcId="{75171F6D-C45F-409F-9ED1-1BB55BE87425}" destId="{0DB0EAF7-7E5A-4339-A517-928DF2446CF1}" srcOrd="0" destOrd="0" presId="urn:microsoft.com/office/officeart/2005/8/layout/vList3"/>
    <dgm:cxn modelId="{DF25EBFE-B70C-491B-AAD8-174A9553D9AB}" type="presParOf" srcId="{75171F6D-C45F-409F-9ED1-1BB55BE87425}" destId="{0BC00544-C973-4727-8554-F6786A440DF9}" srcOrd="1" destOrd="0" presId="urn:microsoft.com/office/officeart/2005/8/layout/vList3"/>
    <dgm:cxn modelId="{4AC2B094-C16C-4FE8-AEF3-0B5B60DB861B}" type="presParOf" srcId="{FB7BC8D8-9438-47D4-AEDB-EF54B00A3C10}" destId="{3B177A65-359C-4168-A1F3-F062192996A4}" srcOrd="1" destOrd="0" presId="urn:microsoft.com/office/officeart/2005/8/layout/vList3"/>
    <dgm:cxn modelId="{1039B21A-5FC2-4E64-AAD2-555CE7C33AC8}" type="presParOf" srcId="{FB7BC8D8-9438-47D4-AEDB-EF54B00A3C10}" destId="{7182E64C-AA35-45D9-871A-E12B920BED9E}" srcOrd="2" destOrd="0" presId="urn:microsoft.com/office/officeart/2005/8/layout/vList3"/>
    <dgm:cxn modelId="{C1EF2BA4-0565-40C8-B5B7-A62CDFB0F23B}" type="presParOf" srcId="{7182E64C-AA35-45D9-871A-E12B920BED9E}" destId="{32710090-B0E0-4EC0-AF4F-61E857D9EAE6}" srcOrd="0" destOrd="0" presId="urn:microsoft.com/office/officeart/2005/8/layout/vList3"/>
    <dgm:cxn modelId="{3076CD68-B4C3-4B1A-90F7-164F6266EF11}" type="presParOf" srcId="{7182E64C-AA35-45D9-871A-E12B920BED9E}" destId="{A9A19DB9-AB0A-4765-9443-22ABAC4DA8C4}" srcOrd="1" destOrd="0" presId="urn:microsoft.com/office/officeart/2005/8/layout/vList3"/>
    <dgm:cxn modelId="{7A952D12-2319-4302-B70E-0232990C9355}" type="presParOf" srcId="{FB7BC8D8-9438-47D4-AEDB-EF54B00A3C10}" destId="{3F9CA4B5-9124-4C58-9F90-C839DB0BEE88}" srcOrd="3" destOrd="0" presId="urn:microsoft.com/office/officeart/2005/8/layout/vList3"/>
    <dgm:cxn modelId="{5A6BCC26-5894-4514-BF13-2462718456AA}" type="presParOf" srcId="{FB7BC8D8-9438-47D4-AEDB-EF54B00A3C10}" destId="{8EC7CEB9-CF2F-407D-89EE-16F050F5646E}" srcOrd="4" destOrd="0" presId="urn:microsoft.com/office/officeart/2005/8/layout/vList3"/>
    <dgm:cxn modelId="{E0571158-5C4C-449E-B50D-06437AD2185E}" type="presParOf" srcId="{8EC7CEB9-CF2F-407D-89EE-16F050F5646E}" destId="{6670B884-2130-43D2-BEF3-ABA171DC8759}" srcOrd="0" destOrd="0" presId="urn:microsoft.com/office/officeart/2005/8/layout/vList3"/>
    <dgm:cxn modelId="{79F06F91-115F-4969-98DB-8AF9743E6B6C}" type="presParOf" srcId="{8EC7CEB9-CF2F-407D-89EE-16F050F5646E}" destId="{9E71686E-8CE2-4352-A92C-88FB0E9DA492}" srcOrd="1" destOrd="0" presId="urn:microsoft.com/office/officeart/2005/8/layout/vList3"/>
    <dgm:cxn modelId="{FEA4F9CE-F69B-47F0-8250-394D2FD709F4}" type="presParOf" srcId="{FB7BC8D8-9438-47D4-AEDB-EF54B00A3C10}" destId="{8A48920E-0C56-404F-B69C-9B0C295060D8}" srcOrd="5" destOrd="0" presId="urn:microsoft.com/office/officeart/2005/8/layout/vList3"/>
    <dgm:cxn modelId="{97EABDFC-BAF8-4C35-8AEE-E3DDA6A74D36}" type="presParOf" srcId="{FB7BC8D8-9438-47D4-AEDB-EF54B00A3C10}" destId="{5CC0FF97-054D-422C-BFB6-1D5FDF024A3A}" srcOrd="6" destOrd="0" presId="urn:microsoft.com/office/officeart/2005/8/layout/vList3"/>
    <dgm:cxn modelId="{17726F48-34FB-4390-85AC-5CDFFD4A13AD}" type="presParOf" srcId="{5CC0FF97-054D-422C-BFB6-1D5FDF024A3A}" destId="{C3BE6651-7677-411A-B6B2-B6E6AE291C7E}" srcOrd="0" destOrd="0" presId="urn:microsoft.com/office/officeart/2005/8/layout/vList3"/>
    <dgm:cxn modelId="{43C41BC3-6E06-4348-84BD-CFAB8DC83514}" type="presParOf" srcId="{5CC0FF97-054D-422C-BFB6-1D5FDF024A3A}" destId="{750B8E68-174E-4470-813E-D46798184ABE}" srcOrd="1" destOrd="0" presId="urn:microsoft.com/office/officeart/2005/8/layout/vList3"/>
    <dgm:cxn modelId="{142D98C2-16C3-4358-AEEB-0FFB2BA14D38}" type="presParOf" srcId="{FB7BC8D8-9438-47D4-AEDB-EF54B00A3C10}" destId="{070ACD24-5B9C-4E6D-B942-B4D9307CE078}" srcOrd="7" destOrd="0" presId="urn:microsoft.com/office/officeart/2005/8/layout/vList3"/>
    <dgm:cxn modelId="{62F49E1D-C55D-4A0C-973D-45B8E5CCC954}" type="presParOf" srcId="{FB7BC8D8-9438-47D4-AEDB-EF54B00A3C10}" destId="{FC629BEC-9A90-48BB-9867-F40675CD3F83}" srcOrd="8" destOrd="0" presId="urn:microsoft.com/office/officeart/2005/8/layout/vList3"/>
    <dgm:cxn modelId="{02F983B2-32CE-4407-8D11-1FEE4071076E}" type="presParOf" srcId="{FC629BEC-9A90-48BB-9867-F40675CD3F83}" destId="{004EC66D-2F61-4C61-9F6B-EF2962E67040}" srcOrd="0" destOrd="0" presId="urn:microsoft.com/office/officeart/2005/8/layout/vList3"/>
    <dgm:cxn modelId="{5BE72C71-AE1C-4E5F-AFA2-291B6E405009}" type="presParOf" srcId="{FC629BEC-9A90-48BB-9867-F40675CD3F83}" destId="{9B61C30B-B0F7-4C72-B623-62D730EF4427}"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1799C-B0C0-4B79-BBBA-37D33DC0F19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3B8E888-3BE7-4ECA-A31A-86699AF33831}">
      <dgm:prSet phldrT="[Text]"/>
      <dgm:spPr/>
      <dgm:t>
        <a:bodyPr/>
        <a:lstStyle/>
        <a:p>
          <a:r>
            <a:rPr lang="en-US" b="0" dirty="0" smtClean="0"/>
            <a:t>Quality Management</a:t>
          </a:r>
          <a:endParaRPr lang="en-US" b="0" dirty="0"/>
        </a:p>
      </dgm:t>
    </dgm:pt>
    <dgm:pt modelId="{63C6C97A-177B-425B-91E3-30ED333536F5}" type="parTrans" cxnId="{3CBA7775-C260-46E5-A715-B7E6D604E80E}">
      <dgm:prSet/>
      <dgm:spPr/>
      <dgm:t>
        <a:bodyPr/>
        <a:lstStyle/>
        <a:p>
          <a:endParaRPr lang="en-US"/>
        </a:p>
      </dgm:t>
    </dgm:pt>
    <dgm:pt modelId="{9BD18891-B0A2-4C94-93B7-FD3D1738E502}" type="sibTrans" cxnId="{3CBA7775-C260-46E5-A715-B7E6D604E80E}">
      <dgm:prSet/>
      <dgm:spPr/>
      <dgm:t>
        <a:bodyPr/>
        <a:lstStyle/>
        <a:p>
          <a:endParaRPr lang="en-US"/>
        </a:p>
      </dgm:t>
    </dgm:pt>
    <dgm:pt modelId="{C01CC359-B9B0-4764-B357-D1F73609A59F}">
      <dgm:prSet phldrT="[Text]"/>
      <dgm:spPr/>
      <dgm:t>
        <a:bodyPr/>
        <a:lstStyle/>
        <a:p>
          <a:r>
            <a:rPr lang="en-US" b="0" dirty="0" smtClean="0"/>
            <a:t>Introducing a new method</a:t>
          </a:r>
          <a:endParaRPr lang="en-US" b="0" dirty="0">
            <a:solidFill>
              <a:srgbClr val="FFFF00"/>
            </a:solidFill>
          </a:endParaRPr>
        </a:p>
      </dgm:t>
    </dgm:pt>
    <dgm:pt modelId="{534B5E44-23C7-4616-A714-3C637C5BC046}" type="parTrans" cxnId="{770D438D-2912-4772-8595-0FFB3554AF04}">
      <dgm:prSet/>
      <dgm:spPr/>
      <dgm:t>
        <a:bodyPr/>
        <a:lstStyle/>
        <a:p>
          <a:endParaRPr lang="en-US"/>
        </a:p>
      </dgm:t>
    </dgm:pt>
    <dgm:pt modelId="{28315E7E-CE66-4192-B464-C90EBE3DFAD3}" type="sibTrans" cxnId="{770D438D-2912-4772-8595-0FFB3554AF04}">
      <dgm:prSet/>
      <dgm:spPr/>
      <dgm:t>
        <a:bodyPr/>
        <a:lstStyle/>
        <a:p>
          <a:endParaRPr lang="en-US"/>
        </a:p>
      </dgm:t>
    </dgm:pt>
    <dgm:pt modelId="{BD8E064F-0E17-422D-9DFC-F65E9A815569}">
      <dgm:prSet phldrT="[Text]"/>
      <dgm:spPr/>
      <dgm:t>
        <a:bodyPr/>
        <a:lstStyle/>
        <a:p>
          <a:r>
            <a:rPr lang="en-US" b="0" dirty="0" smtClean="0"/>
            <a:t>For tests already in use</a:t>
          </a:r>
          <a:endParaRPr lang="en-US" b="0" dirty="0"/>
        </a:p>
      </dgm:t>
    </dgm:pt>
    <dgm:pt modelId="{AD729142-D2AE-48AA-860E-7B837D56E6ED}" type="parTrans" cxnId="{CBE75C35-BF85-4D94-8CBF-4A49BEDBB509}">
      <dgm:prSet/>
      <dgm:spPr/>
      <dgm:t>
        <a:bodyPr/>
        <a:lstStyle/>
        <a:p>
          <a:endParaRPr lang="en-US"/>
        </a:p>
      </dgm:t>
    </dgm:pt>
    <dgm:pt modelId="{B2D52C01-CF46-4218-A7B6-1AE4BCC11620}" type="sibTrans" cxnId="{CBE75C35-BF85-4D94-8CBF-4A49BEDBB509}">
      <dgm:prSet/>
      <dgm:spPr/>
      <dgm:t>
        <a:bodyPr/>
        <a:lstStyle/>
        <a:p>
          <a:endParaRPr lang="en-US"/>
        </a:p>
      </dgm:t>
    </dgm:pt>
    <dgm:pt modelId="{80A37382-5C72-445A-A457-D48F3DC040F1}" type="pres">
      <dgm:prSet presAssocID="{A611799C-B0C0-4B79-BBBA-37D33DC0F196}" presName="hierChild1" presStyleCnt="0">
        <dgm:presLayoutVars>
          <dgm:orgChart val="1"/>
          <dgm:chPref val="1"/>
          <dgm:dir/>
          <dgm:animOne val="branch"/>
          <dgm:animLvl val="lvl"/>
          <dgm:resizeHandles/>
        </dgm:presLayoutVars>
      </dgm:prSet>
      <dgm:spPr/>
      <dgm:t>
        <a:bodyPr/>
        <a:lstStyle/>
        <a:p>
          <a:endParaRPr lang="en-US"/>
        </a:p>
      </dgm:t>
    </dgm:pt>
    <dgm:pt modelId="{A32B9C5E-C96D-44FA-BA71-308040B90AF4}" type="pres">
      <dgm:prSet presAssocID="{13B8E888-3BE7-4ECA-A31A-86699AF33831}" presName="hierRoot1" presStyleCnt="0">
        <dgm:presLayoutVars>
          <dgm:hierBranch val="init"/>
        </dgm:presLayoutVars>
      </dgm:prSet>
      <dgm:spPr/>
    </dgm:pt>
    <dgm:pt modelId="{6B57D715-3500-4D8E-A92E-15398CE1A5A6}" type="pres">
      <dgm:prSet presAssocID="{13B8E888-3BE7-4ECA-A31A-86699AF33831}" presName="rootComposite1" presStyleCnt="0"/>
      <dgm:spPr/>
    </dgm:pt>
    <dgm:pt modelId="{F1DB032D-B81F-4EF2-BA45-8558A2D91B03}" type="pres">
      <dgm:prSet presAssocID="{13B8E888-3BE7-4ECA-A31A-86699AF33831}" presName="rootText1" presStyleLbl="node0" presStyleIdx="0" presStyleCnt="1">
        <dgm:presLayoutVars>
          <dgm:chPref val="3"/>
        </dgm:presLayoutVars>
      </dgm:prSet>
      <dgm:spPr/>
      <dgm:t>
        <a:bodyPr/>
        <a:lstStyle/>
        <a:p>
          <a:endParaRPr lang="en-US"/>
        </a:p>
      </dgm:t>
    </dgm:pt>
    <dgm:pt modelId="{C9DBAF4E-5486-45E7-9215-78DD087EE8DD}" type="pres">
      <dgm:prSet presAssocID="{13B8E888-3BE7-4ECA-A31A-86699AF33831}" presName="rootConnector1" presStyleLbl="node1" presStyleIdx="0" presStyleCnt="0"/>
      <dgm:spPr/>
      <dgm:t>
        <a:bodyPr/>
        <a:lstStyle/>
        <a:p>
          <a:endParaRPr lang="en-US"/>
        </a:p>
      </dgm:t>
    </dgm:pt>
    <dgm:pt modelId="{CE586B43-8F35-4AD6-A391-AC222BFD80A4}" type="pres">
      <dgm:prSet presAssocID="{13B8E888-3BE7-4ECA-A31A-86699AF33831}" presName="hierChild2" presStyleCnt="0"/>
      <dgm:spPr/>
    </dgm:pt>
    <dgm:pt modelId="{90BE8D4D-43CC-480A-AF0E-BA5D05B66279}" type="pres">
      <dgm:prSet presAssocID="{534B5E44-23C7-4616-A714-3C637C5BC046}" presName="Name37" presStyleLbl="parChTrans1D2" presStyleIdx="0" presStyleCnt="2"/>
      <dgm:spPr/>
      <dgm:t>
        <a:bodyPr/>
        <a:lstStyle/>
        <a:p>
          <a:endParaRPr lang="en-US"/>
        </a:p>
      </dgm:t>
    </dgm:pt>
    <dgm:pt modelId="{E7E672EF-B7CC-4109-A9C0-F496E748F6F8}" type="pres">
      <dgm:prSet presAssocID="{C01CC359-B9B0-4764-B357-D1F73609A59F}" presName="hierRoot2" presStyleCnt="0">
        <dgm:presLayoutVars>
          <dgm:hierBranch val="init"/>
        </dgm:presLayoutVars>
      </dgm:prSet>
      <dgm:spPr/>
    </dgm:pt>
    <dgm:pt modelId="{4C8E87A0-FA09-43E5-88F7-4E5006F8A394}" type="pres">
      <dgm:prSet presAssocID="{C01CC359-B9B0-4764-B357-D1F73609A59F}" presName="rootComposite" presStyleCnt="0"/>
      <dgm:spPr/>
    </dgm:pt>
    <dgm:pt modelId="{C5C44A83-8983-4E91-8C0F-D9CA8C98B110}" type="pres">
      <dgm:prSet presAssocID="{C01CC359-B9B0-4764-B357-D1F73609A59F}" presName="rootText" presStyleLbl="node2" presStyleIdx="0" presStyleCnt="2">
        <dgm:presLayoutVars>
          <dgm:chPref val="3"/>
        </dgm:presLayoutVars>
      </dgm:prSet>
      <dgm:spPr/>
      <dgm:t>
        <a:bodyPr/>
        <a:lstStyle/>
        <a:p>
          <a:endParaRPr lang="en-US"/>
        </a:p>
      </dgm:t>
    </dgm:pt>
    <dgm:pt modelId="{59AB90DD-303A-4B4F-A7ED-F28523FAAAED}" type="pres">
      <dgm:prSet presAssocID="{C01CC359-B9B0-4764-B357-D1F73609A59F}" presName="rootConnector" presStyleLbl="node2" presStyleIdx="0" presStyleCnt="2"/>
      <dgm:spPr/>
      <dgm:t>
        <a:bodyPr/>
        <a:lstStyle/>
        <a:p>
          <a:endParaRPr lang="en-US"/>
        </a:p>
      </dgm:t>
    </dgm:pt>
    <dgm:pt modelId="{4EF3F7C7-6589-4202-B743-8AF606C164B4}" type="pres">
      <dgm:prSet presAssocID="{C01CC359-B9B0-4764-B357-D1F73609A59F}" presName="hierChild4" presStyleCnt="0"/>
      <dgm:spPr/>
    </dgm:pt>
    <dgm:pt modelId="{3B3BABFB-BAFC-408C-9731-E962F94C2297}" type="pres">
      <dgm:prSet presAssocID="{C01CC359-B9B0-4764-B357-D1F73609A59F}" presName="hierChild5" presStyleCnt="0"/>
      <dgm:spPr/>
    </dgm:pt>
    <dgm:pt modelId="{E2025556-9EA4-4EBF-B3C7-9127D73FE86D}" type="pres">
      <dgm:prSet presAssocID="{AD729142-D2AE-48AA-860E-7B837D56E6ED}" presName="Name37" presStyleLbl="parChTrans1D2" presStyleIdx="1" presStyleCnt="2"/>
      <dgm:spPr/>
      <dgm:t>
        <a:bodyPr/>
        <a:lstStyle/>
        <a:p>
          <a:endParaRPr lang="en-US"/>
        </a:p>
      </dgm:t>
    </dgm:pt>
    <dgm:pt modelId="{55F65439-EC56-4028-B3AF-30213763AED5}" type="pres">
      <dgm:prSet presAssocID="{BD8E064F-0E17-422D-9DFC-F65E9A815569}" presName="hierRoot2" presStyleCnt="0">
        <dgm:presLayoutVars>
          <dgm:hierBranch val="init"/>
        </dgm:presLayoutVars>
      </dgm:prSet>
      <dgm:spPr/>
    </dgm:pt>
    <dgm:pt modelId="{77DBBB13-A2CB-44D7-8259-70F55C1180DC}" type="pres">
      <dgm:prSet presAssocID="{BD8E064F-0E17-422D-9DFC-F65E9A815569}" presName="rootComposite" presStyleCnt="0"/>
      <dgm:spPr/>
    </dgm:pt>
    <dgm:pt modelId="{8112E874-4117-4B35-93FE-8BC543BF892B}" type="pres">
      <dgm:prSet presAssocID="{BD8E064F-0E17-422D-9DFC-F65E9A815569}" presName="rootText" presStyleLbl="node2" presStyleIdx="1" presStyleCnt="2">
        <dgm:presLayoutVars>
          <dgm:chPref val="3"/>
        </dgm:presLayoutVars>
      </dgm:prSet>
      <dgm:spPr/>
      <dgm:t>
        <a:bodyPr/>
        <a:lstStyle/>
        <a:p>
          <a:endParaRPr lang="en-US"/>
        </a:p>
      </dgm:t>
    </dgm:pt>
    <dgm:pt modelId="{3CDC3B5D-E5D5-49D2-9C68-23F5003374F8}" type="pres">
      <dgm:prSet presAssocID="{BD8E064F-0E17-422D-9DFC-F65E9A815569}" presName="rootConnector" presStyleLbl="node2" presStyleIdx="1" presStyleCnt="2"/>
      <dgm:spPr/>
      <dgm:t>
        <a:bodyPr/>
        <a:lstStyle/>
        <a:p>
          <a:endParaRPr lang="en-US"/>
        </a:p>
      </dgm:t>
    </dgm:pt>
    <dgm:pt modelId="{4E0A080E-8F2F-458B-9FBA-E068C42FF478}" type="pres">
      <dgm:prSet presAssocID="{BD8E064F-0E17-422D-9DFC-F65E9A815569}" presName="hierChild4" presStyleCnt="0"/>
      <dgm:spPr/>
    </dgm:pt>
    <dgm:pt modelId="{99188296-2927-4FFE-B303-46E42EC45F2F}" type="pres">
      <dgm:prSet presAssocID="{BD8E064F-0E17-422D-9DFC-F65E9A815569}" presName="hierChild5" presStyleCnt="0"/>
      <dgm:spPr/>
    </dgm:pt>
    <dgm:pt modelId="{D0E5DB73-125E-48AE-8044-B1A6A8996A43}" type="pres">
      <dgm:prSet presAssocID="{13B8E888-3BE7-4ECA-A31A-86699AF33831}" presName="hierChild3" presStyleCnt="0"/>
      <dgm:spPr/>
    </dgm:pt>
  </dgm:ptLst>
  <dgm:cxnLst>
    <dgm:cxn modelId="{3CDA3FD0-4032-4B13-9122-7A3BC0E3DBDF}" type="presOf" srcId="{BD8E064F-0E17-422D-9DFC-F65E9A815569}" destId="{3CDC3B5D-E5D5-49D2-9C68-23F5003374F8}" srcOrd="1" destOrd="0" presId="urn:microsoft.com/office/officeart/2005/8/layout/orgChart1"/>
    <dgm:cxn modelId="{FD2A9D98-CF7D-4EBA-9C2F-B77BD1305D90}" type="presOf" srcId="{13B8E888-3BE7-4ECA-A31A-86699AF33831}" destId="{C9DBAF4E-5486-45E7-9215-78DD087EE8DD}" srcOrd="1" destOrd="0" presId="urn:microsoft.com/office/officeart/2005/8/layout/orgChart1"/>
    <dgm:cxn modelId="{013BB1B3-EA9E-47BE-B8CB-8C68D54D6EE8}" type="presOf" srcId="{C01CC359-B9B0-4764-B357-D1F73609A59F}" destId="{59AB90DD-303A-4B4F-A7ED-F28523FAAAED}" srcOrd="1" destOrd="0" presId="urn:microsoft.com/office/officeart/2005/8/layout/orgChart1"/>
    <dgm:cxn modelId="{770D438D-2912-4772-8595-0FFB3554AF04}" srcId="{13B8E888-3BE7-4ECA-A31A-86699AF33831}" destId="{C01CC359-B9B0-4764-B357-D1F73609A59F}" srcOrd="0" destOrd="0" parTransId="{534B5E44-23C7-4616-A714-3C637C5BC046}" sibTransId="{28315E7E-CE66-4192-B464-C90EBE3DFAD3}"/>
    <dgm:cxn modelId="{DCC5CB63-2E19-4CBA-A6D9-61550EB5545C}" type="presOf" srcId="{13B8E888-3BE7-4ECA-A31A-86699AF33831}" destId="{F1DB032D-B81F-4EF2-BA45-8558A2D91B03}" srcOrd="0" destOrd="0" presId="urn:microsoft.com/office/officeart/2005/8/layout/orgChart1"/>
    <dgm:cxn modelId="{3CBA7775-C260-46E5-A715-B7E6D604E80E}" srcId="{A611799C-B0C0-4B79-BBBA-37D33DC0F196}" destId="{13B8E888-3BE7-4ECA-A31A-86699AF33831}" srcOrd="0" destOrd="0" parTransId="{63C6C97A-177B-425B-91E3-30ED333536F5}" sibTransId="{9BD18891-B0A2-4C94-93B7-FD3D1738E502}"/>
    <dgm:cxn modelId="{418ADA20-1210-4819-A591-071B5FD235F8}" type="presOf" srcId="{C01CC359-B9B0-4764-B357-D1F73609A59F}" destId="{C5C44A83-8983-4E91-8C0F-D9CA8C98B110}" srcOrd="0" destOrd="0" presId="urn:microsoft.com/office/officeart/2005/8/layout/orgChart1"/>
    <dgm:cxn modelId="{06292A9B-D1D8-49BC-A2D3-BD4076A83635}" type="presOf" srcId="{534B5E44-23C7-4616-A714-3C637C5BC046}" destId="{90BE8D4D-43CC-480A-AF0E-BA5D05B66279}" srcOrd="0" destOrd="0" presId="urn:microsoft.com/office/officeart/2005/8/layout/orgChart1"/>
    <dgm:cxn modelId="{A51B46A4-4B14-4756-999D-F8E1C64BBA1B}" type="presOf" srcId="{AD729142-D2AE-48AA-860E-7B837D56E6ED}" destId="{E2025556-9EA4-4EBF-B3C7-9127D73FE86D}" srcOrd="0" destOrd="0" presId="urn:microsoft.com/office/officeart/2005/8/layout/orgChart1"/>
    <dgm:cxn modelId="{CBE75C35-BF85-4D94-8CBF-4A49BEDBB509}" srcId="{13B8E888-3BE7-4ECA-A31A-86699AF33831}" destId="{BD8E064F-0E17-422D-9DFC-F65E9A815569}" srcOrd="1" destOrd="0" parTransId="{AD729142-D2AE-48AA-860E-7B837D56E6ED}" sibTransId="{B2D52C01-CF46-4218-A7B6-1AE4BCC11620}"/>
    <dgm:cxn modelId="{18C790EB-7BD0-41F8-AB86-3EFE510329DC}" type="presOf" srcId="{A611799C-B0C0-4B79-BBBA-37D33DC0F196}" destId="{80A37382-5C72-445A-A457-D48F3DC040F1}" srcOrd="0" destOrd="0" presId="urn:microsoft.com/office/officeart/2005/8/layout/orgChart1"/>
    <dgm:cxn modelId="{F25BDB4A-B0CE-447D-B370-C48F9B8F5405}" type="presOf" srcId="{BD8E064F-0E17-422D-9DFC-F65E9A815569}" destId="{8112E874-4117-4B35-93FE-8BC543BF892B}" srcOrd="0" destOrd="0" presId="urn:microsoft.com/office/officeart/2005/8/layout/orgChart1"/>
    <dgm:cxn modelId="{C503B25C-DFEE-4A04-B1EB-49588C574214}" type="presParOf" srcId="{80A37382-5C72-445A-A457-D48F3DC040F1}" destId="{A32B9C5E-C96D-44FA-BA71-308040B90AF4}" srcOrd="0" destOrd="0" presId="urn:microsoft.com/office/officeart/2005/8/layout/orgChart1"/>
    <dgm:cxn modelId="{280458B9-4EB7-4E5D-A574-289AE8463F11}" type="presParOf" srcId="{A32B9C5E-C96D-44FA-BA71-308040B90AF4}" destId="{6B57D715-3500-4D8E-A92E-15398CE1A5A6}" srcOrd="0" destOrd="0" presId="urn:microsoft.com/office/officeart/2005/8/layout/orgChart1"/>
    <dgm:cxn modelId="{5163468A-2C48-4C89-A29A-347CC3AC4221}" type="presParOf" srcId="{6B57D715-3500-4D8E-A92E-15398CE1A5A6}" destId="{F1DB032D-B81F-4EF2-BA45-8558A2D91B03}" srcOrd="0" destOrd="0" presId="urn:microsoft.com/office/officeart/2005/8/layout/orgChart1"/>
    <dgm:cxn modelId="{1A8A92B4-5AD4-40FF-9E1F-C3A0F289305E}" type="presParOf" srcId="{6B57D715-3500-4D8E-A92E-15398CE1A5A6}" destId="{C9DBAF4E-5486-45E7-9215-78DD087EE8DD}" srcOrd="1" destOrd="0" presId="urn:microsoft.com/office/officeart/2005/8/layout/orgChart1"/>
    <dgm:cxn modelId="{A66574AD-3562-47AC-9789-C7ECD22BE875}" type="presParOf" srcId="{A32B9C5E-C96D-44FA-BA71-308040B90AF4}" destId="{CE586B43-8F35-4AD6-A391-AC222BFD80A4}" srcOrd="1" destOrd="0" presId="urn:microsoft.com/office/officeart/2005/8/layout/orgChart1"/>
    <dgm:cxn modelId="{9A244F79-BDBA-4836-A936-8E05F6FC5453}" type="presParOf" srcId="{CE586B43-8F35-4AD6-A391-AC222BFD80A4}" destId="{90BE8D4D-43CC-480A-AF0E-BA5D05B66279}" srcOrd="0" destOrd="0" presId="urn:microsoft.com/office/officeart/2005/8/layout/orgChart1"/>
    <dgm:cxn modelId="{6EB7B9C2-55AA-4692-A7C9-088455049291}" type="presParOf" srcId="{CE586B43-8F35-4AD6-A391-AC222BFD80A4}" destId="{E7E672EF-B7CC-4109-A9C0-F496E748F6F8}" srcOrd="1" destOrd="0" presId="urn:microsoft.com/office/officeart/2005/8/layout/orgChart1"/>
    <dgm:cxn modelId="{0F85957C-7BC0-4DD3-9279-E6AE67966D5E}" type="presParOf" srcId="{E7E672EF-B7CC-4109-A9C0-F496E748F6F8}" destId="{4C8E87A0-FA09-43E5-88F7-4E5006F8A394}" srcOrd="0" destOrd="0" presId="urn:microsoft.com/office/officeart/2005/8/layout/orgChart1"/>
    <dgm:cxn modelId="{E642115C-F604-42B4-9237-C03B0034F850}" type="presParOf" srcId="{4C8E87A0-FA09-43E5-88F7-4E5006F8A394}" destId="{C5C44A83-8983-4E91-8C0F-D9CA8C98B110}" srcOrd="0" destOrd="0" presId="urn:microsoft.com/office/officeart/2005/8/layout/orgChart1"/>
    <dgm:cxn modelId="{869439A2-7201-4D58-9FDA-C07BB75554DC}" type="presParOf" srcId="{4C8E87A0-FA09-43E5-88F7-4E5006F8A394}" destId="{59AB90DD-303A-4B4F-A7ED-F28523FAAAED}" srcOrd="1" destOrd="0" presId="urn:microsoft.com/office/officeart/2005/8/layout/orgChart1"/>
    <dgm:cxn modelId="{2C4EDEDD-A75C-4DDC-9D9E-1170F5B5B8FF}" type="presParOf" srcId="{E7E672EF-B7CC-4109-A9C0-F496E748F6F8}" destId="{4EF3F7C7-6589-4202-B743-8AF606C164B4}" srcOrd="1" destOrd="0" presId="urn:microsoft.com/office/officeart/2005/8/layout/orgChart1"/>
    <dgm:cxn modelId="{7BBE2EA7-73B4-4C30-AC95-C327007C661F}" type="presParOf" srcId="{E7E672EF-B7CC-4109-A9C0-F496E748F6F8}" destId="{3B3BABFB-BAFC-408C-9731-E962F94C2297}" srcOrd="2" destOrd="0" presId="urn:microsoft.com/office/officeart/2005/8/layout/orgChart1"/>
    <dgm:cxn modelId="{782876E1-F850-4D1C-9E76-0DDAADF116EE}" type="presParOf" srcId="{CE586B43-8F35-4AD6-A391-AC222BFD80A4}" destId="{E2025556-9EA4-4EBF-B3C7-9127D73FE86D}" srcOrd="2" destOrd="0" presId="urn:microsoft.com/office/officeart/2005/8/layout/orgChart1"/>
    <dgm:cxn modelId="{28AFD911-1A84-435B-8647-01C930C337E9}" type="presParOf" srcId="{CE586B43-8F35-4AD6-A391-AC222BFD80A4}" destId="{55F65439-EC56-4028-B3AF-30213763AED5}" srcOrd="3" destOrd="0" presId="urn:microsoft.com/office/officeart/2005/8/layout/orgChart1"/>
    <dgm:cxn modelId="{4B869C85-686E-4C8D-A4DC-A81CD962B1BB}" type="presParOf" srcId="{55F65439-EC56-4028-B3AF-30213763AED5}" destId="{77DBBB13-A2CB-44D7-8259-70F55C1180DC}" srcOrd="0" destOrd="0" presId="urn:microsoft.com/office/officeart/2005/8/layout/orgChart1"/>
    <dgm:cxn modelId="{56E90896-865F-4D97-8C6A-69AFC628160D}" type="presParOf" srcId="{77DBBB13-A2CB-44D7-8259-70F55C1180DC}" destId="{8112E874-4117-4B35-93FE-8BC543BF892B}" srcOrd="0" destOrd="0" presId="urn:microsoft.com/office/officeart/2005/8/layout/orgChart1"/>
    <dgm:cxn modelId="{A8EAD80B-7703-406F-A12D-B13FB30BFAFF}" type="presParOf" srcId="{77DBBB13-A2CB-44D7-8259-70F55C1180DC}" destId="{3CDC3B5D-E5D5-49D2-9C68-23F5003374F8}" srcOrd="1" destOrd="0" presId="urn:microsoft.com/office/officeart/2005/8/layout/orgChart1"/>
    <dgm:cxn modelId="{1CF9C2FA-1BDF-4BA9-B1CC-8E3E7943CE9D}" type="presParOf" srcId="{55F65439-EC56-4028-B3AF-30213763AED5}" destId="{4E0A080E-8F2F-458B-9FBA-E068C42FF478}" srcOrd="1" destOrd="0" presId="urn:microsoft.com/office/officeart/2005/8/layout/orgChart1"/>
    <dgm:cxn modelId="{9CFD10DE-38DE-4AFA-8B54-45A5E7321105}" type="presParOf" srcId="{55F65439-EC56-4028-B3AF-30213763AED5}" destId="{99188296-2927-4FFE-B303-46E42EC45F2F}" srcOrd="2" destOrd="0" presId="urn:microsoft.com/office/officeart/2005/8/layout/orgChart1"/>
    <dgm:cxn modelId="{7691DB50-41F3-40DC-B90D-EE8F706BCD26}" type="presParOf" srcId="{A32B9C5E-C96D-44FA-BA71-308040B90AF4}" destId="{D0E5DB73-125E-48AE-8044-B1A6A8996A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00544-C973-4727-8554-F6786A440DF9}">
      <dsp:nvSpPr>
        <dsp:cNvPr id="0" name=""/>
        <dsp:cNvSpPr/>
      </dsp:nvSpPr>
      <dsp:spPr>
        <a:xfrm rot="10800000">
          <a:off x="1628499" y="4"/>
          <a:ext cx="5574030" cy="898056"/>
        </a:xfrm>
        <a:prstGeom prst="homePlate">
          <a:avLst/>
        </a:prstGeom>
        <a:no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18" tIns="80010" rIns="149352" bIns="80010" numCol="1" spcCol="1270" anchor="ctr" anchorCtr="0">
          <a:noAutofit/>
        </a:bodyPr>
        <a:lstStyle/>
        <a:p>
          <a:pPr lvl="0" algn="ctr" defTabSz="933450" rtl="0">
            <a:lnSpc>
              <a:spcPct val="90000"/>
            </a:lnSpc>
            <a:spcBef>
              <a:spcPct val="0"/>
            </a:spcBef>
            <a:spcAft>
              <a:spcPct val="35000"/>
            </a:spcAft>
          </a:pPr>
          <a:r>
            <a:rPr lang="en-US" sz="2100" b="1" kern="1200" dirty="0" smtClean="0"/>
            <a:t>Understanding the Requirement for the test</a:t>
          </a:r>
          <a:endParaRPr lang="en-US" sz="2100" b="1" kern="1200" dirty="0"/>
        </a:p>
      </dsp:txBody>
      <dsp:txXfrm rot="10800000">
        <a:off x="1853013" y="4"/>
        <a:ext cx="5349516" cy="898056"/>
      </dsp:txXfrm>
    </dsp:sp>
    <dsp:sp modelId="{0DB0EAF7-7E5A-4339-A517-928DF2446CF1}">
      <dsp:nvSpPr>
        <dsp:cNvPr id="0" name=""/>
        <dsp:cNvSpPr/>
      </dsp:nvSpPr>
      <dsp:spPr>
        <a:xfrm>
          <a:off x="1179470" y="4"/>
          <a:ext cx="898056" cy="898056"/>
        </a:xfrm>
        <a:prstGeom prst="ellipse">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19DB9-AB0A-4765-9443-22ABAC4DA8C4}">
      <dsp:nvSpPr>
        <dsp:cNvPr id="0" name=""/>
        <dsp:cNvSpPr/>
      </dsp:nvSpPr>
      <dsp:spPr>
        <a:xfrm rot="10800000">
          <a:off x="1628499" y="1166138"/>
          <a:ext cx="5574030" cy="898056"/>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18" tIns="80010" rIns="149352" bIns="80010" numCol="1" spcCol="1270" anchor="ctr" anchorCtr="0">
          <a:noAutofit/>
        </a:bodyPr>
        <a:lstStyle/>
        <a:p>
          <a:pPr lvl="0" algn="ctr" defTabSz="933450" rtl="0">
            <a:lnSpc>
              <a:spcPct val="90000"/>
            </a:lnSpc>
            <a:spcBef>
              <a:spcPct val="0"/>
            </a:spcBef>
            <a:spcAft>
              <a:spcPct val="35000"/>
            </a:spcAft>
          </a:pPr>
          <a:r>
            <a:rPr lang="en-US" sz="2100" b="1" kern="1200" dirty="0" smtClean="0"/>
            <a:t>Understanding &amp; evaluating performance characteristics stated by kit manufacturers </a:t>
          </a:r>
          <a:endParaRPr lang="en-US" sz="2100" b="1" kern="1200" dirty="0"/>
        </a:p>
      </dsp:txBody>
      <dsp:txXfrm rot="10800000">
        <a:off x="1853013" y="1166138"/>
        <a:ext cx="5349516" cy="898056"/>
      </dsp:txXfrm>
    </dsp:sp>
    <dsp:sp modelId="{32710090-B0E0-4EC0-AF4F-61E857D9EAE6}">
      <dsp:nvSpPr>
        <dsp:cNvPr id="0" name=""/>
        <dsp:cNvSpPr/>
      </dsp:nvSpPr>
      <dsp:spPr>
        <a:xfrm>
          <a:off x="1179470" y="1166138"/>
          <a:ext cx="898056" cy="898056"/>
        </a:xfrm>
        <a:prstGeom prst="ellipse">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1686E-8CE2-4352-A92C-88FB0E9DA492}">
      <dsp:nvSpPr>
        <dsp:cNvPr id="0" name=""/>
        <dsp:cNvSpPr/>
      </dsp:nvSpPr>
      <dsp:spPr>
        <a:xfrm rot="10800000">
          <a:off x="1628499" y="2332271"/>
          <a:ext cx="5574030" cy="898056"/>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18" tIns="80010" rIns="149352" bIns="80010" numCol="1" spcCol="1270" anchor="ctr" anchorCtr="0">
          <a:noAutofit/>
        </a:bodyPr>
        <a:lstStyle/>
        <a:p>
          <a:pPr lvl="0" algn="ctr" defTabSz="933450" rtl="0">
            <a:lnSpc>
              <a:spcPct val="90000"/>
            </a:lnSpc>
            <a:spcBef>
              <a:spcPct val="0"/>
            </a:spcBef>
            <a:spcAft>
              <a:spcPct val="35000"/>
            </a:spcAft>
          </a:pPr>
          <a:r>
            <a:rPr lang="en-US" sz="2100" b="1" kern="1200" smtClean="0"/>
            <a:t>Drafting of technical specifications for tests</a:t>
          </a:r>
          <a:endParaRPr lang="en-US" sz="2100" b="1" kern="1200"/>
        </a:p>
      </dsp:txBody>
      <dsp:txXfrm rot="10800000">
        <a:off x="1853013" y="2332271"/>
        <a:ext cx="5349516" cy="898056"/>
      </dsp:txXfrm>
    </dsp:sp>
    <dsp:sp modelId="{6670B884-2130-43D2-BEF3-ABA171DC8759}">
      <dsp:nvSpPr>
        <dsp:cNvPr id="0" name=""/>
        <dsp:cNvSpPr/>
      </dsp:nvSpPr>
      <dsp:spPr>
        <a:xfrm>
          <a:off x="1179470" y="2332271"/>
          <a:ext cx="898056" cy="898056"/>
        </a:xfrm>
        <a:prstGeom prst="ellipse">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0B8E68-174E-4470-813E-D46798184ABE}">
      <dsp:nvSpPr>
        <dsp:cNvPr id="0" name=""/>
        <dsp:cNvSpPr/>
      </dsp:nvSpPr>
      <dsp:spPr>
        <a:xfrm rot="10800000">
          <a:off x="1628499" y="3498405"/>
          <a:ext cx="5574030" cy="898056"/>
        </a:xfrm>
        <a:prstGeom prst="homePlate">
          <a:avLst/>
        </a:prstGeom>
        <a:solidFill>
          <a:srgbClr val="FFFF00"/>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18" tIns="80010" rIns="149352" bIns="80010" numCol="1" spcCol="1270" anchor="ctr" anchorCtr="0">
          <a:noAutofit/>
        </a:bodyPr>
        <a:lstStyle/>
        <a:p>
          <a:pPr lvl="0" algn="ctr" defTabSz="933450" rtl="0">
            <a:lnSpc>
              <a:spcPct val="90000"/>
            </a:lnSpc>
            <a:spcBef>
              <a:spcPct val="0"/>
            </a:spcBef>
            <a:spcAft>
              <a:spcPct val="35000"/>
            </a:spcAft>
          </a:pPr>
          <a:r>
            <a:rPr lang="en-US" sz="2100" b="1" kern="1200" dirty="0" smtClean="0"/>
            <a:t>Pre purchase assessment and judging fitness of purpose</a:t>
          </a:r>
          <a:endParaRPr lang="en-US" sz="2100" b="1" kern="1200" dirty="0"/>
        </a:p>
      </dsp:txBody>
      <dsp:txXfrm rot="10800000">
        <a:off x="1853013" y="3498405"/>
        <a:ext cx="5349516" cy="898056"/>
      </dsp:txXfrm>
    </dsp:sp>
    <dsp:sp modelId="{C3BE6651-7677-411A-B6B2-B6E6AE291C7E}">
      <dsp:nvSpPr>
        <dsp:cNvPr id="0" name=""/>
        <dsp:cNvSpPr/>
      </dsp:nvSpPr>
      <dsp:spPr>
        <a:xfrm>
          <a:off x="1179470" y="3498405"/>
          <a:ext cx="898056" cy="898056"/>
        </a:xfrm>
        <a:prstGeom prst="ellipse">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1C30B-B0F7-4C72-B623-62D730EF4427}">
      <dsp:nvSpPr>
        <dsp:cNvPr id="0" name=""/>
        <dsp:cNvSpPr/>
      </dsp:nvSpPr>
      <dsp:spPr>
        <a:xfrm rot="10800000">
          <a:off x="1628499" y="4664538"/>
          <a:ext cx="5574030" cy="898056"/>
        </a:xfrm>
        <a:prstGeom prst="homePlate">
          <a:avLst/>
        </a:prstGeom>
        <a:solidFill>
          <a:srgbClr val="FFFF00"/>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6018" tIns="80010" rIns="149352" bIns="80010" numCol="1" spcCol="1270" anchor="ctr" anchorCtr="0">
          <a:noAutofit/>
        </a:bodyPr>
        <a:lstStyle/>
        <a:p>
          <a:pPr lvl="0" algn="ctr" defTabSz="933450" rtl="0">
            <a:lnSpc>
              <a:spcPct val="90000"/>
            </a:lnSpc>
            <a:spcBef>
              <a:spcPct val="0"/>
            </a:spcBef>
            <a:spcAft>
              <a:spcPct val="35000"/>
            </a:spcAft>
          </a:pPr>
          <a:r>
            <a:rPr lang="en-US" sz="2100" b="1" kern="1200" dirty="0" smtClean="0"/>
            <a:t>Verification before introducing into service </a:t>
          </a:r>
          <a:endParaRPr lang="en-US" sz="2100" b="1" kern="1200" dirty="0"/>
        </a:p>
      </dsp:txBody>
      <dsp:txXfrm rot="10800000">
        <a:off x="1853013" y="4664538"/>
        <a:ext cx="5349516" cy="898056"/>
      </dsp:txXfrm>
    </dsp:sp>
    <dsp:sp modelId="{004EC66D-2F61-4C61-9F6B-EF2962E67040}">
      <dsp:nvSpPr>
        <dsp:cNvPr id="0" name=""/>
        <dsp:cNvSpPr/>
      </dsp:nvSpPr>
      <dsp:spPr>
        <a:xfrm>
          <a:off x="1179470" y="4664538"/>
          <a:ext cx="898056" cy="898056"/>
        </a:xfrm>
        <a:prstGeom prst="ellipse">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0.69474</cdr:x>
      <cdr:y>0.73214</cdr:y>
    </cdr:from>
    <cdr:to>
      <cdr:x>0.93016</cdr:x>
      <cdr:y>0.87797</cdr:y>
    </cdr:to>
    <cdr:sp macro="" textlink="">
      <cdr:nvSpPr>
        <cdr:cNvPr id="2" name="Rectangle 1"/>
        <cdr:cNvSpPr/>
      </cdr:nvSpPr>
      <cdr:spPr>
        <a:xfrm xmlns:a="http://schemas.openxmlformats.org/drawingml/2006/main">
          <a:off x="4752528" y="2952327"/>
          <a:ext cx="1610452" cy="588052"/>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800" b="1" dirty="0"/>
            <a:t>r= 0.998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B39E4-BDDB-4075-8553-0DF34762A638}" type="datetimeFigureOut">
              <a:rPr lang="en-IN" smtClean="0"/>
              <a:t>25-06-2018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6DACD-1766-484F-81F2-A2AF1F0A07DD}" type="slidenum">
              <a:rPr lang="en-IN" smtClean="0"/>
              <a:t>‹#›</a:t>
            </a:fld>
            <a:endParaRPr lang="en-IN"/>
          </a:p>
        </p:txBody>
      </p:sp>
    </p:spTree>
    <p:extLst>
      <p:ext uri="{BB962C8B-B14F-4D97-AF65-F5344CB8AC3E}">
        <p14:creationId xmlns:p14="http://schemas.microsoft.com/office/powerpoint/2010/main" val="141513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46DACD-1766-484F-81F2-A2AF1F0A07DD}" type="slidenum">
              <a:rPr lang="en-IN" smtClean="0"/>
              <a:t>5</a:t>
            </a:fld>
            <a:endParaRPr lang="en-IN"/>
          </a:p>
        </p:txBody>
      </p:sp>
    </p:spTree>
    <p:extLst>
      <p:ext uri="{BB962C8B-B14F-4D97-AF65-F5344CB8AC3E}">
        <p14:creationId xmlns:p14="http://schemas.microsoft.com/office/powerpoint/2010/main" val="299492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46DACD-1766-484F-81F2-A2AF1F0A07DD}" type="slidenum">
              <a:rPr lang="en-IN" smtClean="0"/>
              <a:t>28</a:t>
            </a:fld>
            <a:endParaRPr lang="en-IN"/>
          </a:p>
        </p:txBody>
      </p:sp>
    </p:spTree>
    <p:extLst>
      <p:ext uri="{BB962C8B-B14F-4D97-AF65-F5344CB8AC3E}">
        <p14:creationId xmlns:p14="http://schemas.microsoft.com/office/powerpoint/2010/main" val="41252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such </a:t>
            </a:r>
            <a:r>
              <a:rPr lang="en-US" dirty="0" err="1" smtClean="0"/>
              <a:t>analytes</a:t>
            </a:r>
            <a:r>
              <a:rPr lang="en-US" dirty="0" smtClean="0"/>
              <a:t> there is no need establish or verify the reference intervals. </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such </a:t>
            </a:r>
            <a:r>
              <a:rPr lang="en-US" dirty="0" err="1" smtClean="0"/>
              <a:t>analytes</a:t>
            </a:r>
            <a:r>
              <a:rPr lang="en-US" dirty="0" smtClean="0"/>
              <a:t>, there is no need to establish de novo or even verify the reference intervals. Rather laboratories must concern themselves with the accuracy of the results they report</a:t>
            </a:r>
            <a:endParaRPr lang="en-IN" dirty="0" smtClean="0"/>
          </a:p>
          <a:p>
            <a:endParaRPr lang="en-IN" dirty="0"/>
          </a:p>
        </p:txBody>
      </p:sp>
      <p:sp>
        <p:nvSpPr>
          <p:cNvPr id="4" name="Slide Number Placeholder 3"/>
          <p:cNvSpPr>
            <a:spLocks noGrp="1"/>
          </p:cNvSpPr>
          <p:nvPr>
            <p:ph type="sldNum" sz="quarter" idx="10"/>
          </p:nvPr>
        </p:nvSpPr>
        <p:spPr/>
        <p:txBody>
          <a:bodyPr/>
          <a:lstStyle/>
          <a:p>
            <a:fld id="{A9EE8775-3A84-49F6-B708-AFC940B9A64E}" type="slidenum">
              <a:rPr lang="en-IN" smtClean="0"/>
              <a:t>37</a:t>
            </a:fld>
            <a:endParaRPr lang="en-IN"/>
          </a:p>
        </p:txBody>
      </p:sp>
    </p:spTree>
    <p:extLst>
      <p:ext uri="{BB962C8B-B14F-4D97-AF65-F5344CB8AC3E}">
        <p14:creationId xmlns:p14="http://schemas.microsoft.com/office/powerpoint/2010/main" val="335210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such </a:t>
            </a:r>
            <a:r>
              <a:rPr lang="en-US" dirty="0" err="1" smtClean="0"/>
              <a:t>analytes</a:t>
            </a:r>
            <a:r>
              <a:rPr lang="en-US" dirty="0" smtClean="0"/>
              <a:t> there is no need establish or verify the reference intervals. </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such </a:t>
            </a:r>
            <a:r>
              <a:rPr lang="en-US" dirty="0" err="1" smtClean="0"/>
              <a:t>analytes</a:t>
            </a:r>
            <a:r>
              <a:rPr lang="en-US" dirty="0" smtClean="0"/>
              <a:t>, there is no need to establish de novo or even verify the reference intervals. Rather laboratories must concern themselves with the accuracy of the results they report</a:t>
            </a:r>
            <a:endParaRPr lang="en-IN" dirty="0" smtClean="0"/>
          </a:p>
          <a:p>
            <a:endParaRPr lang="en-IN" dirty="0"/>
          </a:p>
        </p:txBody>
      </p:sp>
      <p:sp>
        <p:nvSpPr>
          <p:cNvPr id="4" name="Slide Number Placeholder 3"/>
          <p:cNvSpPr>
            <a:spLocks noGrp="1"/>
          </p:cNvSpPr>
          <p:nvPr>
            <p:ph type="sldNum" sz="quarter" idx="10"/>
          </p:nvPr>
        </p:nvSpPr>
        <p:spPr/>
        <p:txBody>
          <a:bodyPr/>
          <a:lstStyle/>
          <a:p>
            <a:fld id="{A9EE8775-3A84-49F6-B708-AFC940B9A64E}" type="slidenum">
              <a:rPr lang="en-IN" smtClean="0"/>
              <a:t>40</a:t>
            </a:fld>
            <a:endParaRPr lang="en-IN"/>
          </a:p>
        </p:txBody>
      </p:sp>
    </p:spTree>
    <p:extLst>
      <p:ext uri="{BB962C8B-B14F-4D97-AF65-F5344CB8AC3E}">
        <p14:creationId xmlns:p14="http://schemas.microsoft.com/office/powerpoint/2010/main" val="335210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EE8775-3A84-49F6-B708-AFC940B9A64E}" type="slidenum">
              <a:rPr lang="en-IN" smtClean="0"/>
              <a:t>47</a:t>
            </a:fld>
            <a:endParaRPr lang="en-IN"/>
          </a:p>
        </p:txBody>
      </p:sp>
    </p:spTree>
    <p:extLst>
      <p:ext uri="{BB962C8B-B14F-4D97-AF65-F5344CB8AC3E}">
        <p14:creationId xmlns:p14="http://schemas.microsoft.com/office/powerpoint/2010/main" val="16022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EE8775-3A84-49F6-B708-AFC940B9A64E}" type="slidenum">
              <a:rPr lang="en-IN" smtClean="0"/>
              <a:t>49</a:t>
            </a:fld>
            <a:endParaRPr lang="en-IN"/>
          </a:p>
        </p:txBody>
      </p:sp>
    </p:spTree>
    <p:extLst>
      <p:ext uri="{BB962C8B-B14F-4D97-AF65-F5344CB8AC3E}">
        <p14:creationId xmlns:p14="http://schemas.microsoft.com/office/powerpoint/2010/main" val="16022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9EE8775-3A84-49F6-B708-AFC940B9A64E}" type="slidenum">
              <a:rPr lang="en-IN" smtClean="0"/>
              <a:t>50</a:t>
            </a:fld>
            <a:endParaRPr lang="en-IN"/>
          </a:p>
        </p:txBody>
      </p:sp>
    </p:spTree>
    <p:extLst>
      <p:ext uri="{BB962C8B-B14F-4D97-AF65-F5344CB8AC3E}">
        <p14:creationId xmlns:p14="http://schemas.microsoft.com/office/powerpoint/2010/main" val="16022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Dako</a:t>
            </a:r>
            <a:r>
              <a:rPr lang="en-IN" dirty="0" smtClean="0"/>
              <a:t> antibody/ EQAS</a:t>
            </a:r>
            <a:endParaRPr lang="en-IN" dirty="0"/>
          </a:p>
        </p:txBody>
      </p:sp>
      <p:sp>
        <p:nvSpPr>
          <p:cNvPr id="4" name="Slide Number Placeholder 3"/>
          <p:cNvSpPr>
            <a:spLocks noGrp="1"/>
          </p:cNvSpPr>
          <p:nvPr>
            <p:ph type="sldNum" sz="quarter" idx="10"/>
          </p:nvPr>
        </p:nvSpPr>
        <p:spPr/>
        <p:txBody>
          <a:bodyPr/>
          <a:lstStyle/>
          <a:p>
            <a:fld id="{3B46DACD-1766-484F-81F2-A2AF1F0A07DD}" type="slidenum">
              <a:rPr lang="en-IN" smtClean="0"/>
              <a:t>52</a:t>
            </a:fld>
            <a:endParaRPr lang="en-IN"/>
          </a:p>
        </p:txBody>
      </p:sp>
    </p:spTree>
    <p:extLst>
      <p:ext uri="{BB962C8B-B14F-4D97-AF65-F5344CB8AC3E}">
        <p14:creationId xmlns:p14="http://schemas.microsoft.com/office/powerpoint/2010/main" val="299492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46DACD-1766-484F-81F2-A2AF1F0A07DD}" type="slidenum">
              <a:rPr lang="en-IN" smtClean="0"/>
              <a:t>63</a:t>
            </a:fld>
            <a:endParaRPr lang="en-IN"/>
          </a:p>
        </p:txBody>
      </p:sp>
    </p:spTree>
    <p:extLst>
      <p:ext uri="{BB962C8B-B14F-4D97-AF65-F5344CB8AC3E}">
        <p14:creationId xmlns:p14="http://schemas.microsoft.com/office/powerpoint/2010/main" val="388524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91FBF73-1BAE-44CE-AE1B-762CF141EC67}"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125015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B0B04E-DAD5-40B3-B457-1D784556B5B1}"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422247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56A56D-8491-443F-BE57-67EB89FADD2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328020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4B71827-B52A-4319-93B6-8A5ADC99B75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369683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8EE41-A575-4E23-AF09-E2827405A854}"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277531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75C952C-7868-46A8-A694-AB27EBFA50AE}"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89700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23A4B2-B136-4D47-BCC5-523E51423559}" type="datetime1">
              <a:rPr lang="en-IN" smtClean="0"/>
              <a:t>25-06-2018</a:t>
            </a:fld>
            <a:endParaRPr lang="en-IN"/>
          </a:p>
        </p:txBody>
      </p:sp>
      <p:sp>
        <p:nvSpPr>
          <p:cNvPr id="8" name="Footer Placeholder 7"/>
          <p:cNvSpPr>
            <a:spLocks noGrp="1"/>
          </p:cNvSpPr>
          <p:nvPr>
            <p:ph type="ftr" sz="quarter" idx="11"/>
          </p:nvPr>
        </p:nvSpPr>
        <p:spPr/>
        <p:txBody>
          <a:bodyPr/>
          <a:lstStyle/>
          <a:p>
            <a:r>
              <a:rPr lang="en-IN" smtClean="0"/>
              <a:t>Labs for Life Project</a:t>
            </a:r>
            <a:endParaRPr lang="en-IN"/>
          </a:p>
        </p:txBody>
      </p:sp>
      <p:sp>
        <p:nvSpPr>
          <p:cNvPr id="9" name="Slide Number Placeholder 8"/>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2272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1C6907F-3BFD-46CE-80FE-67D9F9BC0D7C}" type="datetime1">
              <a:rPr lang="en-IN" smtClean="0"/>
              <a:t>25-06-2018</a:t>
            </a:fld>
            <a:endParaRPr lang="en-IN"/>
          </a:p>
        </p:txBody>
      </p:sp>
      <p:sp>
        <p:nvSpPr>
          <p:cNvPr id="4" name="Footer Placeholder 3"/>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34322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94FA3-BAF9-41B6-913F-8549C46FDCEF}"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66351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1AC91-2A1D-47BD-ADAA-4E4A7F5977C6}"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316000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E010C-B852-42BC-9835-71E2F0192979}"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a:t>
            </a:fld>
            <a:endParaRPr lang="en-IN"/>
          </a:p>
        </p:txBody>
      </p:sp>
    </p:spTree>
    <p:extLst>
      <p:ext uri="{BB962C8B-B14F-4D97-AF65-F5344CB8AC3E}">
        <p14:creationId xmlns:p14="http://schemas.microsoft.com/office/powerpoint/2010/main" val="107234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56C71-ED3A-4DE5-BDC7-4F2B62F34D78}" type="datetime1">
              <a:rPr lang="en-IN" smtClean="0"/>
              <a:t>25-06-2018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Labs for Life Project</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55EC-3595-412E-AA8C-48D2375656A8}" type="slidenum">
              <a:rPr lang="en-IN" smtClean="0"/>
              <a:t>‹#›</a:t>
            </a:fld>
            <a:endParaRPr lang="en-IN"/>
          </a:p>
        </p:txBody>
      </p:sp>
    </p:spTree>
    <p:extLst>
      <p:ext uri="{BB962C8B-B14F-4D97-AF65-F5344CB8AC3E}">
        <p14:creationId xmlns:p14="http://schemas.microsoft.com/office/powerpoint/2010/main" val="254942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Method Evaluation</a:t>
            </a:r>
            <a:endParaRPr lang="en-IN" dirty="0"/>
          </a:p>
        </p:txBody>
      </p:sp>
      <p:sp>
        <p:nvSpPr>
          <p:cNvPr id="3" name="Subtitle 2"/>
          <p:cNvSpPr>
            <a:spLocks noGrp="1"/>
          </p:cNvSpPr>
          <p:nvPr>
            <p:ph type="subTitle" idx="1"/>
          </p:nvPr>
        </p:nvSpPr>
        <p:spPr/>
        <p:txBody>
          <a:bodyPr/>
          <a:lstStyle/>
          <a:p>
            <a:r>
              <a:rPr lang="en-IN" dirty="0" smtClean="0"/>
              <a:t>Quality Management of </a:t>
            </a:r>
          </a:p>
          <a:p>
            <a:r>
              <a:rPr lang="en-IN" dirty="0" smtClean="0"/>
              <a:t>Laboratory Material  </a:t>
            </a:r>
            <a:endParaRPr lang="en-IN" dirty="0"/>
          </a:p>
        </p:txBody>
      </p:sp>
      <p:sp>
        <p:nvSpPr>
          <p:cNvPr id="4" name="Date Placeholder 3"/>
          <p:cNvSpPr>
            <a:spLocks noGrp="1"/>
          </p:cNvSpPr>
          <p:nvPr>
            <p:ph type="dt" sz="half" idx="10"/>
          </p:nvPr>
        </p:nvSpPr>
        <p:spPr/>
        <p:txBody>
          <a:bodyPr/>
          <a:lstStyle/>
          <a:p>
            <a:fld id="{0C7F6272-DAD6-44D7-85E5-E6BADC548615}"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a:t>
            </a:fld>
            <a:endParaRPr lang="en-IN"/>
          </a:p>
        </p:txBody>
      </p:sp>
    </p:spTree>
    <p:extLst>
      <p:ext uri="{BB962C8B-B14F-4D97-AF65-F5344CB8AC3E}">
        <p14:creationId xmlns:p14="http://schemas.microsoft.com/office/powerpoint/2010/main" val="337253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question">
            <a:extLst>
              <a:ext uri="{FF2B5EF4-FFF2-40B4-BE49-F238E27FC236}">
                <a16:creationId xmlns="" xmlns:a16="http://schemas.microsoft.com/office/drawing/2014/main" id="{B07609AA-8F99-4A49-8E11-675F816B65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01" y="2247763"/>
            <a:ext cx="2652931" cy="3370783"/>
          </a:xfrm>
          <a:prstGeom prst="rect">
            <a:avLst/>
          </a:prstGeom>
          <a:noFill/>
          <a:extLst>
            <a:ext uri="{909E8E84-426E-40DD-AFC4-6F175D3DCCD1}">
              <a14:hiddenFill xmlns:a14="http://schemas.microsoft.com/office/drawing/2010/main">
                <a:solidFill>
                  <a:srgbClr val="FFFFFF"/>
                </a:solidFill>
              </a14:hiddenFill>
            </a:ext>
          </a:extLst>
        </p:spPr>
      </p:pic>
      <p:sp>
        <p:nvSpPr>
          <p:cNvPr id="10" name="Parallelogram 9">
            <a:extLst>
              <a:ext uri="{FF2B5EF4-FFF2-40B4-BE49-F238E27FC236}">
                <a16:creationId xmlns="" xmlns:a16="http://schemas.microsoft.com/office/drawing/2014/main" id="{CCF43C20-4881-42B4-AC2B-CDBE88A0315E}"/>
              </a:ext>
            </a:extLst>
          </p:cNvPr>
          <p:cNvSpPr/>
          <p:nvPr/>
        </p:nvSpPr>
        <p:spPr>
          <a:xfrm>
            <a:off x="1824330" y="1356957"/>
            <a:ext cx="5123934" cy="5517232"/>
          </a:xfrm>
          <a:prstGeom prst="parallelogram">
            <a:avLst>
              <a:gd name="adj" fmla="val 7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83C1B8C-2E6B-44FC-9F18-902EF81C0C14}"/>
              </a:ext>
            </a:extLst>
          </p:cNvPr>
          <p:cNvSpPr/>
          <p:nvPr/>
        </p:nvSpPr>
        <p:spPr>
          <a:xfrm>
            <a:off x="5712762" y="1340768"/>
            <a:ext cx="3431238" cy="5517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404976-873F-4CC4-9D64-E673412B0B57}"/>
              </a:ext>
            </a:extLst>
          </p:cNvPr>
          <p:cNvSpPr>
            <a:spLocks noGrp="1"/>
          </p:cNvSpPr>
          <p:nvPr>
            <p:ph type="title"/>
          </p:nvPr>
        </p:nvSpPr>
        <p:spPr>
          <a:xfrm>
            <a:off x="539552" y="268882"/>
            <a:ext cx="7055195" cy="465137"/>
          </a:xfrm>
        </p:spPr>
        <p:txBody>
          <a:bodyPr>
            <a:normAutofit fontScale="90000"/>
          </a:bodyPr>
          <a:lstStyle/>
          <a:p>
            <a:r>
              <a:rPr lang="en-US" dirty="0" smtClean="0"/>
              <a:t>Exercise </a:t>
            </a:r>
            <a:endParaRPr lang="en-US" dirty="0"/>
          </a:p>
        </p:txBody>
      </p:sp>
      <p:sp>
        <p:nvSpPr>
          <p:cNvPr id="9" name="Right Triangle 8">
            <a:extLst>
              <a:ext uri="{FF2B5EF4-FFF2-40B4-BE49-F238E27FC236}">
                <a16:creationId xmlns="" xmlns:a16="http://schemas.microsoft.com/office/drawing/2014/main" id="{B92C3C36-CEDD-44F8-A824-96C3CA300627}"/>
              </a:ext>
            </a:extLst>
          </p:cNvPr>
          <p:cNvSpPr/>
          <p:nvPr/>
        </p:nvSpPr>
        <p:spPr>
          <a:xfrm flipH="1">
            <a:off x="1979711" y="1340768"/>
            <a:ext cx="3733050" cy="554961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2">
            <a:extLst>
              <a:ext uri="{FF2B5EF4-FFF2-40B4-BE49-F238E27FC236}">
                <a16:creationId xmlns="" xmlns:a16="http://schemas.microsoft.com/office/drawing/2014/main" id="{A6C37CD5-4095-462E-8418-C015417FF628}"/>
              </a:ext>
            </a:extLst>
          </p:cNvPr>
          <p:cNvSpPr txBox="1">
            <a:spLocks/>
          </p:cNvSpPr>
          <p:nvPr/>
        </p:nvSpPr>
        <p:spPr>
          <a:xfrm>
            <a:off x="4572000" y="3212974"/>
            <a:ext cx="4572000" cy="1440359"/>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SzPct val="75000"/>
              <a:buFont typeface="Courier New" panose="02070309020205020404" pitchFamily="49" charset="0"/>
              <a:buChar char="o"/>
              <a:defRPr sz="2800">
                <a:solidFill>
                  <a:schemeClr val="tx1"/>
                </a:solidFill>
                <a:latin typeface="Calibri" pitchFamily="34" charset="0"/>
              </a:defRPr>
            </a:lvl2pPr>
            <a:lvl3pPr marL="1143000" indent="-228600" algn="l" rtl="0" eaLnBrk="0" fontAlgn="base" hangingPunct="0">
              <a:spcBef>
                <a:spcPct val="20000"/>
              </a:spcBef>
              <a:spcAft>
                <a:spcPct val="0"/>
              </a:spcAft>
              <a:buSzPct val="75000"/>
              <a:buFont typeface="Arial" panose="020B0604020202020204"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400" kern="0" dirty="0" smtClean="0"/>
              <a:t>Calculate the precision at the 2 CDPs using the data provided. Page 11, Inventory workbook 2 </a:t>
            </a:r>
          </a:p>
          <a:p>
            <a:pPr marL="0" indent="0">
              <a:buNone/>
            </a:pPr>
            <a:r>
              <a:rPr lang="en-US" sz="2400" kern="0" dirty="0" smtClean="0"/>
              <a:t>Judge acceptability</a:t>
            </a:r>
            <a:endParaRPr lang="en-US" sz="2400" kern="0" dirty="0"/>
          </a:p>
        </p:txBody>
      </p:sp>
      <p:sp>
        <p:nvSpPr>
          <p:cNvPr id="5" name="Date Placeholder 4"/>
          <p:cNvSpPr>
            <a:spLocks noGrp="1"/>
          </p:cNvSpPr>
          <p:nvPr>
            <p:ph type="dt" sz="half" idx="10"/>
          </p:nvPr>
        </p:nvSpPr>
        <p:spPr/>
        <p:txBody>
          <a:bodyPr/>
          <a:lstStyle/>
          <a:p>
            <a:fld id="{C6AA08EF-FA0E-47C7-BDE9-3754882F2222}"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10</a:t>
            </a:fld>
            <a:endParaRPr lang="en-IN"/>
          </a:p>
        </p:txBody>
      </p:sp>
    </p:spTree>
    <p:extLst>
      <p:ext uri="{BB962C8B-B14F-4D97-AF65-F5344CB8AC3E}">
        <p14:creationId xmlns:p14="http://schemas.microsoft.com/office/powerpoint/2010/main" val="349829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a:t/>
            </a:r>
            <a:br>
              <a:rPr lang="en-US" b="1" dirty="0"/>
            </a:br>
            <a:r>
              <a:rPr lang="en-US" b="1" dirty="0" smtClean="0"/>
              <a:t>Accuracy </a:t>
            </a:r>
            <a:r>
              <a:rPr lang="en-US" b="1" dirty="0"/>
              <a:t>or Trueness </a:t>
            </a:r>
            <a:r>
              <a:rPr lang="en-US" b="1" dirty="0" smtClean="0"/>
              <a:t/>
            </a:r>
            <a:br>
              <a:rPr lang="en-US" b="1" dirty="0" smtClean="0"/>
            </a:br>
            <a:r>
              <a:rPr lang="en-US" b="1" dirty="0" smtClean="0"/>
              <a:t>(</a:t>
            </a:r>
            <a:r>
              <a:rPr lang="en-US" b="1" dirty="0"/>
              <a:t>Measured as </a:t>
            </a:r>
            <a:r>
              <a:rPr lang="en-US" b="1" dirty="0" smtClean="0"/>
              <a:t>% Bias and “correlation </a:t>
            </a:r>
            <a:r>
              <a:rPr lang="en-US" b="1" dirty="0"/>
              <a:t>studies”)</a:t>
            </a:r>
            <a:r>
              <a:rPr lang="en-IN" dirty="0"/>
              <a:t/>
            </a:r>
            <a:br>
              <a:rPr lang="en-IN" dirty="0"/>
            </a:br>
            <a:endParaRPr lang="en-IN" dirty="0"/>
          </a:p>
        </p:txBody>
      </p:sp>
      <p:sp>
        <p:nvSpPr>
          <p:cNvPr id="3" name="Content Placeholder 2"/>
          <p:cNvSpPr>
            <a:spLocks noGrp="1"/>
          </p:cNvSpPr>
          <p:nvPr>
            <p:ph idx="1"/>
          </p:nvPr>
        </p:nvSpPr>
        <p:spPr>
          <a:xfrm>
            <a:off x="539552" y="2340233"/>
            <a:ext cx="8229600" cy="4185111"/>
          </a:xfrm>
        </p:spPr>
        <p:txBody>
          <a:bodyPr>
            <a:normAutofit/>
          </a:bodyPr>
          <a:lstStyle/>
          <a:p>
            <a:r>
              <a:rPr lang="en-US" dirty="0"/>
              <a:t>T</a:t>
            </a:r>
            <a:r>
              <a:rPr lang="en-US" dirty="0" smtClean="0"/>
              <a:t>he comparisons and difference </a:t>
            </a:r>
            <a:r>
              <a:rPr lang="en-US" dirty="0"/>
              <a:t>between results </a:t>
            </a:r>
            <a:r>
              <a:rPr lang="en-US" dirty="0" smtClean="0"/>
              <a:t>from the reference method </a:t>
            </a:r>
          </a:p>
          <a:p>
            <a:pPr lvl="1"/>
            <a:r>
              <a:rPr lang="en-US" dirty="0" smtClean="0"/>
              <a:t>An </a:t>
            </a:r>
            <a:r>
              <a:rPr lang="en-US" dirty="0"/>
              <a:t>accepted reference </a:t>
            </a:r>
            <a:r>
              <a:rPr lang="en-US" dirty="0" smtClean="0"/>
              <a:t>procedure</a:t>
            </a:r>
            <a:r>
              <a:rPr lang="en-US" dirty="0"/>
              <a:t>. </a:t>
            </a:r>
            <a:endParaRPr lang="en-US" dirty="0" smtClean="0"/>
          </a:p>
          <a:p>
            <a:pPr lvl="1"/>
            <a:r>
              <a:rPr lang="en-US" dirty="0" smtClean="0"/>
              <a:t>Or the </a:t>
            </a:r>
            <a:r>
              <a:rPr lang="en-US" dirty="0"/>
              <a:t>best-available comparative method </a:t>
            </a:r>
            <a:endParaRPr lang="en-US" dirty="0" smtClean="0"/>
          </a:p>
          <a:p>
            <a:r>
              <a:rPr lang="en-US" dirty="0" smtClean="0"/>
              <a:t>Calculations </a:t>
            </a:r>
          </a:p>
          <a:p>
            <a:pPr lvl="1"/>
            <a:r>
              <a:rPr lang="en-US" dirty="0" smtClean="0"/>
              <a:t>Regression </a:t>
            </a:r>
            <a:r>
              <a:rPr lang="en-US" dirty="0"/>
              <a:t>analysis (Correlation </a:t>
            </a:r>
            <a:r>
              <a:rPr lang="en-US" dirty="0" smtClean="0"/>
              <a:t>coefficient, Slope</a:t>
            </a:r>
            <a:r>
              <a:rPr lang="en-US" dirty="0"/>
              <a:t>, Intercept)</a:t>
            </a:r>
            <a:endParaRPr lang="en-US" dirty="0" smtClean="0"/>
          </a:p>
          <a:p>
            <a:pPr lvl="1"/>
            <a:r>
              <a:rPr lang="en-US" dirty="0" smtClean="0"/>
              <a:t>Difference Plots</a:t>
            </a:r>
            <a:endParaRPr lang="en-IN" dirty="0"/>
          </a:p>
          <a:p>
            <a:pPr marL="0" indent="0">
              <a:buNone/>
            </a:pPr>
            <a:endParaRPr lang="en-IN" dirty="0"/>
          </a:p>
          <a:p>
            <a:pPr marL="0" indent="0">
              <a:buNone/>
            </a:pPr>
            <a:endParaRPr lang="en-IN" dirty="0"/>
          </a:p>
        </p:txBody>
      </p:sp>
      <p:sp>
        <p:nvSpPr>
          <p:cNvPr id="4" name="Date Placeholder 3"/>
          <p:cNvSpPr>
            <a:spLocks noGrp="1"/>
          </p:cNvSpPr>
          <p:nvPr>
            <p:ph type="dt" sz="half" idx="10"/>
          </p:nvPr>
        </p:nvSpPr>
        <p:spPr/>
        <p:txBody>
          <a:bodyPr/>
          <a:lstStyle/>
          <a:p>
            <a:fld id="{45297F78-7829-4B99-926F-B3E2DD3B24DF}"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11</a:t>
            </a:fld>
            <a:endParaRPr lang="en-IN"/>
          </a:p>
        </p:txBody>
      </p:sp>
    </p:spTree>
    <p:extLst>
      <p:ext uri="{BB962C8B-B14F-4D97-AF65-F5344CB8AC3E}">
        <p14:creationId xmlns:p14="http://schemas.microsoft.com/office/powerpoint/2010/main" val="386088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Accuracy or Trueness (Measured as Bias) (“correlation studies”)</a:t>
            </a:r>
            <a:r>
              <a:rPr lang="en-IN" dirty="0"/>
              <a:t/>
            </a:r>
            <a:br>
              <a:rPr lang="en-IN" dirty="0"/>
            </a:br>
            <a:endParaRPr lang="en-IN" dirty="0"/>
          </a:p>
        </p:txBody>
      </p:sp>
      <p:sp>
        <p:nvSpPr>
          <p:cNvPr id="3" name="Content Placeholder 2"/>
          <p:cNvSpPr>
            <a:spLocks noGrp="1"/>
          </p:cNvSpPr>
          <p:nvPr>
            <p:ph idx="1"/>
          </p:nvPr>
        </p:nvSpPr>
        <p:spPr>
          <a:xfrm>
            <a:off x="457200" y="1639341"/>
            <a:ext cx="8229600" cy="4525963"/>
          </a:xfrm>
        </p:spPr>
        <p:txBody>
          <a:bodyPr>
            <a:normAutofit/>
          </a:bodyPr>
          <a:lstStyle/>
          <a:p>
            <a:pPr marL="0" lvl="0" indent="0">
              <a:buNone/>
            </a:pPr>
            <a:r>
              <a:rPr lang="en-IN" b="1" dirty="0"/>
              <a:t>Determine your comparison or reference </a:t>
            </a:r>
            <a:r>
              <a:rPr lang="en-IN" b="1" dirty="0" smtClean="0"/>
              <a:t>method </a:t>
            </a:r>
            <a:endParaRPr lang="en-IN" dirty="0"/>
          </a:p>
          <a:p>
            <a:pPr lvl="1"/>
            <a:r>
              <a:rPr lang="en-IN" dirty="0" smtClean="0"/>
              <a:t>must </a:t>
            </a:r>
            <a:r>
              <a:rPr lang="en-IN" dirty="0"/>
              <a:t>be previously validated.</a:t>
            </a:r>
          </a:p>
          <a:p>
            <a:pPr lvl="1"/>
            <a:r>
              <a:rPr lang="en-IN" dirty="0" smtClean="0"/>
              <a:t>must </a:t>
            </a:r>
            <a:r>
              <a:rPr lang="en-IN" dirty="0"/>
              <a:t>be currently performing successfully in EQA.</a:t>
            </a:r>
          </a:p>
          <a:p>
            <a:pPr lvl="1"/>
            <a:r>
              <a:rPr lang="en-IN" dirty="0" smtClean="0"/>
              <a:t>Must be similar instrument / method.</a:t>
            </a:r>
          </a:p>
          <a:p>
            <a:pPr lvl="1"/>
            <a:r>
              <a:rPr lang="en-IN" dirty="0" smtClean="0"/>
              <a:t>Comparison </a:t>
            </a:r>
            <a:r>
              <a:rPr lang="en-IN" dirty="0"/>
              <a:t>to an in-house method is preferred </a:t>
            </a:r>
            <a:r>
              <a:rPr lang="en-IN" b="1" dirty="0">
                <a:solidFill>
                  <a:srgbClr val="00B0F0"/>
                </a:solidFill>
              </a:rPr>
              <a:t>if</a:t>
            </a:r>
            <a:r>
              <a:rPr lang="en-IN" dirty="0"/>
              <a:t> the in-house instrument meets the above criteria</a:t>
            </a:r>
            <a:r>
              <a:rPr lang="en-IN" dirty="0" smtClean="0"/>
              <a:t>.</a:t>
            </a:r>
            <a:endParaRPr lang="en-IN" dirty="0"/>
          </a:p>
          <a:p>
            <a:endParaRPr lang="en-IN" dirty="0"/>
          </a:p>
          <a:p>
            <a:pPr marL="0" indent="0">
              <a:buNone/>
            </a:pPr>
            <a:endParaRPr lang="en-IN" dirty="0"/>
          </a:p>
        </p:txBody>
      </p:sp>
      <p:sp>
        <p:nvSpPr>
          <p:cNvPr id="4" name="Date Placeholder 3"/>
          <p:cNvSpPr>
            <a:spLocks noGrp="1"/>
          </p:cNvSpPr>
          <p:nvPr>
            <p:ph type="dt" sz="half" idx="10"/>
          </p:nvPr>
        </p:nvSpPr>
        <p:spPr/>
        <p:txBody>
          <a:bodyPr/>
          <a:lstStyle/>
          <a:p>
            <a:fld id="{BF84E1C5-270E-45DA-823E-569F7C9895C7}"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12</a:t>
            </a:fld>
            <a:endParaRPr lang="en-IN"/>
          </a:p>
        </p:txBody>
      </p:sp>
    </p:spTree>
    <p:extLst>
      <p:ext uri="{BB962C8B-B14F-4D97-AF65-F5344CB8AC3E}">
        <p14:creationId xmlns:p14="http://schemas.microsoft.com/office/powerpoint/2010/main" val="314784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Accuracy or </a:t>
            </a:r>
            <a:r>
              <a:rPr lang="en-US" b="1" dirty="0" smtClean="0"/>
              <a:t>Trueness</a:t>
            </a:r>
            <a:endParaRPr lang="en-IN" dirty="0"/>
          </a:p>
        </p:txBody>
      </p:sp>
      <p:sp>
        <p:nvSpPr>
          <p:cNvPr id="3" name="Content Placeholder 2"/>
          <p:cNvSpPr>
            <a:spLocks noGrp="1"/>
          </p:cNvSpPr>
          <p:nvPr>
            <p:ph idx="1"/>
          </p:nvPr>
        </p:nvSpPr>
        <p:spPr/>
        <p:txBody>
          <a:bodyPr>
            <a:normAutofit/>
          </a:bodyPr>
          <a:lstStyle/>
          <a:p>
            <a:pPr marL="0" indent="0">
              <a:buNone/>
            </a:pPr>
            <a:r>
              <a:rPr lang="en-IN" b="1" dirty="0" smtClean="0"/>
              <a:t>Sample </a:t>
            </a:r>
            <a:r>
              <a:rPr lang="en-IN" b="1" dirty="0"/>
              <a:t>Criteria</a:t>
            </a:r>
            <a:endParaRPr lang="en-IN" dirty="0"/>
          </a:p>
          <a:p>
            <a:pPr lvl="1"/>
            <a:r>
              <a:rPr lang="en-IN" dirty="0"/>
              <a:t>A minimum of 20 samples that cover the </a:t>
            </a:r>
            <a:r>
              <a:rPr lang="en-IN" dirty="0" smtClean="0"/>
              <a:t>measurement </a:t>
            </a:r>
            <a:r>
              <a:rPr lang="en-IN" dirty="0"/>
              <a:t>range of the method and </a:t>
            </a:r>
            <a:r>
              <a:rPr lang="en-IN" b="1" dirty="0"/>
              <a:t>include points near the Medical Decision Points.</a:t>
            </a:r>
            <a:endParaRPr lang="en-IN" dirty="0"/>
          </a:p>
          <a:p>
            <a:pPr lvl="1"/>
            <a:r>
              <a:rPr lang="en-IN" dirty="0"/>
              <a:t>Patient, quality control, and proficiency testing materials may be used.</a:t>
            </a:r>
          </a:p>
          <a:p>
            <a:pPr lvl="1"/>
            <a:r>
              <a:rPr lang="en-IN" dirty="0"/>
              <a:t>50% of the selected samples must lie outside of the current Biological Reference Range.</a:t>
            </a:r>
          </a:p>
          <a:p>
            <a:pPr marL="0" indent="0">
              <a:buNone/>
            </a:pPr>
            <a:r>
              <a:rPr lang="en-IN" dirty="0"/>
              <a:t> </a:t>
            </a:r>
          </a:p>
          <a:p>
            <a:pPr marL="0" indent="0">
              <a:buNone/>
            </a:pPr>
            <a:endParaRPr lang="en-IN" dirty="0"/>
          </a:p>
        </p:txBody>
      </p:sp>
      <p:sp>
        <p:nvSpPr>
          <p:cNvPr id="4" name="Date Placeholder 3"/>
          <p:cNvSpPr>
            <a:spLocks noGrp="1"/>
          </p:cNvSpPr>
          <p:nvPr>
            <p:ph type="dt" sz="half" idx="10"/>
          </p:nvPr>
        </p:nvSpPr>
        <p:spPr/>
        <p:txBody>
          <a:bodyPr/>
          <a:lstStyle/>
          <a:p>
            <a:fld id="{25C4A1A2-6490-4767-86DB-D971DB7BD715}"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13</a:t>
            </a:fld>
            <a:endParaRPr lang="en-IN"/>
          </a:p>
        </p:txBody>
      </p:sp>
    </p:spTree>
    <p:extLst>
      <p:ext uri="{BB962C8B-B14F-4D97-AF65-F5344CB8AC3E}">
        <p14:creationId xmlns:p14="http://schemas.microsoft.com/office/powerpoint/2010/main" val="34945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Accuracy or </a:t>
            </a:r>
            <a:r>
              <a:rPr lang="en-US" b="1" dirty="0" smtClean="0"/>
              <a:t>Trueness</a:t>
            </a:r>
            <a:endParaRPr lang="en-IN" dirty="0"/>
          </a:p>
        </p:txBody>
      </p:sp>
      <p:sp>
        <p:nvSpPr>
          <p:cNvPr id="3" name="Content Placeholder 2"/>
          <p:cNvSpPr>
            <a:spLocks noGrp="1"/>
          </p:cNvSpPr>
          <p:nvPr>
            <p:ph idx="1"/>
          </p:nvPr>
        </p:nvSpPr>
        <p:spPr/>
        <p:txBody>
          <a:bodyPr>
            <a:normAutofit/>
          </a:bodyPr>
          <a:lstStyle/>
          <a:p>
            <a:pPr marL="0" indent="0">
              <a:buNone/>
            </a:pPr>
            <a:r>
              <a:rPr lang="en-IN" dirty="0"/>
              <a:t> </a:t>
            </a:r>
            <a:r>
              <a:rPr lang="en-IN" b="1" dirty="0" smtClean="0"/>
              <a:t>Testing </a:t>
            </a:r>
            <a:endParaRPr lang="en-IN" dirty="0"/>
          </a:p>
          <a:p>
            <a:pPr lvl="1"/>
            <a:r>
              <a:rPr lang="en-IN" dirty="0"/>
              <a:t>Run each sample on each instrument. </a:t>
            </a:r>
          </a:p>
          <a:p>
            <a:pPr lvl="1"/>
            <a:r>
              <a:rPr lang="en-IN" dirty="0"/>
              <a:t>Retain the instrument print-outs.</a:t>
            </a:r>
          </a:p>
          <a:p>
            <a:pPr lvl="1"/>
            <a:r>
              <a:rPr lang="en-IN" dirty="0"/>
              <a:t>Remove the obvious outliers from the data set. </a:t>
            </a:r>
            <a:endParaRPr lang="en-IN" dirty="0" smtClean="0"/>
          </a:p>
          <a:p>
            <a:pPr lvl="1"/>
            <a:r>
              <a:rPr lang="en-IN" dirty="0" smtClean="0"/>
              <a:t>A </a:t>
            </a:r>
            <a:r>
              <a:rPr lang="en-IN" dirty="0"/>
              <a:t>minimum of 5 separate days must be used for testing.</a:t>
            </a:r>
          </a:p>
          <a:p>
            <a:pPr lvl="1"/>
            <a:endParaRPr lang="en-IN" dirty="0" smtClean="0"/>
          </a:p>
          <a:p>
            <a:pPr marL="457200" lvl="1" indent="0">
              <a:buNone/>
            </a:pPr>
            <a:endParaRPr lang="en-IN" dirty="0"/>
          </a:p>
        </p:txBody>
      </p:sp>
      <p:sp>
        <p:nvSpPr>
          <p:cNvPr id="4" name="Date Placeholder 3"/>
          <p:cNvSpPr>
            <a:spLocks noGrp="1"/>
          </p:cNvSpPr>
          <p:nvPr>
            <p:ph type="dt" sz="half" idx="10"/>
          </p:nvPr>
        </p:nvSpPr>
        <p:spPr/>
        <p:txBody>
          <a:bodyPr/>
          <a:lstStyle/>
          <a:p>
            <a:fld id="{0ED67DA7-4050-4130-B847-598CD23D290B}"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14</a:t>
            </a:fld>
            <a:endParaRPr lang="en-IN"/>
          </a:p>
        </p:txBody>
      </p:sp>
    </p:spTree>
    <p:extLst>
      <p:ext uri="{BB962C8B-B14F-4D97-AF65-F5344CB8AC3E}">
        <p14:creationId xmlns:p14="http://schemas.microsoft.com/office/powerpoint/2010/main" val="142372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Accuracy or </a:t>
            </a:r>
            <a:r>
              <a:rPr lang="en-US" b="1" dirty="0" smtClean="0"/>
              <a:t>Trueness</a:t>
            </a:r>
            <a:endParaRPr lang="en-IN" dirty="0"/>
          </a:p>
        </p:txBody>
      </p:sp>
      <p:sp>
        <p:nvSpPr>
          <p:cNvPr id="3" name="Content Placeholder 2"/>
          <p:cNvSpPr>
            <a:spLocks noGrp="1"/>
          </p:cNvSpPr>
          <p:nvPr>
            <p:ph idx="1"/>
          </p:nvPr>
        </p:nvSpPr>
        <p:spPr>
          <a:xfrm>
            <a:off x="457200" y="1600200"/>
            <a:ext cx="8291264" cy="4781128"/>
          </a:xfrm>
        </p:spPr>
        <p:txBody>
          <a:bodyPr>
            <a:normAutofit/>
          </a:bodyPr>
          <a:lstStyle/>
          <a:p>
            <a:pPr marL="457200" lvl="1" indent="0">
              <a:buNone/>
            </a:pPr>
            <a:r>
              <a:rPr lang="en-IN" b="1" dirty="0" smtClean="0">
                <a:solidFill>
                  <a:srgbClr val="0070C0"/>
                </a:solidFill>
              </a:rPr>
              <a:t>Difference Plots</a:t>
            </a:r>
            <a:r>
              <a:rPr lang="en-IN" dirty="0" smtClean="0"/>
              <a:t>: Bias/ Difference</a:t>
            </a:r>
            <a:r>
              <a:rPr lang="en-IN" dirty="0"/>
              <a:t>, </a:t>
            </a:r>
            <a:r>
              <a:rPr lang="en-IN" dirty="0" smtClean="0"/>
              <a:t>% Bias, Average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087759009"/>
              </p:ext>
            </p:extLst>
          </p:nvPr>
        </p:nvGraphicFramePr>
        <p:xfrm>
          <a:off x="899592" y="2348880"/>
          <a:ext cx="7848872" cy="3558730"/>
        </p:xfrm>
        <a:graphic>
          <a:graphicData uri="http://schemas.openxmlformats.org/drawingml/2006/table">
            <a:tbl>
              <a:tblPr>
                <a:tableStyleId>{5C22544A-7EE6-4342-B048-85BDC9FD1C3A}</a:tableStyleId>
              </a:tblPr>
              <a:tblGrid>
                <a:gridCol w="288032"/>
                <a:gridCol w="1152128"/>
                <a:gridCol w="1440160"/>
                <a:gridCol w="1008112"/>
                <a:gridCol w="1152128"/>
                <a:gridCol w="1368152"/>
                <a:gridCol w="1440160"/>
              </a:tblGrid>
              <a:tr h="643571">
                <a:tc>
                  <a:txBody>
                    <a:bodyPr/>
                    <a:lstStyle/>
                    <a:p>
                      <a:pPr algn="ctr" fontAlgn="b"/>
                      <a:r>
                        <a:rPr lang="en-IN" sz="2000" u="none" strike="noStrike" dirty="0">
                          <a:effectLst/>
                        </a:rPr>
                        <a:t> </a:t>
                      </a:r>
                      <a:endParaRPr lang="en-IN" sz="2000" b="0" i="0" u="none" strike="noStrike" dirty="0">
                        <a:solidFill>
                          <a:srgbClr val="000000"/>
                        </a:solidFill>
                        <a:effectLst/>
                        <a:latin typeface="Calibri"/>
                      </a:endParaRPr>
                    </a:p>
                  </a:txBody>
                  <a:tcPr marL="6350" marR="6350" marT="6350" marB="0" anchor="b"/>
                </a:tc>
                <a:tc>
                  <a:txBody>
                    <a:bodyPr/>
                    <a:lstStyle/>
                    <a:p>
                      <a:pPr algn="ctr" fontAlgn="b"/>
                      <a:r>
                        <a:rPr lang="en-IN" sz="2000" u="none" strike="noStrike" dirty="0">
                          <a:solidFill>
                            <a:schemeClr val="bg1"/>
                          </a:solidFill>
                          <a:effectLst/>
                        </a:rPr>
                        <a:t>Reference </a:t>
                      </a:r>
                      <a:r>
                        <a:rPr lang="en-IN" sz="2000" u="none" strike="noStrike" dirty="0" smtClean="0">
                          <a:solidFill>
                            <a:schemeClr val="bg1"/>
                          </a:solidFill>
                          <a:effectLst/>
                        </a:rPr>
                        <a:t>Value X</a:t>
                      </a:r>
                      <a:endParaRPr lang="en-IN" sz="2000" b="0" i="0" u="none" strike="noStrike" dirty="0">
                        <a:solidFill>
                          <a:schemeClr val="bg1"/>
                        </a:solidFill>
                        <a:effectLst/>
                        <a:latin typeface="Calibri"/>
                      </a:endParaRPr>
                    </a:p>
                  </a:txBody>
                  <a:tcPr marL="6350" marR="6350" marT="6350" marB="0" anchor="b">
                    <a:solidFill>
                      <a:schemeClr val="accent2"/>
                    </a:solidFill>
                  </a:tcPr>
                </a:tc>
                <a:tc>
                  <a:txBody>
                    <a:bodyPr/>
                    <a:lstStyle/>
                    <a:p>
                      <a:pPr algn="ctr" fontAlgn="b"/>
                      <a:r>
                        <a:rPr lang="en-IN" sz="2000" u="none" strike="noStrike" dirty="0">
                          <a:solidFill>
                            <a:schemeClr val="bg1"/>
                          </a:solidFill>
                          <a:effectLst/>
                        </a:rPr>
                        <a:t>Obtained</a:t>
                      </a:r>
                      <a:r>
                        <a:rPr lang="en-IN" sz="2000" u="none" strike="noStrike" dirty="0">
                          <a:effectLst/>
                        </a:rPr>
                        <a:t> </a:t>
                      </a:r>
                      <a:r>
                        <a:rPr lang="en-IN" sz="2000" u="none" strike="noStrike" dirty="0" smtClean="0">
                          <a:solidFill>
                            <a:schemeClr val="bg1"/>
                          </a:solidFill>
                          <a:effectLst/>
                        </a:rPr>
                        <a:t>Value Y</a:t>
                      </a:r>
                      <a:endParaRPr lang="en-IN" sz="2000" b="0" i="0" u="none" strike="noStrike" dirty="0">
                        <a:solidFill>
                          <a:schemeClr val="bg1"/>
                        </a:solidFill>
                        <a:effectLst/>
                        <a:latin typeface="Calibri"/>
                      </a:endParaRPr>
                    </a:p>
                  </a:txBody>
                  <a:tcPr marL="6350" marR="6350" marT="6350" marB="0" anchor="b">
                    <a:solidFill>
                      <a:schemeClr val="accent2"/>
                    </a:solidFill>
                  </a:tcPr>
                </a:tc>
                <a:tc>
                  <a:txBody>
                    <a:bodyPr/>
                    <a:lstStyle/>
                    <a:p>
                      <a:pPr algn="ctr" fontAlgn="b"/>
                      <a:r>
                        <a:rPr lang="en-IN" sz="2000" u="none" strike="noStrike">
                          <a:effectLst/>
                        </a:rPr>
                        <a:t>Mean</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b="1" u="none" strike="noStrike" dirty="0">
                          <a:solidFill>
                            <a:srgbClr val="0070C0"/>
                          </a:solidFill>
                          <a:effectLst/>
                        </a:rPr>
                        <a:t> Difference</a:t>
                      </a:r>
                      <a:endParaRPr lang="en-IN" sz="2000" b="1" i="0" u="none" strike="noStrike" dirty="0">
                        <a:solidFill>
                          <a:srgbClr val="0070C0"/>
                        </a:solidFill>
                        <a:effectLst/>
                        <a:latin typeface="Calibri"/>
                      </a:endParaRPr>
                    </a:p>
                  </a:txBody>
                  <a:tcPr marL="6350" marR="6350" marT="6350" marB="0" anchor="b"/>
                </a:tc>
                <a:tc>
                  <a:txBody>
                    <a:bodyPr/>
                    <a:lstStyle/>
                    <a:p>
                      <a:pPr algn="ctr" fontAlgn="b"/>
                      <a:r>
                        <a:rPr lang="en-IN" sz="2000" b="1" u="none" strike="noStrike" dirty="0">
                          <a:solidFill>
                            <a:srgbClr val="0070C0"/>
                          </a:solidFill>
                          <a:effectLst/>
                        </a:rPr>
                        <a:t>Difference %</a:t>
                      </a:r>
                      <a:endParaRPr lang="en-IN" sz="2000" b="1" i="0" u="none" strike="noStrike" dirty="0">
                        <a:solidFill>
                          <a:srgbClr val="0070C0"/>
                        </a:solidFill>
                        <a:effectLst/>
                        <a:latin typeface="Calibri"/>
                      </a:endParaRPr>
                    </a:p>
                  </a:txBody>
                  <a:tcPr marL="6350" marR="6350" marT="6350" marB="0" anchor="b"/>
                </a:tc>
                <a:tc>
                  <a:txBody>
                    <a:bodyPr/>
                    <a:lstStyle/>
                    <a:p>
                      <a:pPr algn="ctr" fontAlgn="b"/>
                      <a:r>
                        <a:rPr lang="en-IN" sz="2000" u="none" strike="noStrike" dirty="0" smtClean="0">
                          <a:effectLst/>
                        </a:rPr>
                        <a:t>Abs</a:t>
                      </a:r>
                      <a:r>
                        <a:rPr lang="en-IN" sz="2000" u="none" strike="noStrike" baseline="0" dirty="0" smtClean="0">
                          <a:effectLst/>
                        </a:rPr>
                        <a:t> Difference</a:t>
                      </a:r>
                      <a:endParaRPr lang="en-IN" sz="2000" b="0" i="0" u="none" strike="noStrike" dirty="0">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1</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123</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120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121.5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-3</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a:effectLst/>
                        </a:rPr>
                        <a:t>-2.47</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2.47</a:t>
                      </a:r>
                      <a:endParaRPr lang="en-IN" sz="2000" b="0" i="0" u="none" strike="noStrike">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2</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160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130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145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-30</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a:effectLst/>
                        </a:rPr>
                        <a:t>-20.69</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20.69</a:t>
                      </a:r>
                      <a:endParaRPr lang="en-IN" sz="2000" b="0" i="0" u="none" strike="noStrike">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3</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235</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230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232.5</a:t>
                      </a:r>
                      <a:endParaRPr lang="en-IN" sz="2000" b="0" i="0" u="none" strike="noStrike" dirty="0">
                        <a:solidFill>
                          <a:srgbClr val="000000"/>
                        </a:solidFill>
                        <a:effectLst/>
                        <a:latin typeface="Calibri"/>
                      </a:endParaRPr>
                    </a:p>
                  </a:txBody>
                  <a:tcPr marL="6350" marR="6350" marT="6350" marB="0" anchor="b"/>
                </a:tc>
                <a:tc>
                  <a:txBody>
                    <a:bodyPr/>
                    <a:lstStyle/>
                    <a:p>
                      <a:pPr algn="r" fontAlgn="b"/>
                      <a:r>
                        <a:rPr lang="en-IN" sz="2000" u="none" strike="noStrike" dirty="0">
                          <a:effectLst/>
                        </a:rPr>
                        <a:t>-5</a:t>
                      </a:r>
                      <a:endParaRPr lang="en-IN" sz="2000" b="0" i="0" u="none" strike="noStrike" dirty="0">
                        <a:solidFill>
                          <a:srgbClr val="000000"/>
                        </a:solidFill>
                        <a:effectLst/>
                        <a:latin typeface="Calibri"/>
                      </a:endParaRPr>
                    </a:p>
                  </a:txBody>
                  <a:tcPr marL="6350" marR="6350" marT="6350" marB="0" anchor="b"/>
                </a:tc>
                <a:tc>
                  <a:txBody>
                    <a:bodyPr/>
                    <a:lstStyle/>
                    <a:p>
                      <a:pPr algn="ctr" fontAlgn="b"/>
                      <a:r>
                        <a:rPr lang="en-IN" sz="2000" u="none" strike="noStrike">
                          <a:effectLst/>
                        </a:rPr>
                        <a:t>-2.15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2.15</a:t>
                      </a:r>
                      <a:endParaRPr lang="en-IN" sz="2000" b="0" i="0" u="none" strike="noStrike" dirty="0">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4</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260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230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245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-30</a:t>
                      </a:r>
                      <a:endParaRPr lang="en-IN" sz="2000" b="0" i="0" u="none" strike="noStrike" dirty="0">
                        <a:solidFill>
                          <a:srgbClr val="000000"/>
                        </a:solidFill>
                        <a:effectLst/>
                        <a:latin typeface="Calibri"/>
                      </a:endParaRPr>
                    </a:p>
                  </a:txBody>
                  <a:tcPr marL="6350" marR="6350" marT="6350" marB="0" anchor="b"/>
                </a:tc>
                <a:tc>
                  <a:txBody>
                    <a:bodyPr/>
                    <a:lstStyle/>
                    <a:p>
                      <a:pPr algn="ctr" fontAlgn="b"/>
                      <a:r>
                        <a:rPr lang="en-IN" sz="2000" u="none" strike="noStrike" dirty="0">
                          <a:effectLst/>
                        </a:rPr>
                        <a:t>-12.24</a:t>
                      </a:r>
                      <a:endParaRPr lang="en-IN" sz="2000" b="0" i="0" u="none" strike="noStrike" dirty="0">
                        <a:solidFill>
                          <a:srgbClr val="000000"/>
                        </a:solidFill>
                        <a:effectLst/>
                        <a:latin typeface="Calibri"/>
                      </a:endParaRPr>
                    </a:p>
                  </a:txBody>
                  <a:tcPr marL="6350" marR="6350" marT="6350" marB="0" anchor="b"/>
                </a:tc>
                <a:tc>
                  <a:txBody>
                    <a:bodyPr/>
                    <a:lstStyle/>
                    <a:p>
                      <a:pPr algn="r" fontAlgn="b"/>
                      <a:r>
                        <a:rPr lang="en-IN" sz="2000" u="none" strike="noStrike">
                          <a:effectLst/>
                        </a:rPr>
                        <a:t>12.24</a:t>
                      </a:r>
                      <a:endParaRPr lang="en-IN" sz="2000" b="0" i="0" u="none" strike="noStrike">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12</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11</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dirty="0">
                          <a:effectLst/>
                        </a:rPr>
                        <a:t>18.18</a:t>
                      </a:r>
                      <a:endParaRPr lang="en-IN" sz="2000" b="0" i="0" u="none" strike="noStrike" dirty="0">
                        <a:solidFill>
                          <a:srgbClr val="000000"/>
                        </a:solidFill>
                        <a:effectLst/>
                        <a:latin typeface="Calibri"/>
                      </a:endParaRPr>
                    </a:p>
                  </a:txBody>
                  <a:tcPr marL="6350" marR="6350" marT="6350" marB="0" anchor="b"/>
                </a:tc>
                <a:tc>
                  <a:txBody>
                    <a:bodyPr/>
                    <a:lstStyle/>
                    <a:p>
                      <a:pPr algn="r" fontAlgn="b"/>
                      <a:r>
                        <a:rPr lang="en-IN" sz="2000" u="none" strike="noStrike">
                          <a:effectLst/>
                        </a:rPr>
                        <a:t>18.18</a:t>
                      </a:r>
                      <a:endParaRPr lang="en-IN" sz="2000" b="0" i="0" u="none" strike="noStrike">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6</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450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470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460</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20</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a:effectLst/>
                        </a:rPr>
                        <a:t>4.35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4.35</a:t>
                      </a:r>
                      <a:endParaRPr lang="en-IN" sz="2000" b="0" i="0" u="none" strike="noStrike" dirty="0">
                        <a:solidFill>
                          <a:srgbClr val="000000"/>
                        </a:solidFill>
                        <a:effectLst/>
                        <a:latin typeface="Calibri"/>
                      </a:endParaRPr>
                    </a:p>
                  </a:txBody>
                  <a:tcPr marL="6350" marR="6350" marT="6350" marB="0" anchor="b"/>
                </a:tc>
              </a:tr>
              <a:tr h="362831">
                <a:tc>
                  <a:txBody>
                    <a:bodyPr/>
                    <a:lstStyle/>
                    <a:p>
                      <a:pPr algn="r" fontAlgn="b"/>
                      <a:r>
                        <a:rPr lang="en-IN" sz="2000" u="none" strike="noStrike">
                          <a:effectLst/>
                        </a:rPr>
                        <a:t>7</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1090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1060</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a:effectLst/>
                        </a:rPr>
                        <a:t>1075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-30</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a:effectLst/>
                        </a:rPr>
                        <a:t>-2.79</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2.79</a:t>
                      </a:r>
                      <a:endParaRPr lang="en-IN" sz="2000" b="0" i="0" u="none" strike="noStrike" dirty="0">
                        <a:solidFill>
                          <a:srgbClr val="000000"/>
                        </a:solidFill>
                        <a:effectLst/>
                        <a:latin typeface="Calibri"/>
                      </a:endParaRPr>
                    </a:p>
                  </a:txBody>
                  <a:tcPr marL="6350" marR="6350" marT="6350" marB="0" anchor="b"/>
                </a:tc>
              </a:tr>
              <a:tr h="375342">
                <a:tc>
                  <a:txBody>
                    <a:bodyPr/>
                    <a:lstStyle/>
                    <a:p>
                      <a:pPr algn="l" fontAlgn="b"/>
                      <a:r>
                        <a:rPr lang="en-IN" sz="2000" u="none" strike="noStrike">
                          <a:effectLst/>
                        </a:rPr>
                        <a:t> </a:t>
                      </a:r>
                      <a:endParaRPr lang="en-IN" sz="2000" b="0" i="0" u="none" strike="noStrike">
                        <a:solidFill>
                          <a:srgbClr val="000000"/>
                        </a:solidFill>
                        <a:effectLst/>
                        <a:latin typeface="Calibri"/>
                      </a:endParaRPr>
                    </a:p>
                  </a:txBody>
                  <a:tcPr marL="6350" marR="6350" marT="6350" marB="0" anchor="b"/>
                </a:tc>
                <a:tc>
                  <a:txBody>
                    <a:bodyPr/>
                    <a:lstStyle/>
                    <a:p>
                      <a:pPr algn="l" fontAlgn="b"/>
                      <a:r>
                        <a:rPr lang="en-IN" sz="2000" u="none" strike="noStrike" dirty="0">
                          <a:effectLst/>
                        </a:rPr>
                        <a:t> </a:t>
                      </a:r>
                      <a:endParaRPr lang="en-IN" sz="2000" b="0" i="0" u="none" strike="noStrike" dirty="0">
                        <a:solidFill>
                          <a:srgbClr val="000000"/>
                        </a:solidFill>
                        <a:effectLst/>
                        <a:latin typeface="Calibri"/>
                      </a:endParaRPr>
                    </a:p>
                  </a:txBody>
                  <a:tcPr marL="6350" marR="6350" marT="6350" marB="0" anchor="b"/>
                </a:tc>
                <a:tc>
                  <a:txBody>
                    <a:bodyPr/>
                    <a:lstStyle/>
                    <a:p>
                      <a:pPr algn="l" fontAlgn="b"/>
                      <a:r>
                        <a:rPr lang="en-IN" sz="2000" u="none" strike="noStrike" dirty="0">
                          <a:effectLst/>
                        </a:rPr>
                        <a:t> </a:t>
                      </a:r>
                      <a:endParaRPr lang="en-IN" sz="2000" b="0" i="0" u="none" strike="noStrike" dirty="0">
                        <a:solidFill>
                          <a:srgbClr val="000000"/>
                        </a:solidFill>
                        <a:effectLst/>
                        <a:latin typeface="Calibri"/>
                      </a:endParaRPr>
                    </a:p>
                  </a:txBody>
                  <a:tcPr marL="6350" marR="6350" marT="6350" marB="0" anchor="b"/>
                </a:tc>
                <a:tc>
                  <a:txBody>
                    <a:bodyPr/>
                    <a:lstStyle/>
                    <a:p>
                      <a:pPr algn="l" fontAlgn="b"/>
                      <a:r>
                        <a:rPr lang="en-IN" sz="2000" u="none" strike="noStrike">
                          <a:effectLst/>
                        </a:rPr>
                        <a:t> </a:t>
                      </a:r>
                      <a:endParaRPr lang="en-IN" sz="2000" b="0" i="0" u="none" strike="noStrike">
                        <a:solidFill>
                          <a:srgbClr val="000000"/>
                        </a:solidFill>
                        <a:effectLst/>
                        <a:latin typeface="Calibri"/>
                      </a:endParaRPr>
                    </a:p>
                  </a:txBody>
                  <a:tcPr marL="6350" marR="6350" marT="6350" marB="0" anchor="b"/>
                </a:tc>
                <a:tc>
                  <a:txBody>
                    <a:bodyPr/>
                    <a:lstStyle/>
                    <a:p>
                      <a:pPr algn="l" fontAlgn="b"/>
                      <a:r>
                        <a:rPr lang="en-IN" sz="2000" u="none" strike="noStrike">
                          <a:effectLst/>
                        </a:rPr>
                        <a:t> </a:t>
                      </a:r>
                      <a:endParaRPr lang="en-IN" sz="2000" b="0" i="0" u="none" strike="noStrike">
                        <a:solidFill>
                          <a:srgbClr val="000000"/>
                        </a:solidFill>
                        <a:effectLst/>
                        <a:latin typeface="Calibri"/>
                      </a:endParaRPr>
                    </a:p>
                  </a:txBody>
                  <a:tcPr marL="6350" marR="6350" marT="6350" marB="0" anchor="b"/>
                </a:tc>
                <a:tc>
                  <a:txBody>
                    <a:bodyPr/>
                    <a:lstStyle/>
                    <a:p>
                      <a:pPr algn="ctr" fontAlgn="b"/>
                      <a:r>
                        <a:rPr lang="en-IN" sz="2000" u="none" strike="noStrike" dirty="0">
                          <a:effectLst/>
                        </a:rPr>
                        <a:t> </a:t>
                      </a:r>
                      <a:r>
                        <a:rPr lang="en-IN" sz="2000" u="none" strike="noStrike" dirty="0" smtClean="0">
                          <a:effectLst/>
                        </a:rPr>
                        <a:t>Average</a:t>
                      </a:r>
                      <a:endParaRPr lang="en-IN" sz="2000" b="0" i="0" u="none" strike="noStrike" dirty="0">
                        <a:solidFill>
                          <a:srgbClr val="000000"/>
                        </a:solidFill>
                        <a:effectLst/>
                        <a:latin typeface="Calibri"/>
                      </a:endParaRPr>
                    </a:p>
                  </a:txBody>
                  <a:tcPr marL="6350" marR="6350" marT="6350" marB="0" anchor="b"/>
                </a:tc>
                <a:tc>
                  <a:txBody>
                    <a:bodyPr/>
                    <a:lstStyle/>
                    <a:p>
                      <a:pPr algn="r" fontAlgn="b"/>
                      <a:r>
                        <a:rPr lang="en-IN" sz="2000" u="none" strike="noStrike" dirty="0">
                          <a:effectLst/>
                        </a:rPr>
                        <a:t>8.98</a:t>
                      </a:r>
                      <a:endParaRPr lang="en-IN" sz="2000" b="0" i="0" u="none" strike="noStrike" dirty="0">
                        <a:solidFill>
                          <a:srgbClr val="000000"/>
                        </a:solidFill>
                        <a:effectLst/>
                        <a:latin typeface="Calibri"/>
                      </a:endParaRPr>
                    </a:p>
                  </a:txBody>
                  <a:tcPr marL="6350" marR="6350" marT="6350" marB="0" anchor="b">
                    <a:solidFill>
                      <a:schemeClr val="accent2"/>
                    </a:solidFill>
                  </a:tcPr>
                </a:tc>
              </a:tr>
            </a:tbl>
          </a:graphicData>
        </a:graphic>
      </p:graphicFrame>
      <p:sp>
        <p:nvSpPr>
          <p:cNvPr id="5" name="Date Placeholder 4"/>
          <p:cNvSpPr>
            <a:spLocks noGrp="1"/>
          </p:cNvSpPr>
          <p:nvPr>
            <p:ph type="dt" sz="half" idx="10"/>
          </p:nvPr>
        </p:nvSpPr>
        <p:spPr/>
        <p:txBody>
          <a:bodyPr/>
          <a:lstStyle/>
          <a:p>
            <a:fld id="{5EC44625-9D0D-4F00-8456-9C89E3C3B101}"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15</a:t>
            </a:fld>
            <a:endParaRPr lang="en-IN"/>
          </a:p>
        </p:txBody>
      </p:sp>
    </p:spTree>
    <p:extLst>
      <p:ext uri="{BB962C8B-B14F-4D97-AF65-F5344CB8AC3E}">
        <p14:creationId xmlns:p14="http://schemas.microsoft.com/office/powerpoint/2010/main" val="267202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48865566"/>
              </p:ext>
            </p:extLst>
          </p:nvPr>
        </p:nvGraphicFramePr>
        <p:xfrm>
          <a:off x="251520" y="188640"/>
          <a:ext cx="8496944" cy="6204720"/>
        </p:xfrm>
        <a:graphic>
          <a:graphicData uri="http://schemas.openxmlformats.org/drawingml/2006/table">
            <a:tbl>
              <a:tblPr firstRow="1" bandRow="1">
                <a:tableStyleId>{073A0DAA-6AF3-43AB-8588-CEC1D06C72B9}</a:tableStyleId>
              </a:tblPr>
              <a:tblGrid>
                <a:gridCol w="8496944"/>
              </a:tblGrid>
              <a:tr h="3096344">
                <a:tc>
                  <a:txBody>
                    <a:bodyPr/>
                    <a:lstStyle/>
                    <a:p>
                      <a:endParaRPr lang="en-IN" dirty="0" smtClean="0"/>
                    </a:p>
                    <a:p>
                      <a:endParaRPr lang="en-IN" dirty="0" smtClean="0"/>
                    </a:p>
                    <a:p>
                      <a:endParaRPr lang="en-IN" dirty="0"/>
                    </a:p>
                  </a:txBody>
                  <a:tcPr/>
                </a:tc>
              </a:tr>
              <a:tr h="3108376">
                <a:tc>
                  <a:txBody>
                    <a:bodyPr/>
                    <a:lstStyle/>
                    <a:p>
                      <a:endParaRPr lang="en-IN" dirty="0" smtClean="0"/>
                    </a:p>
                    <a:p>
                      <a:endParaRPr lang="en-IN" dirty="0" smtClean="0"/>
                    </a:p>
                    <a:p>
                      <a:endParaRPr lang="en-IN" dirty="0" smtClean="0"/>
                    </a:p>
                    <a:p>
                      <a:endParaRPr lang="en-IN" dirty="0" smtClean="0"/>
                    </a:p>
                    <a:p>
                      <a:endParaRPr lang="en-IN" dirty="0"/>
                    </a:p>
                  </a:txBody>
                  <a:tcPr/>
                </a:tc>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65" y="3284984"/>
            <a:ext cx="8280920" cy="338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8092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9AEB79A-AE0A-4396-AC21-ACF1C67844ED}"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16</a:t>
            </a:fld>
            <a:endParaRPr lang="en-IN"/>
          </a:p>
        </p:txBody>
      </p:sp>
    </p:spTree>
    <p:extLst>
      <p:ext uri="{BB962C8B-B14F-4D97-AF65-F5344CB8AC3E}">
        <p14:creationId xmlns:p14="http://schemas.microsoft.com/office/powerpoint/2010/main" val="89096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Accuracy or </a:t>
            </a:r>
            <a:r>
              <a:rPr lang="en-US" b="1" dirty="0" smtClean="0"/>
              <a:t>Trueness</a:t>
            </a:r>
            <a:endParaRPr lang="en-IN" dirty="0"/>
          </a:p>
        </p:txBody>
      </p:sp>
      <p:sp>
        <p:nvSpPr>
          <p:cNvPr id="3" name="Content Placeholder 2"/>
          <p:cNvSpPr>
            <a:spLocks noGrp="1"/>
          </p:cNvSpPr>
          <p:nvPr>
            <p:ph idx="1"/>
          </p:nvPr>
        </p:nvSpPr>
        <p:spPr/>
        <p:txBody>
          <a:bodyPr>
            <a:normAutofit/>
          </a:bodyPr>
          <a:lstStyle/>
          <a:p>
            <a:pPr marL="457200" lvl="1" indent="0">
              <a:buNone/>
            </a:pPr>
            <a:r>
              <a:rPr lang="en-IN" b="1" dirty="0" smtClean="0">
                <a:solidFill>
                  <a:srgbClr val="0070C0"/>
                </a:solidFill>
              </a:rPr>
              <a:t>Regression Analysis: </a:t>
            </a:r>
            <a:r>
              <a:rPr lang="en-IN" dirty="0" smtClean="0"/>
              <a:t>X </a:t>
            </a:r>
            <a:r>
              <a:rPr lang="en-IN" dirty="0"/>
              <a:t>is Comparative method or Current method. Y is your New method or Test </a:t>
            </a:r>
            <a:r>
              <a:rPr lang="en-IN" dirty="0" smtClean="0"/>
              <a:t>method</a:t>
            </a:r>
          </a:p>
          <a:p>
            <a:pPr marL="457200" lvl="1" indent="0">
              <a:buNone/>
            </a:pPr>
            <a:endParaRPr lang="en-IN" dirty="0"/>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902314969"/>
              </p:ext>
            </p:extLst>
          </p:nvPr>
        </p:nvGraphicFramePr>
        <p:xfrm>
          <a:off x="1043608" y="3001453"/>
          <a:ext cx="5472607" cy="3379876"/>
        </p:xfrm>
        <a:graphic>
          <a:graphicData uri="http://schemas.openxmlformats.org/drawingml/2006/table">
            <a:tbl>
              <a:tblPr>
                <a:tableStyleId>{5C22544A-7EE6-4342-B048-85BDC9FD1C3A}</a:tableStyleId>
              </a:tblPr>
              <a:tblGrid>
                <a:gridCol w="1094521"/>
                <a:gridCol w="2166241"/>
                <a:gridCol w="2211845"/>
              </a:tblGrid>
              <a:tr h="611226">
                <a:tc>
                  <a:txBody>
                    <a:bodyPr/>
                    <a:lstStyle/>
                    <a:p>
                      <a:pPr algn="ctr" fontAlgn="b"/>
                      <a:r>
                        <a:rPr lang="en-IN" sz="2000" u="none" strike="noStrike" dirty="0">
                          <a:effectLst/>
                        </a:rPr>
                        <a:t> </a:t>
                      </a:r>
                      <a:endParaRPr lang="en-IN" sz="2000" b="0" i="0" u="none" strike="noStrike" dirty="0">
                        <a:solidFill>
                          <a:srgbClr val="000000"/>
                        </a:solidFill>
                        <a:effectLst/>
                        <a:latin typeface="Calibri"/>
                      </a:endParaRPr>
                    </a:p>
                  </a:txBody>
                  <a:tcPr marL="6350" marR="6350" marT="6350" marB="0" anchor="b"/>
                </a:tc>
                <a:tc>
                  <a:txBody>
                    <a:bodyPr/>
                    <a:lstStyle/>
                    <a:p>
                      <a:pPr algn="ctr" fontAlgn="b"/>
                      <a:r>
                        <a:rPr lang="en-IN" sz="2000" u="none" strike="noStrike" dirty="0">
                          <a:effectLst/>
                        </a:rPr>
                        <a:t>Reference </a:t>
                      </a:r>
                      <a:r>
                        <a:rPr lang="en-IN" sz="2000" u="none" strike="noStrike" dirty="0" smtClean="0">
                          <a:effectLst/>
                        </a:rPr>
                        <a:t>Value X</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ctr" fontAlgn="b"/>
                      <a:r>
                        <a:rPr lang="en-IN" sz="2000" u="none" strike="noStrike" dirty="0">
                          <a:effectLst/>
                        </a:rPr>
                        <a:t>Obtained </a:t>
                      </a:r>
                      <a:r>
                        <a:rPr lang="en-IN" sz="2000" u="none" strike="noStrike" dirty="0" smtClean="0">
                          <a:effectLst/>
                        </a:rPr>
                        <a:t>Value Y</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1</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dirty="0">
                          <a:effectLst/>
                        </a:rPr>
                        <a:t>123</a:t>
                      </a:r>
                      <a:endParaRPr lang="en-IN" sz="2000" b="0" i="0" u="none" strike="noStrike" dirty="0">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120</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2</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160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130</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3</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235</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230</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4</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260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230</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5</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12</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6</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450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470</a:t>
                      </a:r>
                      <a:endParaRPr lang="en-IN" sz="2000" b="0" i="0" u="none" strike="noStrike" dirty="0">
                        <a:solidFill>
                          <a:srgbClr val="000000"/>
                        </a:solidFill>
                        <a:effectLst/>
                        <a:latin typeface="Calibri"/>
                      </a:endParaRPr>
                    </a:p>
                  </a:txBody>
                  <a:tcPr marL="6350" marR="6350" marT="6350" marB="0" anchor="b">
                    <a:solidFill>
                      <a:schemeClr val="accent2"/>
                    </a:solidFill>
                  </a:tcPr>
                </a:tc>
              </a:tr>
              <a:tr h="344596">
                <a:tc>
                  <a:txBody>
                    <a:bodyPr/>
                    <a:lstStyle/>
                    <a:p>
                      <a:pPr algn="r" fontAlgn="b"/>
                      <a:r>
                        <a:rPr lang="en-IN" sz="2000" u="none" strike="noStrike">
                          <a:effectLst/>
                        </a:rPr>
                        <a:t>7</a:t>
                      </a:r>
                      <a:endParaRPr lang="en-IN" sz="2000" b="0" i="0" u="none" strike="noStrike">
                        <a:solidFill>
                          <a:srgbClr val="000000"/>
                        </a:solidFill>
                        <a:effectLst/>
                        <a:latin typeface="Calibri"/>
                      </a:endParaRPr>
                    </a:p>
                  </a:txBody>
                  <a:tcPr marL="6350" marR="6350" marT="6350" marB="0" anchor="b"/>
                </a:tc>
                <a:tc>
                  <a:txBody>
                    <a:bodyPr/>
                    <a:lstStyle/>
                    <a:p>
                      <a:pPr algn="r" fontAlgn="b"/>
                      <a:r>
                        <a:rPr lang="en-IN" sz="2000" u="none" strike="noStrike">
                          <a:effectLst/>
                        </a:rPr>
                        <a:t>1090</a:t>
                      </a:r>
                      <a:endParaRPr lang="en-IN" sz="2000" b="0" i="0" u="none" strike="noStrike">
                        <a:solidFill>
                          <a:srgbClr val="000000"/>
                        </a:solidFill>
                        <a:effectLst/>
                        <a:latin typeface="Calibri"/>
                      </a:endParaRPr>
                    </a:p>
                  </a:txBody>
                  <a:tcPr marL="6350" marR="6350" marT="6350" marB="0" anchor="b">
                    <a:solidFill>
                      <a:schemeClr val="accent2"/>
                    </a:solidFill>
                  </a:tcPr>
                </a:tc>
                <a:tc>
                  <a:txBody>
                    <a:bodyPr/>
                    <a:lstStyle/>
                    <a:p>
                      <a:pPr algn="r" fontAlgn="b"/>
                      <a:r>
                        <a:rPr lang="en-IN" sz="2000" u="none" strike="noStrike" dirty="0">
                          <a:effectLst/>
                        </a:rPr>
                        <a:t>1060</a:t>
                      </a:r>
                      <a:endParaRPr lang="en-IN" sz="2000" b="0" i="0" u="none" strike="noStrike" dirty="0">
                        <a:solidFill>
                          <a:srgbClr val="000000"/>
                        </a:solidFill>
                        <a:effectLst/>
                        <a:latin typeface="Calibri"/>
                      </a:endParaRPr>
                    </a:p>
                  </a:txBody>
                  <a:tcPr marL="6350" marR="6350" marT="6350" marB="0" anchor="b">
                    <a:solidFill>
                      <a:schemeClr val="accent2"/>
                    </a:solidFill>
                  </a:tcPr>
                </a:tc>
              </a:tr>
              <a:tr h="356478">
                <a:tc>
                  <a:txBody>
                    <a:bodyPr/>
                    <a:lstStyle/>
                    <a:p>
                      <a:pPr algn="l" fontAlgn="b"/>
                      <a:r>
                        <a:rPr lang="en-IN" sz="2000" u="none" strike="noStrike">
                          <a:effectLst/>
                        </a:rPr>
                        <a:t> </a:t>
                      </a:r>
                      <a:endParaRPr lang="en-IN" sz="2000" b="0" i="0" u="none" strike="noStrike">
                        <a:solidFill>
                          <a:srgbClr val="000000"/>
                        </a:solidFill>
                        <a:effectLst/>
                        <a:latin typeface="Calibri"/>
                      </a:endParaRPr>
                    </a:p>
                  </a:txBody>
                  <a:tcPr marL="6350" marR="6350" marT="6350" marB="0" anchor="b"/>
                </a:tc>
                <a:tc>
                  <a:txBody>
                    <a:bodyPr/>
                    <a:lstStyle/>
                    <a:p>
                      <a:pPr algn="l" fontAlgn="b"/>
                      <a:r>
                        <a:rPr lang="en-IN" sz="2000" u="none" strike="noStrike">
                          <a:effectLst/>
                        </a:rPr>
                        <a:t> </a:t>
                      </a:r>
                      <a:endParaRPr lang="en-IN" sz="2000" b="0" i="0" u="none" strike="noStrike">
                        <a:solidFill>
                          <a:srgbClr val="000000"/>
                        </a:solidFill>
                        <a:effectLst/>
                        <a:latin typeface="Calibri"/>
                      </a:endParaRPr>
                    </a:p>
                  </a:txBody>
                  <a:tcPr marL="6350" marR="6350" marT="6350" marB="0" anchor="b"/>
                </a:tc>
                <a:tc>
                  <a:txBody>
                    <a:bodyPr/>
                    <a:lstStyle/>
                    <a:p>
                      <a:pPr algn="l" fontAlgn="b"/>
                      <a:r>
                        <a:rPr lang="en-IN" sz="2000" u="none" strike="noStrike" dirty="0">
                          <a:effectLst/>
                        </a:rPr>
                        <a:t> </a:t>
                      </a:r>
                      <a:endParaRPr lang="en-IN" sz="2000" b="0" i="0" u="none" strike="noStrike" dirty="0">
                        <a:solidFill>
                          <a:srgbClr val="000000"/>
                        </a:solidFill>
                        <a:effectLst/>
                        <a:latin typeface="Calibri"/>
                      </a:endParaRPr>
                    </a:p>
                  </a:txBody>
                  <a:tcPr marL="6350" marR="6350" marT="6350" marB="0" anchor="b"/>
                </a:tc>
              </a:tr>
            </a:tbl>
          </a:graphicData>
        </a:graphic>
      </p:graphicFrame>
      <p:sp>
        <p:nvSpPr>
          <p:cNvPr id="5" name="Date Placeholder 4"/>
          <p:cNvSpPr>
            <a:spLocks noGrp="1"/>
          </p:cNvSpPr>
          <p:nvPr>
            <p:ph type="dt" sz="half" idx="10"/>
          </p:nvPr>
        </p:nvSpPr>
        <p:spPr/>
        <p:txBody>
          <a:bodyPr/>
          <a:lstStyle/>
          <a:p>
            <a:fld id="{2C9AE2A4-4151-4D40-9E92-79552576ECAF}"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17</a:t>
            </a:fld>
            <a:endParaRPr lang="en-IN"/>
          </a:p>
        </p:txBody>
      </p:sp>
    </p:spTree>
    <p:extLst>
      <p:ext uri="{BB962C8B-B14F-4D97-AF65-F5344CB8AC3E}">
        <p14:creationId xmlns:p14="http://schemas.microsoft.com/office/powerpoint/2010/main" val="92130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Regression Analysis</a:t>
            </a:r>
            <a:br>
              <a:rPr lang="en-IN" dirty="0" smtClean="0"/>
            </a:br>
            <a:r>
              <a:rPr lang="en-IN" b="1" dirty="0" smtClean="0">
                <a:solidFill>
                  <a:srgbClr val="0070C0"/>
                </a:solidFill>
              </a:rPr>
              <a:t>Correlation: r </a:t>
            </a:r>
            <a:r>
              <a:rPr lang="en-IN" dirty="0" smtClean="0"/>
              <a:t>&amp; </a:t>
            </a:r>
            <a:r>
              <a:rPr lang="en-IN" b="1" dirty="0" smtClean="0">
                <a:solidFill>
                  <a:srgbClr val="0070C0"/>
                </a:solidFill>
              </a:rPr>
              <a:t>bias: </a:t>
            </a:r>
            <a:r>
              <a:rPr lang="en-IN" b="1" dirty="0" err="1" smtClean="0">
                <a:solidFill>
                  <a:srgbClr val="0070C0"/>
                </a:solidFill>
              </a:rPr>
              <a:t>mx+b</a:t>
            </a:r>
            <a:endParaRPr lang="en-IN" b="1"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5298313"/>
              </p:ext>
            </p:extLst>
          </p:nvPr>
        </p:nvGraphicFramePr>
        <p:xfrm>
          <a:off x="755576" y="1844824"/>
          <a:ext cx="1219200" cy="1152525"/>
        </p:xfrm>
        <a:graphic>
          <a:graphicData uri="http://schemas.openxmlformats.org/drawingml/2006/table">
            <a:tbl>
              <a:tblPr/>
              <a:tblGrid>
                <a:gridCol w="609600"/>
                <a:gridCol w="609600"/>
              </a:tblGrid>
              <a:tr h="190500">
                <a:tc>
                  <a:txBody>
                    <a:bodyPr/>
                    <a:lstStyle/>
                    <a:p>
                      <a:pPr algn="l" fontAlgn="b"/>
                      <a:r>
                        <a:rPr lang="en-IN" sz="1100" b="1" i="0" u="none" strike="noStrike" dirty="0" smtClean="0">
                          <a:solidFill>
                            <a:srgbClr val="000000"/>
                          </a:solidFill>
                          <a:effectLst/>
                          <a:latin typeface="Calibri"/>
                        </a:rPr>
                        <a:t>Reference </a:t>
                      </a:r>
                      <a:endParaRPr lang="en-IN" sz="1100" b="1" i="0" u="none" strike="noStrike" dirty="0">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IN" sz="1100" b="1" i="0" u="none" strike="noStrike" dirty="0" smtClean="0">
                          <a:solidFill>
                            <a:srgbClr val="000000"/>
                          </a:solidFill>
                          <a:effectLst/>
                          <a:latin typeface="Calibri"/>
                        </a:rPr>
                        <a:t>Test</a:t>
                      </a:r>
                      <a:endParaRPr lang="en-IN" sz="11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r" fontAlgn="b"/>
                      <a:r>
                        <a:rPr lang="en-IN" sz="1100" b="1" i="0" u="none" strike="noStrike" dirty="0">
                          <a:solidFill>
                            <a:srgbClr val="000000"/>
                          </a:solidFill>
                          <a:effectLst/>
                          <a:latin typeface="Calibri"/>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1" i="0" u="none" strike="noStrike" dirty="0">
                          <a:solidFill>
                            <a:srgbClr val="000000"/>
                          </a:solidFill>
                          <a:effectLst/>
                          <a:latin typeface="Calibri"/>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r" fontAlgn="b"/>
                      <a:r>
                        <a:rPr lang="en-IN" sz="1100" b="1" i="0" u="none" strike="noStrike">
                          <a:solidFill>
                            <a:srgbClr val="000000"/>
                          </a:solidFill>
                          <a:effectLst/>
                          <a:latin typeface="Calibri"/>
                        </a:rPr>
                        <a:t>11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1" i="0" u="none" strike="noStrike" dirty="0">
                          <a:solidFill>
                            <a:srgbClr val="000000"/>
                          </a:solidFill>
                          <a:effectLst/>
                          <a:latin typeface="Calibri"/>
                        </a:rPr>
                        <a:t>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r" fontAlgn="b"/>
                      <a:r>
                        <a:rPr lang="en-IN" sz="1100" b="1" i="0" u="none" strike="noStrike">
                          <a:solidFill>
                            <a:srgbClr val="000000"/>
                          </a:solidFill>
                          <a:effectLst/>
                          <a:latin typeface="Calibri"/>
                        </a:rPr>
                        <a:t>21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1" i="0" u="none" strike="noStrike" dirty="0">
                          <a:solidFill>
                            <a:srgbClr val="000000"/>
                          </a:solidFill>
                          <a:effectLst/>
                          <a:latin typeface="Calibri"/>
                        </a:rPr>
                        <a:t>23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0500">
                <a:tc>
                  <a:txBody>
                    <a:bodyPr/>
                    <a:lstStyle/>
                    <a:p>
                      <a:pPr algn="r" fontAlgn="b"/>
                      <a:r>
                        <a:rPr lang="en-IN" sz="1100" b="1" i="0" u="none" strike="noStrike">
                          <a:solidFill>
                            <a:srgbClr val="000000"/>
                          </a:solidFill>
                          <a:effectLst/>
                          <a:latin typeface="Calibri"/>
                        </a:rPr>
                        <a:t>31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1" i="0" u="none" strike="noStrike" dirty="0">
                          <a:solidFill>
                            <a:srgbClr val="000000"/>
                          </a:solidFill>
                          <a:effectLst/>
                          <a:latin typeface="Calibri"/>
                        </a:rPr>
                        <a:t>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r" fontAlgn="b"/>
                      <a:r>
                        <a:rPr lang="en-IN" sz="1100" b="1" i="0" u="none" strike="noStrike">
                          <a:solidFill>
                            <a:srgbClr val="000000"/>
                          </a:solidFill>
                          <a:effectLst/>
                          <a:latin typeface="Calibri"/>
                        </a:rPr>
                        <a:t>41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1" i="0" u="none" strike="noStrike" dirty="0">
                          <a:solidFill>
                            <a:srgbClr val="000000"/>
                          </a:solidFill>
                          <a:effectLst/>
                          <a:latin typeface="Calibri"/>
                        </a:rPr>
                        <a:t>43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385708397"/>
              </p:ext>
            </p:extLst>
          </p:nvPr>
        </p:nvGraphicFramePr>
        <p:xfrm>
          <a:off x="2123728" y="1700808"/>
          <a:ext cx="6840760"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fld id="{37551DAF-0527-4D68-B4AB-6F887561B18B}" type="datetime1">
              <a:rPr lang="en-IN" smtClean="0"/>
              <a:t>25-06-2018</a:t>
            </a:fld>
            <a:endParaRPr lang="en-IN"/>
          </a:p>
        </p:txBody>
      </p:sp>
      <p:sp>
        <p:nvSpPr>
          <p:cNvPr id="4" name="Footer Placeholder 3"/>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18</a:t>
            </a:fld>
            <a:endParaRPr lang="en-IN"/>
          </a:p>
        </p:txBody>
      </p:sp>
    </p:spTree>
    <p:extLst>
      <p:ext uri="{BB962C8B-B14F-4D97-AF65-F5344CB8AC3E}">
        <p14:creationId xmlns:p14="http://schemas.microsoft.com/office/powerpoint/2010/main" val="373814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Regression: Proportional Error</a:t>
            </a:r>
            <a:br>
              <a:rPr lang="en-IN" dirty="0" smtClean="0"/>
            </a:br>
            <a:r>
              <a:rPr lang="en-IN" dirty="0" smtClean="0"/>
              <a:t>Slope</a:t>
            </a:r>
            <a:endParaRPr lang="en-IN" dirty="0"/>
          </a:p>
        </p:txBody>
      </p:sp>
      <p:pic>
        <p:nvPicPr>
          <p:cNvPr id="4" name="Content Placeholder 3"/>
          <p:cNvPicPr>
            <a:picLocks noGrp="1"/>
          </p:cNvPicPr>
          <p:nvPr>
            <p:ph idx="1"/>
          </p:nvPr>
        </p:nvPicPr>
        <p:blipFill rotWithShape="1">
          <a:blip r:embed="rId2"/>
          <a:srcRect l="6388" t="38304" r="48317" b="22107"/>
          <a:stretch/>
        </p:blipFill>
        <p:spPr bwMode="auto">
          <a:xfrm>
            <a:off x="755576" y="1772816"/>
            <a:ext cx="7560840" cy="352839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C114D471-0DE3-4B6E-923E-3AC76EA54DC3}"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19</a:t>
            </a:fld>
            <a:endParaRPr lang="en-IN"/>
          </a:p>
        </p:txBody>
      </p:sp>
    </p:spTree>
    <p:extLst>
      <p:ext uri="{BB962C8B-B14F-4D97-AF65-F5344CB8AC3E}">
        <p14:creationId xmlns:p14="http://schemas.microsoft.com/office/powerpoint/2010/main" val="123704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Introducing a New Method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3948694"/>
              </p:ext>
            </p:extLst>
          </p:nvPr>
        </p:nvGraphicFramePr>
        <p:xfrm>
          <a:off x="304800" y="1143000"/>
          <a:ext cx="8382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55E1A0C5-CD04-4FAE-80A0-F22842C92E97}"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a:t>
            </a:fld>
            <a:endParaRPr lang="en-IN"/>
          </a:p>
        </p:txBody>
      </p:sp>
    </p:spTree>
    <p:extLst>
      <p:ext uri="{BB962C8B-B14F-4D97-AF65-F5344CB8AC3E}">
        <p14:creationId xmlns:p14="http://schemas.microsoft.com/office/powerpoint/2010/main" val="35840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Regression: Constant Error</a:t>
            </a:r>
            <a:br>
              <a:rPr lang="en-IN" dirty="0" smtClean="0"/>
            </a:br>
            <a:r>
              <a:rPr lang="en-IN" dirty="0" smtClean="0"/>
              <a:t>Intercept</a:t>
            </a:r>
            <a:endParaRPr lang="en-IN" dirty="0"/>
          </a:p>
        </p:txBody>
      </p:sp>
      <p:pic>
        <p:nvPicPr>
          <p:cNvPr id="4" name="Content Placeholder 3"/>
          <p:cNvPicPr>
            <a:picLocks noGrp="1"/>
          </p:cNvPicPr>
          <p:nvPr>
            <p:ph idx="1"/>
          </p:nvPr>
        </p:nvPicPr>
        <p:blipFill rotWithShape="1">
          <a:blip r:embed="rId2"/>
          <a:srcRect l="6533" t="28020" r="47881" b="32648"/>
          <a:stretch/>
        </p:blipFill>
        <p:spPr bwMode="auto">
          <a:xfrm>
            <a:off x="899592" y="1916832"/>
            <a:ext cx="7920880" cy="352839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37451021-2625-4742-9AF5-7930F81C9CCB}"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20</a:t>
            </a:fld>
            <a:endParaRPr lang="en-IN"/>
          </a:p>
        </p:txBody>
      </p:sp>
    </p:spTree>
    <p:extLst>
      <p:ext uri="{BB962C8B-B14F-4D97-AF65-F5344CB8AC3E}">
        <p14:creationId xmlns:p14="http://schemas.microsoft.com/office/powerpoint/2010/main" val="151736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
            </a:r>
            <a:endParaRPr lang="en-IN" dirty="0"/>
          </a:p>
        </p:txBody>
      </p:sp>
      <p:pic>
        <p:nvPicPr>
          <p:cNvPr id="4" name="Content Placeholder 3"/>
          <p:cNvPicPr>
            <a:picLocks noGrp="1"/>
          </p:cNvPicPr>
          <p:nvPr>
            <p:ph idx="1"/>
          </p:nvPr>
        </p:nvPicPr>
        <p:blipFill rotWithShape="1">
          <a:blip r:embed="rId2"/>
          <a:srcRect l="11905" t="33933" r="38444" b="22622"/>
          <a:stretch/>
        </p:blipFill>
        <p:spPr bwMode="auto">
          <a:xfrm>
            <a:off x="899592" y="1628800"/>
            <a:ext cx="7272808" cy="41764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0386760F-ECB9-448D-B358-04B97A4499B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21</a:t>
            </a:fld>
            <a:endParaRPr lang="en-IN"/>
          </a:p>
        </p:txBody>
      </p:sp>
    </p:spTree>
    <p:extLst>
      <p:ext uri="{BB962C8B-B14F-4D97-AF65-F5344CB8AC3E}">
        <p14:creationId xmlns:p14="http://schemas.microsoft.com/office/powerpoint/2010/main" val="149542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err="1" smtClean="0"/>
              <a:t>Blandt</a:t>
            </a:r>
            <a:r>
              <a:rPr lang="en-US" b="1" dirty="0" smtClean="0"/>
              <a:t> Altman Plot: Comparison and Difference Plot</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IN" dirty="0"/>
              <a:t> </a:t>
            </a:r>
          </a:p>
          <a:p>
            <a:pPr marL="0" indent="0">
              <a:buNone/>
            </a:pP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02" y="1143000"/>
            <a:ext cx="7042150"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2CADD49-C600-4933-B9BB-3E921FD25B0E}"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22</a:t>
            </a:fld>
            <a:endParaRPr lang="en-IN"/>
          </a:p>
        </p:txBody>
      </p:sp>
    </p:spTree>
    <p:extLst>
      <p:ext uri="{BB962C8B-B14F-4D97-AF65-F5344CB8AC3E}">
        <p14:creationId xmlns:p14="http://schemas.microsoft.com/office/powerpoint/2010/main" val="244301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Accuracy: Acceptability</a:t>
            </a:r>
            <a:endParaRPr lang="en-IN" dirty="0"/>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pPr marL="0" indent="0">
              <a:buNone/>
            </a:pPr>
            <a:r>
              <a:rPr lang="en-IN" b="1" dirty="0" smtClean="0">
                <a:solidFill>
                  <a:srgbClr val="0070C0"/>
                </a:solidFill>
              </a:rPr>
              <a:t>r value:</a:t>
            </a:r>
            <a:r>
              <a:rPr lang="en-IN" dirty="0">
                <a:solidFill>
                  <a:srgbClr val="0070C0"/>
                </a:solidFill>
              </a:rPr>
              <a:t> </a:t>
            </a:r>
            <a:r>
              <a:rPr lang="en-IN" dirty="0" smtClean="0"/>
              <a:t>The</a:t>
            </a:r>
            <a:r>
              <a:rPr lang="en-IN" dirty="0" smtClean="0">
                <a:solidFill>
                  <a:srgbClr val="0070C0"/>
                </a:solidFill>
              </a:rPr>
              <a:t> </a:t>
            </a:r>
            <a:r>
              <a:rPr lang="en-IN" b="1" dirty="0"/>
              <a:t>“r”</a:t>
            </a:r>
            <a:r>
              <a:rPr lang="en-IN" dirty="0"/>
              <a:t> should be &gt;</a:t>
            </a:r>
            <a:r>
              <a:rPr lang="en-IN" dirty="0" smtClean="0"/>
              <a:t>0.975</a:t>
            </a:r>
            <a:endParaRPr lang="en-IN" dirty="0"/>
          </a:p>
          <a:p>
            <a:pPr marL="0" indent="0">
              <a:buNone/>
            </a:pPr>
            <a:r>
              <a:rPr lang="en-IN" b="1" dirty="0" smtClean="0">
                <a:solidFill>
                  <a:srgbClr val="0070C0"/>
                </a:solidFill>
              </a:rPr>
              <a:t>Graphs: </a:t>
            </a:r>
            <a:r>
              <a:rPr lang="en-IN" b="1" dirty="0" smtClean="0"/>
              <a:t>Linear </a:t>
            </a:r>
            <a:r>
              <a:rPr lang="en-IN" b="1" dirty="0"/>
              <a:t>Regression Analysis </a:t>
            </a:r>
            <a:r>
              <a:rPr lang="en-IN" b="1" dirty="0" smtClean="0"/>
              <a:t>graph &amp; </a:t>
            </a:r>
            <a:r>
              <a:rPr lang="en-IN" b="1" dirty="0"/>
              <a:t>Bias graphs </a:t>
            </a:r>
            <a:endParaRPr lang="en-IN" b="1" dirty="0" smtClean="0"/>
          </a:p>
          <a:p>
            <a:r>
              <a:rPr lang="en-IN" dirty="0" smtClean="0"/>
              <a:t>Visually </a:t>
            </a:r>
            <a:r>
              <a:rPr lang="en-IN" dirty="0"/>
              <a:t>inspect the comparison plot for linearity and outliers. </a:t>
            </a:r>
            <a:endParaRPr lang="en-IN" dirty="0" smtClean="0"/>
          </a:p>
          <a:p>
            <a:pPr lvl="0"/>
            <a:r>
              <a:rPr lang="en-IN" dirty="0" smtClean="0"/>
              <a:t>If </a:t>
            </a:r>
            <a:r>
              <a:rPr lang="en-IN" dirty="0"/>
              <a:t>an outlier is removed, then recalculate the regression statistics</a:t>
            </a:r>
          </a:p>
          <a:p>
            <a:pPr lvl="0"/>
            <a:r>
              <a:rPr lang="en-IN" dirty="0"/>
              <a:t>Visually inspect the difference plots for constant </a:t>
            </a:r>
            <a:r>
              <a:rPr lang="en-IN" dirty="0" smtClean="0"/>
              <a:t>scatter. </a:t>
            </a:r>
          </a:p>
          <a:p>
            <a:pPr lvl="0"/>
            <a:r>
              <a:rPr lang="en-IN" dirty="0" smtClean="0"/>
              <a:t>Visually </a:t>
            </a:r>
            <a:r>
              <a:rPr lang="en-IN" dirty="0"/>
              <a:t>scan for significant and dramatic differences at the upper and lower ends of the range</a:t>
            </a:r>
          </a:p>
          <a:p>
            <a:endParaRPr lang="en-IN" dirty="0"/>
          </a:p>
        </p:txBody>
      </p:sp>
      <p:sp>
        <p:nvSpPr>
          <p:cNvPr id="4" name="Date Placeholder 3"/>
          <p:cNvSpPr>
            <a:spLocks noGrp="1"/>
          </p:cNvSpPr>
          <p:nvPr>
            <p:ph type="dt" sz="half" idx="10"/>
          </p:nvPr>
        </p:nvSpPr>
        <p:spPr/>
        <p:txBody>
          <a:bodyPr/>
          <a:lstStyle/>
          <a:p>
            <a:fld id="{147EFDE0-766A-490E-9B28-FAB041CDDE10}"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23</a:t>
            </a:fld>
            <a:endParaRPr lang="en-IN"/>
          </a:p>
        </p:txBody>
      </p:sp>
    </p:spTree>
    <p:extLst>
      <p:ext uri="{BB962C8B-B14F-4D97-AF65-F5344CB8AC3E}">
        <p14:creationId xmlns:p14="http://schemas.microsoft.com/office/powerpoint/2010/main" val="12071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question">
            <a:extLst>
              <a:ext uri="{FF2B5EF4-FFF2-40B4-BE49-F238E27FC236}">
                <a16:creationId xmlns="" xmlns:a16="http://schemas.microsoft.com/office/drawing/2014/main" id="{B07609AA-8F99-4A49-8E11-675F816B65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01" y="2247763"/>
            <a:ext cx="2652931" cy="3370783"/>
          </a:xfrm>
          <a:prstGeom prst="rect">
            <a:avLst/>
          </a:prstGeom>
          <a:noFill/>
          <a:extLst>
            <a:ext uri="{909E8E84-426E-40DD-AFC4-6F175D3DCCD1}">
              <a14:hiddenFill xmlns:a14="http://schemas.microsoft.com/office/drawing/2010/main">
                <a:solidFill>
                  <a:srgbClr val="FFFFFF"/>
                </a:solidFill>
              </a14:hiddenFill>
            </a:ext>
          </a:extLst>
        </p:spPr>
      </p:pic>
      <p:sp>
        <p:nvSpPr>
          <p:cNvPr id="10" name="Parallelogram 9">
            <a:extLst>
              <a:ext uri="{FF2B5EF4-FFF2-40B4-BE49-F238E27FC236}">
                <a16:creationId xmlns="" xmlns:a16="http://schemas.microsoft.com/office/drawing/2014/main" id="{CCF43C20-4881-42B4-AC2B-CDBE88A0315E}"/>
              </a:ext>
            </a:extLst>
          </p:cNvPr>
          <p:cNvSpPr/>
          <p:nvPr/>
        </p:nvSpPr>
        <p:spPr>
          <a:xfrm>
            <a:off x="1824330" y="1356957"/>
            <a:ext cx="5123934" cy="5517232"/>
          </a:xfrm>
          <a:prstGeom prst="parallelogram">
            <a:avLst>
              <a:gd name="adj" fmla="val 7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83C1B8C-2E6B-44FC-9F18-902EF81C0C14}"/>
              </a:ext>
            </a:extLst>
          </p:cNvPr>
          <p:cNvSpPr/>
          <p:nvPr/>
        </p:nvSpPr>
        <p:spPr>
          <a:xfrm>
            <a:off x="5712762" y="1340768"/>
            <a:ext cx="3431238" cy="5517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404976-873F-4CC4-9D64-E673412B0B57}"/>
              </a:ext>
            </a:extLst>
          </p:cNvPr>
          <p:cNvSpPr>
            <a:spLocks noGrp="1"/>
          </p:cNvSpPr>
          <p:nvPr>
            <p:ph type="title"/>
          </p:nvPr>
        </p:nvSpPr>
        <p:spPr>
          <a:xfrm>
            <a:off x="539552" y="268882"/>
            <a:ext cx="7055195" cy="465137"/>
          </a:xfrm>
        </p:spPr>
        <p:txBody>
          <a:bodyPr>
            <a:normAutofit fontScale="90000"/>
          </a:bodyPr>
          <a:lstStyle/>
          <a:p>
            <a:r>
              <a:rPr lang="en-US" dirty="0"/>
              <a:t>Exercise</a:t>
            </a:r>
          </a:p>
        </p:txBody>
      </p:sp>
      <p:sp>
        <p:nvSpPr>
          <p:cNvPr id="9" name="Right Triangle 8">
            <a:extLst>
              <a:ext uri="{FF2B5EF4-FFF2-40B4-BE49-F238E27FC236}">
                <a16:creationId xmlns="" xmlns:a16="http://schemas.microsoft.com/office/drawing/2014/main" id="{B92C3C36-CEDD-44F8-A824-96C3CA300627}"/>
              </a:ext>
            </a:extLst>
          </p:cNvPr>
          <p:cNvSpPr/>
          <p:nvPr/>
        </p:nvSpPr>
        <p:spPr>
          <a:xfrm flipH="1">
            <a:off x="1979711" y="1340768"/>
            <a:ext cx="3733050" cy="554961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2">
            <a:extLst>
              <a:ext uri="{FF2B5EF4-FFF2-40B4-BE49-F238E27FC236}">
                <a16:creationId xmlns="" xmlns:a16="http://schemas.microsoft.com/office/drawing/2014/main" id="{A6C37CD5-4095-462E-8418-C015417FF628}"/>
              </a:ext>
            </a:extLst>
          </p:cNvPr>
          <p:cNvSpPr txBox="1">
            <a:spLocks/>
          </p:cNvSpPr>
          <p:nvPr/>
        </p:nvSpPr>
        <p:spPr>
          <a:xfrm>
            <a:off x="4572000" y="3212974"/>
            <a:ext cx="4572000" cy="1440359"/>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SzPct val="75000"/>
              <a:buFont typeface="Courier New" panose="02070309020205020404" pitchFamily="49" charset="0"/>
              <a:buChar char="o"/>
              <a:defRPr sz="2800">
                <a:solidFill>
                  <a:schemeClr val="tx1"/>
                </a:solidFill>
                <a:latin typeface="Calibri" pitchFamily="34" charset="0"/>
              </a:defRPr>
            </a:lvl2pPr>
            <a:lvl3pPr marL="1143000" indent="-228600" algn="l" rtl="0" eaLnBrk="0" fontAlgn="base" hangingPunct="0">
              <a:spcBef>
                <a:spcPct val="20000"/>
              </a:spcBef>
              <a:spcAft>
                <a:spcPct val="0"/>
              </a:spcAft>
              <a:buSzPct val="75000"/>
              <a:buFont typeface="Arial" panose="020B0604020202020204"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400" kern="0" dirty="0" smtClean="0"/>
              <a:t>Calculate the accuracy metrics using the data provided on page 11 of Workbook 2</a:t>
            </a:r>
          </a:p>
          <a:p>
            <a:pPr marL="0" indent="0">
              <a:buNone/>
            </a:pPr>
            <a:r>
              <a:rPr lang="en-US" sz="2400" kern="0" dirty="0" smtClean="0"/>
              <a:t>Judge acceptability </a:t>
            </a:r>
            <a:endParaRPr lang="en-US" sz="2400" kern="0" dirty="0"/>
          </a:p>
        </p:txBody>
      </p:sp>
      <p:sp>
        <p:nvSpPr>
          <p:cNvPr id="5" name="Date Placeholder 4"/>
          <p:cNvSpPr>
            <a:spLocks noGrp="1"/>
          </p:cNvSpPr>
          <p:nvPr>
            <p:ph type="dt" sz="half" idx="10"/>
          </p:nvPr>
        </p:nvSpPr>
        <p:spPr/>
        <p:txBody>
          <a:bodyPr/>
          <a:lstStyle/>
          <a:p>
            <a:fld id="{209A507A-814A-4013-A062-262D042AF20A}"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24</a:t>
            </a:fld>
            <a:endParaRPr lang="en-IN"/>
          </a:p>
        </p:txBody>
      </p:sp>
    </p:spTree>
    <p:extLst>
      <p:ext uri="{BB962C8B-B14F-4D97-AF65-F5344CB8AC3E}">
        <p14:creationId xmlns:p14="http://schemas.microsoft.com/office/powerpoint/2010/main" val="322510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Linearity</a:t>
            </a:r>
            <a:br>
              <a:rPr lang="en-IN" dirty="0" smtClean="0"/>
            </a:br>
            <a:endParaRPr lang="en-IN" dirty="0"/>
          </a:p>
        </p:txBody>
      </p:sp>
      <p:sp>
        <p:nvSpPr>
          <p:cNvPr id="3" name="Content Placeholder 2"/>
          <p:cNvSpPr>
            <a:spLocks noGrp="1"/>
          </p:cNvSpPr>
          <p:nvPr>
            <p:ph idx="1"/>
          </p:nvPr>
        </p:nvSpPr>
        <p:spPr/>
        <p:txBody>
          <a:bodyPr/>
          <a:lstStyle/>
          <a:p>
            <a:pPr marL="0" lvl="0" indent="0">
              <a:buNone/>
            </a:pPr>
            <a:r>
              <a:rPr lang="en-US" dirty="0">
                <a:latin typeface="Times New Roman"/>
                <a:ea typeface="Times New Roman"/>
              </a:rPr>
              <a:t>The </a:t>
            </a:r>
            <a:r>
              <a:rPr lang="en-US" b="1" dirty="0">
                <a:latin typeface="Times New Roman"/>
                <a:ea typeface="Times New Roman"/>
              </a:rPr>
              <a:t>Analytical Measurement Range (AMR)</a:t>
            </a:r>
            <a:r>
              <a:rPr lang="en-US" dirty="0">
                <a:latin typeface="Times New Roman"/>
                <a:ea typeface="Times New Roman"/>
              </a:rPr>
              <a:t> is the range of </a:t>
            </a:r>
            <a:r>
              <a:rPr lang="en-US" dirty="0" err="1">
                <a:latin typeface="Times New Roman"/>
                <a:ea typeface="Times New Roman"/>
              </a:rPr>
              <a:t>analyte</a:t>
            </a:r>
            <a:r>
              <a:rPr lang="en-US" dirty="0">
                <a:latin typeface="Times New Roman"/>
                <a:ea typeface="Times New Roman"/>
              </a:rPr>
              <a:t> values that </a:t>
            </a:r>
            <a:r>
              <a:rPr lang="en-US" b="1" dirty="0">
                <a:latin typeface="Times New Roman"/>
                <a:ea typeface="Times New Roman"/>
              </a:rPr>
              <a:t>a method can directly measure </a:t>
            </a:r>
            <a:r>
              <a:rPr lang="en-US" dirty="0">
                <a:latin typeface="Times New Roman"/>
                <a:ea typeface="Times New Roman"/>
              </a:rPr>
              <a:t>on the specimen without any dilution, concentration, or other pretreatment </a:t>
            </a:r>
          </a:p>
          <a:p>
            <a:endParaRPr lang="en-IN" dirty="0"/>
          </a:p>
        </p:txBody>
      </p:sp>
      <p:sp>
        <p:nvSpPr>
          <p:cNvPr id="4" name="Date Placeholder 3"/>
          <p:cNvSpPr>
            <a:spLocks noGrp="1"/>
          </p:cNvSpPr>
          <p:nvPr>
            <p:ph type="dt" sz="half" idx="10"/>
          </p:nvPr>
        </p:nvSpPr>
        <p:spPr/>
        <p:txBody>
          <a:bodyPr/>
          <a:lstStyle/>
          <a:p>
            <a:fld id="{2DD6804A-5CC3-49D7-BAD1-E56BC7CC44B1}"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25</a:t>
            </a:fld>
            <a:endParaRPr lang="en-IN"/>
          </a:p>
        </p:txBody>
      </p:sp>
    </p:spTree>
    <p:extLst>
      <p:ext uri="{BB962C8B-B14F-4D97-AF65-F5344CB8AC3E}">
        <p14:creationId xmlns:p14="http://schemas.microsoft.com/office/powerpoint/2010/main" val="48131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Linearity/ AMR</a:t>
            </a:r>
            <a:br>
              <a:rPr lang="en-IN" dirty="0" smtClean="0"/>
            </a:br>
            <a:r>
              <a:rPr lang="en-US" sz="3100" dirty="0"/>
              <a:t>A dynamic range that extends from lower to upper limit </a:t>
            </a:r>
            <a:r>
              <a:rPr lang="en-US" dirty="0"/>
              <a:t/>
            </a:r>
            <a:br>
              <a:rPr lang="en-US" dirty="0"/>
            </a:b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688976"/>
            <a:ext cx="7125263" cy="456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0" y="1340768"/>
            <a:ext cx="1475656" cy="5256584"/>
          </a:xfrm>
          <a:prstGeom prst="wedgeRectCallout">
            <a:avLst>
              <a:gd name="adj1" fmla="val 103116"/>
              <a:gd name="adj2" fmla="val -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The </a:t>
            </a:r>
            <a:r>
              <a:rPr lang="en-IN" dirty="0"/>
              <a:t>best results (minimum overall error) are obtained when absorbance is in the range 0.2 to 0.8. For </a:t>
            </a:r>
            <a:r>
              <a:rPr lang="en-IN" dirty="0" smtClean="0"/>
              <a:t>absorbance </a:t>
            </a:r>
            <a:r>
              <a:rPr lang="en-IN" dirty="0"/>
              <a:t>below 0.1 and above 1.0 considerable errors may be expected</a:t>
            </a:r>
          </a:p>
        </p:txBody>
      </p:sp>
      <p:cxnSp>
        <p:nvCxnSpPr>
          <p:cNvPr id="5" name="Straight Connector 4"/>
          <p:cNvCxnSpPr/>
          <p:nvPr/>
        </p:nvCxnSpPr>
        <p:spPr>
          <a:xfrm>
            <a:off x="2270490" y="3284984"/>
            <a:ext cx="3528392"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70490" y="5085184"/>
            <a:ext cx="864096"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2270A09E-B9A0-4DD1-8E4D-46527F89CC99}"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26</a:t>
            </a:fld>
            <a:endParaRPr lang="en-IN"/>
          </a:p>
        </p:txBody>
      </p:sp>
    </p:spTree>
    <p:extLst>
      <p:ext uri="{BB962C8B-B14F-4D97-AF65-F5344CB8AC3E}">
        <p14:creationId xmlns:p14="http://schemas.microsoft.com/office/powerpoint/2010/main" val="70651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Linearity/ AMR</a:t>
            </a:r>
            <a:endParaRPr lang="en-IN" dirty="0"/>
          </a:p>
        </p:txBody>
      </p:sp>
      <p:sp>
        <p:nvSpPr>
          <p:cNvPr id="3" name="Content Placeholder 2"/>
          <p:cNvSpPr>
            <a:spLocks noGrp="1"/>
          </p:cNvSpPr>
          <p:nvPr>
            <p:ph idx="1"/>
          </p:nvPr>
        </p:nvSpPr>
        <p:spPr/>
        <p:txBody>
          <a:bodyPr>
            <a:normAutofit/>
          </a:bodyPr>
          <a:lstStyle/>
          <a:p>
            <a:r>
              <a:rPr lang="en-US" dirty="0" smtClean="0"/>
              <a:t>AMR will be defined by the manufacturer</a:t>
            </a:r>
          </a:p>
          <a:p>
            <a:r>
              <a:rPr lang="en-US" dirty="0"/>
              <a:t>T</a:t>
            </a:r>
            <a:r>
              <a:rPr lang="en-US" dirty="0" smtClean="0"/>
              <a:t>he </a:t>
            </a:r>
            <a:r>
              <a:rPr lang="en-US" dirty="0"/>
              <a:t>lab </a:t>
            </a:r>
            <a:r>
              <a:rPr lang="en-US" dirty="0" smtClean="0"/>
              <a:t>must verify this</a:t>
            </a:r>
          </a:p>
          <a:p>
            <a:r>
              <a:rPr lang="en-US" dirty="0" smtClean="0"/>
              <a:t>Verify </a:t>
            </a:r>
            <a:r>
              <a:rPr lang="en-US" b="1" dirty="0" smtClean="0"/>
              <a:t>linear </a:t>
            </a:r>
            <a:r>
              <a:rPr lang="en-US" b="1" dirty="0"/>
              <a:t>relationship between </a:t>
            </a:r>
            <a:r>
              <a:rPr lang="en-US" b="1" dirty="0" smtClean="0"/>
              <a:t>different concentrations </a:t>
            </a:r>
          </a:p>
          <a:p>
            <a:pPr lvl="1"/>
            <a:r>
              <a:rPr lang="en-US" b="1" dirty="0" smtClean="0"/>
              <a:t>expected </a:t>
            </a:r>
            <a:r>
              <a:rPr lang="en-US" b="1" dirty="0"/>
              <a:t>(X axis) </a:t>
            </a:r>
            <a:endParaRPr lang="en-US" b="1" dirty="0" smtClean="0"/>
          </a:p>
          <a:p>
            <a:pPr lvl="1"/>
            <a:r>
              <a:rPr lang="en-US" b="1" dirty="0" smtClean="0"/>
              <a:t>measured </a:t>
            </a:r>
            <a:r>
              <a:rPr lang="en-US" b="1" dirty="0"/>
              <a:t>(Y axis) </a:t>
            </a:r>
          </a:p>
          <a:p>
            <a:pPr marL="457200" lvl="1" indent="0">
              <a:buNone/>
            </a:pPr>
            <a:endParaRPr lang="en-IN" dirty="0"/>
          </a:p>
          <a:p>
            <a:pPr marL="0" indent="0">
              <a:buNone/>
            </a:pPr>
            <a:endParaRPr lang="en-IN" dirty="0"/>
          </a:p>
        </p:txBody>
      </p:sp>
      <p:sp>
        <p:nvSpPr>
          <p:cNvPr id="4" name="Date Placeholder 3"/>
          <p:cNvSpPr>
            <a:spLocks noGrp="1"/>
          </p:cNvSpPr>
          <p:nvPr>
            <p:ph type="dt" sz="half" idx="10"/>
          </p:nvPr>
        </p:nvSpPr>
        <p:spPr/>
        <p:txBody>
          <a:bodyPr/>
          <a:lstStyle/>
          <a:p>
            <a:fld id="{607DF876-0150-497E-918E-EA765F683B68}"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27</a:t>
            </a:fld>
            <a:endParaRPr lang="en-IN"/>
          </a:p>
        </p:txBody>
      </p:sp>
    </p:spTree>
    <p:extLst>
      <p:ext uri="{BB962C8B-B14F-4D97-AF65-F5344CB8AC3E}">
        <p14:creationId xmlns:p14="http://schemas.microsoft.com/office/powerpoint/2010/main" val="3036118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N" dirty="0" smtClean="0"/>
              <a:t>Linearity: An example</a:t>
            </a:r>
            <a:endParaRPr lang="en-IN" dirty="0"/>
          </a:p>
        </p:txBody>
      </p:sp>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6854825" cy="4119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619651357"/>
              </p:ext>
            </p:extLst>
          </p:nvPr>
        </p:nvGraphicFramePr>
        <p:xfrm>
          <a:off x="107504" y="2204864"/>
          <a:ext cx="1944216" cy="2571234"/>
        </p:xfrm>
        <a:graphic>
          <a:graphicData uri="http://schemas.openxmlformats.org/drawingml/2006/table">
            <a:tbl>
              <a:tblPr/>
              <a:tblGrid>
                <a:gridCol w="972108"/>
                <a:gridCol w="972108"/>
              </a:tblGrid>
              <a:tr h="576064">
                <a:tc gridSpan="2">
                  <a:txBody>
                    <a:bodyPr/>
                    <a:lstStyle/>
                    <a:p>
                      <a:pPr algn="ctr" fontAlgn="b"/>
                      <a:r>
                        <a:rPr lang="en-IN" sz="1600" b="1" i="0" u="none" strike="noStrike" dirty="0">
                          <a:solidFill>
                            <a:srgbClr val="000000"/>
                          </a:solidFill>
                          <a:effectLst/>
                          <a:latin typeface="Calibri"/>
                        </a:rPr>
                        <a:t>Linearity Stated= </a:t>
                      </a:r>
                      <a:endParaRPr lang="en-IN" sz="1600" b="1" i="0" u="none" strike="noStrike" dirty="0" smtClean="0">
                        <a:solidFill>
                          <a:srgbClr val="000000"/>
                        </a:solidFill>
                        <a:effectLst/>
                        <a:latin typeface="Calibri"/>
                      </a:endParaRPr>
                    </a:p>
                    <a:p>
                      <a:pPr algn="ctr" fontAlgn="b"/>
                      <a:r>
                        <a:rPr lang="en-IN" sz="1600" b="1" i="0" u="none" strike="noStrike" dirty="0" smtClean="0">
                          <a:solidFill>
                            <a:srgbClr val="000000"/>
                          </a:solidFill>
                          <a:effectLst/>
                          <a:latin typeface="Calibri"/>
                        </a:rPr>
                        <a:t>0 </a:t>
                      </a:r>
                      <a:r>
                        <a:rPr lang="en-IN" sz="1600" b="1" i="0" u="none" strike="noStrike" dirty="0">
                          <a:solidFill>
                            <a:srgbClr val="000000"/>
                          </a:solidFill>
                          <a:effectLst/>
                          <a:latin typeface="Calibri"/>
                        </a:rPr>
                        <a:t>- 1000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IN"/>
                    </a:p>
                  </a:txBody>
                  <a:tcPr/>
                </a:tc>
              </a:tr>
              <a:tr h="222321">
                <a:tc>
                  <a:txBody>
                    <a:bodyPr/>
                    <a:lstStyle/>
                    <a:p>
                      <a:pPr algn="l" fontAlgn="b"/>
                      <a:r>
                        <a:rPr lang="en-IN" sz="1600" b="1" i="0" u="none" strike="noStrike" dirty="0">
                          <a:solidFill>
                            <a:srgbClr val="000000"/>
                          </a:solidFill>
                          <a:effectLst/>
                          <a:latin typeface="Calibri"/>
                        </a:rPr>
                        <a:t>Expected 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IN" sz="1600" b="1" i="0" u="none" strike="noStrike" dirty="0">
                          <a:solidFill>
                            <a:srgbClr val="000000"/>
                          </a:solidFill>
                          <a:effectLst/>
                          <a:latin typeface="Calibri"/>
                        </a:rPr>
                        <a:t>Obtained 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22321">
                <a:tc>
                  <a:txBody>
                    <a:bodyPr/>
                    <a:lstStyle/>
                    <a:p>
                      <a:pPr algn="r" fontAlgn="b"/>
                      <a:r>
                        <a:rPr lang="en-IN" sz="1600" b="1" i="0" u="none" strike="noStrike" dirty="0">
                          <a:solidFill>
                            <a:srgbClr val="000000"/>
                          </a:solidFill>
                          <a:effectLst/>
                          <a:latin typeface="Calibri"/>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1" i="0" u="none" strike="noStrike">
                          <a:solidFill>
                            <a:srgbClr val="000000"/>
                          </a:solidFill>
                          <a:effectLst/>
                          <a:latin typeface="Calibri"/>
                        </a:rPr>
                        <a:t>950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21">
                <a:tc>
                  <a:txBody>
                    <a:bodyPr/>
                    <a:lstStyle/>
                    <a:p>
                      <a:pPr algn="r" fontAlgn="b"/>
                      <a:r>
                        <a:rPr lang="en-IN" sz="1600" b="1" i="0" u="none" strike="noStrike" dirty="0">
                          <a:solidFill>
                            <a:srgbClr val="000000"/>
                          </a:solidFill>
                          <a:effectLst/>
                          <a:latin typeface="Calibri"/>
                        </a:rPr>
                        <a:t>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1" i="0" u="none" strike="noStrike">
                          <a:solidFill>
                            <a:srgbClr val="000000"/>
                          </a:solidFill>
                          <a:effectLst/>
                          <a:latin typeface="Calibri"/>
                        </a:rPr>
                        <a:t>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21">
                <a:tc>
                  <a:txBody>
                    <a:bodyPr/>
                    <a:lstStyle/>
                    <a:p>
                      <a:pPr algn="r" fontAlgn="b"/>
                      <a:r>
                        <a:rPr lang="en-IN" sz="1600" b="1" i="0" u="none" strike="noStrike" dirty="0">
                          <a:solidFill>
                            <a:srgbClr val="000000"/>
                          </a:solidFill>
                          <a:effectLst/>
                          <a:latin typeface="Calibri"/>
                        </a:rPr>
                        <a:t>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1" i="0" u="none" strike="noStrike" dirty="0">
                          <a:solidFill>
                            <a:srgbClr val="000000"/>
                          </a:solidFill>
                          <a:effectLst/>
                          <a:latin typeface="Calibri"/>
                        </a:rPr>
                        <a:t>505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21">
                <a:tc>
                  <a:txBody>
                    <a:bodyPr/>
                    <a:lstStyle/>
                    <a:p>
                      <a:pPr algn="r" fontAlgn="b"/>
                      <a:r>
                        <a:rPr lang="en-IN" sz="1600" b="1" i="0" u="none" strike="noStrike">
                          <a:solidFill>
                            <a:srgbClr val="000000"/>
                          </a:solidFill>
                          <a:effectLst/>
                          <a:latin typeface="Calibri"/>
                        </a:rPr>
                        <a:t>250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1" i="0" u="none" strike="noStrike" dirty="0">
                          <a:solidFill>
                            <a:srgbClr val="000000"/>
                          </a:solidFill>
                          <a:effectLst/>
                          <a:latin typeface="Calibri"/>
                        </a:rPr>
                        <a:t>248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21">
                <a:tc>
                  <a:txBody>
                    <a:bodyPr/>
                    <a:lstStyle/>
                    <a:p>
                      <a:pPr algn="r" fontAlgn="b"/>
                      <a:r>
                        <a:rPr lang="en-IN" sz="1600" b="1" i="0" u="none" strike="noStrike">
                          <a:solidFill>
                            <a:srgbClr val="000000"/>
                          </a:solidFill>
                          <a:effectLst/>
                          <a:latin typeface="Calibri"/>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600" b="1" i="0" u="none" strike="noStrike" dirty="0">
                          <a:solidFill>
                            <a:srgbClr val="000000"/>
                          </a:solidFill>
                          <a:effectLst/>
                          <a:latin typeface="Calibri"/>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988">
                <a:tc gridSpan="2">
                  <a:txBody>
                    <a:bodyPr/>
                    <a:lstStyle/>
                    <a:p>
                      <a:pPr algn="l" fontAlgn="b"/>
                      <a:r>
                        <a:rPr lang="en-IN" sz="1600" b="1" i="0" u="none" strike="noStrike" dirty="0">
                          <a:solidFill>
                            <a:srgbClr val="000000"/>
                          </a:solidFill>
                          <a:effectLst/>
                          <a:latin typeface="Calibri"/>
                        </a:rPr>
                        <a:t>Linearity Verified = </a:t>
                      </a:r>
                      <a:endParaRPr lang="en-IN" sz="1600" b="1" i="0" u="none" strike="noStrike" dirty="0" smtClean="0">
                        <a:solidFill>
                          <a:srgbClr val="000000"/>
                        </a:solidFill>
                        <a:effectLst/>
                        <a:latin typeface="Calibri"/>
                      </a:endParaRPr>
                    </a:p>
                    <a:p>
                      <a:pPr algn="l" fontAlgn="b"/>
                      <a:r>
                        <a:rPr lang="en-IN" sz="1600" b="1" i="0" u="none" strike="noStrike" dirty="0" smtClean="0">
                          <a:solidFill>
                            <a:srgbClr val="000000"/>
                          </a:solidFill>
                          <a:effectLst/>
                          <a:latin typeface="Calibri"/>
                        </a:rPr>
                        <a:t>10 – </a:t>
                      </a:r>
                      <a:r>
                        <a:rPr lang="en-IN" sz="1600" b="1" i="0" u="none" strike="noStrike" dirty="0">
                          <a:solidFill>
                            <a:srgbClr val="000000"/>
                          </a:solidFill>
                          <a:effectLst/>
                          <a:latin typeface="Calibri"/>
                        </a:rPr>
                        <a:t>950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IN"/>
                    </a:p>
                  </a:txBody>
                  <a:tcPr/>
                </a:tc>
              </a:tr>
            </a:tbl>
          </a:graphicData>
        </a:graphic>
      </p:graphicFrame>
      <p:sp>
        <p:nvSpPr>
          <p:cNvPr id="2" name="Date Placeholder 1"/>
          <p:cNvSpPr>
            <a:spLocks noGrp="1"/>
          </p:cNvSpPr>
          <p:nvPr>
            <p:ph type="dt" sz="half" idx="10"/>
          </p:nvPr>
        </p:nvSpPr>
        <p:spPr/>
        <p:txBody>
          <a:bodyPr/>
          <a:lstStyle/>
          <a:p>
            <a:fld id="{D2D2FD29-CC73-477D-A027-1A5CA5608738}"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28</a:t>
            </a:fld>
            <a:endParaRPr lang="en-IN"/>
          </a:p>
        </p:txBody>
      </p:sp>
    </p:spTree>
    <p:extLst>
      <p:ext uri="{BB962C8B-B14F-4D97-AF65-F5344CB8AC3E}">
        <p14:creationId xmlns:p14="http://schemas.microsoft.com/office/powerpoint/2010/main" val="104446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Linearity: material  </a:t>
            </a:r>
            <a:endParaRPr lang="en-IN" dirty="0"/>
          </a:p>
        </p:txBody>
      </p:sp>
      <p:sp>
        <p:nvSpPr>
          <p:cNvPr id="4" name="Content Placeholder 3"/>
          <p:cNvSpPr>
            <a:spLocks noGrp="1"/>
          </p:cNvSpPr>
          <p:nvPr>
            <p:ph idx="1"/>
          </p:nvPr>
        </p:nvSpPr>
        <p:spPr/>
        <p:txBody>
          <a:bodyPr>
            <a:normAutofit fontScale="92500"/>
          </a:bodyPr>
          <a:lstStyle/>
          <a:p>
            <a:pPr marL="0" indent="0">
              <a:buNone/>
            </a:pPr>
            <a:r>
              <a:rPr lang="en-IN" dirty="0" smtClean="0"/>
              <a:t>What is the material that can be used?</a:t>
            </a:r>
          </a:p>
          <a:p>
            <a:pPr marL="514350" indent="-514350">
              <a:buFont typeface="+mj-lt"/>
              <a:buAutoNum type="arabicPeriod"/>
            </a:pPr>
            <a:r>
              <a:rPr lang="en-IN" dirty="0" smtClean="0"/>
              <a:t>Linearity Controls: High cost</a:t>
            </a:r>
          </a:p>
          <a:p>
            <a:pPr marL="514350" indent="-514350">
              <a:buFont typeface="+mj-lt"/>
              <a:buAutoNum type="arabicPeriod"/>
            </a:pPr>
            <a:r>
              <a:rPr lang="en-IN" dirty="0" smtClean="0"/>
              <a:t>Samples: </a:t>
            </a:r>
          </a:p>
          <a:p>
            <a:pPr lvl="1"/>
            <a:r>
              <a:rPr lang="en-IN" dirty="0" smtClean="0"/>
              <a:t>High sample, near the upper range</a:t>
            </a:r>
          </a:p>
          <a:p>
            <a:pPr lvl="1"/>
            <a:r>
              <a:rPr lang="en-IN" dirty="0" smtClean="0"/>
              <a:t>Low sample, near the lower range</a:t>
            </a:r>
          </a:p>
          <a:p>
            <a:pPr marL="342900" lvl="1" indent="-342900">
              <a:buFont typeface="Arial" pitchFamily="34" charset="0"/>
              <a:buChar char="•"/>
            </a:pPr>
            <a:r>
              <a:rPr lang="en-IN" dirty="0" smtClean="0"/>
              <a:t>A </a:t>
            </a:r>
            <a:r>
              <a:rPr lang="en-IN" dirty="0"/>
              <a:t>minimum of 5 sample dilutions that cover the </a:t>
            </a:r>
            <a:r>
              <a:rPr lang="en-IN" b="1" dirty="0" smtClean="0"/>
              <a:t>stated linearity</a:t>
            </a:r>
          </a:p>
          <a:p>
            <a:pPr marL="342900" lvl="1" indent="-342900">
              <a:buFont typeface="Arial" pitchFamily="34" charset="0"/>
              <a:buChar char="•"/>
            </a:pPr>
            <a:r>
              <a:rPr lang="en-IN" dirty="0" smtClean="0"/>
              <a:t>Sufficient </a:t>
            </a:r>
            <a:r>
              <a:rPr lang="en-IN" dirty="0"/>
              <a:t>volume of each sample must be available to </a:t>
            </a:r>
            <a:r>
              <a:rPr lang="en-IN" dirty="0" smtClean="0"/>
              <a:t>analyse </a:t>
            </a:r>
            <a:r>
              <a:rPr lang="en-IN" dirty="0"/>
              <a:t>in triplicate and for possible troubleshooting.</a:t>
            </a:r>
            <a:endParaRPr lang="en-IN" sz="2400" dirty="0"/>
          </a:p>
          <a:p>
            <a:endParaRPr lang="en-IN" b="1" dirty="0" smtClean="0"/>
          </a:p>
          <a:p>
            <a:endParaRPr lang="en-IN" b="1" dirty="0" smtClean="0"/>
          </a:p>
          <a:p>
            <a:pPr marL="457200" lvl="1" indent="0">
              <a:buNone/>
            </a:pPr>
            <a:endParaRPr lang="en-IN" dirty="0"/>
          </a:p>
        </p:txBody>
      </p:sp>
      <p:sp>
        <p:nvSpPr>
          <p:cNvPr id="2" name="Date Placeholder 1"/>
          <p:cNvSpPr>
            <a:spLocks noGrp="1"/>
          </p:cNvSpPr>
          <p:nvPr>
            <p:ph type="dt" sz="half" idx="10"/>
          </p:nvPr>
        </p:nvSpPr>
        <p:spPr/>
        <p:txBody>
          <a:bodyPr/>
          <a:lstStyle/>
          <a:p>
            <a:fld id="{FC36C8F8-97BA-45BD-A78A-98DCF3F4EC02}"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29</a:t>
            </a:fld>
            <a:endParaRPr lang="en-IN"/>
          </a:p>
        </p:txBody>
      </p:sp>
    </p:spTree>
    <p:extLst>
      <p:ext uri="{BB962C8B-B14F-4D97-AF65-F5344CB8AC3E}">
        <p14:creationId xmlns:p14="http://schemas.microsoft.com/office/powerpoint/2010/main" val="19730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ISO15189</a:t>
            </a:r>
            <a:endParaRPr lang="en-IN" dirty="0"/>
          </a:p>
        </p:txBody>
      </p:sp>
      <p:sp>
        <p:nvSpPr>
          <p:cNvPr id="3" name="Content Placeholder 2"/>
          <p:cNvSpPr>
            <a:spLocks noGrp="1"/>
          </p:cNvSpPr>
          <p:nvPr>
            <p:ph idx="1"/>
          </p:nvPr>
        </p:nvSpPr>
        <p:spPr/>
        <p:txBody>
          <a:bodyPr>
            <a:normAutofit/>
          </a:bodyPr>
          <a:lstStyle/>
          <a:p>
            <a:r>
              <a:rPr lang="en-US" b="1" dirty="0"/>
              <a:t>ISO15189 clause 5.5.1.2</a:t>
            </a:r>
            <a:endParaRPr lang="en-IN" dirty="0"/>
          </a:p>
          <a:p>
            <a:pPr lvl="1"/>
            <a:r>
              <a:rPr lang="en-US" dirty="0"/>
              <a:t>Validated examination procedures used without modification </a:t>
            </a:r>
            <a:r>
              <a:rPr lang="en-US" b="1" dirty="0"/>
              <a:t>shall be subject to independent verification by the laboratory before being introduced into routine use </a:t>
            </a:r>
            <a:endParaRPr lang="en-IN" b="1" dirty="0"/>
          </a:p>
          <a:p>
            <a:pPr lvl="1"/>
            <a:r>
              <a:rPr lang="en-US" dirty="0" smtClean="0"/>
              <a:t>The </a:t>
            </a:r>
            <a:r>
              <a:rPr lang="en-US" dirty="0"/>
              <a:t>lab shall </a:t>
            </a:r>
            <a:r>
              <a:rPr lang="en-US" b="1" dirty="0"/>
              <a:t>document</a:t>
            </a:r>
            <a:r>
              <a:rPr lang="en-US" dirty="0"/>
              <a:t> the procedure used for the verification and record the results obtained. Staff with the appropriate authority shall review the results and record the review.</a:t>
            </a:r>
            <a:endParaRPr lang="en-IN" dirty="0"/>
          </a:p>
          <a:p>
            <a:pPr marL="400050" lvl="1" indent="0">
              <a:buNone/>
            </a:pPr>
            <a:endParaRPr lang="en-IN" dirty="0"/>
          </a:p>
        </p:txBody>
      </p:sp>
      <p:sp>
        <p:nvSpPr>
          <p:cNvPr id="4" name="Date Placeholder 3"/>
          <p:cNvSpPr>
            <a:spLocks noGrp="1"/>
          </p:cNvSpPr>
          <p:nvPr>
            <p:ph type="dt" sz="half" idx="10"/>
          </p:nvPr>
        </p:nvSpPr>
        <p:spPr/>
        <p:txBody>
          <a:bodyPr/>
          <a:lstStyle/>
          <a:p>
            <a:fld id="{A8000030-6238-429B-8304-62E05DFE4225}"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a:t>
            </a:fld>
            <a:endParaRPr lang="en-IN"/>
          </a:p>
        </p:txBody>
      </p:sp>
    </p:spTree>
    <p:extLst>
      <p:ext uri="{BB962C8B-B14F-4D97-AF65-F5344CB8AC3E}">
        <p14:creationId xmlns:p14="http://schemas.microsoft.com/office/powerpoint/2010/main" val="3528315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5226" t="22622" r="41493" b="17114"/>
          <a:stretch/>
        </p:blipFill>
        <p:spPr bwMode="auto">
          <a:xfrm>
            <a:off x="1524000" y="685800"/>
            <a:ext cx="6288360" cy="483143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Date Placeholder 1"/>
          <p:cNvSpPr>
            <a:spLocks noGrp="1"/>
          </p:cNvSpPr>
          <p:nvPr>
            <p:ph type="dt" sz="half" idx="10"/>
          </p:nvPr>
        </p:nvSpPr>
        <p:spPr/>
        <p:txBody>
          <a:bodyPr/>
          <a:lstStyle/>
          <a:p>
            <a:fld id="{DCDC8871-E692-408E-BCDC-7500A0A343F9}"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30</a:t>
            </a:fld>
            <a:endParaRPr lang="en-IN"/>
          </a:p>
        </p:txBody>
      </p:sp>
    </p:spTree>
    <p:extLst>
      <p:ext uri="{BB962C8B-B14F-4D97-AF65-F5344CB8AC3E}">
        <p14:creationId xmlns:p14="http://schemas.microsoft.com/office/powerpoint/2010/main" val="1486332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Linearity</a:t>
            </a:r>
            <a:endParaRPr lang="en-IN" dirty="0"/>
          </a:p>
        </p:txBody>
      </p:sp>
      <p:sp>
        <p:nvSpPr>
          <p:cNvPr id="3" name="Content Placeholder 2"/>
          <p:cNvSpPr>
            <a:spLocks noGrp="1"/>
          </p:cNvSpPr>
          <p:nvPr>
            <p:ph idx="1"/>
          </p:nvPr>
        </p:nvSpPr>
        <p:spPr/>
        <p:txBody>
          <a:bodyPr>
            <a:normAutofit/>
          </a:bodyPr>
          <a:lstStyle/>
          <a:p>
            <a:pPr lvl="0"/>
            <a:r>
              <a:rPr lang="en-IN" b="1" dirty="0"/>
              <a:t>Prepare</a:t>
            </a:r>
            <a:r>
              <a:rPr lang="en-IN" dirty="0"/>
              <a:t> 5 pools for testing as follows:</a:t>
            </a:r>
            <a:endParaRPr lang="en-IN" sz="2800" dirty="0"/>
          </a:p>
          <a:p>
            <a:pPr lvl="1"/>
            <a:r>
              <a:rPr lang="en-IN" dirty="0"/>
              <a:t>Label the low specimen Pool 1 and the high specimen Pool 5.</a:t>
            </a:r>
            <a:endParaRPr lang="en-IN" sz="2400" dirty="0"/>
          </a:p>
          <a:p>
            <a:pPr lvl="1"/>
            <a:r>
              <a:rPr lang="en-IN" dirty="0"/>
              <a:t>Prepare Pool 2 (75/25) with 3 parts Pool 1 + 1 part Pool 5.</a:t>
            </a:r>
            <a:endParaRPr lang="en-IN" sz="2400" dirty="0"/>
          </a:p>
          <a:p>
            <a:pPr lvl="1"/>
            <a:r>
              <a:rPr lang="en-IN" dirty="0"/>
              <a:t>Prepare Pool 3 (50/50) with 2 parts Pool 1 + 2 parts Pool 5.</a:t>
            </a:r>
            <a:endParaRPr lang="en-IN" sz="2400" dirty="0"/>
          </a:p>
          <a:p>
            <a:pPr lvl="1"/>
            <a:r>
              <a:rPr lang="en-IN" dirty="0"/>
              <a:t>Prepare Pool 4 (25/75) with 1 part Pool 1 + 3 parts Pool 5.</a:t>
            </a:r>
            <a:endParaRPr lang="en-IN" sz="2400" dirty="0"/>
          </a:p>
          <a:p>
            <a:pPr marL="0" indent="0">
              <a:buNone/>
            </a:pPr>
            <a:endParaRPr lang="en-IN" dirty="0"/>
          </a:p>
        </p:txBody>
      </p:sp>
      <p:sp>
        <p:nvSpPr>
          <p:cNvPr id="4" name="Date Placeholder 3"/>
          <p:cNvSpPr>
            <a:spLocks noGrp="1"/>
          </p:cNvSpPr>
          <p:nvPr>
            <p:ph type="dt" sz="half" idx="10"/>
          </p:nvPr>
        </p:nvSpPr>
        <p:spPr/>
        <p:txBody>
          <a:bodyPr/>
          <a:lstStyle/>
          <a:p>
            <a:fld id="{EA2F7C02-39A9-4F77-A6F1-C8177D54C84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31</a:t>
            </a:fld>
            <a:endParaRPr lang="en-IN"/>
          </a:p>
        </p:txBody>
      </p:sp>
    </p:spTree>
    <p:extLst>
      <p:ext uri="{BB962C8B-B14F-4D97-AF65-F5344CB8AC3E}">
        <p14:creationId xmlns:p14="http://schemas.microsoft.com/office/powerpoint/2010/main" val="58956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14859" y="2348880"/>
            <a:ext cx="5071941" cy="251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10"/>
          <p:cNvGraphicFramePr>
            <a:graphicFrameLocks noGrp="1"/>
          </p:cNvGraphicFramePr>
          <p:nvPr>
            <p:ph sz="half" idx="1"/>
            <p:extLst>
              <p:ext uri="{D42A27DB-BD31-4B8C-83A1-F6EECF244321}">
                <p14:modId xmlns:p14="http://schemas.microsoft.com/office/powerpoint/2010/main" val="546430843"/>
              </p:ext>
            </p:extLst>
          </p:nvPr>
        </p:nvGraphicFramePr>
        <p:xfrm>
          <a:off x="552449" y="3115469"/>
          <a:ext cx="3155455" cy="1553210"/>
        </p:xfrm>
        <a:graphic>
          <a:graphicData uri="http://schemas.openxmlformats.org/drawingml/2006/table">
            <a:tbl>
              <a:tblPr/>
              <a:tblGrid>
                <a:gridCol w="888492"/>
                <a:gridCol w="529176"/>
                <a:gridCol w="529176"/>
                <a:gridCol w="529176"/>
                <a:gridCol w="679435"/>
              </a:tblGrid>
              <a:tr h="136148">
                <a:tc>
                  <a:txBody>
                    <a:bodyPr/>
                    <a:lstStyle/>
                    <a:p>
                      <a:pPr algn="l" fontAlgn="b"/>
                      <a:endParaRPr lang="en-IN" sz="1100" b="0" i="0" u="none" strike="noStrike" dirty="0">
                        <a:solidFill>
                          <a:srgbClr val="000000"/>
                        </a:solidFill>
                        <a:effectLst/>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IN" sz="1100" b="1" i="0" u="none" strike="noStrike">
                          <a:solidFill>
                            <a:srgbClr val="000000"/>
                          </a:solidFill>
                          <a:effectLst/>
                          <a:latin typeface="Calibri"/>
                        </a:rPr>
                        <a:t>Y Observed values in Triplicate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IN"/>
                    </a:p>
                  </a:txBody>
                  <a:tcPr/>
                </a:tc>
                <a:tc hMerge="1">
                  <a:txBody>
                    <a:bodyPr/>
                    <a:lstStyle/>
                    <a:p>
                      <a:endParaRPr lang="en-IN"/>
                    </a:p>
                  </a:txBody>
                  <a:tcPr/>
                </a:tc>
                <a:tc>
                  <a:txBody>
                    <a:bodyPr/>
                    <a:lstStyle/>
                    <a:p>
                      <a:pPr algn="l" fontAlgn="b"/>
                      <a:endParaRPr lang="en-IN" sz="1100" b="1"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88729">
                <a:tc>
                  <a:txBody>
                    <a:bodyPr/>
                    <a:lstStyle/>
                    <a:p>
                      <a:pPr algn="ctr" fontAlgn="b"/>
                      <a:r>
                        <a:rPr lang="en-IN" sz="1100" b="1" i="0" u="none" strike="noStrike">
                          <a:solidFill>
                            <a:srgbClr val="000000"/>
                          </a:solidFill>
                          <a:effectLst/>
                          <a:latin typeface="Calibri"/>
                        </a:rPr>
                        <a:t>X(Expected Values)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en-IN" sz="1100" b="1" i="0" u="none" strike="noStrike" dirty="0">
                          <a:solidFill>
                            <a:srgbClr val="000000"/>
                          </a:solidFill>
                          <a:effectLst/>
                          <a:latin typeface="Calibri"/>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100" b="1" i="0" u="none" strike="noStrike">
                          <a:solidFill>
                            <a:srgbClr val="000000"/>
                          </a:solidFill>
                          <a:effectLst/>
                          <a:latin typeface="Calibri"/>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100" b="1" i="0" u="none" strike="noStrike" dirty="0">
                          <a:solidFill>
                            <a:srgbClr val="000000"/>
                          </a:solidFill>
                          <a:effectLst/>
                          <a:latin typeface="Calibri"/>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IN" sz="1100" b="1" i="0" u="none" strike="noStrike">
                          <a:solidFill>
                            <a:srgbClr val="000000"/>
                          </a:solidFill>
                          <a:effectLst/>
                          <a:latin typeface="Calibri"/>
                        </a:rPr>
                        <a:t>Y(Mean)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148">
                <a:tc>
                  <a:txBody>
                    <a:bodyPr/>
                    <a:lstStyle/>
                    <a:p>
                      <a:pPr algn="r" fontAlgn="b"/>
                      <a:r>
                        <a:rPr lang="en-IN" sz="1100" b="0" i="0" u="none" strike="noStrike">
                          <a:solidFill>
                            <a:srgbClr val="000000"/>
                          </a:solidFill>
                          <a:effectLst/>
                          <a:latin typeface="Calibri"/>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IN" sz="1100" b="0" i="0" u="none" strike="noStrike">
                          <a:solidFill>
                            <a:srgbClr val="000000"/>
                          </a:solidFill>
                          <a:effectLst/>
                          <a:latin typeface="Calibri"/>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148">
                <a:tc>
                  <a:txBody>
                    <a:bodyPr/>
                    <a:lstStyle/>
                    <a:p>
                      <a:pPr algn="r" fontAlgn="b"/>
                      <a:r>
                        <a:rPr lang="en-IN" sz="1100" b="0" i="0" u="none" strike="noStrike">
                          <a:solidFill>
                            <a:srgbClr val="000000"/>
                          </a:solidFill>
                          <a:effectLst/>
                          <a:latin typeface="Calibri"/>
                        </a:rPr>
                        <a:t>252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IN" sz="1100" b="0" i="0" u="none" strike="noStrike">
                          <a:solidFill>
                            <a:srgbClr val="000000"/>
                          </a:solidFill>
                          <a:effectLst/>
                          <a:latin typeface="Calibri"/>
                        </a:rPr>
                        <a:t>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250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245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245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148">
                <a:tc>
                  <a:txBody>
                    <a:bodyPr/>
                    <a:lstStyle/>
                    <a:p>
                      <a:pPr algn="r" fontAlgn="b"/>
                      <a:r>
                        <a:rPr lang="en-IN" sz="1100" b="0" i="0" u="none" strike="noStrike">
                          <a:solidFill>
                            <a:srgbClr val="000000"/>
                          </a:solidFill>
                          <a:effectLst/>
                          <a:latin typeface="Calibri"/>
                        </a:rPr>
                        <a:t>503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IN" sz="1100" b="0" i="0" u="none" strike="noStrike">
                          <a:solidFill>
                            <a:srgbClr val="000000"/>
                          </a:solidFill>
                          <a:effectLst/>
                          <a:latin typeface="Calibri"/>
                        </a:rPr>
                        <a:t>501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498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510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503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148">
                <a:tc>
                  <a:txBody>
                    <a:bodyPr/>
                    <a:lstStyle/>
                    <a:p>
                      <a:pPr algn="r" fontAlgn="b"/>
                      <a:r>
                        <a:rPr lang="en-IN" sz="1100" b="0" i="0" u="none" strike="noStrike">
                          <a:solidFill>
                            <a:srgbClr val="000000"/>
                          </a:solidFill>
                          <a:effectLst/>
                          <a:latin typeface="Calibri"/>
                        </a:rPr>
                        <a:t>755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IN" sz="1100" b="0" i="0" u="none" strike="noStrike">
                          <a:solidFill>
                            <a:srgbClr val="000000"/>
                          </a:solidFill>
                          <a:effectLst/>
                          <a:latin typeface="Calibri"/>
                        </a:rPr>
                        <a:t>740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dirty="0">
                          <a:solidFill>
                            <a:srgbClr val="000000"/>
                          </a:solidFill>
                          <a:effectLst/>
                          <a:latin typeface="Calibri"/>
                        </a:rPr>
                        <a:t>750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745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36148">
                <a:tc>
                  <a:txBody>
                    <a:bodyPr/>
                    <a:lstStyle/>
                    <a:p>
                      <a:pPr algn="r" fontAlgn="b"/>
                      <a:r>
                        <a:rPr lang="en-IN" sz="1100" b="0" i="0" u="none" strike="noStrike">
                          <a:solidFill>
                            <a:srgbClr val="000000"/>
                          </a:solidFill>
                          <a:effectLst/>
                          <a:latin typeface="Calibri"/>
                        </a:rPr>
                        <a:t>1006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en-IN" sz="1100" b="0" i="0" u="none" strike="noStrike">
                          <a:solidFill>
                            <a:srgbClr val="000000"/>
                          </a:solidFill>
                          <a:effectLst/>
                          <a:latin typeface="Calibri"/>
                        </a:rPr>
                        <a:t>1000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1040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a:solidFill>
                            <a:srgbClr val="000000"/>
                          </a:solidFill>
                          <a:effectLst/>
                          <a:latin typeface="Calibri"/>
                        </a:rPr>
                        <a:t>1004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IN" sz="1100" b="0" i="0" u="none" strike="noStrike" dirty="0">
                          <a:solidFill>
                            <a:srgbClr val="000000"/>
                          </a:solidFill>
                          <a:effectLst/>
                          <a:latin typeface="Calibri"/>
                        </a:rPr>
                        <a:t>1015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
        <p:nvSpPr>
          <p:cNvPr id="2" name="Date Placeholder 1"/>
          <p:cNvSpPr>
            <a:spLocks noGrp="1"/>
          </p:cNvSpPr>
          <p:nvPr>
            <p:ph type="dt" sz="half" idx="10"/>
          </p:nvPr>
        </p:nvSpPr>
        <p:spPr/>
        <p:txBody>
          <a:bodyPr/>
          <a:lstStyle/>
          <a:p>
            <a:fld id="{5B4C7938-27D1-45D8-ABAE-CF9616F6F955}"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32</a:t>
            </a:fld>
            <a:endParaRPr lang="en-IN"/>
          </a:p>
        </p:txBody>
      </p:sp>
    </p:spTree>
    <p:extLst>
      <p:ext uri="{BB962C8B-B14F-4D97-AF65-F5344CB8AC3E}">
        <p14:creationId xmlns:p14="http://schemas.microsoft.com/office/powerpoint/2010/main" val="194110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Linearity: Acceptability </a:t>
            </a:r>
            <a:endParaRPr lang="en-IN" dirty="0"/>
          </a:p>
        </p:txBody>
      </p:sp>
      <p:sp>
        <p:nvSpPr>
          <p:cNvPr id="3" name="Content Placeholder 2"/>
          <p:cNvSpPr>
            <a:spLocks noGrp="1"/>
          </p:cNvSpPr>
          <p:nvPr>
            <p:ph idx="1"/>
          </p:nvPr>
        </p:nvSpPr>
        <p:spPr/>
        <p:txBody>
          <a:bodyPr>
            <a:normAutofit/>
          </a:bodyPr>
          <a:lstStyle/>
          <a:p>
            <a:pPr lvl="1"/>
            <a:r>
              <a:rPr lang="en-IN" sz="3600" dirty="0" smtClean="0"/>
              <a:t>A linear straight line graph</a:t>
            </a:r>
          </a:p>
          <a:p>
            <a:pPr lvl="1"/>
            <a:r>
              <a:rPr lang="en-IN" sz="3600" dirty="0"/>
              <a:t>T</a:t>
            </a:r>
            <a:r>
              <a:rPr lang="en-IN" sz="3600" dirty="0" smtClean="0"/>
              <a:t>he </a:t>
            </a:r>
            <a:r>
              <a:rPr lang="en-IN" sz="3600" dirty="0"/>
              <a:t>values should ideally be equidistant from each </a:t>
            </a:r>
            <a:r>
              <a:rPr lang="en-IN" sz="3600" dirty="0" smtClean="0"/>
              <a:t>other</a:t>
            </a:r>
            <a:r>
              <a:rPr lang="en-IN" sz="3600" dirty="0"/>
              <a:t> (</a:t>
            </a:r>
            <a:r>
              <a:rPr lang="en-IN" sz="3600" dirty="0" smtClean="0"/>
              <a:t>performance </a:t>
            </a:r>
            <a:r>
              <a:rPr lang="en-IN" sz="3600" dirty="0"/>
              <a:t>of recovery throughout the manufacturer’s stated range of the testing </a:t>
            </a:r>
            <a:r>
              <a:rPr lang="en-IN" sz="3600" dirty="0" smtClean="0"/>
              <a:t>system)</a:t>
            </a:r>
            <a:endParaRPr lang="en-IN" sz="3600" dirty="0"/>
          </a:p>
          <a:p>
            <a:pPr lvl="1"/>
            <a:endParaRPr lang="en-IN" sz="2400" dirty="0"/>
          </a:p>
          <a:p>
            <a:pPr marL="0" indent="0">
              <a:buNone/>
            </a:pPr>
            <a:endParaRPr lang="en-IN" dirty="0"/>
          </a:p>
        </p:txBody>
      </p:sp>
      <p:sp>
        <p:nvSpPr>
          <p:cNvPr id="4" name="Date Placeholder 3"/>
          <p:cNvSpPr>
            <a:spLocks noGrp="1"/>
          </p:cNvSpPr>
          <p:nvPr>
            <p:ph type="dt" sz="half" idx="10"/>
          </p:nvPr>
        </p:nvSpPr>
        <p:spPr/>
        <p:txBody>
          <a:bodyPr/>
          <a:lstStyle/>
          <a:p>
            <a:fld id="{6328A83B-E4A4-4021-9327-6B03216622AF}"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33</a:t>
            </a:fld>
            <a:endParaRPr lang="en-IN"/>
          </a:p>
        </p:txBody>
      </p:sp>
    </p:spTree>
    <p:extLst>
      <p:ext uri="{BB962C8B-B14F-4D97-AF65-F5344CB8AC3E}">
        <p14:creationId xmlns:p14="http://schemas.microsoft.com/office/powerpoint/2010/main" val="4177325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Terms: AMR</a:t>
            </a:r>
            <a:r>
              <a:rPr lang="en-IN" dirty="0"/>
              <a:t>, </a:t>
            </a:r>
            <a:r>
              <a:rPr lang="en-IN" dirty="0" smtClean="0"/>
              <a:t>Linearity, CRR</a:t>
            </a:r>
            <a:endParaRPr lang="en-IN" dirty="0"/>
          </a:p>
        </p:txBody>
      </p:sp>
      <p:sp>
        <p:nvSpPr>
          <p:cNvPr id="3" name="Content Placeholder 2"/>
          <p:cNvSpPr>
            <a:spLocks noGrp="1"/>
          </p:cNvSpPr>
          <p:nvPr>
            <p:ph idx="1"/>
          </p:nvPr>
        </p:nvSpPr>
        <p:spPr/>
        <p:txBody>
          <a:bodyPr>
            <a:normAutofit fontScale="85000" lnSpcReduction="20000"/>
          </a:bodyPr>
          <a:lstStyle/>
          <a:p>
            <a:pPr marL="0" marR="255905" lvl="0" indent="0" algn="just">
              <a:buSzPts val="1100"/>
              <a:buNone/>
            </a:pPr>
            <a:r>
              <a:rPr lang="en-IN" sz="3800" dirty="0">
                <a:latin typeface="Times New Roman"/>
                <a:ea typeface="Times New Roman"/>
              </a:rPr>
              <a:t>•	The Analytical Measurement Range (AMR): (stated by the manufacturer). E.g. AMR: 0-1000 as in the case illustrated</a:t>
            </a:r>
          </a:p>
          <a:p>
            <a:pPr marL="0" marR="255905" lvl="0" indent="0" algn="just">
              <a:buSzPts val="1100"/>
              <a:buNone/>
            </a:pPr>
            <a:r>
              <a:rPr lang="en-IN" sz="3800" dirty="0">
                <a:latin typeface="Times New Roman"/>
                <a:ea typeface="Times New Roman"/>
              </a:rPr>
              <a:t>•	Linearity: The actual measurement interval verified by the lab. E.g. 9 to 1015</a:t>
            </a:r>
          </a:p>
          <a:p>
            <a:pPr marL="0" marR="255905" lvl="0" indent="0" algn="just">
              <a:buSzPts val="1100"/>
              <a:buNone/>
            </a:pPr>
            <a:r>
              <a:rPr lang="en-IN" sz="3800" dirty="0">
                <a:latin typeface="Times New Roman"/>
                <a:ea typeface="Times New Roman"/>
              </a:rPr>
              <a:t>•	Validated AMR:  9 to 1000: Within what is stated by manufacturer, but not to exceed it. </a:t>
            </a:r>
          </a:p>
          <a:p>
            <a:pPr lvl="0"/>
            <a:endParaRPr lang="en-IN" dirty="0">
              <a:latin typeface="Times New Roman" pitchFamily="18" charset="0"/>
              <a:cs typeface="Times New Roman" pitchFamily="18" charset="0"/>
            </a:endParaRPr>
          </a:p>
          <a:p>
            <a:pPr marL="0" marR="255905" lvl="0" indent="0" algn="just">
              <a:buSzPts val="1100"/>
              <a:buNone/>
            </a:pPr>
            <a:endParaRPr lang="en-US" dirty="0" smtClean="0">
              <a:latin typeface="Times New Roman"/>
              <a:ea typeface="Times New Roman"/>
            </a:endParaRPr>
          </a:p>
          <a:p>
            <a:pPr marL="0" marR="255905" lvl="0" indent="0" algn="just">
              <a:buSzPts val="1100"/>
              <a:buNone/>
            </a:pPr>
            <a:r>
              <a:rPr lang="en-US" dirty="0" smtClean="0">
                <a:latin typeface="Times New Roman"/>
                <a:ea typeface="Times New Roman"/>
              </a:rPr>
              <a:t> </a:t>
            </a:r>
            <a:endParaRPr lang="en-IN" dirty="0"/>
          </a:p>
          <a:p>
            <a:endParaRPr lang="en-IN" dirty="0"/>
          </a:p>
        </p:txBody>
      </p:sp>
      <p:sp>
        <p:nvSpPr>
          <p:cNvPr id="4" name="Date Placeholder 3"/>
          <p:cNvSpPr>
            <a:spLocks noGrp="1"/>
          </p:cNvSpPr>
          <p:nvPr>
            <p:ph type="dt" sz="half" idx="10"/>
          </p:nvPr>
        </p:nvSpPr>
        <p:spPr/>
        <p:txBody>
          <a:bodyPr/>
          <a:lstStyle/>
          <a:p>
            <a:fld id="{B4C40F21-0D0D-46FB-AB9A-C4AE8F3A534E}"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34</a:t>
            </a:fld>
            <a:endParaRPr lang="en-IN"/>
          </a:p>
        </p:txBody>
      </p:sp>
    </p:spTree>
    <p:extLst>
      <p:ext uri="{BB962C8B-B14F-4D97-AF65-F5344CB8AC3E}">
        <p14:creationId xmlns:p14="http://schemas.microsoft.com/office/powerpoint/2010/main" val="256399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Terms: AMR</a:t>
            </a:r>
            <a:r>
              <a:rPr lang="en-IN" dirty="0"/>
              <a:t>, </a:t>
            </a:r>
            <a:r>
              <a:rPr lang="en-IN" dirty="0" smtClean="0"/>
              <a:t>Linearity, CRR</a:t>
            </a:r>
            <a:endParaRPr lang="en-IN" dirty="0"/>
          </a:p>
        </p:txBody>
      </p:sp>
      <p:sp>
        <p:nvSpPr>
          <p:cNvPr id="3" name="Content Placeholder 2"/>
          <p:cNvSpPr>
            <a:spLocks noGrp="1"/>
          </p:cNvSpPr>
          <p:nvPr>
            <p:ph idx="1"/>
          </p:nvPr>
        </p:nvSpPr>
        <p:spPr/>
        <p:txBody>
          <a:bodyPr>
            <a:normAutofit fontScale="92500"/>
          </a:bodyPr>
          <a:lstStyle/>
          <a:p>
            <a:pPr marR="255905" algn="just">
              <a:buSzPts val="1100"/>
            </a:pPr>
            <a:r>
              <a:rPr lang="en-US" dirty="0">
                <a:latin typeface="Times New Roman"/>
                <a:ea typeface="Times New Roman"/>
              </a:rPr>
              <a:t>The </a:t>
            </a:r>
            <a:r>
              <a:rPr lang="en-US" b="1" dirty="0">
                <a:latin typeface="Times New Roman"/>
                <a:ea typeface="Times New Roman"/>
              </a:rPr>
              <a:t>Analytical Measurement Range (AMR</a:t>
            </a:r>
            <a:r>
              <a:rPr lang="en-US" b="1" dirty="0" smtClean="0">
                <a:latin typeface="Times New Roman"/>
                <a:ea typeface="Times New Roman"/>
              </a:rPr>
              <a:t>):</a:t>
            </a:r>
            <a:r>
              <a:rPr lang="en-US" dirty="0" smtClean="0">
                <a:latin typeface="Times New Roman"/>
                <a:ea typeface="Times New Roman"/>
              </a:rPr>
              <a:t> range </a:t>
            </a:r>
            <a:r>
              <a:rPr lang="en-US" b="1" dirty="0" smtClean="0">
                <a:latin typeface="Times New Roman"/>
                <a:ea typeface="Times New Roman"/>
              </a:rPr>
              <a:t>directly measured </a:t>
            </a:r>
            <a:r>
              <a:rPr lang="en-US" dirty="0" smtClean="0">
                <a:solidFill>
                  <a:srgbClr val="0070C0"/>
                </a:solidFill>
                <a:latin typeface="Times New Roman"/>
                <a:ea typeface="Times New Roman"/>
              </a:rPr>
              <a:t>without </a:t>
            </a:r>
            <a:r>
              <a:rPr lang="en-US" dirty="0">
                <a:solidFill>
                  <a:srgbClr val="0070C0"/>
                </a:solidFill>
                <a:latin typeface="Times New Roman"/>
                <a:ea typeface="Times New Roman"/>
              </a:rPr>
              <a:t>any </a:t>
            </a:r>
            <a:r>
              <a:rPr lang="en-US" dirty="0" smtClean="0">
                <a:solidFill>
                  <a:srgbClr val="0070C0"/>
                </a:solidFill>
                <a:latin typeface="Times New Roman"/>
                <a:ea typeface="Times New Roman"/>
              </a:rPr>
              <a:t>dilution</a:t>
            </a:r>
            <a:endParaRPr lang="en-US" dirty="0">
              <a:latin typeface="Times New Roman"/>
              <a:ea typeface="Times New Roman"/>
            </a:endParaRPr>
          </a:p>
          <a:p>
            <a:pPr marR="255905" algn="just">
              <a:buSzPts val="1100"/>
            </a:pPr>
            <a:r>
              <a:rPr lang="en-US" dirty="0" smtClean="0">
                <a:latin typeface="Times New Roman"/>
                <a:ea typeface="Times New Roman"/>
              </a:rPr>
              <a:t>The </a:t>
            </a:r>
            <a:r>
              <a:rPr lang="en-US" b="1" dirty="0">
                <a:latin typeface="Times New Roman"/>
                <a:ea typeface="Times New Roman"/>
              </a:rPr>
              <a:t>Clinical Reportable Range/ Reportable Range (</a:t>
            </a:r>
            <a:r>
              <a:rPr lang="en-US" b="1" dirty="0" smtClean="0">
                <a:latin typeface="Times New Roman"/>
                <a:ea typeface="Times New Roman"/>
              </a:rPr>
              <a:t>CRR</a:t>
            </a:r>
            <a:r>
              <a:rPr lang="en-US" dirty="0" smtClean="0">
                <a:latin typeface="Times New Roman"/>
                <a:ea typeface="Times New Roman"/>
              </a:rPr>
              <a:t>): range that can be reported </a:t>
            </a:r>
            <a:r>
              <a:rPr lang="en-US" dirty="0" smtClean="0">
                <a:solidFill>
                  <a:srgbClr val="0070C0"/>
                </a:solidFill>
                <a:latin typeface="Times New Roman"/>
                <a:ea typeface="Times New Roman"/>
              </a:rPr>
              <a:t>allowing </a:t>
            </a:r>
            <a:r>
              <a:rPr lang="en-US" dirty="0">
                <a:solidFill>
                  <a:srgbClr val="0070C0"/>
                </a:solidFill>
                <a:latin typeface="Times New Roman"/>
                <a:ea typeface="Times New Roman"/>
              </a:rPr>
              <a:t>for specimen dilution</a:t>
            </a:r>
            <a:r>
              <a:rPr lang="en-US" dirty="0">
                <a:latin typeface="Times New Roman"/>
                <a:ea typeface="Times New Roman"/>
              </a:rPr>
              <a:t>, concentration or other pretreatment used </a:t>
            </a:r>
            <a:r>
              <a:rPr lang="en-US" b="1" dirty="0">
                <a:latin typeface="Times New Roman"/>
                <a:ea typeface="Times New Roman"/>
              </a:rPr>
              <a:t>to extend the AMR</a:t>
            </a:r>
            <a:r>
              <a:rPr lang="en-US" dirty="0">
                <a:latin typeface="Times New Roman"/>
                <a:ea typeface="Times New Roman"/>
              </a:rPr>
              <a:t>. </a:t>
            </a:r>
            <a:endParaRPr lang="en-US" dirty="0" smtClean="0">
              <a:latin typeface="Times New Roman"/>
              <a:ea typeface="Times New Roman"/>
            </a:endParaRPr>
          </a:p>
          <a:p>
            <a:pPr marR="255905" algn="just">
              <a:buSzPts val="1100"/>
            </a:pPr>
            <a:r>
              <a:rPr lang="en-US" dirty="0" smtClean="0">
                <a:latin typeface="Times New Roman"/>
                <a:ea typeface="Times New Roman"/>
              </a:rPr>
              <a:t>The </a:t>
            </a:r>
            <a:r>
              <a:rPr lang="en-US" b="1" dirty="0">
                <a:latin typeface="Times New Roman"/>
                <a:ea typeface="Times New Roman"/>
              </a:rPr>
              <a:t>laboratory must specify the maximum </a:t>
            </a:r>
            <a:r>
              <a:rPr lang="en-US" dirty="0" smtClean="0">
                <a:latin typeface="Times New Roman"/>
                <a:ea typeface="Times New Roman"/>
              </a:rPr>
              <a:t>dilution </a:t>
            </a:r>
            <a:r>
              <a:rPr lang="en-US" dirty="0">
                <a:latin typeface="Times New Roman"/>
                <a:ea typeface="Times New Roman"/>
              </a:rPr>
              <a:t>that may be performed to obtain a reportable numeric result.</a:t>
            </a:r>
            <a:endParaRPr lang="en-IN" dirty="0"/>
          </a:p>
          <a:p>
            <a:endParaRPr lang="en-IN" dirty="0"/>
          </a:p>
        </p:txBody>
      </p:sp>
      <p:sp>
        <p:nvSpPr>
          <p:cNvPr id="4" name="Date Placeholder 3"/>
          <p:cNvSpPr>
            <a:spLocks noGrp="1"/>
          </p:cNvSpPr>
          <p:nvPr>
            <p:ph type="dt" sz="half" idx="10"/>
          </p:nvPr>
        </p:nvSpPr>
        <p:spPr/>
        <p:txBody>
          <a:bodyPr/>
          <a:lstStyle/>
          <a:p>
            <a:fld id="{42B9CCA1-B460-4D6E-A7E2-94859188777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35</a:t>
            </a:fld>
            <a:endParaRPr lang="en-IN"/>
          </a:p>
        </p:txBody>
      </p:sp>
    </p:spTree>
    <p:extLst>
      <p:ext uri="{BB962C8B-B14F-4D97-AF65-F5344CB8AC3E}">
        <p14:creationId xmlns:p14="http://schemas.microsoft.com/office/powerpoint/2010/main" val="45321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question">
            <a:extLst>
              <a:ext uri="{FF2B5EF4-FFF2-40B4-BE49-F238E27FC236}">
                <a16:creationId xmlns="" xmlns:a16="http://schemas.microsoft.com/office/drawing/2014/main" id="{B07609AA-8F99-4A49-8E11-675F816B65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01" y="2247763"/>
            <a:ext cx="2652931" cy="3370783"/>
          </a:xfrm>
          <a:prstGeom prst="rect">
            <a:avLst/>
          </a:prstGeom>
          <a:noFill/>
          <a:extLst>
            <a:ext uri="{909E8E84-426E-40DD-AFC4-6F175D3DCCD1}">
              <a14:hiddenFill xmlns:a14="http://schemas.microsoft.com/office/drawing/2010/main">
                <a:solidFill>
                  <a:srgbClr val="FFFFFF"/>
                </a:solidFill>
              </a14:hiddenFill>
            </a:ext>
          </a:extLst>
        </p:spPr>
      </p:pic>
      <p:sp>
        <p:nvSpPr>
          <p:cNvPr id="10" name="Parallelogram 9">
            <a:extLst>
              <a:ext uri="{FF2B5EF4-FFF2-40B4-BE49-F238E27FC236}">
                <a16:creationId xmlns="" xmlns:a16="http://schemas.microsoft.com/office/drawing/2014/main" id="{CCF43C20-4881-42B4-AC2B-CDBE88A0315E}"/>
              </a:ext>
            </a:extLst>
          </p:cNvPr>
          <p:cNvSpPr/>
          <p:nvPr/>
        </p:nvSpPr>
        <p:spPr>
          <a:xfrm>
            <a:off x="1824330" y="1356957"/>
            <a:ext cx="5123934" cy="5517232"/>
          </a:xfrm>
          <a:prstGeom prst="parallelogram">
            <a:avLst>
              <a:gd name="adj" fmla="val 7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83C1B8C-2E6B-44FC-9F18-902EF81C0C14}"/>
              </a:ext>
            </a:extLst>
          </p:cNvPr>
          <p:cNvSpPr/>
          <p:nvPr/>
        </p:nvSpPr>
        <p:spPr>
          <a:xfrm>
            <a:off x="5712762" y="1340768"/>
            <a:ext cx="3431238" cy="5517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404976-873F-4CC4-9D64-E673412B0B57}"/>
              </a:ext>
            </a:extLst>
          </p:cNvPr>
          <p:cNvSpPr>
            <a:spLocks noGrp="1"/>
          </p:cNvSpPr>
          <p:nvPr>
            <p:ph type="title"/>
          </p:nvPr>
        </p:nvSpPr>
        <p:spPr>
          <a:xfrm>
            <a:off x="539552" y="268882"/>
            <a:ext cx="7055195" cy="465137"/>
          </a:xfrm>
        </p:spPr>
        <p:txBody>
          <a:bodyPr>
            <a:normAutofit fontScale="90000"/>
          </a:bodyPr>
          <a:lstStyle/>
          <a:p>
            <a:r>
              <a:rPr lang="en-US" dirty="0"/>
              <a:t>Exercise</a:t>
            </a:r>
          </a:p>
        </p:txBody>
      </p:sp>
      <p:sp>
        <p:nvSpPr>
          <p:cNvPr id="9" name="Right Triangle 8">
            <a:extLst>
              <a:ext uri="{FF2B5EF4-FFF2-40B4-BE49-F238E27FC236}">
                <a16:creationId xmlns="" xmlns:a16="http://schemas.microsoft.com/office/drawing/2014/main" id="{B92C3C36-CEDD-44F8-A824-96C3CA300627}"/>
              </a:ext>
            </a:extLst>
          </p:cNvPr>
          <p:cNvSpPr/>
          <p:nvPr/>
        </p:nvSpPr>
        <p:spPr>
          <a:xfrm flipH="1">
            <a:off x="1979711" y="1340768"/>
            <a:ext cx="3733050" cy="554961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2">
            <a:extLst>
              <a:ext uri="{FF2B5EF4-FFF2-40B4-BE49-F238E27FC236}">
                <a16:creationId xmlns="" xmlns:a16="http://schemas.microsoft.com/office/drawing/2014/main" id="{A6C37CD5-4095-462E-8418-C015417FF628}"/>
              </a:ext>
            </a:extLst>
          </p:cNvPr>
          <p:cNvSpPr txBox="1">
            <a:spLocks/>
          </p:cNvSpPr>
          <p:nvPr/>
        </p:nvSpPr>
        <p:spPr>
          <a:xfrm>
            <a:off x="4386297" y="3212974"/>
            <a:ext cx="4572000" cy="1440359"/>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SzPct val="75000"/>
              <a:buFont typeface="Courier New" panose="02070309020205020404" pitchFamily="49" charset="0"/>
              <a:buChar char="o"/>
              <a:defRPr sz="2800">
                <a:solidFill>
                  <a:schemeClr val="tx1"/>
                </a:solidFill>
                <a:latin typeface="Calibri" pitchFamily="34" charset="0"/>
              </a:defRPr>
            </a:lvl2pPr>
            <a:lvl3pPr marL="1143000" indent="-228600" algn="l" rtl="0" eaLnBrk="0" fontAlgn="base" hangingPunct="0">
              <a:spcBef>
                <a:spcPct val="20000"/>
              </a:spcBef>
              <a:spcAft>
                <a:spcPct val="0"/>
              </a:spcAft>
              <a:buSzPct val="75000"/>
              <a:buFont typeface="Arial" panose="020B0604020202020204"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400" kern="0" dirty="0" smtClean="0"/>
              <a:t>Find the validated AMR using data provided on page 13 of workbook 2</a:t>
            </a:r>
          </a:p>
          <a:p>
            <a:pPr marL="0" indent="0">
              <a:buNone/>
            </a:pPr>
            <a:r>
              <a:rPr lang="en-US" sz="2400" kern="0" dirty="0" smtClean="0"/>
              <a:t>Judge Acceptance</a:t>
            </a:r>
            <a:endParaRPr lang="en-US" sz="2400" kern="0" dirty="0"/>
          </a:p>
        </p:txBody>
      </p:sp>
      <p:sp>
        <p:nvSpPr>
          <p:cNvPr id="5" name="Date Placeholder 4"/>
          <p:cNvSpPr>
            <a:spLocks noGrp="1"/>
          </p:cNvSpPr>
          <p:nvPr>
            <p:ph type="dt" sz="half" idx="10"/>
          </p:nvPr>
        </p:nvSpPr>
        <p:spPr/>
        <p:txBody>
          <a:bodyPr/>
          <a:lstStyle/>
          <a:p>
            <a:fld id="{E7971293-8C9F-469E-B9E5-73A0A633626C}"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36</a:t>
            </a:fld>
            <a:endParaRPr lang="en-IN"/>
          </a:p>
        </p:txBody>
      </p:sp>
    </p:spTree>
    <p:extLst>
      <p:ext uri="{BB962C8B-B14F-4D97-AF65-F5344CB8AC3E}">
        <p14:creationId xmlns:p14="http://schemas.microsoft.com/office/powerpoint/2010/main" val="322510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Biological Reference Intervals</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US" sz="4400" dirty="0"/>
              <a:t>Interpretive information for laboratory test </a:t>
            </a:r>
            <a:endParaRPr lang="en-US" sz="4400" dirty="0" smtClean="0"/>
          </a:p>
          <a:p>
            <a:r>
              <a:rPr lang="en-US" sz="4400" dirty="0" smtClean="0"/>
              <a:t>The </a:t>
            </a:r>
            <a:r>
              <a:rPr lang="en-US" sz="4400" dirty="0"/>
              <a:t>central 95% interval of results for a group of normal individuals </a:t>
            </a:r>
          </a:p>
          <a:p>
            <a:pPr marL="0" indent="0">
              <a:buNone/>
            </a:pPr>
            <a:endParaRPr lang="en-US" dirty="0" smtClean="0"/>
          </a:p>
          <a:p>
            <a:endParaRPr lang="en-IN" dirty="0"/>
          </a:p>
          <a:p>
            <a:pPr marL="0" indent="0">
              <a:buNone/>
            </a:pPr>
            <a:endParaRPr lang="en-US" dirty="0" smtClean="0"/>
          </a:p>
        </p:txBody>
      </p:sp>
      <p:sp>
        <p:nvSpPr>
          <p:cNvPr id="4" name="Date Placeholder 3"/>
          <p:cNvSpPr>
            <a:spLocks noGrp="1"/>
          </p:cNvSpPr>
          <p:nvPr>
            <p:ph type="dt" sz="half" idx="10"/>
          </p:nvPr>
        </p:nvSpPr>
        <p:spPr/>
        <p:txBody>
          <a:bodyPr/>
          <a:lstStyle/>
          <a:p>
            <a:fld id="{237DCEE6-F319-4BCE-910F-B52FACB22969}"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37</a:t>
            </a:fld>
            <a:endParaRPr lang="en-IN"/>
          </a:p>
        </p:txBody>
      </p:sp>
    </p:spTree>
    <p:extLst>
      <p:ext uri="{BB962C8B-B14F-4D97-AF65-F5344CB8AC3E}">
        <p14:creationId xmlns:p14="http://schemas.microsoft.com/office/powerpoint/2010/main" val="43964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352928" cy="59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5929E84-6E75-4E90-A141-293FA48F5D58}"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38</a:t>
            </a:fld>
            <a:endParaRPr lang="en-IN"/>
          </a:p>
        </p:txBody>
      </p:sp>
    </p:spTree>
    <p:extLst>
      <p:ext uri="{BB962C8B-B14F-4D97-AF65-F5344CB8AC3E}">
        <p14:creationId xmlns:p14="http://schemas.microsoft.com/office/powerpoint/2010/main" val="329220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72534"/>
            <a:ext cx="7788635" cy="462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3829178-6FF4-44F7-9B52-A88E46889053}"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39</a:t>
            </a:fld>
            <a:endParaRPr lang="en-IN"/>
          </a:p>
        </p:txBody>
      </p:sp>
    </p:spTree>
    <p:extLst>
      <p:ext uri="{BB962C8B-B14F-4D97-AF65-F5344CB8AC3E}">
        <p14:creationId xmlns:p14="http://schemas.microsoft.com/office/powerpoint/2010/main" val="263320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Verification </a:t>
            </a:r>
            <a:r>
              <a:rPr lang="en-US" b="1" dirty="0"/>
              <a:t>before Introducing Into Service</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r>
              <a:rPr lang="en-US" sz="3600" dirty="0" smtClean="0"/>
              <a:t>Manufacturer’s claims </a:t>
            </a:r>
            <a:r>
              <a:rPr lang="en-US" sz="3600" dirty="0"/>
              <a:t>are derived under </a:t>
            </a:r>
            <a:r>
              <a:rPr lang="en-US" sz="3600" b="1" dirty="0"/>
              <a:t>ideal </a:t>
            </a:r>
            <a:r>
              <a:rPr lang="en-US" sz="3600" b="1" dirty="0" smtClean="0"/>
              <a:t>conditions</a:t>
            </a:r>
          </a:p>
          <a:p>
            <a:r>
              <a:rPr lang="en-US" sz="3600" dirty="0" smtClean="0"/>
              <a:t>The </a:t>
            </a:r>
            <a:r>
              <a:rPr lang="en-US" sz="3600" dirty="0"/>
              <a:t>lab needs to demonstrate that they can get the </a:t>
            </a:r>
            <a:r>
              <a:rPr lang="en-US" sz="3600" b="1" dirty="0"/>
              <a:t>same or acceptable </a:t>
            </a:r>
            <a:r>
              <a:rPr lang="en-US" sz="3600" dirty="0" smtClean="0"/>
              <a:t>results</a:t>
            </a:r>
            <a:r>
              <a:rPr lang="en-US" sz="3600" b="1" dirty="0" smtClean="0"/>
              <a:t> </a:t>
            </a:r>
            <a:r>
              <a:rPr lang="en-US" sz="3600" b="1" dirty="0"/>
              <a:t>in their laboratory, with their </a:t>
            </a:r>
            <a:r>
              <a:rPr lang="en-US" sz="3600" b="1" dirty="0" smtClean="0"/>
              <a:t>personnel</a:t>
            </a:r>
            <a:endParaRPr lang="en-US" sz="3600" dirty="0" smtClean="0"/>
          </a:p>
          <a:p>
            <a:endParaRPr lang="en-IN" dirty="0"/>
          </a:p>
        </p:txBody>
      </p:sp>
      <p:sp>
        <p:nvSpPr>
          <p:cNvPr id="4" name="Date Placeholder 3"/>
          <p:cNvSpPr>
            <a:spLocks noGrp="1"/>
          </p:cNvSpPr>
          <p:nvPr>
            <p:ph type="dt" sz="half" idx="10"/>
          </p:nvPr>
        </p:nvSpPr>
        <p:spPr/>
        <p:txBody>
          <a:bodyPr/>
          <a:lstStyle/>
          <a:p>
            <a:fld id="{EFBE48D4-27C3-43B4-87F1-94D510FFCC68}"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4</a:t>
            </a:fld>
            <a:endParaRPr lang="en-IN"/>
          </a:p>
        </p:txBody>
      </p:sp>
    </p:spTree>
    <p:extLst>
      <p:ext uri="{BB962C8B-B14F-4D97-AF65-F5344CB8AC3E}">
        <p14:creationId xmlns:p14="http://schemas.microsoft.com/office/powerpoint/2010/main" val="2378642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Biological Reference Intervals</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US" dirty="0" smtClean="0"/>
              <a:t>When </a:t>
            </a:r>
            <a:r>
              <a:rPr lang="en-US" dirty="0"/>
              <a:t>a new method is introduced, the </a:t>
            </a:r>
            <a:r>
              <a:rPr lang="en-US" b="1" dirty="0"/>
              <a:t>Biological Reference Interval </a:t>
            </a:r>
            <a:r>
              <a:rPr lang="en-US" dirty="0"/>
              <a:t>relevant for the target population should be determined. </a:t>
            </a:r>
            <a:endParaRPr lang="en-US" dirty="0" smtClean="0"/>
          </a:p>
          <a:p>
            <a:pPr marL="0" indent="0">
              <a:buNone/>
            </a:pPr>
            <a:endParaRPr lang="en-US" dirty="0" smtClean="0"/>
          </a:p>
          <a:p>
            <a:pPr marL="0" indent="0">
              <a:buNone/>
            </a:pPr>
            <a:r>
              <a:rPr lang="en-US" dirty="0" smtClean="0"/>
              <a:t>Exceptions: </a:t>
            </a:r>
            <a:r>
              <a:rPr lang="en-US" dirty="0" err="1" smtClean="0"/>
              <a:t>analytes</a:t>
            </a:r>
            <a:r>
              <a:rPr lang="en-US" dirty="0" smtClean="0"/>
              <a:t> where reference </a:t>
            </a:r>
            <a:r>
              <a:rPr lang="en-US" dirty="0"/>
              <a:t>interval have been replaced by decision limits established by international consensus. For example, cholesterol (NCEP) and HbA1c( ADA</a:t>
            </a:r>
            <a:r>
              <a:rPr lang="en-US" dirty="0" smtClean="0"/>
              <a:t>).</a:t>
            </a:r>
          </a:p>
        </p:txBody>
      </p:sp>
      <p:sp>
        <p:nvSpPr>
          <p:cNvPr id="4" name="Date Placeholder 3"/>
          <p:cNvSpPr>
            <a:spLocks noGrp="1"/>
          </p:cNvSpPr>
          <p:nvPr>
            <p:ph type="dt" sz="half" idx="10"/>
          </p:nvPr>
        </p:nvSpPr>
        <p:spPr/>
        <p:txBody>
          <a:bodyPr/>
          <a:lstStyle/>
          <a:p>
            <a:fld id="{C272E8EC-B987-4D96-BAFA-1D9833ACF13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40</a:t>
            </a:fld>
            <a:endParaRPr lang="en-IN"/>
          </a:p>
        </p:txBody>
      </p:sp>
    </p:spTree>
    <p:extLst>
      <p:ext uri="{BB962C8B-B14F-4D97-AF65-F5344CB8AC3E}">
        <p14:creationId xmlns:p14="http://schemas.microsoft.com/office/powerpoint/2010/main" val="3612595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US" dirty="0" smtClean="0"/>
              <a:t>Procedures </a:t>
            </a:r>
            <a:r>
              <a:rPr lang="en-US" dirty="0"/>
              <a:t>for establishing a reference interval are </a:t>
            </a:r>
            <a:endParaRPr lang="en-IN" dirty="0"/>
          </a:p>
          <a:p>
            <a:pPr lvl="1"/>
            <a:r>
              <a:rPr lang="en-US" dirty="0"/>
              <a:t>Verifying the suitability of a manufacturer-proposed reference interval</a:t>
            </a:r>
            <a:endParaRPr lang="en-IN" dirty="0"/>
          </a:p>
          <a:p>
            <a:pPr lvl="1"/>
            <a:r>
              <a:rPr lang="en-US" dirty="0"/>
              <a:t>Transference from the previously used reference interval by using the slope and intercept from the accuracy testing</a:t>
            </a:r>
            <a:endParaRPr lang="en-IN" dirty="0"/>
          </a:p>
          <a:p>
            <a:pPr lvl="1"/>
            <a:r>
              <a:rPr lang="en-US" dirty="0"/>
              <a:t>Establishing a new reference interval</a:t>
            </a:r>
            <a:endParaRPr lang="en-IN" dirty="0"/>
          </a:p>
          <a:p>
            <a:pPr lvl="1"/>
            <a:endParaRPr lang="en-IN" dirty="0"/>
          </a:p>
        </p:txBody>
      </p:sp>
      <p:sp>
        <p:nvSpPr>
          <p:cNvPr id="4" name="Date Placeholder 3"/>
          <p:cNvSpPr>
            <a:spLocks noGrp="1"/>
          </p:cNvSpPr>
          <p:nvPr>
            <p:ph type="dt" sz="half" idx="10"/>
          </p:nvPr>
        </p:nvSpPr>
        <p:spPr/>
        <p:txBody>
          <a:bodyPr/>
          <a:lstStyle/>
          <a:p>
            <a:fld id="{3633BAB7-E40E-4D2C-A094-5C5BE72DB53A}"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41</a:t>
            </a:fld>
            <a:endParaRPr lang="en-IN"/>
          </a:p>
        </p:txBody>
      </p:sp>
    </p:spTree>
    <p:extLst>
      <p:ext uri="{BB962C8B-B14F-4D97-AF65-F5344CB8AC3E}">
        <p14:creationId xmlns:p14="http://schemas.microsoft.com/office/powerpoint/2010/main" val="1446654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3100" b="1" dirty="0">
                <a:solidFill>
                  <a:srgbClr val="0070C0"/>
                </a:solidFill>
              </a:rPr>
              <a:t>Verification of Reference Interval: </a:t>
            </a:r>
            <a:r>
              <a:rPr lang="en-IN" dirty="0"/>
              <a:t/>
            </a:r>
            <a:br>
              <a:rPr lang="en-IN" dirty="0"/>
            </a:br>
            <a:endParaRPr lang="en-IN" dirty="0"/>
          </a:p>
        </p:txBody>
      </p:sp>
      <p:sp>
        <p:nvSpPr>
          <p:cNvPr id="3" name="Content Placeholder 2"/>
          <p:cNvSpPr>
            <a:spLocks noGrp="1"/>
          </p:cNvSpPr>
          <p:nvPr>
            <p:ph sz="half" idx="1"/>
          </p:nvPr>
        </p:nvSpPr>
        <p:spPr>
          <a:xfrm>
            <a:off x="457200" y="1600201"/>
            <a:ext cx="5338936" cy="4421088"/>
          </a:xfrm>
        </p:spPr>
        <p:txBody>
          <a:bodyPr>
            <a:normAutofit lnSpcReduction="10000"/>
          </a:bodyPr>
          <a:lstStyle/>
          <a:p>
            <a:pPr marL="0" indent="0">
              <a:buNone/>
            </a:pPr>
            <a:r>
              <a:rPr lang="en-US" dirty="0"/>
              <a:t> </a:t>
            </a:r>
            <a:r>
              <a:rPr lang="en-US" b="1" dirty="0" smtClean="0">
                <a:solidFill>
                  <a:srgbClr val="0070C0"/>
                </a:solidFill>
              </a:rPr>
              <a:t>Sample</a:t>
            </a:r>
            <a:endParaRPr lang="en-IN" b="1" dirty="0">
              <a:solidFill>
                <a:srgbClr val="0070C0"/>
              </a:solidFill>
            </a:endParaRPr>
          </a:p>
          <a:p>
            <a:r>
              <a:rPr lang="en-US" dirty="0" smtClean="0"/>
              <a:t>Qualify </a:t>
            </a:r>
            <a:r>
              <a:rPr lang="en-US" dirty="0"/>
              <a:t>healthy volunteers. This is the most important step and  can be done through a </a:t>
            </a:r>
            <a:r>
              <a:rPr lang="en-US" b="1" dirty="0"/>
              <a:t>questionnaire </a:t>
            </a:r>
            <a:r>
              <a:rPr lang="en-US" dirty="0"/>
              <a:t>or health assessment. </a:t>
            </a:r>
            <a:endParaRPr lang="en-US" dirty="0" smtClean="0"/>
          </a:p>
          <a:p>
            <a:r>
              <a:rPr lang="en-US" dirty="0" smtClean="0"/>
              <a:t>Obtain </a:t>
            </a:r>
            <a:r>
              <a:rPr lang="en-US" dirty="0"/>
              <a:t>samples from 20 healthy participants </a:t>
            </a:r>
            <a:endParaRPr lang="en-US" dirty="0" smtClean="0"/>
          </a:p>
          <a:p>
            <a:r>
              <a:rPr lang="en-US" dirty="0" smtClean="0"/>
              <a:t>Test </a:t>
            </a:r>
            <a:r>
              <a:rPr lang="en-US" dirty="0"/>
              <a:t>each sample </a:t>
            </a:r>
            <a:r>
              <a:rPr lang="en-US" b="1" dirty="0">
                <a:solidFill>
                  <a:srgbClr val="0070C0"/>
                </a:solidFill>
              </a:rPr>
              <a:t>immediately</a:t>
            </a:r>
            <a:r>
              <a:rPr lang="en-US" dirty="0"/>
              <a:t> and evaluate.</a:t>
            </a:r>
            <a:endParaRPr lang="en-IN" dirty="0"/>
          </a:p>
          <a:p>
            <a:endParaRPr lang="en-IN" dirty="0"/>
          </a:p>
          <a:p>
            <a:pPr marL="457200" lvl="1" indent="0">
              <a:buNone/>
            </a:pPr>
            <a:endParaRPr lang="en-IN"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16831"/>
            <a:ext cx="3017441" cy="30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3352AF6-1216-4A7D-A39D-E779C3973F9E}"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42</a:t>
            </a:fld>
            <a:endParaRPr lang="en-IN"/>
          </a:p>
        </p:txBody>
      </p:sp>
    </p:spTree>
    <p:extLst>
      <p:ext uri="{BB962C8B-B14F-4D97-AF65-F5344CB8AC3E}">
        <p14:creationId xmlns:p14="http://schemas.microsoft.com/office/powerpoint/2010/main" val="3677633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3100" b="1" dirty="0">
                <a:solidFill>
                  <a:srgbClr val="0070C0"/>
                </a:solidFill>
              </a:rPr>
              <a:t>Verification of Reference Interval: </a:t>
            </a:r>
            <a:r>
              <a:rPr lang="en-IN" dirty="0"/>
              <a:t/>
            </a:r>
            <a:br>
              <a:rPr lang="en-IN" dirty="0"/>
            </a:br>
            <a:endParaRPr lang="en-IN" dirty="0"/>
          </a:p>
        </p:txBody>
      </p:sp>
      <p:sp>
        <p:nvSpPr>
          <p:cNvPr id="3" name="Content Placeholder 2"/>
          <p:cNvSpPr>
            <a:spLocks noGrp="1"/>
          </p:cNvSpPr>
          <p:nvPr>
            <p:ph idx="1"/>
          </p:nvPr>
        </p:nvSpPr>
        <p:spPr/>
        <p:txBody>
          <a:bodyPr>
            <a:normAutofit/>
          </a:bodyPr>
          <a:lstStyle/>
          <a:p>
            <a:pPr marL="0" indent="0">
              <a:buNone/>
            </a:pPr>
            <a:r>
              <a:rPr lang="en-US" dirty="0"/>
              <a:t> </a:t>
            </a:r>
            <a:endParaRPr lang="en-IN" dirty="0"/>
          </a:p>
          <a:p>
            <a:pPr marL="457200" lvl="1"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381725869"/>
              </p:ext>
            </p:extLst>
          </p:nvPr>
        </p:nvGraphicFramePr>
        <p:xfrm>
          <a:off x="762000" y="1600199"/>
          <a:ext cx="8001000" cy="4876800"/>
        </p:xfrm>
        <a:graphic>
          <a:graphicData uri="http://schemas.openxmlformats.org/drawingml/2006/table">
            <a:tbl>
              <a:tblPr firstRow="1" firstCol="1" bandRow="1"/>
              <a:tblGrid>
                <a:gridCol w="3291303"/>
                <a:gridCol w="4709697"/>
              </a:tblGrid>
              <a:tr h="457200">
                <a:tc>
                  <a:txBody>
                    <a:bodyPr/>
                    <a:lstStyle/>
                    <a:p>
                      <a:pPr algn="just">
                        <a:lnSpc>
                          <a:spcPct val="115000"/>
                        </a:lnSpc>
                        <a:spcBef>
                          <a:spcPts val="1200"/>
                        </a:spcBef>
                        <a:spcAft>
                          <a:spcPts val="0"/>
                        </a:spcAft>
                      </a:pPr>
                      <a:r>
                        <a:rPr lang="en-US" sz="2000" b="1" dirty="0">
                          <a:effectLst/>
                          <a:latin typeface="Calibri"/>
                          <a:cs typeface="Arial"/>
                        </a:rPr>
                        <a:t>If</a:t>
                      </a:r>
                      <a:endParaRPr lang="en-IN" sz="20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200"/>
                        </a:spcBef>
                        <a:spcAft>
                          <a:spcPts val="0"/>
                        </a:spcAft>
                      </a:pPr>
                      <a:r>
                        <a:rPr lang="en-US" sz="2000" b="1">
                          <a:effectLst/>
                          <a:latin typeface="Calibri"/>
                          <a:cs typeface="Arial"/>
                        </a:rPr>
                        <a:t>Then</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lgn="just">
                        <a:lnSpc>
                          <a:spcPct val="115000"/>
                        </a:lnSpc>
                        <a:spcAft>
                          <a:spcPts val="0"/>
                        </a:spcAft>
                      </a:pPr>
                      <a:r>
                        <a:rPr lang="en-US" sz="2000" dirty="0">
                          <a:effectLst/>
                          <a:latin typeface="Calibri"/>
                          <a:cs typeface="Arial"/>
                        </a:rPr>
                        <a:t> ≥ 90% of samples are within the reference range</a:t>
                      </a:r>
                      <a:endParaRPr lang="en-IN" sz="20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effectLst/>
                          <a:latin typeface="Calibri"/>
                          <a:cs typeface="Arial"/>
                        </a:rPr>
                        <a:t>The reference range is verified.</a:t>
                      </a:r>
                      <a:endParaRPr lang="en-IN" sz="20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algn="just">
                        <a:lnSpc>
                          <a:spcPct val="115000"/>
                        </a:lnSpc>
                        <a:spcAft>
                          <a:spcPts val="0"/>
                        </a:spcAft>
                      </a:pPr>
                      <a:r>
                        <a:rPr lang="en-US" sz="2000">
                          <a:effectLst/>
                          <a:latin typeface="Calibri"/>
                          <a:cs typeface="Arial"/>
                        </a:rPr>
                        <a:t> &lt; 90% of samples are within the reference range</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effectLst/>
                          <a:latin typeface="Calibri"/>
                          <a:cs typeface="Arial"/>
                        </a:rPr>
                        <a:t>Re-evaluate the range being verified.</a:t>
                      </a:r>
                      <a:endParaRPr lang="en-IN" sz="2000">
                        <a:effectLst/>
                        <a:latin typeface="Calibri"/>
                        <a:cs typeface="Arial"/>
                      </a:endParaRPr>
                    </a:p>
                    <a:p>
                      <a:pPr algn="just">
                        <a:lnSpc>
                          <a:spcPct val="115000"/>
                        </a:lnSpc>
                        <a:spcAft>
                          <a:spcPts val="0"/>
                        </a:spcAft>
                      </a:pPr>
                      <a:r>
                        <a:rPr lang="en-US" sz="2000">
                          <a:effectLst/>
                          <a:latin typeface="Calibri"/>
                          <a:cs typeface="Arial"/>
                        </a:rPr>
                        <a:t>Re-evaluate the healthy volunteer qualifications.</a:t>
                      </a:r>
                      <a:endParaRPr lang="en-IN" sz="2000">
                        <a:effectLst/>
                        <a:latin typeface="Calibri"/>
                        <a:cs typeface="Arial"/>
                      </a:endParaRPr>
                    </a:p>
                    <a:p>
                      <a:pPr algn="just">
                        <a:lnSpc>
                          <a:spcPct val="115000"/>
                        </a:lnSpc>
                        <a:spcAft>
                          <a:spcPts val="0"/>
                        </a:spcAft>
                      </a:pPr>
                      <a:r>
                        <a:rPr lang="en-US" sz="2000">
                          <a:effectLst/>
                          <a:latin typeface="Calibri"/>
                          <a:cs typeface="Arial"/>
                        </a:rPr>
                        <a:t>Collect and evaluate 20 additional samples.</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lgn="just">
                        <a:lnSpc>
                          <a:spcPct val="115000"/>
                        </a:lnSpc>
                        <a:spcAft>
                          <a:spcPts val="0"/>
                        </a:spcAft>
                      </a:pPr>
                      <a:r>
                        <a:rPr lang="en-US" sz="2000">
                          <a:effectLst/>
                          <a:latin typeface="Calibri"/>
                          <a:cs typeface="Arial"/>
                        </a:rPr>
                        <a:t>≥ 90% of the additional samples are within the reference range</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a:effectLst/>
                          <a:latin typeface="Calibri"/>
                          <a:cs typeface="Arial"/>
                        </a:rPr>
                        <a:t>The reference range is verified.</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lgn="just">
                        <a:lnSpc>
                          <a:spcPct val="115000"/>
                        </a:lnSpc>
                        <a:spcAft>
                          <a:spcPts val="0"/>
                        </a:spcAft>
                      </a:pPr>
                      <a:r>
                        <a:rPr lang="en-US" sz="2000">
                          <a:effectLst/>
                          <a:latin typeface="Calibri"/>
                          <a:cs typeface="Arial"/>
                        </a:rPr>
                        <a:t>&lt; 90% of the additional samples are within the reference range</a:t>
                      </a:r>
                      <a:endParaRPr lang="en-IN" sz="20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dirty="0">
                          <a:effectLst/>
                          <a:latin typeface="Calibri"/>
                          <a:cs typeface="Arial"/>
                        </a:rPr>
                        <a:t>Proceed Establishment of Reference Ranges or Transference of reference ranges</a:t>
                      </a:r>
                      <a:endParaRPr lang="en-IN" sz="20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3E4AAC77-B3A4-4442-81EA-00F067B6F69E}" type="datetime1">
              <a:rPr lang="en-IN" smtClean="0"/>
              <a:t>25-06-2018</a:t>
            </a:fld>
            <a:endParaRPr lang="en-IN"/>
          </a:p>
        </p:txBody>
      </p:sp>
      <p:sp>
        <p:nvSpPr>
          <p:cNvPr id="7" name="Footer Placeholder 6"/>
          <p:cNvSpPr>
            <a:spLocks noGrp="1"/>
          </p:cNvSpPr>
          <p:nvPr>
            <p:ph type="ftr" sz="quarter" idx="11"/>
          </p:nvPr>
        </p:nvSpPr>
        <p:spPr/>
        <p:txBody>
          <a:bodyPr/>
          <a:lstStyle/>
          <a:p>
            <a:r>
              <a:rPr lang="en-IN" smtClean="0"/>
              <a:t>Labs for Life Project</a:t>
            </a:r>
            <a:endParaRPr lang="en-IN"/>
          </a:p>
        </p:txBody>
      </p:sp>
      <p:sp>
        <p:nvSpPr>
          <p:cNvPr id="8" name="Slide Number Placeholder 7"/>
          <p:cNvSpPr>
            <a:spLocks noGrp="1"/>
          </p:cNvSpPr>
          <p:nvPr>
            <p:ph type="sldNum" sz="quarter" idx="12"/>
          </p:nvPr>
        </p:nvSpPr>
        <p:spPr/>
        <p:txBody>
          <a:bodyPr/>
          <a:lstStyle/>
          <a:p>
            <a:fld id="{6B5855EC-3595-412E-AA8C-48D2375656A8}" type="slidenum">
              <a:rPr lang="en-IN" smtClean="0"/>
              <a:t>43</a:t>
            </a:fld>
            <a:endParaRPr lang="en-IN"/>
          </a:p>
        </p:txBody>
      </p:sp>
    </p:spTree>
    <p:extLst>
      <p:ext uri="{BB962C8B-B14F-4D97-AF65-F5344CB8AC3E}">
        <p14:creationId xmlns:p14="http://schemas.microsoft.com/office/powerpoint/2010/main" val="60855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3100" b="1" dirty="0">
                <a:solidFill>
                  <a:srgbClr val="0070C0"/>
                </a:solidFill>
              </a:rPr>
              <a:t>Establishment of Reference Ranges</a:t>
            </a:r>
            <a:r>
              <a:rPr lang="en-IN" sz="3100" b="1" dirty="0">
                <a:solidFill>
                  <a:srgbClr val="0070C0"/>
                </a:solidFill>
              </a:rPr>
              <a:t/>
            </a:r>
            <a:br>
              <a:rPr lang="en-IN" sz="3100" b="1" dirty="0">
                <a:solidFill>
                  <a:srgbClr val="0070C0"/>
                </a:solidFill>
              </a:rPr>
            </a:br>
            <a:endParaRPr lang="en-IN" sz="3100" b="1" dirty="0">
              <a:solidFill>
                <a:srgbClr val="0070C0"/>
              </a:solidFill>
            </a:endParaRPr>
          </a:p>
        </p:txBody>
      </p:sp>
      <p:sp>
        <p:nvSpPr>
          <p:cNvPr id="3" name="Content Placeholder 2"/>
          <p:cNvSpPr>
            <a:spLocks noGrp="1"/>
          </p:cNvSpPr>
          <p:nvPr>
            <p:ph idx="4294967295"/>
          </p:nvPr>
        </p:nvSpPr>
        <p:spPr>
          <a:xfrm>
            <a:off x="533400" y="1600200"/>
            <a:ext cx="8229600" cy="4525963"/>
          </a:xfrm>
        </p:spPr>
        <p:txBody>
          <a:bodyPr>
            <a:normAutofit/>
          </a:bodyPr>
          <a:lstStyle/>
          <a:p>
            <a:pPr marL="0" indent="0">
              <a:buNone/>
            </a:pPr>
            <a:endParaRPr lang="en-IN" dirty="0"/>
          </a:p>
          <a:p>
            <a:pPr algn="just"/>
            <a:r>
              <a:rPr lang="en-US" dirty="0" smtClean="0">
                <a:cs typeface="Arial"/>
              </a:rPr>
              <a:t>Obtain </a:t>
            </a:r>
            <a:r>
              <a:rPr lang="en-US" dirty="0">
                <a:cs typeface="Arial"/>
              </a:rPr>
              <a:t>samples from 120 healthy </a:t>
            </a:r>
            <a:r>
              <a:rPr lang="en-US" dirty="0" smtClean="0">
                <a:cs typeface="Arial"/>
              </a:rPr>
              <a:t>participants</a:t>
            </a:r>
            <a:endParaRPr lang="en-US" dirty="0">
              <a:cs typeface="Arial"/>
            </a:endParaRPr>
          </a:p>
          <a:p>
            <a:pPr algn="just"/>
            <a:r>
              <a:rPr lang="en-US" dirty="0" smtClean="0">
                <a:cs typeface="Arial"/>
              </a:rPr>
              <a:t>The </a:t>
            </a:r>
            <a:r>
              <a:rPr lang="en-US" dirty="0">
                <a:cs typeface="Arial"/>
              </a:rPr>
              <a:t>40 samples previously collected in step I above can be used as part of the 120 samples. </a:t>
            </a:r>
            <a:endParaRPr lang="en-US" dirty="0" smtClean="0">
              <a:cs typeface="Arial"/>
            </a:endParaRPr>
          </a:p>
          <a:p>
            <a:pPr algn="just"/>
            <a:r>
              <a:rPr lang="en-US" dirty="0" smtClean="0">
                <a:cs typeface="Arial"/>
              </a:rPr>
              <a:t>Test </a:t>
            </a:r>
            <a:r>
              <a:rPr lang="en-US" dirty="0">
                <a:cs typeface="Arial"/>
              </a:rPr>
              <a:t>each sample </a:t>
            </a:r>
            <a:r>
              <a:rPr lang="en-US" b="1" dirty="0">
                <a:solidFill>
                  <a:srgbClr val="0070C0"/>
                </a:solidFill>
                <a:cs typeface="Arial"/>
              </a:rPr>
              <a:t>immediately </a:t>
            </a:r>
            <a:r>
              <a:rPr lang="en-US" dirty="0">
                <a:cs typeface="Arial"/>
              </a:rPr>
              <a:t>after collection and evaluate.  </a:t>
            </a:r>
            <a:endParaRPr lang="en-US" dirty="0" smtClean="0">
              <a:cs typeface="Arial"/>
            </a:endParaRPr>
          </a:p>
          <a:p>
            <a:pPr algn="just"/>
            <a:r>
              <a:rPr lang="en-US" dirty="0" smtClean="0">
                <a:cs typeface="Arial"/>
              </a:rPr>
              <a:t>It </a:t>
            </a:r>
            <a:r>
              <a:rPr lang="en-US" dirty="0">
                <a:cs typeface="Arial"/>
              </a:rPr>
              <a:t>is not advisable to collect and test all samples on the same day</a:t>
            </a:r>
            <a:r>
              <a:rPr lang="en-US" dirty="0" smtClean="0">
                <a:cs typeface="Arial"/>
              </a:rPr>
              <a:t>.</a:t>
            </a: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A9BF81A5-1B65-46B0-9A3A-6F59155B95C7}"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44</a:t>
            </a:fld>
            <a:endParaRPr lang="en-IN"/>
          </a:p>
        </p:txBody>
      </p:sp>
    </p:spTree>
    <p:extLst>
      <p:ext uri="{BB962C8B-B14F-4D97-AF65-F5344CB8AC3E}">
        <p14:creationId xmlns:p14="http://schemas.microsoft.com/office/powerpoint/2010/main" val="1953258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2800" b="1" dirty="0">
                <a:cs typeface="Arial"/>
              </a:rPr>
              <a:t>Establishment of Reference Ranges</a:t>
            </a:r>
            <a:r>
              <a:rPr lang="en-IN" sz="2800" dirty="0"/>
              <a:t/>
            </a:r>
            <a:br>
              <a:rPr lang="en-IN" sz="2800" dirty="0"/>
            </a:br>
            <a:endParaRPr lang="en-IN" dirty="0"/>
          </a:p>
        </p:txBody>
      </p:sp>
      <p:sp>
        <p:nvSpPr>
          <p:cNvPr id="3" name="Content Placeholder 2"/>
          <p:cNvSpPr>
            <a:spLocks noGrp="1"/>
          </p:cNvSpPr>
          <p:nvPr>
            <p:ph sz="half" idx="1"/>
          </p:nvPr>
        </p:nvSpPr>
        <p:spPr>
          <a:xfrm>
            <a:off x="457199" y="1600200"/>
            <a:ext cx="5987009" cy="4525963"/>
          </a:xfrm>
        </p:spPr>
        <p:txBody>
          <a:bodyPr>
            <a:normAutofit lnSpcReduction="10000"/>
          </a:bodyPr>
          <a:lstStyle/>
          <a:p>
            <a:pPr marL="0" indent="0" algn="just">
              <a:buNone/>
            </a:pPr>
            <a:r>
              <a:rPr lang="en-US" sz="3200" b="1" dirty="0" smtClean="0">
                <a:solidFill>
                  <a:srgbClr val="0070C0"/>
                </a:solidFill>
                <a:cs typeface="Arial"/>
              </a:rPr>
              <a:t>Evaluation </a:t>
            </a:r>
            <a:r>
              <a:rPr lang="en-US" sz="3200" b="1" dirty="0">
                <a:solidFill>
                  <a:srgbClr val="0070C0"/>
                </a:solidFill>
                <a:cs typeface="Arial"/>
              </a:rPr>
              <a:t>of data</a:t>
            </a:r>
            <a:endParaRPr lang="en-IN" sz="3200" b="1" dirty="0">
              <a:solidFill>
                <a:srgbClr val="0070C0"/>
              </a:solidFill>
            </a:endParaRPr>
          </a:p>
          <a:p>
            <a:pPr algn="just"/>
            <a:r>
              <a:rPr lang="en-US" sz="3200" dirty="0" smtClean="0">
                <a:cs typeface="Arial"/>
              </a:rPr>
              <a:t>Eliminate </a:t>
            </a:r>
            <a:r>
              <a:rPr lang="en-US" sz="3200" dirty="0">
                <a:cs typeface="Arial"/>
              </a:rPr>
              <a:t>outliers based on visual examination and clinical experience.</a:t>
            </a:r>
            <a:endParaRPr lang="en-IN" sz="3200" dirty="0"/>
          </a:p>
          <a:p>
            <a:pPr algn="just"/>
            <a:r>
              <a:rPr lang="en-US" sz="3200" dirty="0">
                <a:cs typeface="Arial"/>
              </a:rPr>
              <a:t>Use a non-parametric method to determine the reference range.</a:t>
            </a:r>
            <a:endParaRPr lang="en-IN" sz="3200" dirty="0"/>
          </a:p>
          <a:p>
            <a:pPr algn="just"/>
            <a:r>
              <a:rPr lang="en-US" sz="3200" dirty="0">
                <a:cs typeface="Arial"/>
              </a:rPr>
              <a:t>Rank (order by size) the values from lowest to highest.  </a:t>
            </a:r>
            <a:endParaRPr lang="en-IN" sz="3200" dirty="0"/>
          </a:p>
        </p:txBody>
      </p:sp>
      <p:sp>
        <p:nvSpPr>
          <p:cNvPr id="4" name="Content Placeholder 3"/>
          <p:cNvSpPr>
            <a:spLocks noGrp="1"/>
          </p:cNvSpPr>
          <p:nvPr>
            <p:ph sz="half" idx="2"/>
          </p:nvPr>
        </p:nvSpPr>
        <p:spPr>
          <a:xfrm>
            <a:off x="6732240" y="1600200"/>
            <a:ext cx="1954560" cy="4525963"/>
          </a:xfrm>
          <a:ln>
            <a:solidFill>
              <a:schemeClr val="accent1"/>
            </a:solidFill>
          </a:ln>
        </p:spPr>
        <p:txBody>
          <a:bodyPr>
            <a:normAutofit lnSpcReduction="10000"/>
          </a:bodyPr>
          <a:lstStyle/>
          <a:p>
            <a:pPr marL="0" indent="0" algn="ctr">
              <a:buNone/>
            </a:pPr>
            <a:r>
              <a:rPr lang="en-IN" dirty="0">
                <a:solidFill>
                  <a:srgbClr val="0070C0"/>
                </a:solidFill>
              </a:rPr>
              <a:t>123</a:t>
            </a:r>
          </a:p>
          <a:p>
            <a:pPr marL="0" indent="0" algn="ctr">
              <a:buNone/>
            </a:pPr>
            <a:r>
              <a:rPr lang="en-IN" dirty="0">
                <a:solidFill>
                  <a:srgbClr val="0070C0"/>
                </a:solidFill>
              </a:rPr>
              <a:t>116</a:t>
            </a:r>
          </a:p>
          <a:p>
            <a:pPr marL="0" indent="0" algn="ctr">
              <a:buNone/>
            </a:pPr>
            <a:r>
              <a:rPr lang="en-IN" dirty="0">
                <a:solidFill>
                  <a:srgbClr val="0070C0"/>
                </a:solidFill>
              </a:rPr>
              <a:t>120</a:t>
            </a:r>
          </a:p>
          <a:p>
            <a:pPr marL="0" indent="0" algn="ctr">
              <a:buNone/>
            </a:pPr>
            <a:r>
              <a:rPr lang="en-IN" dirty="0">
                <a:solidFill>
                  <a:srgbClr val="0070C0"/>
                </a:solidFill>
              </a:rPr>
              <a:t>118</a:t>
            </a:r>
          </a:p>
          <a:p>
            <a:pPr marL="0" indent="0" algn="ctr">
              <a:buNone/>
            </a:pPr>
            <a:r>
              <a:rPr lang="en-IN" dirty="0">
                <a:solidFill>
                  <a:srgbClr val="0070C0"/>
                </a:solidFill>
              </a:rPr>
              <a:t>123</a:t>
            </a:r>
          </a:p>
          <a:p>
            <a:pPr marL="0" indent="0" algn="ctr">
              <a:buNone/>
            </a:pPr>
            <a:r>
              <a:rPr lang="en-IN" dirty="0">
                <a:solidFill>
                  <a:srgbClr val="0070C0"/>
                </a:solidFill>
              </a:rPr>
              <a:t>126</a:t>
            </a:r>
          </a:p>
          <a:p>
            <a:pPr marL="0" indent="0" algn="ctr">
              <a:buNone/>
            </a:pPr>
            <a:r>
              <a:rPr lang="en-IN" dirty="0">
                <a:solidFill>
                  <a:srgbClr val="0070C0"/>
                </a:solidFill>
              </a:rPr>
              <a:t>149</a:t>
            </a:r>
          </a:p>
          <a:p>
            <a:pPr marL="0" indent="0" algn="ctr">
              <a:buNone/>
            </a:pPr>
            <a:r>
              <a:rPr lang="en-IN" dirty="0">
                <a:solidFill>
                  <a:srgbClr val="0070C0"/>
                </a:solidFill>
              </a:rPr>
              <a:t>125</a:t>
            </a:r>
          </a:p>
          <a:p>
            <a:pPr marL="0" indent="0" algn="ctr">
              <a:buNone/>
            </a:pPr>
            <a:r>
              <a:rPr lang="en-IN" dirty="0">
                <a:solidFill>
                  <a:srgbClr val="0070C0"/>
                </a:solidFill>
              </a:rPr>
              <a:t>114</a:t>
            </a:r>
          </a:p>
          <a:p>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Date Placeholder 5"/>
          <p:cNvSpPr>
            <a:spLocks noGrp="1"/>
          </p:cNvSpPr>
          <p:nvPr>
            <p:ph type="dt" sz="half" idx="10"/>
          </p:nvPr>
        </p:nvSpPr>
        <p:spPr/>
        <p:txBody>
          <a:bodyPr/>
          <a:lstStyle/>
          <a:p>
            <a:fld id="{4FE01524-D6AF-488A-85F8-E4D7EF5C45F5}" type="datetime1">
              <a:rPr lang="en-IN" smtClean="0"/>
              <a:t>25-06-2018</a:t>
            </a:fld>
            <a:endParaRPr lang="en-IN"/>
          </a:p>
        </p:txBody>
      </p:sp>
      <p:sp>
        <p:nvSpPr>
          <p:cNvPr id="7" name="Footer Placeholder 6"/>
          <p:cNvSpPr>
            <a:spLocks noGrp="1"/>
          </p:cNvSpPr>
          <p:nvPr>
            <p:ph type="ftr" sz="quarter" idx="11"/>
          </p:nvPr>
        </p:nvSpPr>
        <p:spPr/>
        <p:txBody>
          <a:bodyPr/>
          <a:lstStyle/>
          <a:p>
            <a:r>
              <a:rPr lang="en-IN" smtClean="0"/>
              <a:t>Labs for Life Project</a:t>
            </a:r>
            <a:endParaRPr lang="en-IN"/>
          </a:p>
        </p:txBody>
      </p:sp>
      <p:sp>
        <p:nvSpPr>
          <p:cNvPr id="8" name="Slide Number Placeholder 7"/>
          <p:cNvSpPr>
            <a:spLocks noGrp="1"/>
          </p:cNvSpPr>
          <p:nvPr>
            <p:ph type="sldNum" sz="quarter" idx="12"/>
          </p:nvPr>
        </p:nvSpPr>
        <p:spPr/>
        <p:txBody>
          <a:bodyPr/>
          <a:lstStyle/>
          <a:p>
            <a:fld id="{6B5855EC-3595-412E-AA8C-48D2375656A8}" type="slidenum">
              <a:rPr lang="en-IN" smtClean="0"/>
              <a:t>45</a:t>
            </a:fld>
            <a:endParaRPr lang="en-IN"/>
          </a:p>
        </p:txBody>
      </p:sp>
    </p:spTree>
    <p:extLst>
      <p:ext uri="{BB962C8B-B14F-4D97-AF65-F5344CB8AC3E}">
        <p14:creationId xmlns:p14="http://schemas.microsoft.com/office/powerpoint/2010/main" val="41307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2800" b="1" dirty="0">
                <a:cs typeface="Arial"/>
              </a:rPr>
              <a:t>Establishment of Reference Ranges</a:t>
            </a:r>
            <a:r>
              <a:rPr lang="en-IN" sz="2800" dirty="0"/>
              <a:t/>
            </a:r>
            <a:br>
              <a:rPr lang="en-IN" sz="2800" dirty="0"/>
            </a:br>
            <a:endParaRPr lang="en-IN" dirty="0"/>
          </a:p>
        </p:txBody>
      </p:sp>
      <p:sp>
        <p:nvSpPr>
          <p:cNvPr id="3" name="Content Placeholder 2"/>
          <p:cNvSpPr>
            <a:spLocks noGrp="1"/>
          </p:cNvSpPr>
          <p:nvPr>
            <p:ph idx="4294967295"/>
          </p:nvPr>
        </p:nvSpPr>
        <p:spPr>
          <a:xfrm>
            <a:off x="533400" y="1600200"/>
            <a:ext cx="8229600" cy="4525963"/>
          </a:xfrm>
        </p:spPr>
        <p:txBody>
          <a:bodyPr>
            <a:normAutofit/>
          </a:bodyPr>
          <a:lstStyle/>
          <a:p>
            <a:pPr marL="0" indent="0">
              <a:buNone/>
            </a:pPr>
            <a:r>
              <a:rPr lang="en-US" dirty="0"/>
              <a:t> </a:t>
            </a: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6860255"/>
              </p:ext>
            </p:extLst>
          </p:nvPr>
        </p:nvGraphicFramePr>
        <p:xfrm>
          <a:off x="838201" y="1295399"/>
          <a:ext cx="7620000" cy="5095043"/>
        </p:xfrm>
        <a:graphic>
          <a:graphicData uri="http://schemas.openxmlformats.org/drawingml/2006/table">
            <a:tbl>
              <a:tblPr firstRow="1" firstCol="1" lastRow="1" lastCol="1" bandRow="1" bandCol="1"/>
              <a:tblGrid>
                <a:gridCol w="1261753"/>
                <a:gridCol w="2746169"/>
                <a:gridCol w="2003961"/>
                <a:gridCol w="1608117"/>
              </a:tblGrid>
              <a:tr h="888803">
                <a:tc gridSpan="4">
                  <a:txBody>
                    <a:bodyPr/>
                    <a:lstStyle/>
                    <a:p>
                      <a:pPr algn="just">
                        <a:lnSpc>
                          <a:spcPct val="115000"/>
                        </a:lnSpc>
                        <a:spcAft>
                          <a:spcPts val="0"/>
                        </a:spcAft>
                      </a:pPr>
                      <a:r>
                        <a:rPr lang="en-US" sz="2400" dirty="0">
                          <a:effectLst/>
                          <a:latin typeface="Calibri"/>
                          <a:cs typeface="Arial"/>
                        </a:rPr>
                        <a:t>Female Calcium Results (mg/</a:t>
                      </a:r>
                      <a:r>
                        <a:rPr lang="en-US" sz="2400" dirty="0" err="1">
                          <a:effectLst/>
                          <a:latin typeface="Calibri"/>
                          <a:cs typeface="Arial"/>
                        </a:rPr>
                        <a:t>dL</a:t>
                      </a:r>
                      <a:r>
                        <a:rPr lang="en-US" sz="2400" dirty="0">
                          <a:effectLst/>
                          <a:latin typeface="Calibri"/>
                          <a:cs typeface="Arial"/>
                        </a:rPr>
                        <a:t>)</a:t>
                      </a:r>
                      <a:endParaRPr lang="en-IN" sz="2400" dirty="0">
                        <a:effectLst/>
                        <a:latin typeface="Calibri"/>
                        <a:cs typeface="Arial"/>
                      </a:endParaRPr>
                    </a:p>
                    <a:p>
                      <a:pPr algn="just">
                        <a:lnSpc>
                          <a:spcPct val="115000"/>
                        </a:lnSpc>
                        <a:spcAft>
                          <a:spcPts val="0"/>
                        </a:spcAft>
                      </a:pPr>
                      <a:r>
                        <a:rPr lang="en-US" sz="2400" dirty="0">
                          <a:effectLst/>
                          <a:latin typeface="Calibri"/>
                          <a:cs typeface="Arial"/>
                        </a:rPr>
                        <a:t>(</a:t>
                      </a:r>
                      <a:r>
                        <a:rPr lang="en-US" sz="2400" i="1" dirty="0">
                          <a:effectLst/>
                          <a:latin typeface="Calibri"/>
                          <a:cs typeface="Arial"/>
                        </a:rPr>
                        <a:t>Data from samples 6 - 115 omitted for example purposes)</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r h="782360">
                <a:tc>
                  <a:txBody>
                    <a:bodyPr/>
                    <a:lstStyle/>
                    <a:p>
                      <a:pPr algn="just">
                        <a:lnSpc>
                          <a:spcPct val="115000"/>
                        </a:lnSpc>
                        <a:spcAft>
                          <a:spcPts val="0"/>
                        </a:spcAft>
                      </a:pPr>
                      <a:r>
                        <a:rPr lang="en-US" sz="2400">
                          <a:effectLst/>
                          <a:latin typeface="Calibri"/>
                          <a:cs typeface="Arial"/>
                        </a:rPr>
                        <a:t>Sample 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8.8</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116</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10.1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a:effectLst/>
                          <a:latin typeface="Calibri"/>
                          <a:cs typeface="Arial"/>
                        </a:rPr>
                        <a:t>Sample 2</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8.9</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117</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10.1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b="0">
                          <a:effectLst/>
                          <a:latin typeface="Calibri"/>
                          <a:cs typeface="Arial"/>
                        </a:rPr>
                        <a:t>Sample 3</a:t>
                      </a:r>
                      <a:endParaRPr lang="en-IN" sz="2400" b="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0" dirty="0">
                          <a:effectLst/>
                          <a:latin typeface="Calibri"/>
                          <a:cs typeface="Arial"/>
                        </a:rPr>
                        <a:t>8.9</a:t>
                      </a:r>
                      <a:endParaRPr lang="en-IN" sz="2400" b="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0" dirty="0">
                          <a:effectLst/>
                          <a:latin typeface="Calibri"/>
                          <a:cs typeface="Arial"/>
                        </a:rPr>
                        <a:t>Sample 118</a:t>
                      </a:r>
                      <a:endParaRPr lang="en-IN" sz="2400" b="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b="0" dirty="0">
                          <a:effectLst/>
                          <a:latin typeface="Calibri"/>
                          <a:cs typeface="Arial"/>
                        </a:rPr>
                        <a:t>10.2</a:t>
                      </a:r>
                      <a:endParaRPr lang="en-IN" sz="2400" b="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a:effectLst/>
                          <a:latin typeface="Calibri"/>
                          <a:cs typeface="Arial"/>
                        </a:rPr>
                        <a:t>Sample 4</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8.10</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119</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10.3</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a:effectLst/>
                          <a:latin typeface="Calibri"/>
                          <a:cs typeface="Arial"/>
                        </a:rPr>
                        <a:t>Sample 5</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8.11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120</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10.4</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D83B8ACC-7A93-4FE3-9AE3-414C8D38EC7D}" type="datetime1">
              <a:rPr lang="en-IN" smtClean="0"/>
              <a:t>25-06-2018</a:t>
            </a:fld>
            <a:endParaRPr lang="en-IN"/>
          </a:p>
        </p:txBody>
      </p:sp>
      <p:sp>
        <p:nvSpPr>
          <p:cNvPr id="7" name="Footer Placeholder 6"/>
          <p:cNvSpPr>
            <a:spLocks noGrp="1"/>
          </p:cNvSpPr>
          <p:nvPr>
            <p:ph type="ftr" sz="quarter" idx="11"/>
          </p:nvPr>
        </p:nvSpPr>
        <p:spPr/>
        <p:txBody>
          <a:bodyPr/>
          <a:lstStyle/>
          <a:p>
            <a:r>
              <a:rPr lang="en-IN" smtClean="0"/>
              <a:t>Labs for Life Project</a:t>
            </a:r>
            <a:endParaRPr lang="en-IN"/>
          </a:p>
        </p:txBody>
      </p:sp>
      <p:sp>
        <p:nvSpPr>
          <p:cNvPr id="8" name="Slide Number Placeholder 7"/>
          <p:cNvSpPr>
            <a:spLocks noGrp="1"/>
          </p:cNvSpPr>
          <p:nvPr>
            <p:ph type="sldNum" sz="quarter" idx="12"/>
          </p:nvPr>
        </p:nvSpPr>
        <p:spPr/>
        <p:txBody>
          <a:bodyPr/>
          <a:lstStyle/>
          <a:p>
            <a:fld id="{6B5855EC-3595-412E-AA8C-48D2375656A8}" type="slidenum">
              <a:rPr lang="en-IN" smtClean="0"/>
              <a:t>46</a:t>
            </a:fld>
            <a:endParaRPr lang="en-IN"/>
          </a:p>
        </p:txBody>
      </p:sp>
    </p:spTree>
    <p:extLst>
      <p:ext uri="{BB962C8B-B14F-4D97-AF65-F5344CB8AC3E}">
        <p14:creationId xmlns:p14="http://schemas.microsoft.com/office/powerpoint/2010/main" val="28269397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2800" b="1" dirty="0">
                <a:cs typeface="Arial"/>
              </a:rPr>
              <a:t>Establishment of Reference Ranges</a:t>
            </a:r>
            <a:r>
              <a:rPr lang="en-IN" sz="2800" dirty="0"/>
              <a:t/>
            </a:r>
            <a:br>
              <a:rPr lang="en-IN" sz="2800" dirty="0"/>
            </a:br>
            <a:endParaRPr lang="en-IN" dirty="0"/>
          </a:p>
        </p:txBody>
      </p:sp>
      <p:sp>
        <p:nvSpPr>
          <p:cNvPr id="3" name="Content Placeholder 2"/>
          <p:cNvSpPr>
            <a:spLocks noGrp="1"/>
          </p:cNvSpPr>
          <p:nvPr>
            <p:ph idx="4294967295"/>
          </p:nvPr>
        </p:nvSpPr>
        <p:spPr>
          <a:xfrm>
            <a:off x="533400" y="1600200"/>
            <a:ext cx="8229600" cy="4525963"/>
          </a:xfrm>
        </p:spPr>
        <p:txBody>
          <a:bodyPr>
            <a:normAutofit/>
          </a:bodyPr>
          <a:lstStyle/>
          <a:p>
            <a:pPr marL="0" indent="0">
              <a:buNone/>
            </a:pPr>
            <a:r>
              <a:rPr lang="en-US" dirty="0"/>
              <a:t> </a:t>
            </a: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23528" y="1124744"/>
            <a:ext cx="8686800" cy="5940088"/>
          </a:xfrm>
          <a:prstGeom prst="rect">
            <a:avLst/>
          </a:prstGeom>
        </p:spPr>
        <p:txBody>
          <a:bodyPr wrap="square">
            <a:spAutoFit/>
          </a:bodyPr>
          <a:lstStyle/>
          <a:p>
            <a:pPr algn="just"/>
            <a:r>
              <a:rPr lang="en-US" sz="2800" dirty="0" smtClean="0">
                <a:cs typeface="Arial"/>
              </a:rPr>
              <a:t>Lower end: Multiply </a:t>
            </a:r>
            <a:r>
              <a:rPr lang="en-US" sz="2800" dirty="0">
                <a:cs typeface="Arial"/>
              </a:rPr>
              <a:t>the total number of samples +1 by </a:t>
            </a:r>
            <a:r>
              <a:rPr lang="en-US" sz="2800" dirty="0" smtClean="0">
                <a:cs typeface="Arial"/>
              </a:rPr>
              <a:t>0.025</a:t>
            </a:r>
          </a:p>
          <a:p>
            <a:pPr algn="just"/>
            <a:r>
              <a:rPr lang="en-US" sz="2800" dirty="0" smtClean="0">
                <a:cs typeface="Arial"/>
              </a:rPr>
              <a:t>(120 </a:t>
            </a:r>
            <a:r>
              <a:rPr lang="en-US" sz="2800" dirty="0">
                <a:cs typeface="Arial"/>
              </a:rPr>
              <a:t>+ 1) x 0.025 = 3.025 = 3.  </a:t>
            </a:r>
            <a:endParaRPr lang="en-US" sz="2800" dirty="0" smtClean="0">
              <a:cs typeface="Arial"/>
            </a:endParaRPr>
          </a:p>
          <a:p>
            <a:pPr algn="just"/>
            <a:endParaRPr lang="en-US" sz="2800" dirty="0" smtClean="0">
              <a:cs typeface="Arial"/>
            </a:endParaRPr>
          </a:p>
          <a:p>
            <a:pPr algn="just"/>
            <a:r>
              <a:rPr lang="en-US" sz="2800" b="1" dirty="0" smtClean="0">
                <a:cs typeface="Arial"/>
              </a:rPr>
              <a:t>Value of sample </a:t>
            </a:r>
            <a:r>
              <a:rPr lang="en-US" sz="2800" b="1" dirty="0">
                <a:cs typeface="Arial"/>
              </a:rPr>
              <a:t>3 is the low </a:t>
            </a:r>
            <a:r>
              <a:rPr lang="en-US" sz="2800" b="1" dirty="0" smtClean="0">
                <a:cs typeface="Arial"/>
              </a:rPr>
              <a:t>end of BRI</a:t>
            </a:r>
            <a:endParaRPr lang="en-IN" sz="2800" b="1" dirty="0"/>
          </a:p>
          <a:p>
            <a:pPr algn="just"/>
            <a:r>
              <a:rPr lang="en-US" sz="2800" dirty="0">
                <a:cs typeface="Arial"/>
              </a:rPr>
              <a:t> </a:t>
            </a:r>
            <a:endParaRPr lang="en-IN" sz="2800" dirty="0"/>
          </a:p>
          <a:p>
            <a:pPr algn="just"/>
            <a:r>
              <a:rPr lang="en-US" sz="2800" dirty="0" smtClean="0">
                <a:cs typeface="Arial"/>
              </a:rPr>
              <a:t>Upper End: Multiply </a:t>
            </a:r>
            <a:r>
              <a:rPr lang="en-US" sz="2800" dirty="0">
                <a:cs typeface="Arial"/>
              </a:rPr>
              <a:t>the total number of samples +1 by 0.975 </a:t>
            </a:r>
          </a:p>
          <a:p>
            <a:pPr algn="just"/>
            <a:r>
              <a:rPr lang="en-US" sz="2800" dirty="0" smtClean="0">
                <a:cs typeface="Arial"/>
              </a:rPr>
              <a:t>(120 </a:t>
            </a:r>
            <a:r>
              <a:rPr lang="en-US" sz="2800" dirty="0">
                <a:cs typeface="Arial"/>
              </a:rPr>
              <a:t>+ 1) x 0.975 = 117.975 = </a:t>
            </a:r>
            <a:r>
              <a:rPr lang="en-US" sz="2800" dirty="0" smtClean="0">
                <a:cs typeface="Arial"/>
              </a:rPr>
              <a:t>118</a:t>
            </a:r>
            <a:endParaRPr lang="en-US" sz="2800" dirty="0">
              <a:cs typeface="Arial"/>
            </a:endParaRPr>
          </a:p>
          <a:p>
            <a:pPr algn="just"/>
            <a:endParaRPr lang="en-IN" sz="2800" dirty="0"/>
          </a:p>
          <a:p>
            <a:pPr algn="just"/>
            <a:r>
              <a:rPr lang="en-US" sz="2800" b="1" dirty="0" smtClean="0">
                <a:cs typeface="Arial"/>
              </a:rPr>
              <a:t>Value of sample </a:t>
            </a:r>
            <a:r>
              <a:rPr lang="en-US" sz="2800" b="1" dirty="0">
                <a:cs typeface="Arial"/>
              </a:rPr>
              <a:t>118 is the high </a:t>
            </a:r>
            <a:r>
              <a:rPr lang="en-US" sz="2800" b="1" dirty="0" smtClean="0">
                <a:cs typeface="Arial"/>
              </a:rPr>
              <a:t>end of BRI</a:t>
            </a:r>
          </a:p>
          <a:p>
            <a:pPr algn="just"/>
            <a:endParaRPr lang="en-US" sz="2400" b="1" dirty="0">
              <a:effectLst/>
              <a:cs typeface="Arial"/>
            </a:endParaRPr>
          </a:p>
          <a:p>
            <a:pPr algn="just"/>
            <a:endParaRPr lang="en-US" sz="2400" b="1" dirty="0" smtClean="0">
              <a:cs typeface="Arial"/>
            </a:endParaRPr>
          </a:p>
          <a:p>
            <a:pPr algn="just"/>
            <a:endParaRPr lang="en-IN" sz="2400" dirty="0">
              <a:effectLst/>
            </a:endParaRPr>
          </a:p>
        </p:txBody>
      </p:sp>
      <p:sp>
        <p:nvSpPr>
          <p:cNvPr id="4" name="Date Placeholder 3"/>
          <p:cNvSpPr>
            <a:spLocks noGrp="1"/>
          </p:cNvSpPr>
          <p:nvPr>
            <p:ph type="dt" sz="half" idx="10"/>
          </p:nvPr>
        </p:nvSpPr>
        <p:spPr/>
        <p:txBody>
          <a:bodyPr/>
          <a:lstStyle/>
          <a:p>
            <a:fld id="{8AF980B5-2823-4245-ABB8-1589E32E9B70}"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8" name="Slide Number Placeholder 7"/>
          <p:cNvSpPr>
            <a:spLocks noGrp="1"/>
          </p:cNvSpPr>
          <p:nvPr>
            <p:ph type="sldNum" sz="quarter" idx="12"/>
          </p:nvPr>
        </p:nvSpPr>
        <p:spPr/>
        <p:txBody>
          <a:bodyPr/>
          <a:lstStyle/>
          <a:p>
            <a:fld id="{6B5855EC-3595-412E-AA8C-48D2375656A8}" type="slidenum">
              <a:rPr lang="en-IN" smtClean="0"/>
              <a:t>47</a:t>
            </a:fld>
            <a:endParaRPr lang="en-IN"/>
          </a:p>
        </p:txBody>
      </p:sp>
    </p:spTree>
    <p:extLst>
      <p:ext uri="{BB962C8B-B14F-4D97-AF65-F5344CB8AC3E}">
        <p14:creationId xmlns:p14="http://schemas.microsoft.com/office/powerpoint/2010/main" val="787822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Intervals</a:t>
            </a:r>
            <a:r>
              <a:rPr lang="en-IN" dirty="0"/>
              <a:t/>
            </a:r>
            <a:br>
              <a:rPr lang="en-IN" dirty="0"/>
            </a:br>
            <a:r>
              <a:rPr lang="en-US" sz="2800" b="1" dirty="0">
                <a:cs typeface="Arial"/>
              </a:rPr>
              <a:t>Establishment of Reference Ranges</a:t>
            </a:r>
            <a:r>
              <a:rPr lang="en-IN" sz="2800" dirty="0"/>
              <a:t/>
            </a:r>
            <a:br>
              <a:rPr lang="en-IN" sz="2800" dirty="0"/>
            </a:br>
            <a:endParaRPr lang="en-IN" dirty="0"/>
          </a:p>
        </p:txBody>
      </p:sp>
      <p:sp>
        <p:nvSpPr>
          <p:cNvPr id="3" name="Content Placeholder 2"/>
          <p:cNvSpPr>
            <a:spLocks noGrp="1"/>
          </p:cNvSpPr>
          <p:nvPr>
            <p:ph idx="4294967295"/>
          </p:nvPr>
        </p:nvSpPr>
        <p:spPr>
          <a:xfrm>
            <a:off x="533400" y="1600200"/>
            <a:ext cx="8229600" cy="4525963"/>
          </a:xfrm>
        </p:spPr>
        <p:txBody>
          <a:bodyPr>
            <a:normAutofit/>
          </a:bodyPr>
          <a:lstStyle/>
          <a:p>
            <a:pPr marL="0" indent="0">
              <a:buNone/>
            </a:pPr>
            <a:r>
              <a:rPr lang="en-US" dirty="0"/>
              <a:t> </a:t>
            </a: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37592916"/>
              </p:ext>
            </p:extLst>
          </p:nvPr>
        </p:nvGraphicFramePr>
        <p:xfrm>
          <a:off x="838201" y="1295399"/>
          <a:ext cx="7620000" cy="5095043"/>
        </p:xfrm>
        <a:graphic>
          <a:graphicData uri="http://schemas.openxmlformats.org/drawingml/2006/table">
            <a:tbl>
              <a:tblPr firstRow="1" firstCol="1" lastRow="1" lastCol="1" bandRow="1" bandCol="1"/>
              <a:tblGrid>
                <a:gridCol w="1261753"/>
                <a:gridCol w="2256022"/>
                <a:gridCol w="2088232"/>
                <a:gridCol w="2013993"/>
              </a:tblGrid>
              <a:tr h="888803">
                <a:tc gridSpan="4">
                  <a:txBody>
                    <a:bodyPr/>
                    <a:lstStyle/>
                    <a:p>
                      <a:pPr algn="just">
                        <a:lnSpc>
                          <a:spcPct val="115000"/>
                        </a:lnSpc>
                        <a:spcAft>
                          <a:spcPts val="0"/>
                        </a:spcAft>
                      </a:pPr>
                      <a:r>
                        <a:rPr lang="en-US" sz="2400" dirty="0">
                          <a:effectLst/>
                          <a:latin typeface="Calibri"/>
                          <a:cs typeface="Arial"/>
                        </a:rPr>
                        <a:t>Female Calcium Results (mg/</a:t>
                      </a:r>
                      <a:r>
                        <a:rPr lang="en-US" sz="2400" dirty="0" err="1">
                          <a:effectLst/>
                          <a:latin typeface="Calibri"/>
                          <a:cs typeface="Arial"/>
                        </a:rPr>
                        <a:t>dL</a:t>
                      </a:r>
                      <a:r>
                        <a:rPr lang="en-US" sz="2400" dirty="0">
                          <a:effectLst/>
                          <a:latin typeface="Calibri"/>
                          <a:cs typeface="Arial"/>
                        </a:rPr>
                        <a:t>)</a:t>
                      </a:r>
                      <a:endParaRPr lang="en-IN" sz="2400" dirty="0">
                        <a:effectLst/>
                        <a:latin typeface="Calibri"/>
                        <a:cs typeface="Arial"/>
                      </a:endParaRPr>
                    </a:p>
                    <a:p>
                      <a:pPr algn="just">
                        <a:lnSpc>
                          <a:spcPct val="115000"/>
                        </a:lnSpc>
                        <a:spcAft>
                          <a:spcPts val="0"/>
                        </a:spcAft>
                      </a:pPr>
                      <a:r>
                        <a:rPr lang="en-US" sz="2400" dirty="0">
                          <a:effectLst/>
                          <a:latin typeface="Calibri"/>
                          <a:cs typeface="Arial"/>
                        </a:rPr>
                        <a:t>(</a:t>
                      </a:r>
                      <a:r>
                        <a:rPr lang="en-US" sz="2400" i="1" dirty="0">
                          <a:effectLst/>
                          <a:latin typeface="Calibri"/>
                          <a:cs typeface="Arial"/>
                        </a:rPr>
                        <a:t>Data from samples 6 - 115 omitted for example purposes)</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r h="782360">
                <a:tc>
                  <a:txBody>
                    <a:bodyPr/>
                    <a:lstStyle/>
                    <a:p>
                      <a:pPr algn="just">
                        <a:lnSpc>
                          <a:spcPct val="115000"/>
                        </a:lnSpc>
                        <a:spcAft>
                          <a:spcPts val="0"/>
                        </a:spcAft>
                      </a:pPr>
                      <a:r>
                        <a:rPr lang="en-US" sz="2400">
                          <a:effectLst/>
                          <a:latin typeface="Calibri"/>
                          <a:cs typeface="Arial"/>
                        </a:rPr>
                        <a:t>Sample 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8.8</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116</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10.1</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a:effectLst/>
                          <a:latin typeface="Calibri"/>
                          <a:cs typeface="Arial"/>
                        </a:rPr>
                        <a:t>Sample 2</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8.9</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117</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10.1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b="1" dirty="0">
                          <a:effectLst/>
                          <a:latin typeface="Calibri"/>
                          <a:cs typeface="Arial"/>
                        </a:rPr>
                        <a:t>Sample 3</a:t>
                      </a:r>
                      <a:endParaRPr lang="en-IN" sz="2400" b="1"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US" sz="2400" b="1" dirty="0" smtClean="0">
                          <a:effectLst/>
                          <a:latin typeface="Calibri"/>
                          <a:cs typeface="Arial"/>
                        </a:rPr>
                        <a:t>8.9 BRI Lower</a:t>
                      </a:r>
                      <a:endParaRPr lang="en-IN" sz="2400" b="1"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US" sz="2400" b="1" dirty="0">
                          <a:effectLst/>
                          <a:latin typeface="Calibri"/>
                          <a:cs typeface="Arial"/>
                        </a:rPr>
                        <a:t>Sample 118</a:t>
                      </a:r>
                      <a:endParaRPr lang="en-IN" sz="2400" b="1"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en-US" sz="2400" b="1" dirty="0" smtClean="0">
                          <a:effectLst/>
                          <a:latin typeface="Calibri"/>
                          <a:cs typeface="Arial"/>
                        </a:rPr>
                        <a:t>10.2 Upper </a:t>
                      </a:r>
                      <a:endParaRPr lang="en-IN" sz="2400" b="1"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82360">
                <a:tc>
                  <a:txBody>
                    <a:bodyPr/>
                    <a:lstStyle/>
                    <a:p>
                      <a:pPr algn="just">
                        <a:lnSpc>
                          <a:spcPct val="115000"/>
                        </a:lnSpc>
                        <a:spcAft>
                          <a:spcPts val="0"/>
                        </a:spcAft>
                      </a:pPr>
                      <a:r>
                        <a:rPr lang="en-US" sz="2400">
                          <a:effectLst/>
                          <a:latin typeface="Calibri"/>
                          <a:cs typeface="Arial"/>
                        </a:rPr>
                        <a:t>Sample 4</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8.10</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Sample 119</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10.3</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360">
                <a:tc>
                  <a:txBody>
                    <a:bodyPr/>
                    <a:lstStyle/>
                    <a:p>
                      <a:pPr algn="just">
                        <a:lnSpc>
                          <a:spcPct val="115000"/>
                        </a:lnSpc>
                        <a:spcAft>
                          <a:spcPts val="0"/>
                        </a:spcAft>
                      </a:pPr>
                      <a:r>
                        <a:rPr lang="en-US" sz="2400">
                          <a:effectLst/>
                          <a:latin typeface="Calibri"/>
                          <a:cs typeface="Arial"/>
                        </a:rPr>
                        <a:t>Sample 5</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Calibri"/>
                          <a:cs typeface="Arial"/>
                        </a:rPr>
                        <a:t>8.11</a:t>
                      </a:r>
                      <a:endParaRPr lang="en-IN" sz="24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Sample 120</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Calibri"/>
                          <a:cs typeface="Arial"/>
                        </a:rPr>
                        <a:t>10.4</a:t>
                      </a:r>
                      <a:endParaRPr lang="en-IN" sz="2400" dirty="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2BFA4568-DF6F-4649-96DA-9660040835C0}" type="datetime1">
              <a:rPr lang="en-IN" smtClean="0"/>
              <a:t>25-06-2018</a:t>
            </a:fld>
            <a:endParaRPr lang="en-IN"/>
          </a:p>
        </p:txBody>
      </p:sp>
      <p:sp>
        <p:nvSpPr>
          <p:cNvPr id="7" name="Footer Placeholder 6"/>
          <p:cNvSpPr>
            <a:spLocks noGrp="1"/>
          </p:cNvSpPr>
          <p:nvPr>
            <p:ph type="ftr" sz="quarter" idx="11"/>
          </p:nvPr>
        </p:nvSpPr>
        <p:spPr/>
        <p:txBody>
          <a:bodyPr/>
          <a:lstStyle/>
          <a:p>
            <a:r>
              <a:rPr lang="en-IN" smtClean="0"/>
              <a:t>Labs for Life Project</a:t>
            </a:r>
            <a:endParaRPr lang="en-IN"/>
          </a:p>
        </p:txBody>
      </p:sp>
      <p:sp>
        <p:nvSpPr>
          <p:cNvPr id="8" name="Slide Number Placeholder 7"/>
          <p:cNvSpPr>
            <a:spLocks noGrp="1"/>
          </p:cNvSpPr>
          <p:nvPr>
            <p:ph type="sldNum" sz="quarter" idx="12"/>
          </p:nvPr>
        </p:nvSpPr>
        <p:spPr/>
        <p:txBody>
          <a:bodyPr/>
          <a:lstStyle/>
          <a:p>
            <a:fld id="{6B5855EC-3595-412E-AA8C-48D2375656A8}" type="slidenum">
              <a:rPr lang="en-IN" smtClean="0"/>
              <a:t>48</a:t>
            </a:fld>
            <a:endParaRPr lang="en-IN"/>
          </a:p>
        </p:txBody>
      </p:sp>
    </p:spTree>
    <p:extLst>
      <p:ext uri="{BB962C8B-B14F-4D97-AF65-F5344CB8AC3E}">
        <p14:creationId xmlns:p14="http://schemas.microsoft.com/office/powerpoint/2010/main" val="2348074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a:t>
            </a:r>
            <a:r>
              <a:rPr lang="en-US" b="1" dirty="0" smtClean="0"/>
              <a:t>Intervals</a:t>
            </a:r>
            <a:r>
              <a:rPr lang="en-IN" sz="2800" dirty="0"/>
              <a:t/>
            </a:r>
            <a:br>
              <a:rPr lang="en-IN" sz="2800" dirty="0"/>
            </a:br>
            <a:r>
              <a:rPr lang="en-US" sz="3100" b="1" dirty="0" smtClean="0"/>
              <a:t>Transference </a:t>
            </a:r>
            <a:r>
              <a:rPr lang="en-US" sz="3100" b="1" dirty="0"/>
              <a:t>of Reference Ranges without Verification</a:t>
            </a:r>
            <a:r>
              <a:rPr lang="en-US" sz="3100" dirty="0"/>
              <a:t> </a:t>
            </a:r>
            <a:endParaRPr lang="en-IN" sz="3100" dirty="0"/>
          </a:p>
        </p:txBody>
      </p:sp>
      <p:sp>
        <p:nvSpPr>
          <p:cNvPr id="3" name="Content Placeholder 2"/>
          <p:cNvSpPr>
            <a:spLocks noGrp="1"/>
          </p:cNvSpPr>
          <p:nvPr>
            <p:ph idx="4294967295"/>
          </p:nvPr>
        </p:nvSpPr>
        <p:spPr>
          <a:xfrm>
            <a:off x="533400" y="1600200"/>
            <a:ext cx="8229600" cy="4525963"/>
          </a:xfrm>
        </p:spPr>
        <p:txBody>
          <a:bodyPr>
            <a:normAutofit lnSpcReduction="10000"/>
          </a:bodyPr>
          <a:lstStyle/>
          <a:p>
            <a:r>
              <a:rPr lang="en-US" dirty="0" smtClean="0"/>
              <a:t>Pediatric </a:t>
            </a:r>
            <a:r>
              <a:rPr lang="en-US" dirty="0"/>
              <a:t>reference </a:t>
            </a:r>
            <a:r>
              <a:rPr lang="en-US" dirty="0" smtClean="0"/>
              <a:t>intervals </a:t>
            </a:r>
            <a:r>
              <a:rPr lang="en-US" dirty="0"/>
              <a:t>because of the difficulty in obtaining sufficient specimens to establish or verify reference </a:t>
            </a:r>
            <a:r>
              <a:rPr lang="en-US" dirty="0" smtClean="0"/>
              <a:t>intervals</a:t>
            </a:r>
          </a:p>
          <a:p>
            <a:pPr marL="0" indent="0">
              <a:buNone/>
            </a:pPr>
            <a:r>
              <a:rPr lang="en-US" dirty="0" smtClean="0"/>
              <a:t>Calculated using </a:t>
            </a:r>
          </a:p>
          <a:p>
            <a:pPr lvl="1"/>
            <a:r>
              <a:rPr lang="en-US" dirty="0" smtClean="0"/>
              <a:t>the </a:t>
            </a:r>
            <a:r>
              <a:rPr lang="en-US" dirty="0"/>
              <a:t>slope and intercept obtained from the accuracy experiment, </a:t>
            </a:r>
            <a:endParaRPr lang="en-US" dirty="0" smtClean="0"/>
          </a:p>
          <a:p>
            <a:pPr lvl="1"/>
            <a:r>
              <a:rPr lang="en-US" dirty="0"/>
              <a:t>t</a:t>
            </a:r>
            <a:r>
              <a:rPr lang="en-US" dirty="0" smtClean="0"/>
              <a:t>he </a:t>
            </a:r>
            <a:r>
              <a:rPr lang="en-US" dirty="0"/>
              <a:t>Lower and Upper Reference range from the previously validated method, </a:t>
            </a:r>
            <a:endParaRPr lang="en-US" dirty="0" smtClean="0"/>
          </a:p>
          <a:p>
            <a:pPr lvl="1"/>
            <a:r>
              <a:rPr lang="en-US" dirty="0" smtClean="0"/>
              <a:t>the </a:t>
            </a:r>
            <a:r>
              <a:rPr lang="en-US" dirty="0"/>
              <a:t>Y= </a:t>
            </a:r>
            <a:r>
              <a:rPr lang="en-US" dirty="0" err="1"/>
              <a:t>mx+b</a:t>
            </a:r>
            <a:r>
              <a:rPr lang="en-US" dirty="0"/>
              <a:t> </a:t>
            </a:r>
            <a:r>
              <a:rPr lang="en-US" dirty="0" smtClean="0"/>
              <a:t>equation</a:t>
            </a: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54208A9-3EED-4853-BFDA-48058D64CDAD}"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49</a:t>
            </a:fld>
            <a:endParaRPr lang="en-IN"/>
          </a:p>
        </p:txBody>
      </p:sp>
    </p:spTree>
    <p:extLst>
      <p:ext uri="{BB962C8B-B14F-4D97-AF65-F5344CB8AC3E}">
        <p14:creationId xmlns:p14="http://schemas.microsoft.com/office/powerpoint/2010/main" val="347175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Verification </a:t>
            </a:r>
            <a:r>
              <a:rPr lang="en-US" b="1" dirty="0"/>
              <a:t>before Introducing Into Service</a:t>
            </a:r>
            <a:r>
              <a:rPr lang="en-IN" b="1" dirty="0"/>
              <a:t/>
            </a:r>
            <a:br>
              <a:rPr lang="en-IN" b="1" dirty="0"/>
            </a:br>
            <a:endParaRPr lang="en-IN"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Mandatory:</a:t>
            </a:r>
          </a:p>
          <a:p>
            <a:r>
              <a:rPr lang="en-US" b="1" dirty="0" smtClean="0"/>
              <a:t>Precision</a:t>
            </a:r>
          </a:p>
          <a:p>
            <a:r>
              <a:rPr lang="en-US" b="1" dirty="0" smtClean="0"/>
              <a:t>Accuracy</a:t>
            </a:r>
          </a:p>
          <a:p>
            <a:r>
              <a:rPr lang="en-US" b="1" dirty="0" smtClean="0"/>
              <a:t>Linearity </a:t>
            </a:r>
            <a:endParaRPr lang="en-US" b="1" dirty="0"/>
          </a:p>
          <a:p>
            <a:r>
              <a:rPr lang="en-US" b="1" dirty="0" smtClean="0"/>
              <a:t>Biological </a:t>
            </a:r>
            <a:r>
              <a:rPr lang="en-US" b="1" dirty="0"/>
              <a:t>Reference Interval </a:t>
            </a:r>
            <a:endParaRPr lang="en-US" b="1" dirty="0" smtClean="0"/>
          </a:p>
          <a:p>
            <a:pPr marL="0" indent="0">
              <a:buNone/>
            </a:pPr>
            <a:endParaRPr lang="en-US" dirty="0" smtClean="0"/>
          </a:p>
          <a:p>
            <a:r>
              <a:rPr lang="en-US" dirty="0" smtClean="0"/>
              <a:t>For </a:t>
            </a:r>
            <a:r>
              <a:rPr lang="en-US" dirty="0"/>
              <a:t>other aspects, the manufacturer’s claims can be </a:t>
            </a:r>
            <a:r>
              <a:rPr lang="en-US" b="1" dirty="0"/>
              <a:t>considered</a:t>
            </a:r>
            <a:r>
              <a:rPr lang="en-US" dirty="0"/>
              <a:t> as adequate </a:t>
            </a:r>
            <a:r>
              <a:rPr lang="en-US" dirty="0" smtClean="0"/>
              <a:t>verification</a:t>
            </a:r>
            <a:endParaRPr lang="en-IN" dirty="0"/>
          </a:p>
          <a:p>
            <a:endParaRPr lang="en-IN" dirty="0"/>
          </a:p>
        </p:txBody>
      </p:sp>
      <p:sp>
        <p:nvSpPr>
          <p:cNvPr id="4" name="Date Placeholder 3"/>
          <p:cNvSpPr>
            <a:spLocks noGrp="1"/>
          </p:cNvSpPr>
          <p:nvPr>
            <p:ph type="dt" sz="half" idx="10"/>
          </p:nvPr>
        </p:nvSpPr>
        <p:spPr/>
        <p:txBody>
          <a:bodyPr/>
          <a:lstStyle/>
          <a:p>
            <a:fld id="{B13F2916-1C07-451D-8E3C-AC99DEC5B6AB}"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5</a:t>
            </a:fld>
            <a:endParaRPr lang="en-IN"/>
          </a:p>
        </p:txBody>
      </p:sp>
    </p:spTree>
    <p:extLst>
      <p:ext uri="{BB962C8B-B14F-4D97-AF65-F5344CB8AC3E}">
        <p14:creationId xmlns:p14="http://schemas.microsoft.com/office/powerpoint/2010/main" val="3442766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Biological Reference </a:t>
            </a:r>
            <a:r>
              <a:rPr lang="en-US" b="1" dirty="0" smtClean="0"/>
              <a:t>Intervals</a:t>
            </a:r>
            <a:r>
              <a:rPr lang="en-IN" sz="2800" dirty="0"/>
              <a:t/>
            </a:r>
            <a:br>
              <a:rPr lang="en-IN" sz="2800" dirty="0"/>
            </a:br>
            <a:r>
              <a:rPr lang="en-US" sz="3100" b="1" dirty="0" smtClean="0"/>
              <a:t>Transference </a:t>
            </a:r>
            <a:r>
              <a:rPr lang="en-US" sz="3100" b="1" dirty="0"/>
              <a:t>of Reference Ranges without Verification</a:t>
            </a:r>
            <a:r>
              <a:rPr lang="en-US" sz="3100" dirty="0"/>
              <a:t> </a:t>
            </a:r>
            <a:endParaRPr lang="en-IN" sz="3100" dirty="0"/>
          </a:p>
        </p:txBody>
      </p:sp>
      <p:sp>
        <p:nvSpPr>
          <p:cNvPr id="3" name="Content Placeholder 2"/>
          <p:cNvSpPr>
            <a:spLocks noGrp="1"/>
          </p:cNvSpPr>
          <p:nvPr>
            <p:ph idx="4294967295"/>
          </p:nvPr>
        </p:nvSpPr>
        <p:spPr>
          <a:xfrm>
            <a:off x="533400" y="1600200"/>
            <a:ext cx="8229600" cy="4525963"/>
          </a:xfrm>
        </p:spPr>
        <p:txBody>
          <a:bodyPr>
            <a:normAutofit fontScale="85000" lnSpcReduction="20000"/>
          </a:bodyPr>
          <a:lstStyle/>
          <a:p>
            <a:pPr marL="0" indent="0">
              <a:buNone/>
            </a:pPr>
            <a:r>
              <a:rPr lang="en-IN" dirty="0"/>
              <a:t>If </a:t>
            </a:r>
            <a:r>
              <a:rPr lang="en-IN" b="1" dirty="0" smtClean="0">
                <a:solidFill>
                  <a:srgbClr val="7030A0"/>
                </a:solidFill>
              </a:rPr>
              <a:t>slope i.e. m is </a:t>
            </a:r>
            <a:r>
              <a:rPr lang="en-IN" b="1" dirty="0">
                <a:solidFill>
                  <a:srgbClr val="7030A0"/>
                </a:solidFill>
              </a:rPr>
              <a:t>0.97 </a:t>
            </a:r>
            <a:r>
              <a:rPr lang="en-IN" dirty="0"/>
              <a:t>and </a:t>
            </a:r>
            <a:r>
              <a:rPr lang="en-IN" b="1" dirty="0">
                <a:solidFill>
                  <a:srgbClr val="7030A0"/>
                </a:solidFill>
              </a:rPr>
              <a:t>Intercept is i.e.  </a:t>
            </a:r>
            <a:r>
              <a:rPr lang="en-IN" b="1" dirty="0" smtClean="0">
                <a:solidFill>
                  <a:srgbClr val="7030A0"/>
                </a:solidFill>
              </a:rPr>
              <a:t>b is </a:t>
            </a:r>
            <a:r>
              <a:rPr lang="en-IN" b="1" dirty="0">
                <a:solidFill>
                  <a:srgbClr val="7030A0"/>
                </a:solidFill>
              </a:rPr>
              <a:t>2.83</a:t>
            </a:r>
            <a:r>
              <a:rPr lang="en-IN" dirty="0"/>
              <a:t>, the current </a:t>
            </a:r>
            <a:r>
              <a:rPr lang="en-IN" b="1" dirty="0">
                <a:solidFill>
                  <a:srgbClr val="7030A0"/>
                </a:solidFill>
              </a:rPr>
              <a:t>reference range is i.e. </a:t>
            </a:r>
            <a:r>
              <a:rPr lang="en-IN" b="1" dirty="0" smtClean="0">
                <a:solidFill>
                  <a:srgbClr val="7030A0"/>
                </a:solidFill>
              </a:rPr>
              <a:t>x  is 12-50</a:t>
            </a:r>
            <a:r>
              <a:rPr lang="en-IN" dirty="0"/>
              <a:t>, then the new range is;</a:t>
            </a:r>
          </a:p>
          <a:p>
            <a:pPr marL="400050" lvl="1" indent="0">
              <a:buNone/>
            </a:pPr>
            <a:r>
              <a:rPr lang="en-US" dirty="0" smtClean="0">
                <a:solidFill>
                  <a:srgbClr val="00B0F0"/>
                </a:solidFill>
              </a:rPr>
              <a:t>Y, new range, lower = </a:t>
            </a:r>
            <a:r>
              <a:rPr lang="en-US" dirty="0" err="1">
                <a:solidFill>
                  <a:srgbClr val="00B0F0"/>
                </a:solidFill>
              </a:rPr>
              <a:t>mx+b</a:t>
            </a:r>
            <a:r>
              <a:rPr lang="en-US" dirty="0">
                <a:solidFill>
                  <a:srgbClr val="00B0F0"/>
                </a:solidFill>
              </a:rPr>
              <a:t> </a:t>
            </a:r>
            <a:endParaRPr lang="en-IN" dirty="0">
              <a:solidFill>
                <a:srgbClr val="00B0F0"/>
              </a:solidFill>
            </a:endParaRPr>
          </a:p>
          <a:p>
            <a:pPr marL="400050" lvl="1" indent="0">
              <a:buNone/>
            </a:pPr>
            <a:r>
              <a:rPr lang="en-IN" dirty="0" smtClean="0"/>
              <a:t>Low </a:t>
            </a:r>
            <a:r>
              <a:rPr lang="en-IN" dirty="0"/>
              <a:t>=(</a:t>
            </a:r>
            <a:r>
              <a:rPr lang="en-IN" dirty="0" smtClean="0"/>
              <a:t>0.97</a:t>
            </a:r>
            <a:r>
              <a:rPr lang="en-IN" dirty="0"/>
              <a:t>*</a:t>
            </a:r>
            <a:r>
              <a:rPr lang="en-IN" dirty="0" smtClean="0"/>
              <a:t>12)+</a:t>
            </a:r>
            <a:r>
              <a:rPr lang="en-IN" dirty="0"/>
              <a:t>2.83 = </a:t>
            </a:r>
            <a:r>
              <a:rPr lang="en-IN" dirty="0" smtClean="0"/>
              <a:t>14.5</a:t>
            </a:r>
          </a:p>
          <a:p>
            <a:pPr marL="400050" lvl="1" indent="0">
              <a:buNone/>
            </a:pPr>
            <a:r>
              <a:rPr lang="en-US" dirty="0" smtClean="0">
                <a:solidFill>
                  <a:srgbClr val="00B0F0"/>
                </a:solidFill>
              </a:rPr>
              <a:t>Y, </a:t>
            </a:r>
            <a:r>
              <a:rPr lang="en-US" dirty="0">
                <a:solidFill>
                  <a:srgbClr val="00B0F0"/>
                </a:solidFill>
              </a:rPr>
              <a:t>new </a:t>
            </a:r>
            <a:r>
              <a:rPr lang="en-US" dirty="0" smtClean="0">
                <a:solidFill>
                  <a:srgbClr val="00B0F0"/>
                </a:solidFill>
              </a:rPr>
              <a:t>range, upper </a:t>
            </a:r>
            <a:r>
              <a:rPr lang="en-US" dirty="0">
                <a:solidFill>
                  <a:srgbClr val="00B0F0"/>
                </a:solidFill>
              </a:rPr>
              <a:t>= </a:t>
            </a:r>
            <a:r>
              <a:rPr lang="en-US" dirty="0" err="1">
                <a:solidFill>
                  <a:srgbClr val="00B0F0"/>
                </a:solidFill>
              </a:rPr>
              <a:t>mx+b</a:t>
            </a:r>
            <a:r>
              <a:rPr lang="en-US" dirty="0">
                <a:solidFill>
                  <a:srgbClr val="00B0F0"/>
                </a:solidFill>
              </a:rPr>
              <a:t> </a:t>
            </a:r>
            <a:r>
              <a:rPr lang="en-IN" dirty="0"/>
              <a:t>	</a:t>
            </a:r>
          </a:p>
          <a:p>
            <a:pPr marL="400050" lvl="1" indent="0">
              <a:buNone/>
            </a:pPr>
            <a:r>
              <a:rPr lang="en-IN" dirty="0" smtClean="0"/>
              <a:t>High </a:t>
            </a:r>
            <a:r>
              <a:rPr lang="en-IN" dirty="0"/>
              <a:t>=(</a:t>
            </a:r>
            <a:r>
              <a:rPr lang="en-IN" dirty="0" smtClean="0"/>
              <a:t>0.97</a:t>
            </a:r>
            <a:r>
              <a:rPr lang="en-IN" dirty="0"/>
              <a:t>*</a:t>
            </a:r>
            <a:r>
              <a:rPr lang="en-IN" dirty="0" smtClean="0"/>
              <a:t>50)+</a:t>
            </a:r>
            <a:r>
              <a:rPr lang="en-IN" dirty="0"/>
              <a:t>2.83 = 51.0		</a:t>
            </a:r>
          </a:p>
          <a:p>
            <a:pPr marL="0" indent="0">
              <a:buNone/>
            </a:pPr>
            <a:endParaRPr lang="en-IN" dirty="0"/>
          </a:p>
          <a:p>
            <a:pPr marL="0" indent="0">
              <a:buNone/>
            </a:pPr>
            <a:r>
              <a:rPr lang="en-US" dirty="0"/>
              <a:t>The </a:t>
            </a:r>
            <a:r>
              <a:rPr lang="en-US" dirty="0" smtClean="0"/>
              <a:t>BRI </a:t>
            </a:r>
            <a:r>
              <a:rPr lang="en-US" dirty="0"/>
              <a:t>for the new method will be 14.5  to 51.0 by transference method. </a:t>
            </a:r>
            <a:endParaRPr lang="en-US" dirty="0" smtClean="0"/>
          </a:p>
          <a:p>
            <a:pPr marL="0" indent="0">
              <a:buNone/>
            </a:pPr>
            <a:r>
              <a:rPr lang="en-US" dirty="0" smtClean="0"/>
              <a:t>However</a:t>
            </a:r>
            <a:r>
              <a:rPr lang="en-US" dirty="0"/>
              <a:t>, it is not advised to do it more than once, that is for one change with reference to one previous method. </a:t>
            </a:r>
            <a:endParaRPr lang="en-IN" dirty="0"/>
          </a:p>
          <a:p>
            <a:pPr marL="0" indent="0">
              <a:buNone/>
            </a:pPr>
            <a:endParaRPr lang="en-IN" dirty="0"/>
          </a:p>
        </p:txBody>
      </p:sp>
      <p:sp>
        <p:nvSpPr>
          <p:cNvPr id="5" name="Rectangle 1"/>
          <p:cNvSpPr>
            <a:spLocks noChangeArrowheads="1"/>
          </p:cNvSpPr>
          <p:nvPr/>
        </p:nvSpPr>
        <p:spPr bwMode="auto">
          <a:xfrm>
            <a:off x="1654175"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F5491D5F-F2D0-4C8B-B9E4-9FF6B3EBCFEE}"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50</a:t>
            </a:fld>
            <a:endParaRPr lang="en-IN"/>
          </a:p>
        </p:txBody>
      </p:sp>
    </p:spTree>
    <p:extLst>
      <p:ext uri="{BB962C8B-B14F-4D97-AF65-F5344CB8AC3E}">
        <p14:creationId xmlns:p14="http://schemas.microsoft.com/office/powerpoint/2010/main" val="2160649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question">
            <a:extLst>
              <a:ext uri="{FF2B5EF4-FFF2-40B4-BE49-F238E27FC236}">
                <a16:creationId xmlns="" xmlns:a16="http://schemas.microsoft.com/office/drawing/2014/main" id="{B07609AA-8F99-4A49-8E11-675F816B65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901" y="2247763"/>
            <a:ext cx="2652931" cy="3370783"/>
          </a:xfrm>
          <a:prstGeom prst="rect">
            <a:avLst/>
          </a:prstGeom>
          <a:noFill/>
          <a:extLst>
            <a:ext uri="{909E8E84-426E-40DD-AFC4-6F175D3DCCD1}">
              <a14:hiddenFill xmlns:a14="http://schemas.microsoft.com/office/drawing/2010/main">
                <a:solidFill>
                  <a:srgbClr val="FFFFFF"/>
                </a:solidFill>
              </a14:hiddenFill>
            </a:ext>
          </a:extLst>
        </p:spPr>
      </p:pic>
      <p:sp>
        <p:nvSpPr>
          <p:cNvPr id="10" name="Parallelogram 9">
            <a:extLst>
              <a:ext uri="{FF2B5EF4-FFF2-40B4-BE49-F238E27FC236}">
                <a16:creationId xmlns="" xmlns:a16="http://schemas.microsoft.com/office/drawing/2014/main" id="{CCF43C20-4881-42B4-AC2B-CDBE88A0315E}"/>
              </a:ext>
            </a:extLst>
          </p:cNvPr>
          <p:cNvSpPr/>
          <p:nvPr/>
        </p:nvSpPr>
        <p:spPr>
          <a:xfrm>
            <a:off x="1824330" y="1356957"/>
            <a:ext cx="5123934" cy="5517232"/>
          </a:xfrm>
          <a:prstGeom prst="parallelogram">
            <a:avLst>
              <a:gd name="adj" fmla="val 7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83C1B8C-2E6B-44FC-9F18-902EF81C0C14}"/>
              </a:ext>
            </a:extLst>
          </p:cNvPr>
          <p:cNvSpPr/>
          <p:nvPr/>
        </p:nvSpPr>
        <p:spPr>
          <a:xfrm>
            <a:off x="5712762" y="1340768"/>
            <a:ext cx="3431238" cy="5517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404976-873F-4CC4-9D64-E673412B0B57}"/>
              </a:ext>
            </a:extLst>
          </p:cNvPr>
          <p:cNvSpPr>
            <a:spLocks noGrp="1"/>
          </p:cNvSpPr>
          <p:nvPr>
            <p:ph type="title"/>
          </p:nvPr>
        </p:nvSpPr>
        <p:spPr>
          <a:xfrm>
            <a:off x="539552" y="268882"/>
            <a:ext cx="7055195" cy="465137"/>
          </a:xfrm>
        </p:spPr>
        <p:txBody>
          <a:bodyPr>
            <a:normAutofit fontScale="90000"/>
          </a:bodyPr>
          <a:lstStyle/>
          <a:p>
            <a:r>
              <a:rPr lang="en-US" dirty="0"/>
              <a:t>Exercise</a:t>
            </a:r>
          </a:p>
        </p:txBody>
      </p:sp>
      <p:sp>
        <p:nvSpPr>
          <p:cNvPr id="9" name="Right Triangle 8">
            <a:extLst>
              <a:ext uri="{FF2B5EF4-FFF2-40B4-BE49-F238E27FC236}">
                <a16:creationId xmlns="" xmlns:a16="http://schemas.microsoft.com/office/drawing/2014/main" id="{B92C3C36-CEDD-44F8-A824-96C3CA300627}"/>
              </a:ext>
            </a:extLst>
          </p:cNvPr>
          <p:cNvSpPr/>
          <p:nvPr/>
        </p:nvSpPr>
        <p:spPr>
          <a:xfrm flipH="1">
            <a:off x="1979711" y="1340768"/>
            <a:ext cx="3733050" cy="554961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2">
            <a:extLst>
              <a:ext uri="{FF2B5EF4-FFF2-40B4-BE49-F238E27FC236}">
                <a16:creationId xmlns="" xmlns:a16="http://schemas.microsoft.com/office/drawing/2014/main" id="{A6C37CD5-4095-462E-8418-C015417FF628}"/>
              </a:ext>
            </a:extLst>
          </p:cNvPr>
          <p:cNvSpPr txBox="1">
            <a:spLocks/>
          </p:cNvSpPr>
          <p:nvPr/>
        </p:nvSpPr>
        <p:spPr>
          <a:xfrm>
            <a:off x="4572000" y="3212974"/>
            <a:ext cx="4572000" cy="1440359"/>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SzPct val="75000"/>
              <a:buFont typeface="Courier New" panose="02070309020205020404" pitchFamily="49" charset="0"/>
              <a:buChar char="o"/>
              <a:defRPr sz="2800">
                <a:solidFill>
                  <a:schemeClr val="tx1"/>
                </a:solidFill>
                <a:latin typeface="Calibri" pitchFamily="34" charset="0"/>
              </a:defRPr>
            </a:lvl2pPr>
            <a:lvl3pPr marL="1143000" indent="-228600" algn="l" rtl="0" eaLnBrk="0" fontAlgn="base" hangingPunct="0">
              <a:spcBef>
                <a:spcPct val="20000"/>
              </a:spcBef>
              <a:spcAft>
                <a:spcPct val="0"/>
              </a:spcAft>
              <a:buSzPct val="75000"/>
              <a:buFont typeface="Arial" panose="020B0604020202020204"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400" kern="0" dirty="0" smtClean="0"/>
              <a:t>Establish the new Biological Reference range using </a:t>
            </a:r>
          </a:p>
          <a:p>
            <a:r>
              <a:rPr lang="en-US" sz="2400" kern="0" dirty="0"/>
              <a:t>N</a:t>
            </a:r>
            <a:r>
              <a:rPr lang="en-US" sz="2400" kern="0" dirty="0" smtClean="0"/>
              <a:t>on-parametric method</a:t>
            </a:r>
          </a:p>
          <a:p>
            <a:r>
              <a:rPr lang="en-US" sz="2400" kern="0" dirty="0" smtClean="0"/>
              <a:t>Transference method</a:t>
            </a:r>
          </a:p>
          <a:p>
            <a:pPr marL="0" indent="0">
              <a:buNone/>
            </a:pPr>
            <a:r>
              <a:rPr lang="en-US" sz="2400" kern="0" dirty="0" smtClean="0"/>
              <a:t>Page 13 workbook 2</a:t>
            </a:r>
          </a:p>
          <a:p>
            <a:pPr marL="0" indent="0">
              <a:buNone/>
            </a:pPr>
            <a:r>
              <a:rPr lang="en-US" sz="2400" kern="0" dirty="0" smtClean="0"/>
              <a:t> </a:t>
            </a:r>
            <a:endParaRPr lang="en-US" sz="2400" kern="0" dirty="0"/>
          </a:p>
        </p:txBody>
      </p:sp>
      <p:sp>
        <p:nvSpPr>
          <p:cNvPr id="5" name="Date Placeholder 4"/>
          <p:cNvSpPr>
            <a:spLocks noGrp="1"/>
          </p:cNvSpPr>
          <p:nvPr>
            <p:ph type="dt" sz="half" idx="10"/>
          </p:nvPr>
        </p:nvSpPr>
        <p:spPr/>
        <p:txBody>
          <a:bodyPr/>
          <a:lstStyle/>
          <a:p>
            <a:fld id="{E19F3059-68EE-4BEB-9351-1E249DAE6483}"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51</a:t>
            </a:fld>
            <a:endParaRPr lang="en-IN"/>
          </a:p>
        </p:txBody>
      </p:sp>
    </p:spTree>
    <p:extLst>
      <p:ext uri="{BB962C8B-B14F-4D97-AF65-F5344CB8AC3E}">
        <p14:creationId xmlns:p14="http://schemas.microsoft.com/office/powerpoint/2010/main" val="322510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Verification of Qualitative Tests</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r>
              <a:rPr lang="en-IN" dirty="0" smtClean="0"/>
              <a:t>Not mandated by accreditation bodies</a:t>
            </a:r>
          </a:p>
          <a:p>
            <a:r>
              <a:rPr lang="en-IN" dirty="0" smtClean="0"/>
              <a:t>Lessons learned from complaints??</a:t>
            </a:r>
          </a:p>
          <a:p>
            <a:r>
              <a:rPr lang="en-IN" dirty="0" smtClean="0"/>
              <a:t>In the lab’s interest to do a verification:</a:t>
            </a:r>
          </a:p>
          <a:p>
            <a:r>
              <a:rPr lang="en-IN" dirty="0" smtClean="0"/>
              <a:t>Suggested process: 5 positive and 5 negative samples counter checked by a reference method by your lab/ILC</a:t>
            </a:r>
          </a:p>
          <a:p>
            <a:pPr marL="0" indent="0">
              <a:buNone/>
            </a:pPr>
            <a:endParaRPr lang="en-IN" dirty="0" smtClean="0"/>
          </a:p>
          <a:p>
            <a:pPr marL="0" indent="0">
              <a:buNone/>
            </a:pPr>
            <a:endParaRPr lang="en-IN" dirty="0"/>
          </a:p>
          <a:p>
            <a:pPr marL="0" indent="0">
              <a:buNone/>
            </a:pPr>
            <a:endParaRPr lang="en-IN" dirty="0"/>
          </a:p>
        </p:txBody>
      </p:sp>
      <p:sp>
        <p:nvSpPr>
          <p:cNvPr id="4" name="Date Placeholder 3"/>
          <p:cNvSpPr>
            <a:spLocks noGrp="1"/>
          </p:cNvSpPr>
          <p:nvPr>
            <p:ph type="dt" sz="half" idx="10"/>
          </p:nvPr>
        </p:nvSpPr>
        <p:spPr/>
        <p:txBody>
          <a:bodyPr/>
          <a:lstStyle/>
          <a:p>
            <a:fld id="{CA9C718E-B274-4D13-A010-B49FCADB86E9}"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52</a:t>
            </a:fld>
            <a:endParaRPr lang="en-IN"/>
          </a:p>
        </p:txBody>
      </p:sp>
    </p:spTree>
    <p:extLst>
      <p:ext uri="{BB962C8B-B14F-4D97-AF65-F5344CB8AC3E}">
        <p14:creationId xmlns:p14="http://schemas.microsoft.com/office/powerpoint/2010/main" val="1877874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497418" y="685800"/>
            <a:ext cx="7113181" cy="4572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Does your lab have a Method Evaluation/ Verification procedure yet?</a:t>
            </a:r>
          </a:p>
          <a:p>
            <a:pPr algn="ctr"/>
            <a:r>
              <a:rPr lang="en-IN" sz="2800" dirty="0" smtClean="0"/>
              <a:t>Will you consider starting this as part of your QMS?</a:t>
            </a:r>
            <a:endParaRPr lang="en-IN" sz="2800" dirty="0"/>
          </a:p>
        </p:txBody>
      </p:sp>
      <p:sp>
        <p:nvSpPr>
          <p:cNvPr id="2" name="Date Placeholder 1"/>
          <p:cNvSpPr>
            <a:spLocks noGrp="1"/>
          </p:cNvSpPr>
          <p:nvPr>
            <p:ph type="dt" sz="half" idx="10"/>
          </p:nvPr>
        </p:nvSpPr>
        <p:spPr/>
        <p:txBody>
          <a:bodyPr/>
          <a:lstStyle/>
          <a:p>
            <a:fld id="{E7EE1821-AAC3-449E-9939-37ABC4BF0583}"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53</a:t>
            </a:fld>
            <a:endParaRPr lang="en-IN"/>
          </a:p>
        </p:txBody>
      </p:sp>
    </p:spTree>
    <p:extLst>
      <p:ext uri="{BB962C8B-B14F-4D97-AF65-F5344CB8AC3E}">
        <p14:creationId xmlns:p14="http://schemas.microsoft.com/office/powerpoint/2010/main" val="272541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315789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fld id="{0B63F697-54E4-4F5F-807F-F3244F1D55DC}"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54</a:t>
            </a:fld>
            <a:endParaRPr lang="en-IN"/>
          </a:p>
        </p:txBody>
      </p:sp>
    </p:spTree>
    <p:extLst>
      <p:ext uri="{BB962C8B-B14F-4D97-AF65-F5344CB8AC3E}">
        <p14:creationId xmlns:p14="http://schemas.microsoft.com/office/powerpoint/2010/main" val="1860256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Lot Performance Verification at Lot </a:t>
            </a:r>
            <a:r>
              <a:rPr lang="en-US" b="1" dirty="0" smtClean="0"/>
              <a:t>Changes:</a:t>
            </a:r>
            <a:r>
              <a:rPr lang="en-US" dirty="0"/>
              <a:t> Acceptance testing </a:t>
            </a:r>
            <a:r>
              <a:rPr lang="en-IN" b="1" dirty="0"/>
              <a:t/>
            </a:r>
            <a:br>
              <a:rPr lang="en-IN" b="1" dirty="0"/>
            </a:br>
            <a:endParaRPr lang="en-IN" dirty="0"/>
          </a:p>
        </p:txBody>
      </p:sp>
      <p:sp>
        <p:nvSpPr>
          <p:cNvPr id="3" name="Content Placeholder 2"/>
          <p:cNvSpPr>
            <a:spLocks noGrp="1"/>
          </p:cNvSpPr>
          <p:nvPr>
            <p:ph idx="1"/>
          </p:nvPr>
        </p:nvSpPr>
        <p:spPr/>
        <p:txBody>
          <a:bodyPr>
            <a:normAutofit lnSpcReduction="10000"/>
          </a:bodyPr>
          <a:lstStyle/>
          <a:p>
            <a:pPr marL="0" indent="0">
              <a:buNone/>
            </a:pPr>
            <a:r>
              <a:rPr lang="en-US" b="1" dirty="0"/>
              <a:t>ISO 15189 Clause 5.3.2.3</a:t>
            </a:r>
            <a:endParaRPr lang="en-IN" dirty="0"/>
          </a:p>
          <a:p>
            <a:r>
              <a:rPr lang="en-US" dirty="0" smtClean="0"/>
              <a:t>Reagents: </a:t>
            </a:r>
            <a:r>
              <a:rPr lang="en-US" dirty="0"/>
              <a:t>Each new formulation of examination kits with changes in reagents or procedure, or a new lot or shipment, </a:t>
            </a:r>
            <a:r>
              <a:rPr lang="en-US" dirty="0">
                <a:solidFill>
                  <a:srgbClr val="0070C0"/>
                </a:solidFill>
              </a:rPr>
              <a:t>shall be verified for performance before use in examinations.</a:t>
            </a:r>
            <a:endParaRPr lang="en-IN" dirty="0">
              <a:solidFill>
                <a:srgbClr val="0070C0"/>
              </a:solidFill>
            </a:endParaRPr>
          </a:p>
          <a:p>
            <a:r>
              <a:rPr lang="en-US" dirty="0"/>
              <a:t>Consumables that can affect the quality of examinations </a:t>
            </a:r>
            <a:r>
              <a:rPr lang="en-US" dirty="0">
                <a:solidFill>
                  <a:srgbClr val="0070C0"/>
                </a:solidFill>
              </a:rPr>
              <a:t>shall be verified for performance before use in examinations.</a:t>
            </a:r>
            <a:endParaRPr lang="en-IN" dirty="0">
              <a:solidFill>
                <a:srgbClr val="0070C0"/>
              </a:solidFill>
            </a:endParaRPr>
          </a:p>
          <a:p>
            <a:pPr marL="0" indent="0">
              <a:buNone/>
            </a:pPr>
            <a:endParaRPr lang="en-IN" dirty="0"/>
          </a:p>
          <a:p>
            <a:endParaRPr lang="en-IN" dirty="0"/>
          </a:p>
        </p:txBody>
      </p:sp>
      <p:sp>
        <p:nvSpPr>
          <p:cNvPr id="4" name="Date Placeholder 3"/>
          <p:cNvSpPr>
            <a:spLocks noGrp="1"/>
          </p:cNvSpPr>
          <p:nvPr>
            <p:ph type="dt" sz="half" idx="10"/>
          </p:nvPr>
        </p:nvSpPr>
        <p:spPr/>
        <p:txBody>
          <a:bodyPr/>
          <a:lstStyle/>
          <a:p>
            <a:fld id="{21C3A752-FF66-49C8-B7B7-3254B6AACA9A}"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55</a:t>
            </a:fld>
            <a:endParaRPr lang="en-IN"/>
          </a:p>
        </p:txBody>
      </p:sp>
    </p:spTree>
    <p:extLst>
      <p:ext uri="{BB962C8B-B14F-4D97-AF65-F5344CB8AC3E}">
        <p14:creationId xmlns:p14="http://schemas.microsoft.com/office/powerpoint/2010/main" val="2832753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Acceptance testing: </a:t>
            </a:r>
            <a:br>
              <a:rPr lang="en-US" b="1" dirty="0" smtClean="0"/>
            </a:br>
            <a:r>
              <a:rPr lang="en-US" b="1" dirty="0" smtClean="0"/>
              <a:t>For which materials? </a:t>
            </a:r>
            <a:r>
              <a:rPr lang="en-IN" b="1" dirty="0"/>
              <a:t/>
            </a:r>
            <a:br>
              <a:rPr lang="en-IN" b="1" dirty="0"/>
            </a:br>
            <a:endParaRPr lang="en-IN" dirty="0"/>
          </a:p>
        </p:txBody>
      </p:sp>
      <p:sp>
        <p:nvSpPr>
          <p:cNvPr id="3" name="Content Placeholder 2"/>
          <p:cNvSpPr>
            <a:spLocks noGrp="1"/>
          </p:cNvSpPr>
          <p:nvPr>
            <p:ph idx="1"/>
          </p:nvPr>
        </p:nvSpPr>
        <p:spPr/>
        <p:txBody>
          <a:bodyPr>
            <a:normAutofit/>
          </a:bodyPr>
          <a:lstStyle/>
          <a:p>
            <a:r>
              <a:rPr lang="en-IN" dirty="0" smtClean="0"/>
              <a:t>Reagents, </a:t>
            </a:r>
          </a:p>
          <a:p>
            <a:r>
              <a:rPr lang="en-IN" dirty="0" smtClean="0"/>
              <a:t>Consumables, if indicated </a:t>
            </a:r>
          </a:p>
          <a:p>
            <a:r>
              <a:rPr lang="en-IN" dirty="0" smtClean="0"/>
              <a:t>Calibrators</a:t>
            </a:r>
          </a:p>
          <a:p>
            <a:r>
              <a:rPr lang="en-IN" dirty="0" smtClean="0"/>
              <a:t>Quality Controls</a:t>
            </a:r>
          </a:p>
          <a:p>
            <a:endParaRPr lang="en-IN" dirty="0"/>
          </a:p>
          <a:p>
            <a:pPr lvl="1"/>
            <a:r>
              <a:rPr lang="en-IN" dirty="0" smtClean="0"/>
              <a:t>Qualitative tests</a:t>
            </a:r>
          </a:p>
          <a:p>
            <a:pPr lvl="1"/>
            <a:r>
              <a:rPr lang="en-IN" dirty="0" smtClean="0"/>
              <a:t>Quantitative tests</a:t>
            </a:r>
          </a:p>
          <a:p>
            <a:pPr marL="400050" lvl="1" indent="0">
              <a:buNone/>
            </a:pPr>
            <a:endParaRPr lang="en-IN" dirty="0"/>
          </a:p>
          <a:p>
            <a:endParaRPr lang="en-IN" dirty="0"/>
          </a:p>
        </p:txBody>
      </p:sp>
      <p:sp>
        <p:nvSpPr>
          <p:cNvPr id="4" name="Date Placeholder 3"/>
          <p:cNvSpPr>
            <a:spLocks noGrp="1"/>
          </p:cNvSpPr>
          <p:nvPr>
            <p:ph type="dt" sz="half" idx="10"/>
          </p:nvPr>
        </p:nvSpPr>
        <p:spPr/>
        <p:txBody>
          <a:bodyPr/>
          <a:lstStyle/>
          <a:p>
            <a:fld id="{A8A8AE8B-0EC2-4DB1-9127-D27328E896AE}"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56</a:t>
            </a:fld>
            <a:endParaRPr lang="en-IN"/>
          </a:p>
        </p:txBody>
      </p:sp>
    </p:spTree>
    <p:extLst>
      <p:ext uri="{BB962C8B-B14F-4D97-AF65-F5344CB8AC3E}">
        <p14:creationId xmlns:p14="http://schemas.microsoft.com/office/powerpoint/2010/main" val="3104648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8223448" cy="1070322"/>
          </a:xfrm>
        </p:spPr>
        <p:txBody>
          <a:bodyPr>
            <a:noAutofit/>
          </a:bodyPr>
          <a:lstStyle/>
          <a:p>
            <a:r>
              <a:rPr lang="en-IN" b="1" dirty="0" smtClean="0">
                <a:solidFill>
                  <a:schemeClr val="tx1"/>
                </a:solidFill>
              </a:rPr>
              <a:t/>
            </a:r>
            <a:br>
              <a:rPr lang="en-IN" b="1" dirty="0" smtClean="0">
                <a:solidFill>
                  <a:schemeClr val="tx1"/>
                </a:solidFill>
              </a:rPr>
            </a:br>
            <a:r>
              <a:rPr lang="en-IN" b="1" dirty="0" smtClean="0"/>
              <a:t>Lot verification of reagents</a:t>
            </a:r>
            <a:endParaRPr lang="en-IN" b="1" dirty="0">
              <a:solidFill>
                <a:schemeClr val="tx1"/>
              </a:solidFill>
              <a:latin typeface="+mn-lt"/>
            </a:endParaRPr>
          </a:p>
        </p:txBody>
      </p:sp>
      <p:sp>
        <p:nvSpPr>
          <p:cNvPr id="3" name="Content Placeholder 2"/>
          <p:cNvSpPr>
            <a:spLocks noGrp="1"/>
          </p:cNvSpPr>
          <p:nvPr>
            <p:ph idx="1"/>
          </p:nvPr>
        </p:nvSpPr>
        <p:spPr>
          <a:xfrm>
            <a:off x="304800" y="1981200"/>
            <a:ext cx="8382000" cy="4525963"/>
          </a:xfrm>
        </p:spPr>
        <p:txBody>
          <a:bodyPr>
            <a:normAutofit/>
          </a:bodyPr>
          <a:lstStyle/>
          <a:p>
            <a:pPr marL="0" indent="0">
              <a:lnSpc>
                <a:spcPct val="200000"/>
              </a:lnSpc>
              <a:buNone/>
            </a:pPr>
            <a:r>
              <a:rPr lang="en-IN" sz="3200" b="1" dirty="0" smtClean="0">
                <a:solidFill>
                  <a:schemeClr val="tx1"/>
                </a:solidFill>
              </a:rPr>
              <a:t>Sample</a:t>
            </a:r>
          </a:p>
          <a:p>
            <a:pPr>
              <a:lnSpc>
                <a:spcPct val="200000"/>
              </a:lnSpc>
            </a:pPr>
            <a:endParaRPr lang="en-IN" sz="3200" b="1" dirty="0" smtClean="0">
              <a:solidFill>
                <a:schemeClr val="tx1"/>
              </a:solidFill>
            </a:endParaRPr>
          </a:p>
          <a:p>
            <a:pPr>
              <a:lnSpc>
                <a:spcPct val="200000"/>
              </a:lnSpc>
              <a:buNone/>
            </a:pPr>
            <a:r>
              <a:rPr lang="en-IN" sz="3200" b="1" dirty="0" smtClean="0">
                <a:solidFill>
                  <a:schemeClr val="tx1"/>
                </a:solidFill>
              </a:rPr>
              <a:t>QC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2133600"/>
            <a:ext cx="3745978" cy="158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Image result for quality control V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81588"/>
            <a:ext cx="4742663" cy="23947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D5CAC3B-864E-4A24-8803-652FD2D6F6D3}" type="datetime1">
              <a:rPr lang="en-IN" smtClean="0"/>
              <a:t>25-06-2018</a:t>
            </a:fld>
            <a:endParaRPr lang="en-US"/>
          </a:p>
        </p:txBody>
      </p:sp>
      <p:sp>
        <p:nvSpPr>
          <p:cNvPr id="5" name="Footer Placeholder 4"/>
          <p:cNvSpPr>
            <a:spLocks noGrp="1"/>
          </p:cNvSpPr>
          <p:nvPr>
            <p:ph type="ftr" sz="quarter" idx="11"/>
          </p:nvPr>
        </p:nvSpPr>
        <p:spPr/>
        <p:txBody>
          <a:bodyPr/>
          <a:lstStyle/>
          <a:p>
            <a:r>
              <a:rPr lang="en-US" smtClean="0"/>
              <a:t>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31090960"/>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282154"/>
          </a:xfrm>
        </p:spPr>
        <p:txBody>
          <a:bodyPr>
            <a:normAutofit fontScale="90000"/>
          </a:bodyPr>
          <a:lstStyle/>
          <a:p>
            <a:r>
              <a:rPr lang="en-IN" b="1" dirty="0"/>
              <a:t/>
            </a:r>
            <a:br>
              <a:rPr lang="en-IN" b="1" dirty="0"/>
            </a:br>
            <a:r>
              <a:rPr lang="en-US" b="1" dirty="0"/>
              <a:t>Lot verification </a:t>
            </a:r>
            <a:r>
              <a:rPr lang="en-US" sz="3100" b="1" dirty="0" smtClean="0"/>
              <a:t/>
            </a:r>
            <a:br>
              <a:rPr lang="en-US" sz="3100" b="1" dirty="0" smtClean="0"/>
            </a:br>
            <a:r>
              <a:rPr lang="en-US" sz="3100" b="1" dirty="0">
                <a:solidFill>
                  <a:srgbClr val="FF0000"/>
                </a:solidFill>
              </a:rPr>
              <a:t>Q</a:t>
            </a:r>
            <a:r>
              <a:rPr lang="en-US" sz="3100" b="1" dirty="0" smtClean="0">
                <a:solidFill>
                  <a:srgbClr val="FF0000"/>
                </a:solidFill>
              </a:rPr>
              <a:t>uantitative</a:t>
            </a:r>
            <a:r>
              <a:rPr lang="en-US" sz="3100" b="1" dirty="0" smtClean="0"/>
              <a:t> </a:t>
            </a:r>
            <a:r>
              <a:rPr lang="en-US" sz="3100" b="1" dirty="0"/>
              <a:t>tests, </a:t>
            </a:r>
            <a:r>
              <a:rPr lang="en-US" sz="3100" b="1" dirty="0" smtClean="0">
                <a:solidFill>
                  <a:srgbClr val="FF0000"/>
                </a:solidFill>
              </a:rPr>
              <a:t>Reagents</a:t>
            </a:r>
            <a:r>
              <a:rPr lang="en-US" sz="3100" b="1" dirty="0" smtClean="0"/>
              <a:t/>
            </a:r>
            <a:br>
              <a:rPr lang="en-US" sz="3100" b="1" dirty="0" smtClean="0"/>
            </a:br>
            <a:r>
              <a:rPr lang="en-US" sz="3100" b="1" dirty="0" smtClean="0"/>
              <a:t>using </a:t>
            </a:r>
            <a:r>
              <a:rPr lang="en-US" sz="3100" b="1" dirty="0" smtClean="0">
                <a:solidFill>
                  <a:srgbClr val="0070C0"/>
                </a:solidFill>
              </a:rPr>
              <a:t>samples</a:t>
            </a:r>
            <a:br>
              <a:rPr lang="en-US" sz="3100" b="1" dirty="0" smtClean="0">
                <a:solidFill>
                  <a:srgbClr val="0070C0"/>
                </a:solidFill>
              </a:rPr>
            </a:b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US" dirty="0" smtClean="0"/>
              <a:t>2-3 </a:t>
            </a:r>
            <a:r>
              <a:rPr lang="en-US" dirty="0"/>
              <a:t>concentrations </a:t>
            </a:r>
            <a:r>
              <a:rPr lang="en-US" dirty="0" smtClean="0"/>
              <a:t>depending on </a:t>
            </a:r>
            <a:r>
              <a:rPr lang="en-US" b="1" dirty="0">
                <a:solidFill>
                  <a:srgbClr val="0070C0"/>
                </a:solidFill>
              </a:rPr>
              <a:t>C</a:t>
            </a:r>
            <a:r>
              <a:rPr lang="en-US" b="1" dirty="0" smtClean="0">
                <a:solidFill>
                  <a:srgbClr val="0070C0"/>
                </a:solidFill>
              </a:rPr>
              <a:t>linical </a:t>
            </a:r>
            <a:r>
              <a:rPr lang="en-US" b="1" dirty="0">
                <a:solidFill>
                  <a:srgbClr val="0070C0"/>
                </a:solidFill>
              </a:rPr>
              <a:t>D</a:t>
            </a:r>
            <a:r>
              <a:rPr lang="en-US" b="1" dirty="0" smtClean="0">
                <a:solidFill>
                  <a:srgbClr val="0070C0"/>
                </a:solidFill>
              </a:rPr>
              <a:t>ecision Points</a:t>
            </a:r>
          </a:p>
          <a:p>
            <a:r>
              <a:rPr lang="en-US" dirty="0" smtClean="0"/>
              <a:t>Run </a:t>
            </a:r>
            <a:r>
              <a:rPr lang="en-US" dirty="0"/>
              <a:t>in triplicate using both old and new lots. </a:t>
            </a:r>
            <a:endParaRPr lang="en-US" dirty="0" smtClean="0"/>
          </a:p>
          <a:p>
            <a:r>
              <a:rPr lang="en-US" dirty="0" smtClean="0"/>
              <a:t>The </a:t>
            </a:r>
            <a:r>
              <a:rPr lang="en-US" dirty="0"/>
              <a:t>means of the 3 runs on both lots, and the percentage difference between them are calculated. </a:t>
            </a:r>
            <a:endParaRPr lang="en-US" dirty="0" smtClean="0"/>
          </a:p>
          <a:p>
            <a:r>
              <a:rPr lang="en-US" dirty="0" smtClean="0"/>
              <a:t>As </a:t>
            </a:r>
            <a:r>
              <a:rPr lang="en-US" dirty="0"/>
              <a:t>the sample volume may be an issue to afford 6 runs, pooled samples may be used. </a:t>
            </a:r>
            <a:endParaRPr lang="en-US" dirty="0" smtClean="0"/>
          </a:p>
          <a:p>
            <a:pPr marL="0" indent="0">
              <a:buNone/>
            </a:pPr>
            <a:endParaRPr lang="en-IN" dirty="0"/>
          </a:p>
        </p:txBody>
      </p:sp>
      <p:sp>
        <p:nvSpPr>
          <p:cNvPr id="4" name="Date Placeholder 3"/>
          <p:cNvSpPr>
            <a:spLocks noGrp="1"/>
          </p:cNvSpPr>
          <p:nvPr>
            <p:ph type="dt" sz="half" idx="10"/>
          </p:nvPr>
        </p:nvSpPr>
        <p:spPr/>
        <p:txBody>
          <a:bodyPr/>
          <a:lstStyle/>
          <a:p>
            <a:fld id="{31E85881-8181-4E98-A47E-6C5606BF4558}"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58</a:t>
            </a:fld>
            <a:endParaRPr lang="en-IN"/>
          </a:p>
        </p:txBody>
      </p:sp>
    </p:spTree>
    <p:extLst>
      <p:ext uri="{BB962C8B-B14F-4D97-AF65-F5344CB8AC3E}">
        <p14:creationId xmlns:p14="http://schemas.microsoft.com/office/powerpoint/2010/main" val="3909367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282154"/>
          </a:xfrm>
        </p:spPr>
        <p:txBody>
          <a:bodyPr>
            <a:normAutofit fontScale="90000"/>
          </a:bodyPr>
          <a:lstStyle/>
          <a:p>
            <a:r>
              <a:rPr lang="en-IN" b="1" dirty="0"/>
              <a:t/>
            </a:r>
            <a:br>
              <a:rPr lang="en-IN" b="1" dirty="0"/>
            </a:br>
            <a:r>
              <a:rPr lang="en-IN" dirty="0"/>
              <a:t/>
            </a:r>
            <a:br>
              <a:rPr lang="en-IN" dirty="0"/>
            </a:br>
            <a:endParaRPr lang="en-IN" dirty="0"/>
          </a:p>
        </p:txBody>
      </p:sp>
      <p:sp>
        <p:nvSpPr>
          <p:cNvPr id="3" name="Content Placeholder 2"/>
          <p:cNvSpPr>
            <a:spLocks noGrp="1"/>
          </p:cNvSpPr>
          <p:nvPr>
            <p:ph idx="1"/>
          </p:nvPr>
        </p:nvSpPr>
        <p:spPr/>
        <p:txBody>
          <a:bodyPr>
            <a:normAutofit lnSpcReduction="10000"/>
          </a:bodyPr>
          <a:lstStyle/>
          <a:p>
            <a:r>
              <a:rPr lang="en-US" dirty="0" smtClean="0"/>
              <a:t>Any </a:t>
            </a:r>
            <a:r>
              <a:rPr lang="en-US" dirty="0"/>
              <a:t>significant difference between the 3 values warrants repeat. </a:t>
            </a:r>
            <a:endParaRPr lang="en-US" dirty="0" smtClean="0"/>
          </a:p>
          <a:p>
            <a:r>
              <a:rPr lang="en-US" dirty="0" smtClean="0"/>
              <a:t>Limits </a:t>
            </a:r>
            <a:r>
              <a:rPr lang="en-US" dirty="0"/>
              <a:t>of acceptance must be defined by the lab depending on the lab CVs and other available resources. </a:t>
            </a:r>
            <a:endParaRPr lang="en-US" dirty="0" smtClean="0"/>
          </a:p>
          <a:p>
            <a:r>
              <a:rPr lang="en-US" dirty="0" smtClean="0"/>
              <a:t>33</a:t>
            </a:r>
            <a:r>
              <a:rPr lang="en-US" dirty="0"/>
              <a:t>% of CLIA PT guidelines may be used as guideline. </a:t>
            </a:r>
            <a:endParaRPr lang="en-US" dirty="0" smtClean="0"/>
          </a:p>
          <a:p>
            <a:r>
              <a:rPr lang="en-US" dirty="0" smtClean="0"/>
              <a:t>Many </a:t>
            </a:r>
            <a:r>
              <a:rPr lang="en-US" dirty="0"/>
              <a:t>labs accept &lt; 10% difference as the guideline. </a:t>
            </a:r>
            <a:endParaRPr lang="en-IN" dirty="0"/>
          </a:p>
          <a:p>
            <a:endParaRPr lang="en-IN" dirty="0"/>
          </a:p>
          <a:p>
            <a:endParaRPr lang="en-IN" dirty="0"/>
          </a:p>
          <a:p>
            <a:endParaRPr lang="en-IN" dirty="0"/>
          </a:p>
        </p:txBody>
      </p:sp>
      <p:sp>
        <p:nvSpPr>
          <p:cNvPr id="5" name="Title 1"/>
          <p:cNvSpPr txBox="1">
            <a:spLocks/>
          </p:cNvSpPr>
          <p:nvPr/>
        </p:nvSpPr>
        <p:spPr>
          <a:xfrm>
            <a:off x="609600" y="427038"/>
            <a:ext cx="8219256" cy="128215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b="1" dirty="0" smtClean="0"/>
              <a:t/>
            </a:r>
            <a:br>
              <a:rPr lang="en-IN" b="1" dirty="0" smtClean="0"/>
            </a:br>
            <a:r>
              <a:rPr lang="en-US" sz="11200" b="1" dirty="0" smtClean="0"/>
              <a:t>Lot verification </a:t>
            </a:r>
            <a:br>
              <a:rPr lang="en-US" sz="11200" b="1" dirty="0" smtClean="0"/>
            </a:br>
            <a:r>
              <a:rPr lang="en-US" sz="11200" b="1" dirty="0" smtClean="0">
                <a:solidFill>
                  <a:srgbClr val="FF0000"/>
                </a:solidFill>
              </a:rPr>
              <a:t>Quantitative</a:t>
            </a:r>
            <a:r>
              <a:rPr lang="en-US" sz="11200" b="1" dirty="0" smtClean="0"/>
              <a:t> tests, </a:t>
            </a:r>
            <a:r>
              <a:rPr lang="en-US" sz="11200" b="1" dirty="0" smtClean="0">
                <a:solidFill>
                  <a:srgbClr val="FF0000"/>
                </a:solidFill>
              </a:rPr>
              <a:t>Reagents</a:t>
            </a:r>
            <a:r>
              <a:rPr lang="en-US" sz="11200" b="1" dirty="0" smtClean="0"/>
              <a:t/>
            </a:r>
            <a:br>
              <a:rPr lang="en-US" sz="11200" b="1" dirty="0" smtClean="0"/>
            </a:br>
            <a:r>
              <a:rPr lang="en-US" sz="11200" b="1" dirty="0" smtClean="0"/>
              <a:t>using </a:t>
            </a:r>
            <a:r>
              <a:rPr lang="en-US" sz="11200" b="1" dirty="0" smtClean="0">
                <a:solidFill>
                  <a:srgbClr val="0070C0"/>
                </a:solidFill>
              </a:rPr>
              <a:t>samples</a:t>
            </a:r>
            <a:r>
              <a:rPr lang="en-US" sz="3100" b="1" dirty="0" smtClean="0">
                <a:solidFill>
                  <a:srgbClr val="0070C0"/>
                </a:solidFill>
              </a:rPr>
              <a:t/>
            </a:r>
            <a:br>
              <a:rPr lang="en-US" sz="3100" b="1" dirty="0" smtClean="0">
                <a:solidFill>
                  <a:srgbClr val="0070C0"/>
                </a:solidFill>
              </a:rPr>
            </a:br>
            <a:r>
              <a:rPr lang="en-IN" dirty="0" smtClean="0"/>
              <a:t/>
            </a:r>
            <a:br>
              <a:rPr lang="en-IN" dirty="0" smtClean="0"/>
            </a:br>
            <a:endParaRPr lang="en-IN" dirty="0"/>
          </a:p>
        </p:txBody>
      </p:sp>
      <p:sp>
        <p:nvSpPr>
          <p:cNvPr id="4" name="Date Placeholder 3"/>
          <p:cNvSpPr>
            <a:spLocks noGrp="1"/>
          </p:cNvSpPr>
          <p:nvPr>
            <p:ph type="dt" sz="half" idx="10"/>
          </p:nvPr>
        </p:nvSpPr>
        <p:spPr/>
        <p:txBody>
          <a:bodyPr/>
          <a:lstStyle/>
          <a:p>
            <a:fld id="{7C043F34-B263-43E3-9C36-DFF806C99BD8}"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59</a:t>
            </a:fld>
            <a:endParaRPr lang="en-IN"/>
          </a:p>
        </p:txBody>
      </p:sp>
    </p:spTree>
    <p:extLst>
      <p:ext uri="{BB962C8B-B14F-4D97-AF65-F5344CB8AC3E}">
        <p14:creationId xmlns:p14="http://schemas.microsoft.com/office/powerpoint/2010/main" val="4210355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Precision</a:t>
            </a:r>
            <a:r>
              <a:rPr lang="en-IN" dirty="0"/>
              <a:t/>
            </a:r>
            <a:br>
              <a:rPr lang="en-IN" dirty="0"/>
            </a:br>
            <a:endParaRPr lang="en-IN" dirty="0"/>
          </a:p>
        </p:txBody>
      </p:sp>
      <p:sp>
        <p:nvSpPr>
          <p:cNvPr id="3" name="Content Placeholder 2"/>
          <p:cNvSpPr>
            <a:spLocks noGrp="1"/>
          </p:cNvSpPr>
          <p:nvPr>
            <p:ph idx="1"/>
          </p:nvPr>
        </p:nvSpPr>
        <p:spPr>
          <a:xfrm>
            <a:off x="467544" y="1052736"/>
            <a:ext cx="8229600" cy="5361459"/>
          </a:xfrm>
        </p:spPr>
        <p:txBody>
          <a:bodyPr>
            <a:normAutofit fontScale="92500" lnSpcReduction="20000"/>
          </a:bodyPr>
          <a:lstStyle/>
          <a:p>
            <a:pPr marL="742950" indent="-742950">
              <a:buFont typeface="+mj-lt"/>
              <a:buAutoNum type="arabicPeriod"/>
            </a:pPr>
            <a:r>
              <a:rPr lang="en-US" sz="3600" dirty="0" smtClean="0"/>
              <a:t>A</a:t>
            </a:r>
            <a:r>
              <a:rPr lang="en-US" sz="3600" b="1" dirty="0" smtClean="0"/>
              <a:t> </a:t>
            </a:r>
            <a:r>
              <a:rPr lang="en-US" sz="3600" b="1" dirty="0"/>
              <a:t>minimum of 20 </a:t>
            </a:r>
            <a:r>
              <a:rPr lang="en-US" sz="3600" b="1" dirty="0" smtClean="0"/>
              <a:t>replicates </a:t>
            </a:r>
            <a:r>
              <a:rPr lang="en-US" sz="3600" dirty="0" smtClean="0"/>
              <a:t>of </a:t>
            </a:r>
            <a:r>
              <a:rPr lang="en-US" sz="3600" b="1" dirty="0" smtClean="0"/>
              <a:t>the same </a:t>
            </a:r>
            <a:r>
              <a:rPr lang="en-US" sz="3600" dirty="0" smtClean="0"/>
              <a:t>sample </a:t>
            </a:r>
          </a:p>
          <a:p>
            <a:pPr marL="742950" indent="-742950">
              <a:buFont typeface="+mj-lt"/>
              <a:buAutoNum type="arabicPeriod"/>
            </a:pPr>
            <a:r>
              <a:rPr lang="en-US" sz="3600" dirty="0" smtClean="0"/>
              <a:t>There are two methods</a:t>
            </a:r>
          </a:p>
          <a:p>
            <a:pPr lvl="2"/>
            <a:r>
              <a:rPr lang="en-US" sz="3200" b="1" dirty="0" smtClean="0"/>
              <a:t>Intermediate Precision: Using QCs</a:t>
            </a:r>
          </a:p>
          <a:p>
            <a:pPr lvl="2"/>
            <a:r>
              <a:rPr lang="en-US" sz="3200" b="1" dirty="0" smtClean="0"/>
              <a:t>Repeatability: Using Samples</a:t>
            </a:r>
          </a:p>
          <a:p>
            <a:pPr marL="742950" indent="-742950">
              <a:buFont typeface="+mj-lt"/>
              <a:buAutoNum type="arabicPeriod"/>
            </a:pPr>
            <a:r>
              <a:rPr lang="en-US" sz="3600" dirty="0" err="1"/>
              <a:t>Analyte</a:t>
            </a:r>
            <a:r>
              <a:rPr lang="en-US" sz="3600" dirty="0"/>
              <a:t> concentrations </a:t>
            </a:r>
            <a:r>
              <a:rPr lang="en-US" sz="3600" dirty="0" smtClean="0"/>
              <a:t>at </a:t>
            </a:r>
            <a:r>
              <a:rPr lang="en-US" sz="3600" b="1" dirty="0" smtClean="0"/>
              <a:t>Clinical Decision Limits </a:t>
            </a:r>
          </a:p>
          <a:p>
            <a:pPr marL="742950" indent="-742950">
              <a:buFont typeface="+mj-lt"/>
              <a:buAutoNum type="arabicPeriod"/>
            </a:pPr>
            <a:r>
              <a:rPr lang="en-US" sz="3600" dirty="0" smtClean="0"/>
              <a:t>Calculations:</a:t>
            </a:r>
          </a:p>
          <a:p>
            <a:pPr marL="1143000" lvl="1" indent="-742950"/>
            <a:r>
              <a:rPr lang="en-US" dirty="0" smtClean="0"/>
              <a:t>Mean</a:t>
            </a:r>
          </a:p>
          <a:p>
            <a:pPr marL="1143000" lvl="1" indent="-742950"/>
            <a:r>
              <a:rPr lang="en-US" dirty="0" smtClean="0"/>
              <a:t>Standard </a:t>
            </a:r>
            <a:r>
              <a:rPr lang="en-US" dirty="0"/>
              <a:t>D</a:t>
            </a:r>
            <a:r>
              <a:rPr lang="en-US" dirty="0" smtClean="0"/>
              <a:t>eviation (SD)</a:t>
            </a:r>
          </a:p>
          <a:p>
            <a:pPr marL="1143000" lvl="1" indent="-742950"/>
            <a:r>
              <a:rPr lang="en-US" b="1" dirty="0" smtClean="0"/>
              <a:t>Coefficient of Variation (CV)</a:t>
            </a:r>
            <a:endParaRPr lang="en-IN" b="1" dirty="0"/>
          </a:p>
        </p:txBody>
      </p:sp>
      <p:sp>
        <p:nvSpPr>
          <p:cNvPr id="4" name="Date Placeholder 3"/>
          <p:cNvSpPr>
            <a:spLocks noGrp="1"/>
          </p:cNvSpPr>
          <p:nvPr>
            <p:ph type="dt" sz="half" idx="10"/>
          </p:nvPr>
        </p:nvSpPr>
        <p:spPr/>
        <p:txBody>
          <a:bodyPr/>
          <a:lstStyle/>
          <a:p>
            <a:fld id="{AA7CAF0B-7E37-4192-B9FF-9F77157FA417}"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a:t>
            </a:fld>
            <a:endParaRPr lang="en-IN"/>
          </a:p>
        </p:txBody>
      </p:sp>
    </p:spTree>
    <p:extLst>
      <p:ext uri="{BB962C8B-B14F-4D97-AF65-F5344CB8AC3E}">
        <p14:creationId xmlns:p14="http://schemas.microsoft.com/office/powerpoint/2010/main" val="3658238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Lot Verification using samples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9796564"/>
              </p:ext>
            </p:extLst>
          </p:nvPr>
        </p:nvGraphicFramePr>
        <p:xfrm>
          <a:off x="971599" y="1700808"/>
          <a:ext cx="7560842" cy="3960438"/>
        </p:xfrm>
        <a:graphic>
          <a:graphicData uri="http://schemas.openxmlformats.org/drawingml/2006/table">
            <a:tbl>
              <a:tblPr/>
              <a:tblGrid>
                <a:gridCol w="2664297"/>
                <a:gridCol w="2304256"/>
                <a:gridCol w="2592289"/>
              </a:tblGrid>
              <a:tr h="656301">
                <a:tc>
                  <a:txBody>
                    <a:bodyPr/>
                    <a:lstStyle/>
                    <a:p>
                      <a:pPr algn="l" fontAlgn="b"/>
                      <a:r>
                        <a:rPr lang="en-IN" sz="3600" b="1" i="0" u="none" strike="noStrike" dirty="0">
                          <a:solidFill>
                            <a:srgbClr val="000000"/>
                          </a:solidFill>
                          <a:effectLst/>
                          <a:latin typeface="Calibri"/>
                        </a:rPr>
                        <a:t>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IN" sz="3600" b="1" i="0" u="none" strike="noStrike" dirty="0">
                          <a:solidFill>
                            <a:srgbClr val="000000"/>
                          </a:solidFill>
                          <a:effectLst/>
                          <a:latin typeface="Calibri"/>
                        </a:rPr>
                        <a:t>Old Lot</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IN" sz="3600" b="1" i="0" u="none" strike="noStrike" dirty="0">
                          <a:solidFill>
                            <a:srgbClr val="000000"/>
                          </a:solidFill>
                          <a:effectLst/>
                          <a:latin typeface="Calibri"/>
                        </a:rPr>
                        <a:t>New Lot</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r>
              <a:tr h="656301">
                <a:tc>
                  <a:txBody>
                    <a:bodyPr/>
                    <a:lstStyle/>
                    <a:p>
                      <a:pPr algn="l" fontAlgn="b"/>
                      <a:r>
                        <a:rPr lang="en-IN" sz="3600" b="1" i="0" u="none" strike="noStrike" dirty="0">
                          <a:solidFill>
                            <a:srgbClr val="000000"/>
                          </a:solidFill>
                          <a:effectLst/>
                          <a:latin typeface="Calibri"/>
                        </a:rPr>
                        <a:t> </a:t>
                      </a:r>
                      <a:r>
                        <a:rPr lang="en-IN" sz="3600" b="1" i="0" u="none" strike="noStrike" dirty="0" smtClean="0">
                          <a:solidFill>
                            <a:srgbClr val="000000"/>
                          </a:solidFill>
                          <a:effectLst/>
                          <a:latin typeface="Calibri"/>
                        </a:rPr>
                        <a:t>Run 1</a:t>
                      </a:r>
                      <a:endParaRPr lang="en-IN" sz="3600" b="1" i="0" u="none" strike="noStrike" dirty="0">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104</a:t>
                      </a:r>
                    </a:p>
                  </a:txBody>
                  <a:tcPr marL="6350" marR="6350" marT="6350" marB="0" anchor="b">
                    <a:lnL>
                      <a:noFill/>
                    </a:lnL>
                    <a:lnR>
                      <a:noFill/>
                    </a:lnR>
                    <a:lnT>
                      <a:noFill/>
                    </a:lnT>
                    <a:lnB>
                      <a:noFill/>
                    </a:lnB>
                    <a:solidFill>
                      <a:srgbClr val="C5D9F1"/>
                    </a:solidFill>
                  </a:tcPr>
                </a:tc>
                <a:tc>
                  <a:txBody>
                    <a:bodyPr/>
                    <a:lstStyle/>
                    <a:p>
                      <a:pPr algn="ctr" fontAlgn="b"/>
                      <a:r>
                        <a:rPr lang="en-IN" sz="3600" b="1" i="0" u="none" strike="noStrike">
                          <a:solidFill>
                            <a:srgbClr val="000000"/>
                          </a:solidFill>
                          <a:effectLst/>
                          <a:latin typeface="Calibri"/>
                        </a:rPr>
                        <a:t>99</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r>
              <a:tr h="656301">
                <a:tc>
                  <a:txBody>
                    <a:bodyPr/>
                    <a:lstStyle/>
                    <a:p>
                      <a:pPr algn="l" fontAlgn="b"/>
                      <a:r>
                        <a:rPr lang="en-IN" sz="3600" b="1" i="0" u="none" strike="noStrike" dirty="0">
                          <a:solidFill>
                            <a:srgbClr val="000000"/>
                          </a:solidFill>
                          <a:effectLst/>
                          <a:latin typeface="Calibri"/>
                        </a:rPr>
                        <a:t> </a:t>
                      </a:r>
                      <a:r>
                        <a:rPr lang="en-IN" sz="3600" b="1" i="0" u="none" strike="noStrike" dirty="0" smtClean="0">
                          <a:solidFill>
                            <a:srgbClr val="000000"/>
                          </a:solidFill>
                          <a:effectLst/>
                          <a:latin typeface="Calibri"/>
                        </a:rPr>
                        <a:t>Run 2</a:t>
                      </a:r>
                      <a:endParaRPr lang="en-IN" sz="3600" b="1" i="0" u="none" strike="noStrike" dirty="0">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102</a:t>
                      </a:r>
                    </a:p>
                  </a:txBody>
                  <a:tcPr marL="6350" marR="6350" marT="6350" marB="0" anchor="b">
                    <a:lnL>
                      <a:noFill/>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100</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r>
              <a:tr h="656301">
                <a:tc>
                  <a:txBody>
                    <a:bodyPr/>
                    <a:lstStyle/>
                    <a:p>
                      <a:pPr algn="l" fontAlgn="b"/>
                      <a:r>
                        <a:rPr lang="en-IN" sz="3600" b="1" i="0" u="none" strike="noStrike" dirty="0">
                          <a:solidFill>
                            <a:srgbClr val="000000"/>
                          </a:solidFill>
                          <a:effectLst/>
                          <a:latin typeface="Calibri"/>
                        </a:rPr>
                        <a:t> </a:t>
                      </a:r>
                      <a:r>
                        <a:rPr lang="en-IN" sz="3600" b="1" i="0" u="none" strike="noStrike" dirty="0" smtClean="0">
                          <a:solidFill>
                            <a:srgbClr val="000000"/>
                          </a:solidFill>
                          <a:effectLst/>
                          <a:latin typeface="Calibri"/>
                        </a:rPr>
                        <a:t>Run 3</a:t>
                      </a:r>
                      <a:endParaRPr lang="en-IN" sz="3600" b="1" i="0" u="none" strike="noStrike" dirty="0">
                        <a:solidFill>
                          <a:srgbClr val="00000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102</a:t>
                      </a:r>
                    </a:p>
                  </a:txBody>
                  <a:tcPr marL="6350" marR="6350" marT="6350" marB="0" anchor="b">
                    <a:lnL>
                      <a:noFill/>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102</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r>
              <a:tr h="656301">
                <a:tc>
                  <a:txBody>
                    <a:bodyPr/>
                    <a:lstStyle/>
                    <a:p>
                      <a:pPr algn="l" fontAlgn="b"/>
                      <a:r>
                        <a:rPr lang="en-IN" sz="3600" b="1" i="0" u="none" strike="noStrike">
                          <a:solidFill>
                            <a:srgbClr val="000000"/>
                          </a:solidFill>
                          <a:effectLst/>
                          <a:latin typeface="Calibri"/>
                        </a:rPr>
                        <a:t>Mean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IN" sz="3600" b="1" i="0" u="none" strike="noStrike">
                          <a:solidFill>
                            <a:srgbClr val="000000"/>
                          </a:solidFill>
                          <a:effectLst/>
                          <a:latin typeface="Calibri"/>
                        </a:rPr>
                        <a:t>102.7</a:t>
                      </a:r>
                    </a:p>
                  </a:txBody>
                  <a:tcPr marL="6350" marR="6350" marT="6350" marB="0" anchor="b">
                    <a:lnL>
                      <a:noFill/>
                    </a:lnL>
                    <a:lnR>
                      <a:noFill/>
                    </a:lnR>
                    <a:lnT>
                      <a:noFill/>
                    </a:lnT>
                    <a:lnB>
                      <a:noFill/>
                    </a:lnB>
                    <a:solidFill>
                      <a:srgbClr val="C5D9F1"/>
                    </a:solidFill>
                  </a:tcPr>
                </a:tc>
                <a:tc>
                  <a:txBody>
                    <a:bodyPr/>
                    <a:lstStyle/>
                    <a:p>
                      <a:pPr algn="ctr" fontAlgn="b"/>
                      <a:r>
                        <a:rPr lang="en-IN" sz="3600" b="1" i="0" u="none" strike="noStrike" dirty="0">
                          <a:solidFill>
                            <a:srgbClr val="000000"/>
                          </a:solidFill>
                          <a:effectLst/>
                          <a:latin typeface="Calibri"/>
                        </a:rPr>
                        <a:t>100.3</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r>
              <a:tr h="678933">
                <a:tc>
                  <a:txBody>
                    <a:bodyPr/>
                    <a:lstStyle/>
                    <a:p>
                      <a:pPr algn="l" fontAlgn="b"/>
                      <a:r>
                        <a:rPr lang="en-IN" sz="3600" b="1" i="0" u="none" strike="noStrike">
                          <a:solidFill>
                            <a:srgbClr val="000000"/>
                          </a:solidFill>
                          <a:effectLst/>
                          <a:latin typeface="Calibri"/>
                        </a:rPr>
                        <a:t>% Difference</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IN" sz="3600" b="1" i="0" u="none" strike="noStrike">
                          <a:solidFill>
                            <a:srgbClr val="000000"/>
                          </a:solidFill>
                          <a:effectLst/>
                          <a:latin typeface="Calibri"/>
                        </a:rPr>
                        <a:t>2.3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n-IN" sz="3600" b="1" i="0" u="none" strike="noStrike" dirty="0">
                          <a:solidFill>
                            <a:srgbClr val="000000"/>
                          </a:solidFill>
                          <a:effectLst/>
                          <a:latin typeface="Calibri"/>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r>
            </a:tbl>
          </a:graphicData>
        </a:graphic>
      </p:graphicFrame>
      <p:sp>
        <p:nvSpPr>
          <p:cNvPr id="3" name="Date Placeholder 2"/>
          <p:cNvSpPr>
            <a:spLocks noGrp="1"/>
          </p:cNvSpPr>
          <p:nvPr>
            <p:ph type="dt" sz="half" idx="10"/>
          </p:nvPr>
        </p:nvSpPr>
        <p:spPr/>
        <p:txBody>
          <a:bodyPr/>
          <a:lstStyle/>
          <a:p>
            <a:fld id="{3B2FC31B-C76F-45D4-AEBF-3A086DF8DDB8}"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60</a:t>
            </a:fld>
            <a:endParaRPr lang="en-IN"/>
          </a:p>
        </p:txBody>
      </p:sp>
    </p:spTree>
    <p:extLst>
      <p:ext uri="{BB962C8B-B14F-4D97-AF65-F5344CB8AC3E}">
        <p14:creationId xmlns:p14="http://schemas.microsoft.com/office/powerpoint/2010/main" val="3877840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Lot verification of </a:t>
            </a:r>
            <a:r>
              <a:rPr lang="en-US" b="1" dirty="0">
                <a:solidFill>
                  <a:srgbClr val="FF0000"/>
                </a:solidFill>
              </a:rPr>
              <a:t>Qualitative</a:t>
            </a:r>
            <a:r>
              <a:rPr lang="en-US" b="1" dirty="0"/>
              <a:t> </a:t>
            </a:r>
            <a:r>
              <a:rPr lang="en-US" b="1" dirty="0" smtClean="0"/>
              <a:t>tests</a:t>
            </a:r>
            <a:endParaRPr lang="en-IN"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Though </a:t>
            </a:r>
            <a:r>
              <a:rPr lang="en-US" dirty="0"/>
              <a:t>CV calculations are not available in qualitative testing, a suitable process must be evolved. </a:t>
            </a:r>
            <a:endParaRPr lang="en-US" dirty="0" smtClean="0"/>
          </a:p>
          <a:p>
            <a:pPr marL="0" indent="0">
              <a:buNone/>
            </a:pPr>
            <a:endParaRPr lang="en-US" dirty="0" smtClean="0"/>
          </a:p>
          <a:p>
            <a:r>
              <a:rPr lang="en-US" dirty="0" smtClean="0"/>
              <a:t>RDT</a:t>
            </a:r>
          </a:p>
          <a:p>
            <a:r>
              <a:rPr lang="en-US" dirty="0" smtClean="0"/>
              <a:t>Stains</a:t>
            </a:r>
          </a:p>
          <a:p>
            <a:r>
              <a:rPr lang="en-US" dirty="0" smtClean="0"/>
              <a:t>Media</a:t>
            </a:r>
          </a:p>
          <a:p>
            <a:pPr marL="0" indent="0">
              <a:buNone/>
            </a:pPr>
            <a:endParaRPr lang="en-US" dirty="0"/>
          </a:p>
          <a:p>
            <a:pPr marL="0" indent="0">
              <a:buNone/>
            </a:pPr>
            <a:r>
              <a:rPr lang="en-US" dirty="0" smtClean="0"/>
              <a:t>Refer to QC </a:t>
            </a:r>
            <a:r>
              <a:rPr lang="en-US" dirty="0"/>
              <a:t>module volume 2 on Qualitative Testing. </a:t>
            </a:r>
            <a:endParaRPr lang="en-IN" dirty="0"/>
          </a:p>
          <a:p>
            <a:pPr marL="0" indent="0">
              <a:buNone/>
            </a:pPr>
            <a:r>
              <a:rPr lang="en-US" dirty="0"/>
              <a:t> </a:t>
            </a:r>
            <a:endParaRPr lang="en-IN" dirty="0"/>
          </a:p>
          <a:p>
            <a:pPr marL="0" indent="0">
              <a:buNone/>
            </a:pPr>
            <a:endParaRPr lang="en-IN" dirty="0"/>
          </a:p>
          <a:p>
            <a:endParaRPr lang="en-IN" dirty="0"/>
          </a:p>
        </p:txBody>
      </p:sp>
      <p:sp>
        <p:nvSpPr>
          <p:cNvPr id="4" name="Date Placeholder 3"/>
          <p:cNvSpPr>
            <a:spLocks noGrp="1"/>
          </p:cNvSpPr>
          <p:nvPr>
            <p:ph type="dt" sz="half" idx="10"/>
          </p:nvPr>
        </p:nvSpPr>
        <p:spPr/>
        <p:txBody>
          <a:bodyPr/>
          <a:lstStyle/>
          <a:p>
            <a:fld id="{C552735C-25BC-4577-B7B4-0BD2D0B34B78}"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61</a:t>
            </a:fld>
            <a:endParaRPr lang="en-IN"/>
          </a:p>
        </p:txBody>
      </p:sp>
    </p:spTree>
    <p:extLst>
      <p:ext uri="{BB962C8B-B14F-4D97-AF65-F5344CB8AC3E}">
        <p14:creationId xmlns:p14="http://schemas.microsoft.com/office/powerpoint/2010/main" val="8615394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Lot </a:t>
            </a:r>
            <a:r>
              <a:rPr lang="en-US" b="1" dirty="0" smtClean="0"/>
              <a:t>Verification: </a:t>
            </a:r>
            <a:r>
              <a:rPr lang="en-US" b="1" dirty="0" smtClean="0">
                <a:solidFill>
                  <a:srgbClr val="FF0000"/>
                </a:solidFill>
              </a:rPr>
              <a:t>Quality Controls</a:t>
            </a:r>
            <a:r>
              <a:rPr lang="en-IN" b="1" dirty="0">
                <a:solidFill>
                  <a:srgbClr val="FF0000"/>
                </a:solidFill>
              </a:rPr>
              <a:t/>
            </a:r>
            <a:br>
              <a:rPr lang="en-IN" b="1" dirty="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Verify for </a:t>
            </a:r>
            <a:r>
              <a:rPr lang="en-US" dirty="0"/>
              <a:t>each </a:t>
            </a:r>
            <a:r>
              <a:rPr lang="en-US" dirty="0" err="1"/>
              <a:t>analyte</a:t>
            </a:r>
            <a:r>
              <a:rPr lang="en-US" dirty="0"/>
              <a:t> of interest </a:t>
            </a:r>
            <a:endParaRPr lang="en-US" dirty="0" smtClean="0"/>
          </a:p>
          <a:p>
            <a:r>
              <a:rPr lang="en-US" dirty="0"/>
              <a:t>I</a:t>
            </a:r>
            <a:r>
              <a:rPr lang="en-US" dirty="0" smtClean="0"/>
              <a:t>n </a:t>
            </a:r>
            <a:r>
              <a:rPr lang="en-US" dirty="0"/>
              <a:t>parallel with the lot of control material in current use. </a:t>
            </a:r>
          </a:p>
          <a:p>
            <a:pPr marL="0" indent="0">
              <a:buNone/>
            </a:pPr>
            <a:endParaRPr lang="en-US" dirty="0" smtClean="0"/>
          </a:p>
          <a:p>
            <a:pPr marL="0" indent="0">
              <a:buNone/>
            </a:pPr>
            <a:r>
              <a:rPr lang="en-US" dirty="0" smtClean="0"/>
              <a:t>(Please see under the Training Module on Statistical Quality Controls for more on parallel testing. The reader is also directed to the statistical tool under QC Soft on Labs for Life, India website for this purpose)</a:t>
            </a:r>
            <a:endParaRPr lang="en-IN" dirty="0" smtClean="0"/>
          </a:p>
          <a:p>
            <a:pPr marL="0" indent="0">
              <a:buNone/>
            </a:pPr>
            <a:endParaRPr lang="en-IN" dirty="0"/>
          </a:p>
          <a:p>
            <a:pPr marL="0" indent="0">
              <a:buNone/>
            </a:pPr>
            <a:endParaRPr lang="en-IN" dirty="0"/>
          </a:p>
          <a:p>
            <a:endParaRPr lang="en-IN" dirty="0"/>
          </a:p>
        </p:txBody>
      </p:sp>
      <p:sp>
        <p:nvSpPr>
          <p:cNvPr id="4" name="Date Placeholder 3"/>
          <p:cNvSpPr>
            <a:spLocks noGrp="1"/>
          </p:cNvSpPr>
          <p:nvPr>
            <p:ph type="dt" sz="half" idx="10"/>
          </p:nvPr>
        </p:nvSpPr>
        <p:spPr/>
        <p:txBody>
          <a:bodyPr/>
          <a:lstStyle/>
          <a:p>
            <a:fld id="{2A9ABEF0-E05F-47D4-8749-6DA5B34EB03C}"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62</a:t>
            </a:fld>
            <a:endParaRPr lang="en-IN"/>
          </a:p>
        </p:txBody>
      </p:sp>
    </p:spTree>
    <p:extLst>
      <p:ext uri="{BB962C8B-B14F-4D97-AF65-F5344CB8AC3E}">
        <p14:creationId xmlns:p14="http://schemas.microsoft.com/office/powerpoint/2010/main" val="1833005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question">
            <a:extLst>
              <a:ext uri="{FF2B5EF4-FFF2-40B4-BE49-F238E27FC236}">
                <a16:creationId xmlns="" xmlns:a16="http://schemas.microsoft.com/office/drawing/2014/main" id="{B07609AA-8F99-4A49-8E11-675F816B65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01" y="2247763"/>
            <a:ext cx="2652931" cy="3370783"/>
          </a:xfrm>
          <a:prstGeom prst="rect">
            <a:avLst/>
          </a:prstGeom>
          <a:noFill/>
          <a:extLst>
            <a:ext uri="{909E8E84-426E-40DD-AFC4-6F175D3DCCD1}">
              <a14:hiddenFill xmlns:a14="http://schemas.microsoft.com/office/drawing/2010/main">
                <a:solidFill>
                  <a:srgbClr val="FFFFFF"/>
                </a:solidFill>
              </a14:hiddenFill>
            </a:ext>
          </a:extLst>
        </p:spPr>
      </p:pic>
      <p:sp>
        <p:nvSpPr>
          <p:cNvPr id="10" name="Parallelogram 9">
            <a:extLst>
              <a:ext uri="{FF2B5EF4-FFF2-40B4-BE49-F238E27FC236}">
                <a16:creationId xmlns="" xmlns:a16="http://schemas.microsoft.com/office/drawing/2014/main" id="{CCF43C20-4881-42B4-AC2B-CDBE88A0315E}"/>
              </a:ext>
            </a:extLst>
          </p:cNvPr>
          <p:cNvSpPr/>
          <p:nvPr/>
        </p:nvSpPr>
        <p:spPr>
          <a:xfrm>
            <a:off x="1824330" y="1356957"/>
            <a:ext cx="5123934" cy="5517232"/>
          </a:xfrm>
          <a:prstGeom prst="parallelogram">
            <a:avLst>
              <a:gd name="adj" fmla="val 71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83C1B8C-2E6B-44FC-9F18-902EF81C0C14}"/>
              </a:ext>
            </a:extLst>
          </p:cNvPr>
          <p:cNvSpPr/>
          <p:nvPr/>
        </p:nvSpPr>
        <p:spPr>
          <a:xfrm>
            <a:off x="5712762" y="1368152"/>
            <a:ext cx="3431238" cy="55172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3404976-873F-4CC4-9D64-E673412B0B57}"/>
              </a:ext>
            </a:extLst>
          </p:cNvPr>
          <p:cNvSpPr>
            <a:spLocks noGrp="1"/>
          </p:cNvSpPr>
          <p:nvPr>
            <p:ph type="title"/>
          </p:nvPr>
        </p:nvSpPr>
        <p:spPr>
          <a:xfrm>
            <a:off x="539552" y="268882"/>
            <a:ext cx="7055195" cy="465137"/>
          </a:xfrm>
        </p:spPr>
        <p:txBody>
          <a:bodyPr>
            <a:normAutofit fontScale="90000"/>
          </a:bodyPr>
          <a:lstStyle/>
          <a:p>
            <a:r>
              <a:rPr lang="en-US" dirty="0"/>
              <a:t>Exercise</a:t>
            </a:r>
          </a:p>
        </p:txBody>
      </p:sp>
      <p:sp>
        <p:nvSpPr>
          <p:cNvPr id="9" name="Right Triangle 8">
            <a:extLst>
              <a:ext uri="{FF2B5EF4-FFF2-40B4-BE49-F238E27FC236}">
                <a16:creationId xmlns="" xmlns:a16="http://schemas.microsoft.com/office/drawing/2014/main" id="{B92C3C36-CEDD-44F8-A824-96C3CA300627}"/>
              </a:ext>
            </a:extLst>
          </p:cNvPr>
          <p:cNvSpPr/>
          <p:nvPr/>
        </p:nvSpPr>
        <p:spPr>
          <a:xfrm flipH="1">
            <a:off x="1979711" y="1340768"/>
            <a:ext cx="3733050" cy="554961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Content Placeholder 2">
            <a:extLst>
              <a:ext uri="{FF2B5EF4-FFF2-40B4-BE49-F238E27FC236}">
                <a16:creationId xmlns="" xmlns:a16="http://schemas.microsoft.com/office/drawing/2014/main" id="{A6C37CD5-4095-462E-8418-C015417FF628}"/>
              </a:ext>
            </a:extLst>
          </p:cNvPr>
          <p:cNvSpPr txBox="1">
            <a:spLocks/>
          </p:cNvSpPr>
          <p:nvPr/>
        </p:nvSpPr>
        <p:spPr>
          <a:xfrm>
            <a:off x="4572000" y="3212974"/>
            <a:ext cx="4572000" cy="1440359"/>
          </a:xfrm>
          <a:prstGeom prst="rect">
            <a:avLst/>
          </a:prstGeom>
        </p:spPr>
        <p:txBody>
          <a:bodyPr/>
          <a:lst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SzPct val="75000"/>
              <a:buFont typeface="Courier New" panose="02070309020205020404" pitchFamily="49" charset="0"/>
              <a:buChar char="o"/>
              <a:defRPr sz="2800">
                <a:solidFill>
                  <a:schemeClr val="tx1"/>
                </a:solidFill>
                <a:latin typeface="Calibri" pitchFamily="34" charset="0"/>
              </a:defRPr>
            </a:lvl2pPr>
            <a:lvl3pPr marL="1143000" indent="-228600" algn="l" rtl="0" eaLnBrk="0" fontAlgn="base" hangingPunct="0">
              <a:spcBef>
                <a:spcPct val="20000"/>
              </a:spcBef>
              <a:spcAft>
                <a:spcPct val="0"/>
              </a:spcAft>
              <a:buSzPct val="75000"/>
              <a:buFont typeface="Arial" panose="020B0604020202020204" pitchFamily="34"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400" kern="0" dirty="0" smtClean="0"/>
              <a:t>Find the percent difference between old and new lots at CDP 1 and CDP 2</a:t>
            </a:r>
          </a:p>
          <a:p>
            <a:pPr marL="0" indent="0">
              <a:buNone/>
            </a:pPr>
            <a:r>
              <a:rPr lang="en-US" sz="2400" kern="0" dirty="0" smtClean="0"/>
              <a:t>Judge acceptance</a:t>
            </a:r>
            <a:endParaRPr lang="en-US" sz="2400" kern="0" dirty="0"/>
          </a:p>
        </p:txBody>
      </p:sp>
      <p:sp>
        <p:nvSpPr>
          <p:cNvPr id="5" name="Date Placeholder 4"/>
          <p:cNvSpPr>
            <a:spLocks noGrp="1"/>
          </p:cNvSpPr>
          <p:nvPr>
            <p:ph type="dt" sz="half" idx="10"/>
          </p:nvPr>
        </p:nvSpPr>
        <p:spPr/>
        <p:txBody>
          <a:bodyPr/>
          <a:lstStyle/>
          <a:p>
            <a:fld id="{3F0DA7EB-E93F-4162-8232-879094AFE924}" type="datetime1">
              <a:rPr lang="en-IN" smtClean="0"/>
              <a:t>25-06-2018</a:t>
            </a:fld>
            <a:endParaRPr lang="en-IN"/>
          </a:p>
        </p:txBody>
      </p:sp>
      <p:sp>
        <p:nvSpPr>
          <p:cNvPr id="6" name="Footer Placeholder 5"/>
          <p:cNvSpPr>
            <a:spLocks noGrp="1"/>
          </p:cNvSpPr>
          <p:nvPr>
            <p:ph type="ftr" sz="quarter" idx="11"/>
          </p:nvPr>
        </p:nvSpPr>
        <p:spPr/>
        <p:txBody>
          <a:bodyPr/>
          <a:lstStyle/>
          <a:p>
            <a:r>
              <a:rPr lang="en-IN" smtClean="0"/>
              <a:t>Labs for Life Project</a:t>
            </a:r>
            <a:endParaRPr lang="en-IN"/>
          </a:p>
        </p:txBody>
      </p:sp>
      <p:sp>
        <p:nvSpPr>
          <p:cNvPr id="7" name="Slide Number Placeholder 6"/>
          <p:cNvSpPr>
            <a:spLocks noGrp="1"/>
          </p:cNvSpPr>
          <p:nvPr>
            <p:ph type="sldNum" sz="quarter" idx="12"/>
          </p:nvPr>
        </p:nvSpPr>
        <p:spPr/>
        <p:txBody>
          <a:bodyPr/>
          <a:lstStyle/>
          <a:p>
            <a:fld id="{6B5855EC-3595-412E-AA8C-48D2375656A8}" type="slidenum">
              <a:rPr lang="en-IN" smtClean="0"/>
              <a:t>63</a:t>
            </a:fld>
            <a:endParaRPr lang="en-IN"/>
          </a:p>
        </p:txBody>
      </p:sp>
    </p:spTree>
    <p:extLst>
      <p:ext uri="{BB962C8B-B14F-4D97-AF65-F5344CB8AC3E}">
        <p14:creationId xmlns:p14="http://schemas.microsoft.com/office/powerpoint/2010/main" val="322510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691680" y="0"/>
            <a:ext cx="6768752" cy="4941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t>Does your lab have a procedure for assessing the quality of new lots? </a:t>
            </a:r>
            <a:endParaRPr lang="en-IN" sz="3200" dirty="0"/>
          </a:p>
        </p:txBody>
      </p:sp>
      <p:sp>
        <p:nvSpPr>
          <p:cNvPr id="2" name="Date Placeholder 1"/>
          <p:cNvSpPr>
            <a:spLocks noGrp="1"/>
          </p:cNvSpPr>
          <p:nvPr>
            <p:ph type="dt" sz="half" idx="10"/>
          </p:nvPr>
        </p:nvSpPr>
        <p:spPr/>
        <p:txBody>
          <a:bodyPr/>
          <a:lstStyle/>
          <a:p>
            <a:fld id="{6BAB39C0-129E-47FC-9E05-E788015B5915}"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5" name="Slide Number Placeholder 4"/>
          <p:cNvSpPr>
            <a:spLocks noGrp="1"/>
          </p:cNvSpPr>
          <p:nvPr>
            <p:ph type="sldNum" sz="quarter" idx="12"/>
          </p:nvPr>
        </p:nvSpPr>
        <p:spPr/>
        <p:txBody>
          <a:bodyPr/>
          <a:lstStyle/>
          <a:p>
            <a:fld id="{6B5855EC-3595-412E-AA8C-48D2375656A8}" type="slidenum">
              <a:rPr lang="en-IN" smtClean="0"/>
              <a:t>64</a:t>
            </a:fld>
            <a:endParaRPr lang="en-IN"/>
          </a:p>
        </p:txBody>
      </p:sp>
    </p:spTree>
    <p:extLst>
      <p:ext uri="{BB962C8B-B14F-4D97-AF65-F5344CB8AC3E}">
        <p14:creationId xmlns:p14="http://schemas.microsoft.com/office/powerpoint/2010/main" val="3500334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a:t>
            </a:r>
            <a:r>
              <a:rPr lang="en-US" dirty="0" smtClean="0"/>
              <a:t>details:</a:t>
            </a:r>
            <a:r>
              <a:rPr lang="en-US" dirty="0"/>
              <a:t/>
            </a:r>
            <a:br>
              <a:rPr lang="en-US" dirty="0"/>
            </a:br>
            <a:endParaRPr lang="en-IN" dirty="0"/>
          </a:p>
        </p:txBody>
      </p:sp>
      <p:sp>
        <p:nvSpPr>
          <p:cNvPr id="3" name="Content Placeholder 2"/>
          <p:cNvSpPr>
            <a:spLocks noGrp="1"/>
          </p:cNvSpPr>
          <p:nvPr>
            <p:ph idx="4294967295"/>
          </p:nvPr>
        </p:nvSpPr>
        <p:spPr>
          <a:xfrm>
            <a:off x="611560" y="1916832"/>
            <a:ext cx="7618040" cy="4209331"/>
          </a:xfrm>
        </p:spPr>
        <p:txBody>
          <a:bodyPr>
            <a:normAutofit fontScale="92500" lnSpcReduction="10000"/>
          </a:bodyPr>
          <a:lstStyle/>
          <a:p>
            <a:pPr lvl="1"/>
            <a:r>
              <a:rPr lang="en-US" dirty="0" smtClean="0"/>
              <a:t>CLSI EP06</a:t>
            </a:r>
          </a:p>
          <a:p>
            <a:pPr lvl="1"/>
            <a:r>
              <a:rPr lang="en-US" dirty="0" smtClean="0"/>
              <a:t>CLSI </a:t>
            </a:r>
            <a:r>
              <a:rPr lang="en-US" dirty="0"/>
              <a:t>EP 26 </a:t>
            </a:r>
            <a:r>
              <a:rPr lang="en-US" dirty="0" smtClean="0"/>
              <a:t>A</a:t>
            </a:r>
          </a:p>
          <a:p>
            <a:pPr lvl="1"/>
            <a:r>
              <a:rPr lang="en-US" dirty="0"/>
              <a:t>CLSI EP15 </a:t>
            </a:r>
            <a:endParaRPr lang="en-US" dirty="0" smtClean="0"/>
          </a:p>
          <a:p>
            <a:pPr lvl="1"/>
            <a:r>
              <a:rPr lang="en-US" dirty="0" smtClean="0"/>
              <a:t>CLSI-EP09</a:t>
            </a:r>
            <a:r>
              <a:rPr lang="en-US" dirty="0"/>
              <a:t> </a:t>
            </a:r>
            <a:endParaRPr lang="en-US" dirty="0" smtClean="0"/>
          </a:p>
          <a:p>
            <a:pPr lvl="1"/>
            <a:r>
              <a:rPr lang="en-US" dirty="0" smtClean="0"/>
              <a:t>C28-A3</a:t>
            </a:r>
            <a:endParaRPr lang="en-US" dirty="0"/>
          </a:p>
          <a:p>
            <a:pPr lvl="1"/>
            <a:r>
              <a:rPr lang="en-US" dirty="0" smtClean="0"/>
              <a:t>Method </a:t>
            </a:r>
            <a:r>
              <a:rPr lang="en-US" dirty="0"/>
              <a:t>Evaluation Chapter of Labs for Life QC Module </a:t>
            </a:r>
          </a:p>
          <a:p>
            <a:pPr lvl="1"/>
            <a:r>
              <a:rPr lang="en-US" dirty="0"/>
              <a:t>QC Soft tool as well as the </a:t>
            </a:r>
          </a:p>
          <a:p>
            <a:pPr lvl="1"/>
            <a:r>
              <a:rPr lang="en-US" dirty="0"/>
              <a:t>User Manual of QC soft</a:t>
            </a:r>
            <a:endParaRPr lang="en-IN" dirty="0"/>
          </a:p>
          <a:p>
            <a:endParaRPr lang="en-IN" dirty="0"/>
          </a:p>
          <a:p>
            <a:endParaRPr lang="en-IN" dirty="0"/>
          </a:p>
        </p:txBody>
      </p:sp>
      <p:sp>
        <p:nvSpPr>
          <p:cNvPr id="4" name="Date Placeholder 3"/>
          <p:cNvSpPr>
            <a:spLocks noGrp="1"/>
          </p:cNvSpPr>
          <p:nvPr>
            <p:ph type="dt" sz="half" idx="10"/>
          </p:nvPr>
        </p:nvSpPr>
        <p:spPr/>
        <p:txBody>
          <a:bodyPr/>
          <a:lstStyle/>
          <a:p>
            <a:fld id="{ED7DD705-DE3F-476D-A5E4-E30314AAA0E0}"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65</a:t>
            </a:fld>
            <a:endParaRPr lang="en-IN"/>
          </a:p>
        </p:txBody>
      </p:sp>
    </p:spTree>
    <p:extLst>
      <p:ext uri="{BB962C8B-B14F-4D97-AF65-F5344CB8AC3E}">
        <p14:creationId xmlns:p14="http://schemas.microsoft.com/office/powerpoint/2010/main" val="2080007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Rectangle 2"/>
          <p:cNvSpPr/>
          <p:nvPr/>
        </p:nvSpPr>
        <p:spPr>
          <a:xfrm>
            <a:off x="3673580" y="3044280"/>
            <a:ext cx="1796839" cy="1046440"/>
          </a:xfrm>
          <a:prstGeom prst="rect">
            <a:avLst/>
          </a:prstGeom>
        </p:spPr>
        <p:txBody>
          <a:bodyPr wrap="none">
            <a:spAutoFit/>
          </a:bodyPr>
          <a:lstStyle/>
          <a:p>
            <a:r>
              <a:rPr lang="en-IN" sz="4400" dirty="0" smtClean="0">
                <a:solidFill>
                  <a:prstClr val="black"/>
                </a:solidFill>
                <a:ea typeface="+mj-ea"/>
                <a:cs typeface="+mj-cs"/>
              </a:rPr>
              <a:t>Thanks</a:t>
            </a:r>
          </a:p>
          <a:p>
            <a:endParaRPr lang="en-IN" dirty="0"/>
          </a:p>
        </p:txBody>
      </p:sp>
      <p:sp>
        <p:nvSpPr>
          <p:cNvPr id="4" name="Date Placeholder 3"/>
          <p:cNvSpPr>
            <a:spLocks noGrp="1"/>
          </p:cNvSpPr>
          <p:nvPr>
            <p:ph type="dt" sz="half" idx="10"/>
          </p:nvPr>
        </p:nvSpPr>
        <p:spPr/>
        <p:txBody>
          <a:bodyPr/>
          <a:lstStyle/>
          <a:p>
            <a:fld id="{9555592F-4D37-4957-B63C-2738CD0C1E02}"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66</a:t>
            </a:fld>
            <a:endParaRPr lang="en-IN"/>
          </a:p>
        </p:txBody>
      </p:sp>
    </p:spTree>
    <p:extLst>
      <p:ext uri="{BB962C8B-B14F-4D97-AF65-F5344CB8AC3E}">
        <p14:creationId xmlns:p14="http://schemas.microsoft.com/office/powerpoint/2010/main" val="398556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533402"/>
            <a:ext cx="7281439"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AF1AF900-0551-4FD0-B0C1-77E9A4D0DFA0}" type="datetime1">
              <a:rPr lang="en-IN" smtClean="0"/>
              <a:t>25-06-2018</a:t>
            </a:fld>
            <a:endParaRPr lang="en-IN"/>
          </a:p>
        </p:txBody>
      </p:sp>
      <p:sp>
        <p:nvSpPr>
          <p:cNvPr id="3" name="Footer Placeholder 2"/>
          <p:cNvSpPr>
            <a:spLocks noGrp="1"/>
          </p:cNvSpPr>
          <p:nvPr>
            <p:ph type="ftr" sz="quarter" idx="11"/>
          </p:nvPr>
        </p:nvSpPr>
        <p:spPr/>
        <p:txBody>
          <a:bodyPr/>
          <a:lstStyle/>
          <a:p>
            <a:r>
              <a:rPr lang="en-IN" smtClean="0"/>
              <a:t>Labs for Life Project</a:t>
            </a:r>
            <a:endParaRPr lang="en-IN"/>
          </a:p>
        </p:txBody>
      </p:sp>
      <p:sp>
        <p:nvSpPr>
          <p:cNvPr id="4" name="Slide Number Placeholder 3"/>
          <p:cNvSpPr>
            <a:spLocks noGrp="1"/>
          </p:cNvSpPr>
          <p:nvPr>
            <p:ph type="sldNum" sz="quarter" idx="12"/>
          </p:nvPr>
        </p:nvSpPr>
        <p:spPr/>
        <p:txBody>
          <a:bodyPr/>
          <a:lstStyle/>
          <a:p>
            <a:fld id="{6B5855EC-3595-412E-AA8C-48D2375656A8}" type="slidenum">
              <a:rPr lang="en-IN" smtClean="0"/>
              <a:t>7</a:t>
            </a:fld>
            <a:endParaRPr lang="en-IN"/>
          </a:p>
        </p:txBody>
      </p:sp>
    </p:spTree>
    <p:extLst>
      <p:ext uri="{BB962C8B-B14F-4D97-AF65-F5344CB8AC3E}">
        <p14:creationId xmlns:p14="http://schemas.microsoft.com/office/powerpoint/2010/main" val="216179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000" b="1" dirty="0" smtClean="0"/>
              <a:t>Precision: </a:t>
            </a:r>
            <a:r>
              <a:rPr lang="en-US" sz="4000" b="1" dirty="0" smtClean="0"/>
              <a:t>Acceptability criteria</a:t>
            </a:r>
            <a:r>
              <a:rPr lang="en-IN" sz="4000" b="1" dirty="0"/>
              <a:t/>
            </a:r>
            <a:br>
              <a:rPr lang="en-IN" sz="4000" b="1" dirty="0"/>
            </a:br>
            <a:r>
              <a:rPr lang="en-IN" sz="4000" b="1" dirty="0"/>
              <a:t> </a:t>
            </a:r>
          </a:p>
        </p:txBody>
      </p:sp>
      <p:sp>
        <p:nvSpPr>
          <p:cNvPr id="3" name="Content Placeholder 2"/>
          <p:cNvSpPr>
            <a:spLocks noGrp="1"/>
          </p:cNvSpPr>
          <p:nvPr>
            <p:ph idx="1"/>
          </p:nvPr>
        </p:nvSpPr>
        <p:spPr>
          <a:xfrm>
            <a:off x="457200" y="980728"/>
            <a:ext cx="8229600" cy="5145435"/>
          </a:xfrm>
        </p:spPr>
        <p:txBody>
          <a:bodyPr>
            <a:normAutofit/>
          </a:bodyPr>
          <a:lstStyle/>
          <a:p>
            <a:pPr marL="57150" indent="0">
              <a:buNone/>
            </a:pPr>
            <a:r>
              <a:rPr lang="en-US" sz="4000" b="1" dirty="0"/>
              <a:t>Repeatability </a:t>
            </a:r>
            <a:r>
              <a:rPr lang="en-US" sz="4000" b="1" dirty="0">
                <a:solidFill>
                  <a:srgbClr val="0070C0"/>
                </a:solidFill>
              </a:rPr>
              <a:t>using patient samples</a:t>
            </a:r>
          </a:p>
          <a:p>
            <a:pPr lvl="1"/>
            <a:r>
              <a:rPr lang="en-US" sz="3600" dirty="0"/>
              <a:t>Compare </a:t>
            </a:r>
            <a:r>
              <a:rPr lang="en-US" sz="3600" dirty="0" smtClean="0"/>
              <a:t>the </a:t>
            </a:r>
            <a:r>
              <a:rPr lang="en-US" sz="3600" dirty="0"/>
              <a:t>CV to the manufacturer’s </a:t>
            </a:r>
            <a:r>
              <a:rPr lang="en-US" sz="3600" dirty="0" smtClean="0"/>
              <a:t>claims</a:t>
            </a:r>
            <a:endParaRPr lang="en-IN" sz="3600" dirty="0"/>
          </a:p>
          <a:p>
            <a:pPr lvl="1"/>
            <a:r>
              <a:rPr lang="en-US" sz="3600" dirty="0" smtClean="0"/>
              <a:t>If it </a:t>
            </a:r>
            <a:r>
              <a:rPr lang="en-US" sz="3600" dirty="0"/>
              <a:t>cannot be met, it is acceptable to attain precision that is </a:t>
            </a:r>
            <a:endParaRPr lang="en-US" sz="3600" dirty="0" smtClean="0"/>
          </a:p>
          <a:p>
            <a:pPr lvl="2"/>
            <a:r>
              <a:rPr lang="en-US" sz="3200" dirty="0" smtClean="0"/>
              <a:t>≤ 25</a:t>
            </a:r>
            <a:r>
              <a:rPr lang="en-US" sz="3200" dirty="0"/>
              <a:t>% of the CLIA Allowable Error </a:t>
            </a:r>
            <a:endParaRPr lang="en-US" sz="3200" dirty="0" smtClean="0"/>
          </a:p>
          <a:p>
            <a:pPr lvl="2"/>
            <a:r>
              <a:rPr lang="en-US" sz="3200" dirty="0"/>
              <a:t>≤ BV </a:t>
            </a:r>
            <a:r>
              <a:rPr lang="en-US" sz="3200" dirty="0" smtClean="0"/>
              <a:t>Desirable</a:t>
            </a:r>
            <a:endParaRPr lang="en-IN" sz="3200" dirty="0"/>
          </a:p>
          <a:p>
            <a:pPr marL="457200" lvl="1" indent="0">
              <a:buNone/>
            </a:pPr>
            <a:endParaRPr lang="en-IN" sz="3600" dirty="0"/>
          </a:p>
        </p:txBody>
      </p:sp>
      <p:sp>
        <p:nvSpPr>
          <p:cNvPr id="4" name="Date Placeholder 3"/>
          <p:cNvSpPr>
            <a:spLocks noGrp="1"/>
          </p:cNvSpPr>
          <p:nvPr>
            <p:ph type="dt" sz="half" idx="10"/>
          </p:nvPr>
        </p:nvSpPr>
        <p:spPr/>
        <p:txBody>
          <a:bodyPr/>
          <a:lstStyle/>
          <a:p>
            <a:fld id="{1043CE24-9762-470A-B526-9FC58AD120A0}"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8</a:t>
            </a:fld>
            <a:endParaRPr lang="en-IN"/>
          </a:p>
        </p:txBody>
      </p:sp>
    </p:spTree>
    <p:extLst>
      <p:ext uri="{BB962C8B-B14F-4D97-AF65-F5344CB8AC3E}">
        <p14:creationId xmlns:p14="http://schemas.microsoft.com/office/powerpoint/2010/main" val="59004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kumimoji="0" lang="en-IN" sz="4000" b="1" i="0" u="none" strike="noStrike" kern="1200" cap="none" spc="0" normalizeH="0" baseline="0" noProof="0" dirty="0" smtClean="0">
                <a:ln>
                  <a:noFill/>
                </a:ln>
                <a:solidFill>
                  <a:prstClr val="black"/>
                </a:solidFill>
                <a:effectLst/>
                <a:uLnTx/>
                <a:uFillTx/>
                <a:latin typeface="Calibri"/>
                <a:ea typeface="+mj-ea"/>
                <a:cs typeface="+mj-cs"/>
              </a:rPr>
              <a:t>Precision: </a:t>
            </a:r>
            <a:r>
              <a:rPr kumimoji="0" lang="en-US" sz="4000" b="1" i="0" u="none" strike="noStrike" kern="1200" cap="none" spc="0" normalizeH="0" baseline="0" noProof="0" dirty="0" smtClean="0">
                <a:ln>
                  <a:noFill/>
                </a:ln>
                <a:solidFill>
                  <a:prstClr val="black"/>
                </a:solidFill>
                <a:effectLst/>
                <a:uLnTx/>
                <a:uFillTx/>
                <a:latin typeface="Calibri"/>
                <a:ea typeface="+mj-ea"/>
                <a:cs typeface="+mj-cs"/>
              </a:rPr>
              <a:t>Acceptability criteria</a:t>
            </a:r>
            <a:r>
              <a:rPr lang="en-IN" dirty="0" smtClean="0"/>
              <a:t> </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Intermediate Precision using QC</a:t>
            </a:r>
            <a:endParaRPr lang="en-IN" b="1" dirty="0"/>
          </a:p>
          <a:p>
            <a:pPr lvl="1"/>
            <a:r>
              <a:rPr lang="en-US" sz="3600" dirty="0" smtClean="0"/>
              <a:t>Compare </a:t>
            </a:r>
            <a:r>
              <a:rPr lang="en-US" sz="3600" dirty="0"/>
              <a:t>to manufacturer’s stated </a:t>
            </a:r>
            <a:r>
              <a:rPr lang="en-US" sz="3600" dirty="0" smtClean="0"/>
              <a:t>claims</a:t>
            </a:r>
            <a:endParaRPr lang="en-IN" sz="3600" dirty="0"/>
          </a:p>
          <a:p>
            <a:pPr lvl="1"/>
            <a:r>
              <a:rPr lang="en-US" sz="3600" dirty="0"/>
              <a:t>If </a:t>
            </a:r>
            <a:r>
              <a:rPr lang="en-US" sz="3600" dirty="0" smtClean="0"/>
              <a:t>it </a:t>
            </a:r>
            <a:r>
              <a:rPr lang="en-US" sz="3600" dirty="0"/>
              <a:t>cannot be met, it is acceptable to attain precision that is </a:t>
            </a:r>
            <a:endParaRPr lang="en-US" sz="3600" dirty="0" smtClean="0"/>
          </a:p>
          <a:p>
            <a:pPr lvl="2"/>
            <a:r>
              <a:rPr lang="en-US" sz="3600" dirty="0"/>
              <a:t>≤ 33% of the CLIA Allowable </a:t>
            </a:r>
            <a:r>
              <a:rPr lang="en-US" sz="3600" dirty="0" smtClean="0"/>
              <a:t>Error</a:t>
            </a:r>
          </a:p>
          <a:p>
            <a:pPr lvl="2"/>
            <a:r>
              <a:rPr lang="en-US" sz="3600" dirty="0" smtClean="0"/>
              <a:t>≤ </a:t>
            </a:r>
            <a:r>
              <a:rPr lang="en-US" sz="3600" dirty="0"/>
              <a:t>BV Desirable</a:t>
            </a:r>
            <a:endParaRPr lang="en-IN" sz="3600" dirty="0"/>
          </a:p>
          <a:p>
            <a:pPr marL="57150" indent="0">
              <a:buNone/>
            </a:pPr>
            <a:endParaRPr lang="en-US" dirty="0"/>
          </a:p>
          <a:p>
            <a:pPr marL="57150" indent="0">
              <a:buNone/>
            </a:pPr>
            <a:r>
              <a:rPr lang="en-US" sz="4000" dirty="0" smtClean="0"/>
              <a:t>If the observed </a:t>
            </a:r>
            <a:r>
              <a:rPr lang="en-US" sz="4000" dirty="0"/>
              <a:t>precision is unacceptable, consult the instrument’s manufacturer for technical assistance.</a:t>
            </a:r>
            <a:endParaRPr lang="en-IN" sz="4000" dirty="0"/>
          </a:p>
          <a:p>
            <a:endParaRPr lang="en-IN" dirty="0"/>
          </a:p>
        </p:txBody>
      </p:sp>
      <p:sp>
        <p:nvSpPr>
          <p:cNvPr id="4" name="Date Placeholder 3"/>
          <p:cNvSpPr>
            <a:spLocks noGrp="1"/>
          </p:cNvSpPr>
          <p:nvPr>
            <p:ph type="dt" sz="half" idx="10"/>
          </p:nvPr>
        </p:nvSpPr>
        <p:spPr/>
        <p:txBody>
          <a:bodyPr/>
          <a:lstStyle/>
          <a:p>
            <a:fld id="{43D605E7-6885-44B1-8368-411C5FBB241A}" type="datetime1">
              <a:rPr lang="en-IN" smtClean="0"/>
              <a:t>25-06-2018</a:t>
            </a:fld>
            <a:endParaRPr lang="en-IN"/>
          </a:p>
        </p:txBody>
      </p:sp>
      <p:sp>
        <p:nvSpPr>
          <p:cNvPr id="5" name="Footer Placeholder 4"/>
          <p:cNvSpPr>
            <a:spLocks noGrp="1"/>
          </p:cNvSpPr>
          <p:nvPr>
            <p:ph type="ftr" sz="quarter" idx="11"/>
          </p:nvPr>
        </p:nvSpPr>
        <p:spPr/>
        <p:txBody>
          <a:bodyPr/>
          <a:lstStyle/>
          <a:p>
            <a:r>
              <a:rPr lang="en-IN" smtClean="0"/>
              <a:t>Labs for Life Project</a:t>
            </a:r>
            <a:endParaRPr lang="en-IN"/>
          </a:p>
        </p:txBody>
      </p:sp>
      <p:sp>
        <p:nvSpPr>
          <p:cNvPr id="6" name="Slide Number Placeholder 5"/>
          <p:cNvSpPr>
            <a:spLocks noGrp="1"/>
          </p:cNvSpPr>
          <p:nvPr>
            <p:ph type="sldNum" sz="quarter" idx="12"/>
          </p:nvPr>
        </p:nvSpPr>
        <p:spPr/>
        <p:txBody>
          <a:bodyPr/>
          <a:lstStyle/>
          <a:p>
            <a:fld id="{6B5855EC-3595-412E-AA8C-48D2375656A8}" type="slidenum">
              <a:rPr lang="en-IN" smtClean="0"/>
              <a:t>9</a:t>
            </a:fld>
            <a:endParaRPr lang="en-IN"/>
          </a:p>
        </p:txBody>
      </p:sp>
    </p:spTree>
    <p:extLst>
      <p:ext uri="{BB962C8B-B14F-4D97-AF65-F5344CB8AC3E}">
        <p14:creationId xmlns:p14="http://schemas.microsoft.com/office/powerpoint/2010/main" val="1695988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2653</Words>
  <Application>Microsoft Office PowerPoint</Application>
  <PresentationFormat>On-screen Show (4:3)</PresentationFormat>
  <Paragraphs>726</Paragraphs>
  <Slides>66</Slides>
  <Notes>9</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Method Evaluation</vt:lpstr>
      <vt:lpstr>Introducing a New Method </vt:lpstr>
      <vt:lpstr>ISO15189</vt:lpstr>
      <vt:lpstr> Verification before Introducing Into Service </vt:lpstr>
      <vt:lpstr> Verification before Introducing Into Service </vt:lpstr>
      <vt:lpstr>Precision </vt:lpstr>
      <vt:lpstr>PowerPoint Presentation</vt:lpstr>
      <vt:lpstr>Precision: Acceptability criteria  </vt:lpstr>
      <vt:lpstr>Precision: Acceptability criteria </vt:lpstr>
      <vt:lpstr>Exercise </vt:lpstr>
      <vt:lpstr>  Accuracy or Trueness  (Measured as % Bias and “correlation studies”) </vt:lpstr>
      <vt:lpstr>Accuracy or Trueness (Measured as Bias) (“correlation studies”) </vt:lpstr>
      <vt:lpstr>Accuracy or Trueness</vt:lpstr>
      <vt:lpstr>Accuracy or Trueness</vt:lpstr>
      <vt:lpstr>Accuracy or Trueness</vt:lpstr>
      <vt:lpstr>PowerPoint Presentation</vt:lpstr>
      <vt:lpstr>Accuracy or Trueness</vt:lpstr>
      <vt:lpstr>Regression Analysis Correlation: r &amp; bias: mx+b</vt:lpstr>
      <vt:lpstr>Regression: Proportional Error Slope</vt:lpstr>
      <vt:lpstr>Regression: Constant Error Intercept</vt:lpstr>
      <vt:lpstr>??</vt:lpstr>
      <vt:lpstr>Blandt Altman Plot: Comparison and Difference Plot </vt:lpstr>
      <vt:lpstr>Accuracy: Acceptability</vt:lpstr>
      <vt:lpstr>Exercise</vt:lpstr>
      <vt:lpstr>Linearity </vt:lpstr>
      <vt:lpstr>Linearity/ AMR A dynamic range that extends from lower to upper limit  </vt:lpstr>
      <vt:lpstr>Linearity/ AMR</vt:lpstr>
      <vt:lpstr>Linearity: An example</vt:lpstr>
      <vt:lpstr>Linearity: material  </vt:lpstr>
      <vt:lpstr>PowerPoint Presentation</vt:lpstr>
      <vt:lpstr>Linearity</vt:lpstr>
      <vt:lpstr>PowerPoint Presentation</vt:lpstr>
      <vt:lpstr>Linearity: Acceptability </vt:lpstr>
      <vt:lpstr>Terms: AMR, Linearity, CRR</vt:lpstr>
      <vt:lpstr>Terms: AMR, Linearity, CRR</vt:lpstr>
      <vt:lpstr>Exercise</vt:lpstr>
      <vt:lpstr>Biological Reference Intervals </vt:lpstr>
      <vt:lpstr>PowerPoint Presentation</vt:lpstr>
      <vt:lpstr>PowerPoint Presentation</vt:lpstr>
      <vt:lpstr>Biological Reference Intervals </vt:lpstr>
      <vt:lpstr>Biological Reference Intervals </vt:lpstr>
      <vt:lpstr>Biological Reference Intervals Verification of Reference Interval:  </vt:lpstr>
      <vt:lpstr>Biological Reference Intervals Verification of Reference Interval:  </vt:lpstr>
      <vt:lpstr>Biological Reference Intervals Establishment of Reference Ranges </vt:lpstr>
      <vt:lpstr>Biological Reference Intervals Establishment of Reference Ranges </vt:lpstr>
      <vt:lpstr>Biological Reference Intervals Establishment of Reference Ranges </vt:lpstr>
      <vt:lpstr>Biological Reference Intervals Establishment of Reference Ranges </vt:lpstr>
      <vt:lpstr>Biological Reference Intervals Establishment of Reference Ranges </vt:lpstr>
      <vt:lpstr>Biological Reference Intervals Transference of Reference Ranges without Verification </vt:lpstr>
      <vt:lpstr>Biological Reference Intervals Transference of Reference Ranges without Verification </vt:lpstr>
      <vt:lpstr>Exercise</vt:lpstr>
      <vt:lpstr> Verification of Qualitative Tests </vt:lpstr>
      <vt:lpstr>PowerPoint Presentation</vt:lpstr>
      <vt:lpstr>PowerPoint Presentation</vt:lpstr>
      <vt:lpstr>Lot Performance Verification at Lot Changes: Acceptance testing  </vt:lpstr>
      <vt:lpstr>Acceptance testing:  For which materials?  </vt:lpstr>
      <vt:lpstr> Lot verification of reagents</vt:lpstr>
      <vt:lpstr> Lot verification  Quantitative tests, Reagents using samples  </vt:lpstr>
      <vt:lpstr>  </vt:lpstr>
      <vt:lpstr>Lot Verification using samples</vt:lpstr>
      <vt:lpstr>Lot verification of Qualitative tests</vt:lpstr>
      <vt:lpstr>Lot Verification: Quality Controls </vt:lpstr>
      <vt:lpstr>Exercise</vt:lpstr>
      <vt:lpstr>PowerPoint Presentation</vt:lpstr>
      <vt:lpstr>For more details: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 Evaluation</dc:title>
  <dc:creator>Dr. Anu George</dc:creator>
  <cp:lastModifiedBy>Charishma Sarman</cp:lastModifiedBy>
  <cp:revision>70</cp:revision>
  <dcterms:created xsi:type="dcterms:W3CDTF">2017-12-16T11:22:44Z</dcterms:created>
  <dcterms:modified xsi:type="dcterms:W3CDTF">2018-06-25T05:46:27Z</dcterms:modified>
</cp:coreProperties>
</file>