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65" r:id="rId4"/>
    <p:sldId id="278" r:id="rId5"/>
    <p:sldId id="282" r:id="rId6"/>
    <p:sldId id="283" r:id="rId7"/>
    <p:sldId id="258" r:id="rId8"/>
    <p:sldId id="264" r:id="rId9"/>
    <p:sldId id="277" r:id="rId10"/>
    <p:sldId id="259" r:id="rId11"/>
    <p:sldId id="281" r:id="rId12"/>
    <p:sldId id="268" r:id="rId13"/>
    <p:sldId id="269" r:id="rId14"/>
    <p:sldId id="267" r:id="rId15"/>
    <p:sldId id="266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60" r:id="rId24"/>
    <p:sldId id="26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79533" autoAdjust="0"/>
  </p:normalViewPr>
  <p:slideViewPr>
    <p:cSldViewPr snapToGrid="0">
      <p:cViewPr varScale="1">
        <p:scale>
          <a:sx n="59" d="100"/>
          <a:sy n="59" d="100"/>
        </p:scale>
        <p:origin x="348" y="48"/>
      </p:cViewPr>
      <p:guideLst/>
    </p:cSldViewPr>
  </p:slideViewPr>
  <p:outlineViewPr>
    <p:cViewPr>
      <p:scale>
        <a:sx n="33" d="100"/>
        <a:sy n="33" d="100"/>
      </p:scale>
      <p:origin x="0" y="-1059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B0A7F-BAB5-4225-9453-480EB31DAC84}" type="datetimeFigureOut">
              <a:rPr lang="en-US" smtClean="0"/>
              <a:t>11/17/2015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CA1A3-9ABB-4690-A1D0-23FD87F208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396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CA1A3-9ABB-4690-A1D0-23FD87F2087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865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8AF6FF-177A-443F-B705-6D57AE389FCD}" type="slidenum">
              <a:rPr lang="en-US"/>
              <a:pPr/>
              <a:t>15</a:t>
            </a:fld>
            <a:endParaRPr lang="th-TH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2837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Phase 1: Ensuring that the primary process of the laboratory operates correctly and safely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Phase 2: Controlling and assuring quality and creating traceability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Phase 3: Ensuring proper management, leadership and organization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Phase 4: Create continuous improvement and prepare for accreditation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CA1A3-9ABB-4690-A1D0-23FD87F2087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523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CA1A3-9ABB-4690-A1D0-23FD87F2087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756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F0D4E0D-556D-4DDE-926D-6B392A0DD662}" type="slidenum">
              <a:rPr lang="en-US"/>
              <a:pPr eaLnBrk="1" hangingPunct="1"/>
              <a:t>3</a:t>
            </a:fld>
            <a:endParaRPr lang="en-US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Hands…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Gloves…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23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F0D4E0D-556D-4DDE-926D-6B392A0DD662}" type="slidenum">
              <a:rPr lang="en-US"/>
              <a:pPr eaLnBrk="1" hangingPunct="1"/>
              <a:t>4</a:t>
            </a:fld>
            <a:endParaRPr lang="en-US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23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CA1A3-9ABB-4690-A1D0-23FD87F2087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93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E4301F5-E9C4-4810-A6AD-C7A7F2EC6951}" type="slidenum">
              <a:rPr lang="en-US"/>
              <a:pPr eaLnBrk="1" hangingPunct="1"/>
              <a:t>8</a:t>
            </a:fld>
            <a:endParaRPr lang="en-US" dirty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Laboratory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safety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an important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component of the lab quality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 system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059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Lab biosafety manual, 2004</a:t>
            </a:r>
          </a:p>
          <a:p>
            <a:r>
              <a:rPr lang="en-US" dirty="0" smtClean="0"/>
              <a:t>TB lab biosafety manual, 2012</a:t>
            </a:r>
          </a:p>
          <a:p>
            <a:r>
              <a:rPr lang="en-US" dirty="0" smtClean="0"/>
              <a:t>Coronavirus, Feb 2013</a:t>
            </a:r>
          </a:p>
          <a:p>
            <a:r>
              <a:rPr lang="en-US" dirty="0" smtClean="0"/>
              <a:t>Avian Influenza, May 2013</a:t>
            </a:r>
          </a:p>
          <a:p>
            <a:r>
              <a:rPr lang="en-US" dirty="0" smtClean="0"/>
              <a:t>Ebola,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CA1A3-9ABB-4690-A1D0-23FD87F2087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044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CA1A3-9ABB-4690-A1D0-23FD87F2087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01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Lab biosecurity</a:t>
            </a:r>
            <a:r>
              <a:rPr lang="en-US" baseline="0" dirty="0" smtClean="0"/>
              <a:t> – i</a:t>
            </a:r>
            <a:r>
              <a:rPr lang="en-US" dirty="0" smtClean="0"/>
              <a:t>nstitutional and personal security measures designed to prevent the </a:t>
            </a:r>
            <a:r>
              <a:rPr lang="en-US" b="1" dirty="0" smtClean="0"/>
              <a:t>loss, theft, misuse, diversion or intentional release</a:t>
            </a:r>
            <a:r>
              <a:rPr lang="en-US" dirty="0" smtClean="0"/>
              <a:t> of pathogens and toxins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CA1A3-9ABB-4690-A1D0-23FD87F2087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378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FFF375-BD90-4A5B-9014-026A0C244490}" type="slidenum">
              <a:rPr lang="en-US"/>
              <a:pPr/>
              <a:t>14</a:t>
            </a:fld>
            <a:endParaRPr lang="th-TH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736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4D95-4829-4C2A-AB1C-9B6FAD7D131B}" type="datetime1">
              <a:rPr lang="en-US" smtClean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Facility management and safety workshop, New Delhi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752E-9EBD-4C0A-8913-5F8F079AD1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540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ED8E6-2C2D-48EE-A07F-140248DDF65A}" type="datetime1">
              <a:rPr lang="en-US" smtClean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Facility management and safety workshop, New Delhi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752E-9EBD-4C0A-8913-5F8F079AD1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327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445-6D01-4897-AFFA-C19BC6129510}" type="datetime1">
              <a:rPr lang="en-US" smtClean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Facility management and safety workshop, New Delhi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752E-9EBD-4C0A-8913-5F8F079AD1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00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0E2E6-1CBA-46F2-AA96-9557C9366D22}" type="datetime1">
              <a:rPr lang="en-US" smtClean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54864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Facility management and safety workshop, New Delhi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752E-9EBD-4C0A-8913-5F8F079AD1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06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7706-A545-4671-89DA-F533D2E69D1E}" type="datetime1">
              <a:rPr lang="en-US" smtClean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Facility management and safety workshop, New Delhi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752E-9EBD-4C0A-8913-5F8F079AD1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9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1AE3-4176-4C3E-9CE1-4475206D7BE3}" type="datetime1">
              <a:rPr lang="en-US" smtClean="0"/>
              <a:t>11/17/2015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Facility management and safety workshop, New Delhi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752E-9EBD-4C0A-8913-5F8F079AD1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42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A717-B519-486C-A29B-099DBFB57885}" type="datetime1">
              <a:rPr lang="en-US" smtClean="0"/>
              <a:t>11/17/2015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Facility management and safety workshop, New Delhi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752E-9EBD-4C0A-8913-5F8F079AD1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96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AF1C1-0F81-46A6-89DB-FF6CED399AD5}" type="datetime1">
              <a:rPr lang="en-US" smtClean="0"/>
              <a:t>11/17/2015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Facility management and safety workshop, New Delhi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752E-9EBD-4C0A-8913-5F8F079AD1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008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C59A-DFCE-4D61-8A95-4CA1E4C79D76}" type="datetime1">
              <a:rPr lang="en-US" smtClean="0"/>
              <a:t>11/17/2015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Facility management and safety workshop, New Delhi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752E-9EBD-4C0A-8913-5F8F079AD1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00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37E0-F3DD-496C-BD74-978D27482A06}" type="datetime1">
              <a:rPr lang="en-US" smtClean="0"/>
              <a:t>11/17/2015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Facility management and safety workshop, New Delhi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752E-9EBD-4C0A-8913-5F8F079AD1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584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2BE8-06F7-4E3B-8A4B-E430305B6452}" type="datetime1">
              <a:rPr lang="en-US" smtClean="0"/>
              <a:t>11/17/2015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Facility management and safety workshop, New Delhi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752E-9EBD-4C0A-8913-5F8F079AD1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181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D556B-116C-4911-B780-DF971B629810}" type="datetime1">
              <a:rPr lang="en-US" smtClean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Facility management and safety workshop, New Delhi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D752E-9EBD-4C0A-8913-5F8F079AD1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600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 smtClean="0"/>
              <a:t>WHO guidance on </a:t>
            </a:r>
            <a:r>
              <a:rPr lang="en-GB" b="1" noProof="0" dirty="0" smtClean="0"/>
              <a:t>Laboratory Safety</a:t>
            </a:r>
            <a:endParaRPr lang="en-GB" b="1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202238"/>
            <a:ext cx="6858000" cy="1655762"/>
          </a:xfrm>
        </p:spPr>
        <p:txBody>
          <a:bodyPr/>
          <a:lstStyle/>
          <a:p>
            <a:pPr algn="r"/>
            <a:r>
              <a:rPr lang="en-GB" noProof="0" dirty="0" smtClean="0"/>
              <a:t>Dr Anuj Sharma</a:t>
            </a:r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" y="4232863"/>
            <a:ext cx="2692568" cy="262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03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WHO documents</a:t>
            </a:r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13" y="1690689"/>
            <a:ext cx="1891049" cy="2836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1" t="8352" r="34647" b="5972"/>
          <a:stretch/>
        </p:blipFill>
        <p:spPr>
          <a:xfrm>
            <a:off x="2374298" y="1690689"/>
            <a:ext cx="1880315" cy="2832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4" t="8352" r="31972" b="5972"/>
          <a:stretch/>
        </p:blipFill>
        <p:spPr>
          <a:xfrm>
            <a:off x="6746970" y="1690688"/>
            <a:ext cx="2195082" cy="2832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4" t="8102" r="32113" b="5722"/>
          <a:stretch/>
        </p:blipFill>
        <p:spPr>
          <a:xfrm>
            <a:off x="4413749" y="1690688"/>
            <a:ext cx="2174084" cy="2832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Facility management and safety workshop, New Delhi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832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Facility management and safety workshop, New Delhi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9" t="8136" r="34151" b="11044"/>
          <a:stretch/>
        </p:blipFill>
        <p:spPr>
          <a:xfrm>
            <a:off x="16042" y="28160"/>
            <a:ext cx="4536800" cy="6456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1" t="8260" r="33914" b="11109"/>
          <a:stretch/>
        </p:blipFill>
        <p:spPr>
          <a:xfrm>
            <a:off x="4592256" y="32084"/>
            <a:ext cx="4519660" cy="6452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6401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Laboratory biosafety manual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noProof="0" dirty="0" smtClean="0"/>
              <a:t>Microbiological risk assessment </a:t>
            </a:r>
          </a:p>
          <a:p>
            <a:r>
              <a:rPr lang="en-GB" noProof="0" dirty="0" smtClean="0"/>
              <a:t>Basic laboratories – Biosafety Levels 1 and 2 </a:t>
            </a:r>
          </a:p>
          <a:p>
            <a:r>
              <a:rPr lang="en-GB" noProof="0" dirty="0" smtClean="0"/>
              <a:t>Containment laboratory – Biosafety Level 3 </a:t>
            </a:r>
          </a:p>
          <a:p>
            <a:r>
              <a:rPr lang="en-GB" noProof="0" dirty="0" smtClean="0"/>
              <a:t>Maximum containment laboratory – Biosafety Level 4</a:t>
            </a:r>
          </a:p>
          <a:p>
            <a:r>
              <a:rPr lang="en-GB" noProof="0" dirty="0" smtClean="0"/>
              <a:t>Laboratory animal facilities </a:t>
            </a:r>
          </a:p>
          <a:p>
            <a:r>
              <a:rPr lang="en-GB" noProof="0" dirty="0" smtClean="0"/>
              <a:t>Guidelines for laboratory/facility commissioning</a:t>
            </a:r>
          </a:p>
          <a:p>
            <a:r>
              <a:rPr lang="en-GB" noProof="0" dirty="0" smtClean="0"/>
              <a:t>Guidelines for laboratory/facility certification </a:t>
            </a:r>
          </a:p>
          <a:p>
            <a:endParaRPr lang="en-GB" noProof="0" dirty="0" smtClean="0"/>
          </a:p>
          <a:p>
            <a:r>
              <a:rPr lang="en-GB" noProof="0" dirty="0" smtClean="0"/>
              <a:t>Laboratory biosecurity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Facility management and safety workshop, New Delhi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344" y="176190"/>
            <a:ext cx="980031" cy="1470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6655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Laboratory biosafety manual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noProof="0" dirty="0" smtClean="0"/>
              <a:t>Laboratory equipment </a:t>
            </a:r>
          </a:p>
          <a:p>
            <a:pPr lvl="1"/>
            <a:r>
              <a:rPr lang="en-GB" noProof="0" dirty="0" smtClean="0"/>
              <a:t>Biological safety cabinets </a:t>
            </a:r>
          </a:p>
          <a:p>
            <a:pPr lvl="1"/>
            <a:r>
              <a:rPr lang="en-GB" noProof="0" dirty="0" smtClean="0"/>
              <a:t>Safety equipment</a:t>
            </a:r>
          </a:p>
          <a:p>
            <a:r>
              <a:rPr lang="en-GB" noProof="0" dirty="0" smtClean="0"/>
              <a:t>Good microbiological techniques </a:t>
            </a:r>
          </a:p>
          <a:p>
            <a:pPr lvl="1"/>
            <a:r>
              <a:rPr lang="en-GB" noProof="0" dirty="0" smtClean="0"/>
              <a:t>Laboratory techniques</a:t>
            </a:r>
          </a:p>
          <a:p>
            <a:pPr lvl="1"/>
            <a:r>
              <a:rPr lang="en-GB" noProof="0" dirty="0" smtClean="0"/>
              <a:t>Contingency plans and emergency procedures</a:t>
            </a:r>
          </a:p>
          <a:p>
            <a:pPr lvl="1"/>
            <a:r>
              <a:rPr lang="en-GB" noProof="0" dirty="0" smtClean="0"/>
              <a:t>Disinfection and sterilization</a:t>
            </a:r>
          </a:p>
          <a:p>
            <a:pPr lvl="1"/>
            <a:r>
              <a:rPr lang="en-GB" noProof="0" dirty="0" smtClean="0"/>
              <a:t>Introduction to the transport of infectious substances</a:t>
            </a:r>
          </a:p>
          <a:p>
            <a:endParaRPr lang="en-GB" noProof="0" dirty="0" smtClean="0"/>
          </a:p>
          <a:p>
            <a:r>
              <a:rPr lang="en-GB" noProof="0" dirty="0" smtClean="0"/>
              <a:t>Biosafety and recombinant DNA technology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Facility management and safety workshop, New Delhi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344" y="176190"/>
            <a:ext cx="980031" cy="1470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6408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6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63" y="132014"/>
            <a:ext cx="8677275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3636" name="Rectangle 4"/>
          <p:cNvSpPr>
            <a:spLocks noChangeArrowheads="1"/>
          </p:cNvSpPr>
          <p:nvPr/>
        </p:nvSpPr>
        <p:spPr bwMode="auto">
          <a:xfrm>
            <a:off x="71438" y="5537200"/>
            <a:ext cx="5148262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GB" b="1" dirty="0">
                <a:latin typeface="Arial" panose="020B0604020202020204" pitchFamily="34" charset="0"/>
              </a:rPr>
              <a:t>Category 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</a:rPr>
              <a:t>“602 package” </a:t>
            </a:r>
          </a:p>
          <a:p>
            <a:pPr algn="ctr" eaLnBrk="1" hangingPunct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Labels: UN 2814  UN 2900  Biohazard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Facility management and safety workshop, New Delhi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344" y="176190"/>
            <a:ext cx="980031" cy="1470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5635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59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206348"/>
            <a:ext cx="7596096" cy="61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1586" name="Rectangle 2"/>
          <p:cNvSpPr>
            <a:spLocks noChangeArrowheads="1"/>
          </p:cNvSpPr>
          <p:nvPr/>
        </p:nvSpPr>
        <p:spPr bwMode="auto">
          <a:xfrm>
            <a:off x="0" y="215900"/>
            <a:ext cx="9144000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GB" sz="2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1588" name="Rectangle 4"/>
          <p:cNvSpPr>
            <a:spLocks noChangeArrowheads="1"/>
          </p:cNvSpPr>
          <p:nvPr/>
        </p:nvSpPr>
        <p:spPr bwMode="auto">
          <a:xfrm>
            <a:off x="5426439" y="5725010"/>
            <a:ext cx="368758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GB" b="1" dirty="0">
                <a:latin typeface="Arial" panose="020B0604020202020204" pitchFamily="34" charset="0"/>
              </a:rPr>
              <a:t>Category B</a:t>
            </a:r>
            <a:r>
              <a:rPr lang="en-GB" dirty="0">
                <a:latin typeface="Arial" panose="020B0604020202020204" pitchFamily="34" charset="0"/>
              </a:rPr>
              <a:t>, </a:t>
            </a:r>
            <a:r>
              <a:rPr lang="en-GB" dirty="0" smtClean="0">
                <a:latin typeface="Arial" panose="020B0604020202020204" pitchFamily="34" charset="0"/>
              </a:rPr>
              <a:t>“</a:t>
            </a:r>
            <a:r>
              <a:rPr lang="en-GB" dirty="0">
                <a:latin typeface="Arial" panose="020B0604020202020204" pitchFamily="34" charset="0"/>
              </a:rPr>
              <a:t>650 package” </a:t>
            </a:r>
          </a:p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3373, No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biohazard label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Facility management and safety workshop, New Delhi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344" y="176190"/>
            <a:ext cx="980031" cy="1470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0676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Laboratory biosafety manual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Chemical, fire and electrical safety</a:t>
            </a:r>
          </a:p>
          <a:p>
            <a:pPr lvl="1"/>
            <a:r>
              <a:rPr lang="en-GB" noProof="0" dirty="0" smtClean="0"/>
              <a:t>Hazardous chemicals</a:t>
            </a:r>
          </a:p>
          <a:p>
            <a:pPr lvl="1"/>
            <a:r>
              <a:rPr lang="en-GB" noProof="0" dirty="0" smtClean="0"/>
              <a:t>Additional laboratory hazards</a:t>
            </a:r>
          </a:p>
          <a:p>
            <a:r>
              <a:rPr lang="en-GB" noProof="0" dirty="0" smtClean="0"/>
              <a:t>Safety organization and training</a:t>
            </a:r>
          </a:p>
          <a:p>
            <a:pPr lvl="1"/>
            <a:r>
              <a:rPr lang="en-GB" noProof="0" dirty="0" smtClean="0"/>
              <a:t>Biosafety officer and biosafety committee</a:t>
            </a:r>
          </a:p>
          <a:p>
            <a:pPr lvl="1"/>
            <a:r>
              <a:rPr lang="en-GB" noProof="0" dirty="0" smtClean="0"/>
              <a:t>Safety for support staff</a:t>
            </a:r>
          </a:p>
          <a:p>
            <a:pPr lvl="1"/>
            <a:r>
              <a:rPr lang="en-GB" noProof="0" dirty="0" smtClean="0"/>
              <a:t>Training programmes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Facility management and safety workshop, New Delhi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344" y="176190"/>
            <a:ext cx="980031" cy="1470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5664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Safety checklist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r>
              <a:rPr lang="en-GB" noProof="0" dirty="0" smtClean="0"/>
              <a:t>Laboratory premises</a:t>
            </a:r>
          </a:p>
          <a:p>
            <a:r>
              <a:rPr lang="en-GB" noProof="0" dirty="0" smtClean="0"/>
              <a:t>Storage facilities </a:t>
            </a:r>
          </a:p>
          <a:p>
            <a:r>
              <a:rPr lang="en-GB" noProof="0" dirty="0" smtClean="0"/>
              <a:t>Sanitation and staff facilities</a:t>
            </a:r>
          </a:p>
          <a:p>
            <a:r>
              <a:rPr lang="en-GB" noProof="0" dirty="0" smtClean="0"/>
              <a:t>Heating and ventilation </a:t>
            </a:r>
          </a:p>
          <a:p>
            <a:r>
              <a:rPr lang="en-GB" noProof="0" dirty="0" smtClean="0"/>
              <a:t>Lighting </a:t>
            </a:r>
          </a:p>
          <a:p>
            <a:r>
              <a:rPr lang="en-GB" noProof="0" dirty="0" smtClean="0"/>
              <a:t>Services </a:t>
            </a:r>
          </a:p>
          <a:p>
            <a:r>
              <a:rPr lang="en-GB" noProof="0" dirty="0" smtClean="0"/>
              <a:t>Laboratory biosecurity </a:t>
            </a:r>
          </a:p>
          <a:p>
            <a:r>
              <a:rPr lang="en-GB" noProof="0" dirty="0" smtClean="0"/>
              <a:t>Fire prevention and fire protection </a:t>
            </a:r>
          </a:p>
          <a:p>
            <a:r>
              <a:rPr lang="en-GB" noProof="0" dirty="0" smtClean="0"/>
              <a:t>Flammable liquid storage </a:t>
            </a:r>
          </a:p>
          <a:p>
            <a:r>
              <a:rPr lang="en-GB" noProof="0" dirty="0" smtClean="0"/>
              <a:t>Compressed and liquefied gases </a:t>
            </a:r>
          </a:p>
          <a:p>
            <a:r>
              <a:rPr lang="en-GB" noProof="0" dirty="0" smtClean="0"/>
              <a:t>Electrical hazards </a:t>
            </a:r>
          </a:p>
          <a:p>
            <a:r>
              <a:rPr lang="en-GB" noProof="0" dirty="0" smtClean="0"/>
              <a:t>Personal protection </a:t>
            </a:r>
          </a:p>
          <a:p>
            <a:r>
              <a:rPr lang="en-GB" noProof="0" dirty="0" smtClean="0"/>
              <a:t>Health and safety of staff </a:t>
            </a:r>
          </a:p>
          <a:p>
            <a:r>
              <a:rPr lang="en-GB" noProof="0" dirty="0" smtClean="0"/>
              <a:t>Laboratory equipment </a:t>
            </a:r>
          </a:p>
          <a:p>
            <a:r>
              <a:rPr lang="en-GB" noProof="0" dirty="0" smtClean="0"/>
              <a:t>Infectious materials </a:t>
            </a:r>
          </a:p>
          <a:p>
            <a:r>
              <a:rPr lang="en-GB" noProof="0" dirty="0" smtClean="0"/>
              <a:t>Chemicals and radioactive substances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Facility management and safety workshop, New Delhi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344" y="176190"/>
            <a:ext cx="980031" cy="1470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0189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3" t="7793" r="14754" b="10041"/>
          <a:stretch/>
        </p:blipFill>
        <p:spPr>
          <a:xfrm>
            <a:off x="0" y="0"/>
            <a:ext cx="9156834" cy="589113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Facility management and safety workshop, New Delhi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070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8" t="7794" r="14263" b="18437"/>
          <a:stretch/>
        </p:blipFill>
        <p:spPr>
          <a:xfrm>
            <a:off x="-1" y="0"/>
            <a:ext cx="9165805" cy="530651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Facility management and safety workshop, New Delhi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833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Outline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Is laboratory safety important?</a:t>
            </a:r>
          </a:p>
          <a:p>
            <a:r>
              <a:rPr lang="en-GB" noProof="0" dirty="0" smtClean="0"/>
              <a:t>WHO documents on laboratory safety </a:t>
            </a:r>
          </a:p>
          <a:p>
            <a:pPr lvl="1"/>
            <a:r>
              <a:rPr lang="en-GB" noProof="0" dirty="0" smtClean="0"/>
              <a:t>Laboratory Biosafety Manual</a:t>
            </a:r>
          </a:p>
          <a:p>
            <a:r>
              <a:rPr lang="en-GB" noProof="0" dirty="0" smtClean="0"/>
              <a:t>LQSI online tool</a:t>
            </a:r>
          </a:p>
          <a:p>
            <a:r>
              <a:rPr lang="en-GB" noProof="0" dirty="0" smtClean="0"/>
              <a:t>Laboratory Assessment Tool (focus on safety)</a:t>
            </a:r>
          </a:p>
          <a:p>
            <a:pPr lvl="1"/>
            <a:r>
              <a:rPr lang="en-GB" noProof="0" dirty="0" smtClean="0"/>
              <a:t>System and facility assessment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Facility management and safety workshop, New Delhi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034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8" t="7793" r="14263" b="23102"/>
          <a:stretch/>
        </p:blipFill>
        <p:spPr>
          <a:xfrm>
            <a:off x="-1" y="0"/>
            <a:ext cx="9144001" cy="495910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Facility management and safety workshop, New Delhi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15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8" t="7794" r="14098" b="30683"/>
          <a:stretch/>
        </p:blipFill>
        <p:spPr>
          <a:xfrm>
            <a:off x="-1" y="0"/>
            <a:ext cx="9148403" cy="440710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Facility management and safety workshop, New Delhi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452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7" t="7793" r="15082" b="5607"/>
          <a:stretch/>
        </p:blipFill>
        <p:spPr>
          <a:xfrm>
            <a:off x="0" y="0"/>
            <a:ext cx="9144000" cy="624314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Facility management and safety workshop, New Delhi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612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noProof="0" dirty="0" smtClean="0"/>
              <a:t>Laboratory Assessment Tool</a:t>
            </a:r>
            <a:endParaRPr lang="en-GB" sz="36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System assessment</a:t>
            </a:r>
          </a:p>
          <a:p>
            <a:r>
              <a:rPr lang="en-GB" noProof="0" dirty="0" smtClean="0"/>
              <a:t>Facility assessment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Facility management and safety workshop, New Delhi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7" t="8376" r="34754" b="11730"/>
          <a:stretch/>
        </p:blipFill>
        <p:spPr>
          <a:xfrm>
            <a:off x="6324920" y="314790"/>
            <a:ext cx="2039598" cy="2895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t="10463" r="17378" b="6841"/>
          <a:stretch/>
        </p:blipFill>
        <p:spPr>
          <a:xfrm>
            <a:off x="628650" y="3418773"/>
            <a:ext cx="3507517" cy="2482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6" t="9835" r="17869" b="8231"/>
          <a:stretch/>
        </p:blipFill>
        <p:spPr>
          <a:xfrm>
            <a:off x="4850358" y="3453123"/>
            <a:ext cx="3514160" cy="2481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3918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8586" y="2967335"/>
            <a:ext cx="3166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</a:rPr>
              <a:t>Thank you</a:t>
            </a:r>
            <a:endParaRPr lang="en-US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8963" y="5123508"/>
            <a:ext cx="2986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dr.anujsharma@gmail.com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Facility management and safety workshop, New Delhi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09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Laboratory hazards </a:t>
            </a:r>
            <a:endParaRPr lang="en-GB" noProof="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Blood/blood products</a:t>
            </a:r>
          </a:p>
          <a:p>
            <a:r>
              <a:rPr lang="en-GB" noProof="0" dirty="0" smtClean="0"/>
              <a:t>Other samples</a:t>
            </a:r>
            <a:endParaRPr lang="en-GB" noProof="0" dirty="0" smtClean="0"/>
          </a:p>
          <a:p>
            <a:r>
              <a:rPr lang="en-GB" noProof="0" dirty="0" smtClean="0"/>
              <a:t>C</a:t>
            </a:r>
            <a:r>
              <a:rPr lang="en-GB" noProof="0" dirty="0" smtClean="0"/>
              <a:t>hemicals</a:t>
            </a:r>
          </a:p>
          <a:p>
            <a:r>
              <a:rPr lang="en-GB" noProof="0" dirty="0" smtClean="0"/>
              <a:t>Waste</a:t>
            </a:r>
          </a:p>
          <a:p>
            <a:r>
              <a:rPr lang="en-GB" noProof="0" dirty="0" smtClean="0"/>
              <a:t>Design, air flow, environment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Facility management and safety workshop, New Delhi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62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Is laboratory safety important?</a:t>
            </a:r>
            <a:endParaRPr lang="en-GB" noProof="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Focus of laboratory safety</a:t>
            </a:r>
          </a:p>
          <a:p>
            <a:pPr lvl="1"/>
            <a:r>
              <a:rPr lang="en-GB" noProof="0" dirty="0" smtClean="0"/>
              <a:t>Laboratory workers – infection, injury or poisoning</a:t>
            </a:r>
          </a:p>
          <a:p>
            <a:pPr lvl="1"/>
            <a:r>
              <a:rPr lang="en-GB" noProof="0" dirty="0" smtClean="0"/>
              <a:t>Others who may come in contact with by-products</a:t>
            </a:r>
          </a:p>
          <a:p>
            <a:pPr lvl="1"/>
            <a:r>
              <a:rPr lang="en-GB" noProof="0" dirty="0" smtClean="0"/>
              <a:t>Protect integrity of test products</a:t>
            </a:r>
          </a:p>
          <a:p>
            <a:pPr lvl="1"/>
            <a:r>
              <a:rPr lang="en-GB" noProof="0" dirty="0" smtClean="0"/>
              <a:t>Protect the environment</a:t>
            </a:r>
            <a:endParaRPr lang="en-GB" noProof="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Facility management and safety workshop, New Delhi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62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6130.jpg"/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4923" y="902369"/>
            <a:ext cx="9158923" cy="5053263"/>
          </a:xfrm>
        </p:spPr>
      </p:pic>
    </p:spTree>
    <p:extLst>
      <p:ext uri="{BB962C8B-B14F-4D97-AF65-F5344CB8AC3E}">
        <p14:creationId xmlns:p14="http://schemas.microsoft.com/office/powerpoint/2010/main" val="2846807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6131.jpg"/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902369"/>
            <a:ext cx="9158923" cy="5053263"/>
          </a:xfrm>
        </p:spPr>
      </p:pic>
    </p:spTree>
    <p:extLst>
      <p:ext uri="{BB962C8B-B14F-4D97-AF65-F5344CB8AC3E}">
        <p14:creationId xmlns:p14="http://schemas.microsoft.com/office/powerpoint/2010/main" val="1559490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Is laboratory safety important?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Occupational safety requirements </a:t>
            </a:r>
          </a:p>
          <a:p>
            <a:r>
              <a:rPr lang="en-GB" noProof="0" dirty="0" smtClean="0"/>
              <a:t>Nuclear regulatory authority requirements for safe handling of radioactive isotopes</a:t>
            </a:r>
          </a:p>
          <a:p>
            <a:r>
              <a:rPr lang="en-GB" noProof="0" dirty="0" smtClean="0"/>
              <a:t>Environmental protection authority/regulations</a:t>
            </a:r>
          </a:p>
          <a:p>
            <a:r>
              <a:rPr lang="en-GB" noProof="0" dirty="0" smtClean="0"/>
              <a:t>Relevant national, state and local regulations</a:t>
            </a:r>
          </a:p>
          <a:p>
            <a:r>
              <a:rPr lang="en-GB" noProof="0" dirty="0" smtClean="0"/>
              <a:t>Requirements of accrediting bodies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Facility management and safety workshop, New Delhi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739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4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Lab quality system</a:t>
            </a:r>
            <a:endParaRPr lang="en-GB" noProof="0" dirty="0" smtClean="0"/>
          </a:p>
        </p:txBody>
      </p:sp>
      <p:grpSp>
        <p:nvGrpSpPr>
          <p:cNvPr id="14339" name="Group 2"/>
          <p:cNvGrpSpPr>
            <a:grpSpLocks/>
          </p:cNvGrpSpPr>
          <p:nvPr/>
        </p:nvGrpSpPr>
        <p:grpSpPr bwMode="auto">
          <a:xfrm>
            <a:off x="2525713" y="1939798"/>
            <a:ext cx="4281487" cy="3937000"/>
            <a:chOff x="1655" y="1117"/>
            <a:chExt cx="2450" cy="2721"/>
          </a:xfrm>
        </p:grpSpPr>
        <p:sp>
          <p:nvSpPr>
            <p:cNvPr id="87" name="Rectangle 3"/>
            <p:cNvSpPr>
              <a:spLocks noChangeArrowheads="1"/>
            </p:cNvSpPr>
            <p:nvPr/>
          </p:nvSpPr>
          <p:spPr bwMode="auto">
            <a:xfrm>
              <a:off x="2880" y="1117"/>
              <a:ext cx="1225" cy="907"/>
            </a:xfrm>
            <a:prstGeom prst="rect">
              <a:avLst/>
            </a:prstGeom>
            <a:noFill/>
            <a:ln w="28575" algn="ctr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lIns="144000" tIns="144000" rIns="144000" bIns="0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8" name="Rectangle 4"/>
            <p:cNvSpPr>
              <a:spLocks noChangeArrowheads="1"/>
            </p:cNvSpPr>
            <p:nvPr/>
          </p:nvSpPr>
          <p:spPr bwMode="auto">
            <a:xfrm>
              <a:off x="2880" y="2024"/>
              <a:ext cx="1225" cy="905"/>
            </a:xfrm>
            <a:prstGeom prst="rect">
              <a:avLst/>
            </a:prstGeom>
            <a:noFill/>
            <a:ln w="28575" algn="ctr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lIns="144000" tIns="144000" rIns="144000" bIns="0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9" name="Rectangle 5"/>
            <p:cNvSpPr>
              <a:spLocks noChangeArrowheads="1"/>
            </p:cNvSpPr>
            <p:nvPr/>
          </p:nvSpPr>
          <p:spPr bwMode="auto">
            <a:xfrm>
              <a:off x="2880" y="2931"/>
              <a:ext cx="1225" cy="907"/>
            </a:xfrm>
            <a:prstGeom prst="rect">
              <a:avLst/>
            </a:prstGeom>
            <a:noFill/>
            <a:ln w="28575" algn="ctr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lIns="144000" tIns="144000" rIns="144000" bIns="0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0" name="Rectangle 6"/>
            <p:cNvSpPr>
              <a:spLocks noChangeArrowheads="1"/>
            </p:cNvSpPr>
            <p:nvPr/>
          </p:nvSpPr>
          <p:spPr bwMode="auto">
            <a:xfrm>
              <a:off x="1655" y="1117"/>
              <a:ext cx="1225" cy="907"/>
            </a:xfrm>
            <a:prstGeom prst="rect">
              <a:avLst/>
            </a:prstGeom>
            <a:noFill/>
            <a:ln w="28575" algn="ctr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lIns="144000" tIns="144000" rIns="144000" bIns="0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1" name="Rectangle 7"/>
            <p:cNvSpPr>
              <a:spLocks noChangeArrowheads="1"/>
            </p:cNvSpPr>
            <p:nvPr/>
          </p:nvSpPr>
          <p:spPr bwMode="auto">
            <a:xfrm>
              <a:off x="1655" y="2024"/>
              <a:ext cx="1225" cy="905"/>
            </a:xfrm>
            <a:prstGeom prst="rect">
              <a:avLst/>
            </a:prstGeom>
            <a:noFill/>
            <a:ln w="28575" algn="ctr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lIns="144000" tIns="144000" rIns="144000" bIns="0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2" name="Rectangle 8"/>
            <p:cNvSpPr>
              <a:spLocks noChangeArrowheads="1"/>
            </p:cNvSpPr>
            <p:nvPr/>
          </p:nvSpPr>
          <p:spPr bwMode="auto">
            <a:xfrm>
              <a:off x="1655" y="2931"/>
              <a:ext cx="1225" cy="907"/>
            </a:xfrm>
            <a:prstGeom prst="rect">
              <a:avLst/>
            </a:prstGeom>
            <a:noFill/>
            <a:ln w="28575" algn="ctr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lIns="144000" tIns="144000" rIns="144000" bIns="0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93" name="Oval 10"/>
          <p:cNvSpPr>
            <a:spLocks noChangeAspect="1" noChangeArrowheads="1"/>
          </p:cNvSpPr>
          <p:nvPr/>
        </p:nvSpPr>
        <p:spPr bwMode="auto">
          <a:xfrm>
            <a:off x="1644015" y="1503553"/>
            <a:ext cx="1783397" cy="893127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 w="1905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Tahoma" pitchFamily="34" charset="0"/>
              </a:rPr>
              <a:t>Organization</a:t>
            </a:r>
          </a:p>
        </p:txBody>
      </p:sp>
      <p:sp>
        <p:nvSpPr>
          <p:cNvPr id="94" name="Oval 11"/>
          <p:cNvSpPr>
            <a:spLocks noChangeAspect="1" noChangeArrowheads="1"/>
          </p:cNvSpPr>
          <p:nvPr/>
        </p:nvSpPr>
        <p:spPr bwMode="auto">
          <a:xfrm>
            <a:off x="1644015" y="2832290"/>
            <a:ext cx="1783397" cy="893127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 w="1905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Purchasing &amp; Inventory</a:t>
            </a:r>
            <a:endParaRPr lang="en-US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95" name="Oval 12"/>
          <p:cNvSpPr>
            <a:spLocks noChangeAspect="1" noChangeArrowheads="1"/>
          </p:cNvSpPr>
          <p:nvPr/>
        </p:nvSpPr>
        <p:spPr bwMode="auto">
          <a:xfrm>
            <a:off x="1644015" y="4120388"/>
            <a:ext cx="1783397" cy="893127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 w="1905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Documents 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</a:rPr>
              <a:t>&amp; Records</a:t>
            </a:r>
          </a:p>
        </p:txBody>
      </p:sp>
      <p:sp>
        <p:nvSpPr>
          <p:cNvPr id="96" name="Oval 13"/>
          <p:cNvSpPr>
            <a:spLocks noChangeAspect="1" noChangeArrowheads="1"/>
          </p:cNvSpPr>
          <p:nvPr/>
        </p:nvSpPr>
        <p:spPr bwMode="auto">
          <a:xfrm>
            <a:off x="1644015" y="5430393"/>
            <a:ext cx="1783397" cy="893127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 w="1905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Tahoma" pitchFamily="34" charset="0"/>
              </a:rPr>
              <a:t>Process 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Tahoma" pitchFamily="34" charset="0"/>
              </a:rPr>
              <a:t>Improvement</a:t>
            </a:r>
          </a:p>
        </p:txBody>
      </p:sp>
      <p:sp>
        <p:nvSpPr>
          <p:cNvPr id="97" name="Oval 14"/>
          <p:cNvSpPr>
            <a:spLocks noChangeAspect="1" noChangeArrowheads="1"/>
          </p:cNvSpPr>
          <p:nvPr/>
        </p:nvSpPr>
        <p:spPr bwMode="auto">
          <a:xfrm>
            <a:off x="3791903" y="1503553"/>
            <a:ext cx="1783397" cy="893127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 w="1905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Tahoma" pitchFamily="34" charset="0"/>
              </a:rPr>
              <a:t>Personnel</a:t>
            </a:r>
          </a:p>
        </p:txBody>
      </p:sp>
      <p:sp>
        <p:nvSpPr>
          <p:cNvPr id="98" name="Oval 15"/>
          <p:cNvSpPr>
            <a:spLocks noChangeAspect="1" noChangeArrowheads="1"/>
          </p:cNvSpPr>
          <p:nvPr/>
        </p:nvSpPr>
        <p:spPr bwMode="auto">
          <a:xfrm>
            <a:off x="3791903" y="2832290"/>
            <a:ext cx="1783397" cy="893127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 w="1905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Process 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</a:rPr>
              <a:t>Control</a:t>
            </a:r>
          </a:p>
        </p:txBody>
      </p:sp>
      <p:sp>
        <p:nvSpPr>
          <p:cNvPr id="99" name="Oval 16"/>
          <p:cNvSpPr>
            <a:spLocks noChangeAspect="1" noChangeArrowheads="1"/>
          </p:cNvSpPr>
          <p:nvPr/>
        </p:nvSpPr>
        <p:spPr bwMode="auto">
          <a:xfrm>
            <a:off x="3791903" y="4120388"/>
            <a:ext cx="1783397" cy="893127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 w="1905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Tahoma" pitchFamily="34" charset="0"/>
              </a:rPr>
              <a:t>Occurrence Management</a:t>
            </a:r>
          </a:p>
        </p:txBody>
      </p:sp>
      <p:sp>
        <p:nvSpPr>
          <p:cNvPr id="100" name="Oval 17"/>
          <p:cNvSpPr>
            <a:spLocks noChangeAspect="1" noChangeArrowheads="1"/>
          </p:cNvSpPr>
          <p:nvPr/>
        </p:nvSpPr>
        <p:spPr bwMode="auto">
          <a:xfrm>
            <a:off x="3791903" y="5430393"/>
            <a:ext cx="1783397" cy="893127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 w="1905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Customer Service</a:t>
            </a:r>
            <a:endParaRPr lang="en-US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01" name="Oval 18"/>
          <p:cNvSpPr>
            <a:spLocks noChangeAspect="1" noChangeArrowheads="1"/>
          </p:cNvSpPr>
          <p:nvPr/>
        </p:nvSpPr>
        <p:spPr bwMode="auto">
          <a:xfrm>
            <a:off x="5917883" y="1503553"/>
            <a:ext cx="1783397" cy="893127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 w="1905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Tahoma" pitchFamily="34" charset="0"/>
              </a:rPr>
              <a:t>Equipment</a:t>
            </a:r>
          </a:p>
        </p:txBody>
      </p:sp>
      <p:sp>
        <p:nvSpPr>
          <p:cNvPr id="102" name="Oval 19"/>
          <p:cNvSpPr>
            <a:spLocks noChangeAspect="1" noChangeArrowheads="1"/>
          </p:cNvSpPr>
          <p:nvPr/>
        </p:nvSpPr>
        <p:spPr bwMode="auto">
          <a:xfrm>
            <a:off x="5917883" y="2832290"/>
            <a:ext cx="1783397" cy="893127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 w="1905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Information 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</a:rPr>
              <a:t>Management</a:t>
            </a:r>
          </a:p>
        </p:txBody>
      </p:sp>
      <p:sp>
        <p:nvSpPr>
          <p:cNvPr id="103" name="Oval 20"/>
          <p:cNvSpPr>
            <a:spLocks noChangeAspect="1" noChangeArrowheads="1"/>
          </p:cNvSpPr>
          <p:nvPr/>
        </p:nvSpPr>
        <p:spPr bwMode="auto">
          <a:xfrm>
            <a:off x="5917883" y="4120388"/>
            <a:ext cx="1783397" cy="893127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 w="1905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Tahoma" pitchFamily="34" charset="0"/>
              </a:rPr>
              <a:t>Assessment</a:t>
            </a:r>
          </a:p>
        </p:txBody>
      </p:sp>
      <p:sp>
        <p:nvSpPr>
          <p:cNvPr id="104" name="Oval 21"/>
          <p:cNvSpPr>
            <a:spLocks noChangeAspect="1" noChangeArrowheads="1"/>
          </p:cNvSpPr>
          <p:nvPr/>
        </p:nvSpPr>
        <p:spPr bwMode="auto">
          <a:xfrm>
            <a:off x="5917883" y="5430393"/>
            <a:ext cx="1783397" cy="893127"/>
          </a:xfrm>
          <a:prstGeom prst="flowChartAlternateProcess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itchFamily="34" charset="0"/>
              </a:rPr>
              <a:t>Facilities &amp; Safety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Facility management and safety workshop, New Delhi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611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Laboratory safety controls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noProof="0" dirty="0" smtClean="0"/>
              <a:t>Engineering controls</a:t>
            </a:r>
          </a:p>
          <a:p>
            <a:pPr lvl="1"/>
            <a:r>
              <a:rPr lang="en-GB" noProof="0" dirty="0" smtClean="0"/>
              <a:t>Chemical fume hoods</a:t>
            </a:r>
          </a:p>
          <a:p>
            <a:pPr lvl="1"/>
            <a:r>
              <a:rPr lang="en-GB" noProof="0" dirty="0" smtClean="0"/>
              <a:t>Biological safety cabinets (BSCs)</a:t>
            </a:r>
          </a:p>
          <a:p>
            <a:r>
              <a:rPr lang="en-GB" noProof="0" dirty="0" smtClean="0"/>
              <a:t>Administrative controls</a:t>
            </a:r>
          </a:p>
          <a:p>
            <a:pPr lvl="1"/>
            <a:r>
              <a:rPr lang="en-GB" noProof="0" dirty="0" smtClean="0"/>
              <a:t>Developing a chemical hygiene plan</a:t>
            </a:r>
          </a:p>
          <a:p>
            <a:pPr lvl="1"/>
            <a:r>
              <a:rPr lang="en-GB" noProof="0" dirty="0" smtClean="0"/>
              <a:t>Developing standard </a:t>
            </a:r>
            <a:r>
              <a:rPr lang="en-GB" noProof="0" dirty="0" smtClean="0"/>
              <a:t>o</a:t>
            </a:r>
            <a:r>
              <a:rPr lang="en-GB" noProof="0" dirty="0" smtClean="0"/>
              <a:t>perating procedures (SOPs)</a:t>
            </a:r>
          </a:p>
          <a:p>
            <a:r>
              <a:rPr lang="en-GB" noProof="0" dirty="0" smtClean="0"/>
              <a:t>Work practices</a:t>
            </a:r>
          </a:p>
          <a:p>
            <a:pPr lvl="1"/>
            <a:r>
              <a:rPr lang="en-GB" noProof="0" dirty="0" smtClean="0"/>
              <a:t>No mouth pipetting</a:t>
            </a:r>
          </a:p>
          <a:p>
            <a:pPr lvl="1"/>
            <a:r>
              <a:rPr lang="en-GB" noProof="0" dirty="0" smtClean="0"/>
              <a:t>Chemical substitution where feasible</a:t>
            </a:r>
          </a:p>
          <a:p>
            <a:pPr lvl="1"/>
            <a:r>
              <a:rPr lang="en-GB" noProof="0" dirty="0" smtClean="0"/>
              <a:t>Hand hygiene</a:t>
            </a:r>
            <a:endParaRPr lang="en-GB" noProof="0" dirty="0" smtClean="0"/>
          </a:p>
          <a:p>
            <a:r>
              <a:rPr lang="en-GB" noProof="0" dirty="0" smtClean="0"/>
              <a:t>Personal protective equipment (PPE)</a:t>
            </a:r>
          </a:p>
          <a:p>
            <a:pPr lvl="1"/>
            <a:r>
              <a:rPr lang="en-GB" noProof="0" dirty="0" smtClean="0"/>
              <a:t>Gown, masks/respirators (N95), face shields, goggles, gloves</a:t>
            </a:r>
            <a:endParaRPr lang="en-GB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628650" y="6098676"/>
            <a:ext cx="7868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Laboratory Safety </a:t>
            </a:r>
            <a:r>
              <a:rPr lang="en-US" sz="1200" dirty="0" smtClean="0"/>
              <a:t>Guidance, </a:t>
            </a:r>
            <a:r>
              <a:rPr lang="en-US" sz="1200" dirty="0"/>
              <a:t>Occupational Safety and </a:t>
            </a:r>
            <a:r>
              <a:rPr lang="en-US" sz="1200" dirty="0" smtClean="0"/>
              <a:t>Health Administration </a:t>
            </a:r>
            <a:r>
              <a:rPr lang="en-US" sz="1200" dirty="0"/>
              <a:t>U.S. Department of </a:t>
            </a:r>
            <a:r>
              <a:rPr lang="en-US" sz="1200" dirty="0" smtClean="0"/>
              <a:t>Labor OSHA </a:t>
            </a:r>
            <a:r>
              <a:rPr lang="en-US" sz="1200" dirty="0"/>
              <a:t>3404-11R 2011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Facility management and safety workshop, New Delhi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004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</TotalTime>
  <Words>696</Words>
  <Application>Microsoft Office PowerPoint</Application>
  <PresentationFormat>On-screen Show (4:3)</PresentationFormat>
  <Paragraphs>157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Cordia New</vt:lpstr>
      <vt:lpstr>Tahoma</vt:lpstr>
      <vt:lpstr>Office Theme</vt:lpstr>
      <vt:lpstr>WHO guidance on Laboratory Safety</vt:lpstr>
      <vt:lpstr>Outline</vt:lpstr>
      <vt:lpstr>Laboratory hazards </vt:lpstr>
      <vt:lpstr>Is laboratory safety important?</vt:lpstr>
      <vt:lpstr>PowerPoint Presentation</vt:lpstr>
      <vt:lpstr>PowerPoint Presentation</vt:lpstr>
      <vt:lpstr>Is laboratory safety important?</vt:lpstr>
      <vt:lpstr>Lab quality system</vt:lpstr>
      <vt:lpstr>Laboratory safety controls</vt:lpstr>
      <vt:lpstr>WHO documents</vt:lpstr>
      <vt:lpstr>PowerPoint Presentation</vt:lpstr>
      <vt:lpstr>Laboratory biosafety manual</vt:lpstr>
      <vt:lpstr>Laboratory biosafety manual</vt:lpstr>
      <vt:lpstr>PowerPoint Presentation</vt:lpstr>
      <vt:lpstr>PowerPoint Presentation</vt:lpstr>
      <vt:lpstr>Laboratory biosafety manual</vt:lpstr>
      <vt:lpstr>Safety checklist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Laboratory Assessment Tool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guidance on Laboratory Safety</dc:title>
  <dc:creator>Anuj Sharma</dc:creator>
  <cp:lastModifiedBy>Anuj Sharma</cp:lastModifiedBy>
  <cp:revision>37</cp:revision>
  <dcterms:created xsi:type="dcterms:W3CDTF">2015-11-16T19:37:33Z</dcterms:created>
  <dcterms:modified xsi:type="dcterms:W3CDTF">2015-11-17T16:24:43Z</dcterms:modified>
</cp:coreProperties>
</file>