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28" r:id="rId2"/>
    <p:sldId id="329" r:id="rId3"/>
    <p:sldId id="346" r:id="rId4"/>
    <p:sldId id="347" r:id="rId5"/>
    <p:sldId id="348" r:id="rId6"/>
    <p:sldId id="353" r:id="rId7"/>
    <p:sldId id="349" r:id="rId8"/>
    <p:sldId id="350" r:id="rId9"/>
    <p:sldId id="351" r:id="rId10"/>
    <p:sldId id="336" r:id="rId11"/>
    <p:sldId id="338" r:id="rId12"/>
    <p:sldId id="339" r:id="rId13"/>
    <p:sldId id="325" r:id="rId14"/>
    <p:sldId id="345" r:id="rId15"/>
    <p:sldId id="318" r:id="rId16"/>
    <p:sldId id="319" r:id="rId17"/>
    <p:sldId id="262" r:id="rId18"/>
    <p:sldId id="332" r:id="rId19"/>
    <p:sldId id="335" r:id="rId20"/>
    <p:sldId id="334" r:id="rId21"/>
    <p:sldId id="333" r:id="rId22"/>
    <p:sldId id="257"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1003" autoAdjust="0"/>
  </p:normalViewPr>
  <p:slideViewPr>
    <p:cSldViewPr>
      <p:cViewPr>
        <p:scale>
          <a:sx n="60" d="100"/>
          <a:sy n="60" d="100"/>
        </p:scale>
        <p:origin x="-1448"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openxmlformats.org/officeDocument/2006/relationships/chartUserShapes" Target="../drawings/drawing1.xml"/><Relationship Id="rId1" Type="http://schemas.openxmlformats.org/officeDocument/2006/relationships/oleObject" Target="file:///C:\Users\sai-\Desktop\qc%20test%20sheet.xlsx" TargetMode="Externa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openxmlformats.org/officeDocument/2006/relationships/chartUserShapes" Target="../drawings/drawing2.xml"/><Relationship Id="rId1" Type="http://schemas.openxmlformats.org/officeDocument/2006/relationships/oleObject" Target="file:///C:\Users\sai-\Desktop\qc%20test%20sheet.xlsx" TargetMode="External"/><Relationship Id="rId4"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AST CONTROL-1</a:t>
            </a:r>
          </a:p>
        </c:rich>
      </c:tx>
      <c:layout>
        <c:manualLayout>
          <c:xMode val="edge"/>
          <c:yMode val="edge"/>
          <c:x val="0.39283625730994215"/>
          <c:y val="0"/>
        </c:manualLayout>
      </c:layout>
      <c:overlay val="0"/>
      <c:spPr>
        <a:noFill/>
        <a:ln>
          <a:noFill/>
        </a:ln>
        <a:effectLst/>
      </c:spPr>
    </c:title>
    <c:autoTitleDeleted val="0"/>
    <c:plotArea>
      <c:layout>
        <c:manualLayout>
          <c:layoutTarget val="inner"/>
          <c:xMode val="edge"/>
          <c:yMode val="edge"/>
          <c:x val="0.10570900676889101"/>
          <c:y val="0.101711509801567"/>
          <c:w val="0.87674713358198719"/>
          <c:h val="0.72240081606721607"/>
        </c:manualLayout>
      </c:layout>
      <c:lineChart>
        <c:grouping val="stacked"/>
        <c:varyColors val="0"/>
        <c:ser>
          <c:idx val="0"/>
          <c:order val="0"/>
          <c:spPr>
            <a:ln w="31750" cap="rnd">
              <a:solidFill>
                <a:schemeClr val="tx1"/>
              </a:solidFill>
              <a:round/>
            </a:ln>
            <a:effectLst>
              <a:outerShdw blurRad="38100" dist="25400" dir="2700000" algn="br" rotWithShape="0">
                <a:srgbClr val="000000">
                  <a:alpha val="60000"/>
                </a:srgbClr>
              </a:outerShdw>
            </a:effectLst>
          </c:spPr>
          <c:marker>
            <c:symbol val="none"/>
          </c:marker>
          <c:val>
            <c:numRef>
              <c:f>Sheet5!$B$2:$B$31</c:f>
              <c:numCache>
                <c:formatCode>General</c:formatCode>
                <c:ptCount val="30"/>
                <c:pt idx="0">
                  <c:v>70</c:v>
                </c:pt>
                <c:pt idx="1">
                  <c:v>73</c:v>
                </c:pt>
                <c:pt idx="2">
                  <c:v>68</c:v>
                </c:pt>
                <c:pt idx="3">
                  <c:v>71</c:v>
                </c:pt>
                <c:pt idx="4">
                  <c:v>75</c:v>
                </c:pt>
                <c:pt idx="5">
                  <c:v>74</c:v>
                </c:pt>
                <c:pt idx="6">
                  <c:v>67</c:v>
                </c:pt>
                <c:pt idx="7">
                  <c:v>75</c:v>
                </c:pt>
                <c:pt idx="8">
                  <c:v>70</c:v>
                </c:pt>
                <c:pt idx="9">
                  <c:v>80</c:v>
                </c:pt>
                <c:pt idx="10">
                  <c:v>79</c:v>
                </c:pt>
                <c:pt idx="11">
                  <c:v>81</c:v>
                </c:pt>
                <c:pt idx="12">
                  <c:v>69</c:v>
                </c:pt>
                <c:pt idx="13">
                  <c:v>74</c:v>
                </c:pt>
                <c:pt idx="14">
                  <c:v>72</c:v>
                </c:pt>
                <c:pt idx="15">
                  <c:v>70</c:v>
                </c:pt>
                <c:pt idx="16">
                  <c:v>68</c:v>
                </c:pt>
                <c:pt idx="17">
                  <c:v>72</c:v>
                </c:pt>
                <c:pt idx="18">
                  <c:v>80</c:v>
                </c:pt>
                <c:pt idx="19">
                  <c:v>71</c:v>
                </c:pt>
                <c:pt idx="20">
                  <c:v>70</c:v>
                </c:pt>
                <c:pt idx="21">
                  <c:v>79</c:v>
                </c:pt>
                <c:pt idx="22">
                  <c:v>79</c:v>
                </c:pt>
                <c:pt idx="23">
                  <c:v>65</c:v>
                </c:pt>
                <c:pt idx="24">
                  <c:v>71</c:v>
                </c:pt>
                <c:pt idx="25">
                  <c:v>68</c:v>
                </c:pt>
                <c:pt idx="26">
                  <c:v>70</c:v>
                </c:pt>
                <c:pt idx="27">
                  <c:v>72</c:v>
                </c:pt>
                <c:pt idx="28">
                  <c:v>70</c:v>
                </c:pt>
                <c:pt idx="29">
                  <c:v>70</c:v>
                </c:pt>
              </c:numCache>
            </c:numRef>
          </c:val>
          <c:smooth val="0"/>
        </c:ser>
        <c:dLbls>
          <c:showLegendKey val="0"/>
          <c:showVal val="0"/>
          <c:showCatName val="0"/>
          <c:showSerName val="0"/>
          <c:showPercent val="0"/>
          <c:showBubbleSize val="0"/>
        </c:dLbls>
        <c:marker val="1"/>
        <c:smooth val="0"/>
        <c:axId val="178485504"/>
        <c:axId val="130973696"/>
      </c:lineChart>
      <c:catAx>
        <c:axId val="178485504"/>
        <c:scaling>
          <c:orientation val="minMax"/>
        </c:scaling>
        <c:delete val="0"/>
        <c:axPos val="b"/>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0973696"/>
        <c:crossesAt val="72.400000000000006"/>
        <c:auto val="1"/>
        <c:lblAlgn val="ctr"/>
        <c:lblOffset val="100"/>
        <c:noMultiLvlLbl val="0"/>
      </c:catAx>
      <c:valAx>
        <c:axId val="130973696"/>
        <c:scaling>
          <c:orientation val="minMax"/>
          <c:max val="85.3"/>
          <c:min val="59.5"/>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Control Values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78485504"/>
        <c:crosses val="autoZero"/>
        <c:crossBetween val="between"/>
        <c:majorUnit val="4.3"/>
        <c:minorUnit val="4.3"/>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dirty="0"/>
              <a:t>AST CONTROL -2</a:t>
            </a:r>
          </a:p>
        </c:rich>
      </c:tx>
      <c:layout>
        <c:manualLayout>
          <c:xMode val="edge"/>
          <c:yMode val="edge"/>
          <c:x val="0.38932011788000215"/>
          <c:y val="0"/>
        </c:manualLayout>
      </c:layout>
      <c:overlay val="0"/>
      <c:spPr>
        <a:noFill/>
        <a:ln>
          <a:noFill/>
        </a:ln>
        <a:effectLst/>
      </c:spPr>
    </c:title>
    <c:autoTitleDeleted val="0"/>
    <c:plotArea>
      <c:layout>
        <c:manualLayout>
          <c:layoutTarget val="inner"/>
          <c:xMode val="edge"/>
          <c:yMode val="edge"/>
          <c:x val="0.10570900676889101"/>
          <c:y val="0.116579686260148"/>
          <c:w val="0.87674713358198719"/>
          <c:h val="0.68182140023194804"/>
        </c:manualLayout>
      </c:layout>
      <c:lineChart>
        <c:grouping val="standard"/>
        <c:varyColors val="0"/>
        <c:ser>
          <c:idx val="0"/>
          <c:order val="0"/>
          <c:spPr>
            <a:ln w="31750" cap="rnd">
              <a:solidFill>
                <a:schemeClr val="tx1"/>
              </a:solidFill>
              <a:round/>
            </a:ln>
            <a:effectLst>
              <a:outerShdw blurRad="38100" dist="25400" dir="2700000" algn="br" rotWithShape="0">
                <a:srgbClr val="000000">
                  <a:alpha val="60000"/>
                </a:srgbClr>
              </a:outerShdw>
            </a:effectLst>
          </c:spPr>
          <c:marker>
            <c:symbol val="none"/>
          </c:marker>
          <c:val>
            <c:numRef>
              <c:f>Sheet2!$B$2:$B$31</c:f>
              <c:numCache>
                <c:formatCode>General</c:formatCode>
                <c:ptCount val="30"/>
                <c:pt idx="0">
                  <c:v>93</c:v>
                </c:pt>
                <c:pt idx="1">
                  <c:v>84</c:v>
                </c:pt>
                <c:pt idx="2">
                  <c:v>90</c:v>
                </c:pt>
                <c:pt idx="3">
                  <c:v>93</c:v>
                </c:pt>
                <c:pt idx="4">
                  <c:v>88</c:v>
                </c:pt>
                <c:pt idx="5">
                  <c:v>86</c:v>
                </c:pt>
                <c:pt idx="6">
                  <c:v>88</c:v>
                </c:pt>
                <c:pt idx="7">
                  <c:v>95</c:v>
                </c:pt>
                <c:pt idx="8">
                  <c:v>92</c:v>
                </c:pt>
                <c:pt idx="9">
                  <c:v>94</c:v>
                </c:pt>
                <c:pt idx="10">
                  <c:v>88</c:v>
                </c:pt>
                <c:pt idx="11">
                  <c:v>90</c:v>
                </c:pt>
                <c:pt idx="12">
                  <c:v>89</c:v>
                </c:pt>
                <c:pt idx="13">
                  <c:v>87</c:v>
                </c:pt>
                <c:pt idx="14">
                  <c:v>91</c:v>
                </c:pt>
                <c:pt idx="15">
                  <c:v>90</c:v>
                </c:pt>
                <c:pt idx="16">
                  <c:v>94</c:v>
                </c:pt>
                <c:pt idx="17">
                  <c:v>88</c:v>
                </c:pt>
                <c:pt idx="18">
                  <c:v>97</c:v>
                </c:pt>
                <c:pt idx="19">
                  <c:v>90</c:v>
                </c:pt>
                <c:pt idx="20">
                  <c:v>91</c:v>
                </c:pt>
                <c:pt idx="21">
                  <c:v>95</c:v>
                </c:pt>
                <c:pt idx="22">
                  <c:v>90</c:v>
                </c:pt>
                <c:pt idx="23">
                  <c:v>85</c:v>
                </c:pt>
                <c:pt idx="24">
                  <c:v>91</c:v>
                </c:pt>
                <c:pt idx="25">
                  <c:v>94</c:v>
                </c:pt>
                <c:pt idx="26">
                  <c:v>89</c:v>
                </c:pt>
                <c:pt idx="27">
                  <c:v>91</c:v>
                </c:pt>
                <c:pt idx="28">
                  <c:v>85</c:v>
                </c:pt>
                <c:pt idx="29">
                  <c:v>89</c:v>
                </c:pt>
              </c:numCache>
            </c:numRef>
          </c:val>
          <c:smooth val="0"/>
        </c:ser>
        <c:dLbls>
          <c:showLegendKey val="0"/>
          <c:showVal val="0"/>
          <c:showCatName val="0"/>
          <c:showSerName val="0"/>
          <c:showPercent val="0"/>
          <c:showBubbleSize val="0"/>
        </c:dLbls>
        <c:marker val="1"/>
        <c:smooth val="0"/>
        <c:axId val="130877312"/>
        <c:axId val="130878848"/>
      </c:lineChart>
      <c:catAx>
        <c:axId val="130877312"/>
        <c:scaling>
          <c:orientation val="minMax"/>
        </c:scaling>
        <c:delete val="0"/>
        <c:axPos val="b"/>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0878848"/>
        <c:crossesAt val="90"/>
        <c:auto val="1"/>
        <c:lblAlgn val="ctr"/>
        <c:lblOffset val="100"/>
        <c:noMultiLvlLbl val="0"/>
      </c:catAx>
      <c:valAx>
        <c:axId val="130878848"/>
        <c:scaling>
          <c:orientation val="minMax"/>
          <c:max val="99.9"/>
          <c:min val="80.099999999999994"/>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GB"/>
                  <a:t>Control Values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0877312"/>
        <c:crosses val="autoZero"/>
        <c:crossBetween val="between"/>
        <c:majorUnit val="3.3"/>
        <c:minorUnit val="1"/>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0.00877</cdr:x>
      <cdr:y>0.04762</cdr:y>
    </cdr:from>
    <cdr:to>
      <cdr:x>0.0614</cdr:x>
      <cdr:y>0.85714</cdr:y>
    </cdr:to>
    <cdr:sp macro="" textlink="">
      <cdr:nvSpPr>
        <cdr:cNvPr id="2" name="TextBox 1"/>
        <cdr:cNvSpPr txBox="1"/>
      </cdr:nvSpPr>
      <cdr:spPr>
        <a:xfrm xmlns:a="http://schemas.openxmlformats.org/drawingml/2006/main">
          <a:off x="76200" y="152399"/>
          <a:ext cx="457200" cy="2590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GB" sz="1000" dirty="0" smtClean="0"/>
            <a:t>+3SD</a:t>
          </a:r>
        </a:p>
        <a:p xmlns:a="http://schemas.openxmlformats.org/drawingml/2006/main">
          <a:endParaRPr lang="en-GB" sz="1000" dirty="0"/>
        </a:p>
        <a:p xmlns:a="http://schemas.openxmlformats.org/drawingml/2006/main">
          <a:endParaRPr lang="en-GB" sz="1000" dirty="0" smtClean="0"/>
        </a:p>
        <a:p xmlns:a="http://schemas.openxmlformats.org/drawingml/2006/main">
          <a:r>
            <a:rPr lang="en-GB" sz="1000" dirty="0" smtClean="0"/>
            <a:t>+2SD</a:t>
          </a:r>
        </a:p>
        <a:p xmlns:a="http://schemas.openxmlformats.org/drawingml/2006/main">
          <a:endParaRPr lang="en-GB" sz="1000" dirty="0"/>
        </a:p>
        <a:p xmlns:a="http://schemas.openxmlformats.org/drawingml/2006/main">
          <a:r>
            <a:rPr lang="en-GB" sz="1000" dirty="0" smtClean="0"/>
            <a:t>+1SD</a:t>
          </a:r>
        </a:p>
        <a:p xmlns:a="http://schemas.openxmlformats.org/drawingml/2006/main">
          <a:endParaRPr lang="en-GB" sz="1000" dirty="0"/>
        </a:p>
        <a:p xmlns:a="http://schemas.openxmlformats.org/drawingml/2006/main">
          <a:endParaRPr lang="en-GB" sz="1000" dirty="0" smtClean="0"/>
        </a:p>
        <a:p xmlns:a="http://schemas.openxmlformats.org/drawingml/2006/main">
          <a:r>
            <a:rPr lang="en-GB" sz="900" dirty="0" smtClean="0"/>
            <a:t>Mean</a:t>
          </a:r>
        </a:p>
        <a:p xmlns:a="http://schemas.openxmlformats.org/drawingml/2006/main">
          <a:endParaRPr lang="en-GB" sz="900" dirty="0"/>
        </a:p>
        <a:p xmlns:a="http://schemas.openxmlformats.org/drawingml/2006/main">
          <a:endParaRPr lang="en-GB" sz="900" dirty="0" smtClean="0"/>
        </a:p>
        <a:p xmlns:a="http://schemas.openxmlformats.org/drawingml/2006/main">
          <a:r>
            <a:rPr lang="en-GB" sz="1000" dirty="0" smtClean="0"/>
            <a:t>-1SD</a:t>
          </a:r>
        </a:p>
        <a:p xmlns:a="http://schemas.openxmlformats.org/drawingml/2006/main">
          <a:endParaRPr lang="en-GB" sz="1000" dirty="0"/>
        </a:p>
        <a:p xmlns:a="http://schemas.openxmlformats.org/drawingml/2006/main">
          <a:r>
            <a:rPr lang="en-GB" sz="1000" dirty="0" smtClean="0"/>
            <a:t>-2SD</a:t>
          </a:r>
        </a:p>
        <a:p xmlns:a="http://schemas.openxmlformats.org/drawingml/2006/main">
          <a:endParaRPr lang="en-GB" sz="1000" dirty="0"/>
        </a:p>
        <a:p xmlns:a="http://schemas.openxmlformats.org/drawingml/2006/main">
          <a:endParaRPr lang="en-GB" sz="1000" dirty="0" smtClean="0"/>
        </a:p>
        <a:p xmlns:a="http://schemas.openxmlformats.org/drawingml/2006/main">
          <a:r>
            <a:rPr lang="en-GB" sz="1000" dirty="0" smtClean="0"/>
            <a:t>-3SD</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0.06977</cdr:y>
    </cdr:from>
    <cdr:to>
      <cdr:x>0.05263</cdr:x>
      <cdr:y>0.86047</cdr:y>
    </cdr:to>
    <cdr:sp macro="" textlink="">
      <cdr:nvSpPr>
        <cdr:cNvPr id="2" name="TextBox 1"/>
        <cdr:cNvSpPr txBox="1"/>
      </cdr:nvSpPr>
      <cdr:spPr>
        <a:xfrm xmlns:a="http://schemas.openxmlformats.org/drawingml/2006/main">
          <a:off x="0" y="228600"/>
          <a:ext cx="457200" cy="2590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000" dirty="0" smtClean="0"/>
            <a:t>+3SD</a:t>
          </a:r>
        </a:p>
        <a:p xmlns:a="http://schemas.openxmlformats.org/drawingml/2006/main">
          <a:endParaRPr lang="en-GB" sz="1000" dirty="0"/>
        </a:p>
        <a:p xmlns:a="http://schemas.openxmlformats.org/drawingml/2006/main">
          <a:endParaRPr lang="en-GB" sz="1000" dirty="0" smtClean="0"/>
        </a:p>
        <a:p xmlns:a="http://schemas.openxmlformats.org/drawingml/2006/main">
          <a:r>
            <a:rPr lang="en-GB" sz="1000" dirty="0" smtClean="0"/>
            <a:t>+2SD</a:t>
          </a:r>
        </a:p>
        <a:p xmlns:a="http://schemas.openxmlformats.org/drawingml/2006/main">
          <a:endParaRPr lang="en-GB" sz="1000" dirty="0"/>
        </a:p>
        <a:p xmlns:a="http://schemas.openxmlformats.org/drawingml/2006/main">
          <a:r>
            <a:rPr lang="en-GB" sz="1000" dirty="0" smtClean="0"/>
            <a:t>+1SD</a:t>
          </a:r>
        </a:p>
        <a:p xmlns:a="http://schemas.openxmlformats.org/drawingml/2006/main">
          <a:endParaRPr lang="en-GB" sz="1000" dirty="0"/>
        </a:p>
        <a:p xmlns:a="http://schemas.openxmlformats.org/drawingml/2006/main">
          <a:endParaRPr lang="en-GB" sz="1000" dirty="0" smtClean="0"/>
        </a:p>
        <a:p xmlns:a="http://schemas.openxmlformats.org/drawingml/2006/main">
          <a:r>
            <a:rPr lang="en-GB" sz="900" dirty="0" smtClean="0"/>
            <a:t>Mean</a:t>
          </a:r>
        </a:p>
        <a:p xmlns:a="http://schemas.openxmlformats.org/drawingml/2006/main">
          <a:endParaRPr lang="en-GB" sz="900" dirty="0"/>
        </a:p>
        <a:p xmlns:a="http://schemas.openxmlformats.org/drawingml/2006/main">
          <a:endParaRPr lang="en-GB" sz="900" dirty="0" smtClean="0"/>
        </a:p>
        <a:p xmlns:a="http://schemas.openxmlformats.org/drawingml/2006/main">
          <a:r>
            <a:rPr lang="en-GB" sz="1000" dirty="0" smtClean="0"/>
            <a:t>-1SD</a:t>
          </a:r>
        </a:p>
        <a:p xmlns:a="http://schemas.openxmlformats.org/drawingml/2006/main">
          <a:endParaRPr lang="en-GB" sz="1000" dirty="0"/>
        </a:p>
        <a:p xmlns:a="http://schemas.openxmlformats.org/drawingml/2006/main">
          <a:r>
            <a:rPr lang="en-GB" sz="1000" dirty="0" smtClean="0"/>
            <a:t>-2SD</a:t>
          </a:r>
        </a:p>
        <a:p xmlns:a="http://schemas.openxmlformats.org/drawingml/2006/main">
          <a:endParaRPr lang="en-GB" sz="1000" dirty="0"/>
        </a:p>
        <a:p xmlns:a="http://schemas.openxmlformats.org/drawingml/2006/main">
          <a:endParaRPr lang="en-GB" sz="1000" dirty="0" smtClean="0"/>
        </a:p>
        <a:p xmlns:a="http://schemas.openxmlformats.org/drawingml/2006/main">
          <a:r>
            <a:rPr lang="en-GB" sz="1000" dirty="0" smtClean="0"/>
            <a:t>-3SD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79C23-78A9-4740-A722-6C1F41D2B827}" type="datetimeFigureOut">
              <a:rPr lang="en-US" smtClean="0"/>
              <a:pPr/>
              <a:t>7/18/2017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759A-7290-4EA9-B12F-8AA2AD5C4C42}" type="slidenum">
              <a:rPr lang="en-GB" smtClean="0"/>
              <a:pPr/>
              <a:t>‹#›</a:t>
            </a:fld>
            <a:endParaRPr lang="en-GB"/>
          </a:p>
        </p:txBody>
      </p:sp>
    </p:spTree>
    <p:extLst>
      <p:ext uri="{BB962C8B-B14F-4D97-AF65-F5344CB8AC3E}">
        <p14:creationId xmlns:p14="http://schemas.microsoft.com/office/powerpoint/2010/main" val="424599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D759A-7290-4EA9-B12F-8AA2AD5C4C42}" type="slidenum">
              <a:rPr lang="en-GB" smtClean="0"/>
              <a:pPr/>
              <a:t>1</a:t>
            </a:fld>
            <a:endParaRPr lang="en-GB"/>
          </a:p>
        </p:txBody>
      </p:sp>
    </p:spTree>
    <p:extLst>
      <p:ext uri="{BB962C8B-B14F-4D97-AF65-F5344CB8AC3E}">
        <p14:creationId xmlns:p14="http://schemas.microsoft.com/office/powerpoint/2010/main" val="371536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C80D759A-7290-4EA9-B12F-8AA2AD5C4C42}" type="slidenum">
              <a:rPr lang="en-GB" smtClean="0"/>
              <a:pPr/>
              <a:t>22</a:t>
            </a:fld>
            <a:endParaRPr lang="en-GB"/>
          </a:p>
        </p:txBody>
      </p:sp>
    </p:spTree>
    <p:extLst>
      <p:ext uri="{BB962C8B-B14F-4D97-AF65-F5344CB8AC3E}">
        <p14:creationId xmlns:p14="http://schemas.microsoft.com/office/powerpoint/2010/main" val="242876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Normal distribution</a:t>
            </a:r>
            <a:r>
              <a:rPr lang="en-US" baseline="0" dirty="0" smtClean="0">
                <a:ea typeface="ＭＳ Ｐゴシック" pitchFamily="34" charset="-128"/>
              </a:rPr>
              <a:t> as we have seen. The Gaussian</a:t>
            </a:r>
            <a:endParaRPr lang="en-US" dirty="0" smtClean="0">
              <a:ea typeface="ＭＳ Ｐゴシック"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EAC6332F-35E7-4AED-8A34-06B0186F862F}" type="slidenum">
              <a:rPr lang="en-US" sz="1200" smtClean="0">
                <a:solidFill>
                  <a:prstClr val="black"/>
                </a:solidFill>
              </a:rPr>
              <a:pPr eaLnBrk="1" hangingPunct="1"/>
              <a:t>3</a:t>
            </a:fld>
            <a:endParaRPr lang="en-US" sz="1200" dirty="0" smtClean="0">
              <a:solidFill>
                <a:prstClr val="black"/>
              </a:solidFill>
            </a:endParaRPr>
          </a:p>
        </p:txBody>
      </p:sp>
    </p:spTree>
    <p:extLst>
      <p:ext uri="{BB962C8B-B14F-4D97-AF65-F5344CB8AC3E}">
        <p14:creationId xmlns:p14="http://schemas.microsoft.com/office/powerpoint/2010/main" val="335084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Turn it on its</a:t>
            </a:r>
            <a:r>
              <a:rPr lang="en-IN" baseline="0" dirty="0" smtClean="0"/>
              <a:t> side</a:t>
            </a:r>
            <a:endParaRPr lang="en-IN" dirty="0"/>
          </a:p>
        </p:txBody>
      </p:sp>
      <p:sp>
        <p:nvSpPr>
          <p:cNvPr id="4" name="Slide Number Placeholder 3"/>
          <p:cNvSpPr>
            <a:spLocks noGrp="1"/>
          </p:cNvSpPr>
          <p:nvPr>
            <p:ph type="sldNum" sz="quarter" idx="10"/>
          </p:nvPr>
        </p:nvSpPr>
        <p:spPr/>
        <p:txBody>
          <a:bodyPr/>
          <a:lstStyle/>
          <a:p>
            <a:fld id="{C80D759A-7290-4EA9-B12F-8AA2AD5C4C42}" type="slidenum">
              <a:rPr lang="en-GB" smtClean="0"/>
              <a:pPr/>
              <a:t>4</a:t>
            </a:fld>
            <a:endParaRPr lang="en-GB"/>
          </a:p>
        </p:txBody>
      </p:sp>
    </p:spTree>
    <p:extLst>
      <p:ext uri="{BB962C8B-B14F-4D97-AF65-F5344CB8AC3E}">
        <p14:creationId xmlns:p14="http://schemas.microsoft.com/office/powerpoint/2010/main" val="145284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MS PGothic"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FEF3D59-F53D-46D2-A78A-CA38601ADC50}" type="slidenum">
              <a:rPr lang="en-US" altLang="en-US" smtClean="0">
                <a:ea typeface="MS PGothic" pitchFamily="34" charset="-128"/>
              </a:rPr>
              <a:pPr/>
              <a:t>6</a:t>
            </a:fld>
            <a:endParaRPr lang="en-US" alt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smtClean="0"/>
          </a:p>
        </p:txBody>
      </p:sp>
      <p:sp>
        <p:nvSpPr>
          <p:cNvPr id="95236" name="Slide Number Placeholder 3"/>
          <p:cNvSpPr txBox="1">
            <a:spLocks noGrp="1"/>
          </p:cNvSpPr>
          <p:nvPr/>
        </p:nvSpPr>
        <p:spPr bwMode="auto">
          <a:xfrm>
            <a:off x="3884614" y="8684927"/>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nchor="b"/>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algn="r" eaLnBrk="1" hangingPunct="1"/>
            <a:fld id="{0D6A6C6D-AC7C-4A02-8BD3-3346CAD895E8}" type="slidenum">
              <a:rPr lang="en-US" sz="1200" b="0">
                <a:latin typeface="Arial" charset="0"/>
              </a:rPr>
              <a:pPr algn="r" eaLnBrk="1" hangingPunct="1"/>
              <a:t>7</a:t>
            </a:fld>
            <a:endParaRPr lang="en-US" sz="1200" b="0" dirty="0">
              <a:latin typeface="Arial" charset="0"/>
            </a:endParaRPr>
          </a:p>
        </p:txBody>
      </p:sp>
    </p:spTree>
    <p:extLst>
      <p:ext uri="{BB962C8B-B14F-4D97-AF65-F5344CB8AC3E}">
        <p14:creationId xmlns:p14="http://schemas.microsoft.com/office/powerpoint/2010/main" val="30727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Point</a:t>
            </a:r>
            <a:r>
              <a:rPr lang="en-IN" baseline="0" dirty="0" smtClean="0"/>
              <a:t> 6. QC software of some equipment (</a:t>
            </a:r>
            <a:r>
              <a:rPr lang="en-IN" baseline="0" dirty="0" err="1" smtClean="0"/>
              <a:t>e.g</a:t>
            </a:r>
            <a:r>
              <a:rPr lang="en-IN" baseline="0" dirty="0" smtClean="0"/>
              <a:t> </a:t>
            </a:r>
            <a:r>
              <a:rPr lang="en-IN" baseline="0" dirty="0" err="1" smtClean="0"/>
              <a:t>Sysmex</a:t>
            </a:r>
            <a:r>
              <a:rPr lang="en-IN" baseline="0" dirty="0" smtClean="0"/>
              <a:t> systems) plot the QCs with 2 SD limits. While this is adequate to detect errors if understood properly, the use of </a:t>
            </a:r>
            <a:r>
              <a:rPr lang="en-IN" baseline="0" dirty="0" err="1" smtClean="0"/>
              <a:t>Westgard</a:t>
            </a:r>
            <a:r>
              <a:rPr lang="en-IN" baseline="0" dirty="0" smtClean="0"/>
              <a:t> QC rules (discussed later) could become difficult </a:t>
            </a:r>
            <a:endParaRPr lang="en-IN" dirty="0"/>
          </a:p>
        </p:txBody>
      </p:sp>
      <p:sp>
        <p:nvSpPr>
          <p:cNvPr id="4" name="Slide Number Placeholder 3"/>
          <p:cNvSpPr>
            <a:spLocks noGrp="1"/>
          </p:cNvSpPr>
          <p:nvPr>
            <p:ph type="sldNum" sz="quarter" idx="10"/>
          </p:nvPr>
        </p:nvSpPr>
        <p:spPr/>
        <p:txBody>
          <a:bodyPr/>
          <a:lstStyle/>
          <a:p>
            <a:fld id="{C80D759A-7290-4EA9-B12F-8AA2AD5C4C42}" type="slidenum">
              <a:rPr lang="en-GB" smtClean="0"/>
              <a:pPr/>
              <a:t>11</a:t>
            </a:fld>
            <a:endParaRPr lang="en-GB"/>
          </a:p>
        </p:txBody>
      </p:sp>
    </p:spTree>
    <p:extLst>
      <p:ext uri="{BB962C8B-B14F-4D97-AF65-F5344CB8AC3E}">
        <p14:creationId xmlns:p14="http://schemas.microsoft.com/office/powerpoint/2010/main" val="2683891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mj-lt"/>
              <a:buNone/>
            </a:pPr>
            <a:r>
              <a:rPr lang="en-US" sz="2400" b="1" dirty="0" smtClean="0">
                <a:solidFill>
                  <a:schemeClr val="tx1"/>
                </a:solidFill>
                <a:latin typeface="+mn-lt"/>
                <a:cs typeface="Times New Roman" pitchFamily="18" charset="0"/>
              </a:rPr>
              <a:t>Creating a L-J Chart </a:t>
            </a:r>
            <a:br>
              <a:rPr lang="en-US" sz="2400" b="1" dirty="0" smtClean="0">
                <a:solidFill>
                  <a:schemeClr val="tx1"/>
                </a:solidFill>
                <a:latin typeface="+mn-lt"/>
                <a:cs typeface="Times New Roman" pitchFamily="18" charset="0"/>
              </a:rPr>
            </a:br>
            <a:r>
              <a:rPr lang="en-US" sz="2400" b="1" dirty="0" smtClean="0">
                <a:solidFill>
                  <a:schemeClr val="tx1"/>
                </a:solidFill>
                <a:latin typeface="+mn-lt"/>
                <a:cs typeface="Times New Roman" pitchFamily="18" charset="0"/>
              </a:rPr>
              <a:t>(Paper Plot)</a:t>
            </a:r>
            <a:endParaRPr lang="en-GB" sz="2100" dirty="0" smtClean="0"/>
          </a:p>
          <a:p>
            <a:pPr marL="514350" indent="-514350">
              <a:buFont typeface="+mj-lt"/>
              <a:buAutoNum type="arabicPeriod"/>
            </a:pPr>
            <a:r>
              <a:rPr lang="en-GB" sz="2100" dirty="0" smtClean="0"/>
              <a:t>Ideally you should have at least 20 data points to define your Mean and SD to define your Range.</a:t>
            </a:r>
          </a:p>
          <a:p>
            <a:pPr marL="514350" indent="-514350">
              <a:buFont typeface="+mj-lt"/>
              <a:buAutoNum type="arabicPeriod"/>
            </a:pPr>
            <a:r>
              <a:rPr lang="en-GB" sz="2100" dirty="0" smtClean="0"/>
              <a:t>Calculate Mean, SD, Range.</a:t>
            </a:r>
          </a:p>
          <a:p>
            <a:pPr marL="514350" indent="-514350">
              <a:buFont typeface="+mj-lt"/>
              <a:buAutoNum type="arabicPeriod"/>
            </a:pPr>
            <a:r>
              <a:rPr lang="en-GB" sz="2100" dirty="0" smtClean="0"/>
              <a:t>Now take chart and label X-axis as </a:t>
            </a:r>
            <a:r>
              <a:rPr lang="en-US" sz="2100" dirty="0" smtClean="0"/>
              <a:t>Time period used for </a:t>
            </a:r>
            <a:r>
              <a:rPr lang="en-US" sz="2100" i="1" dirty="0" smtClean="0"/>
              <a:t>Run.</a:t>
            </a:r>
          </a:p>
          <a:p>
            <a:pPr marL="514350" indent="-514350">
              <a:buFont typeface="+mj-lt"/>
              <a:buAutoNum type="arabicPeriod"/>
            </a:pPr>
            <a:r>
              <a:rPr lang="en-US" sz="2100" dirty="0" smtClean="0"/>
              <a:t>Label Y-axis as Control values (Mean &amp; SD).</a:t>
            </a:r>
          </a:p>
          <a:p>
            <a:pPr marL="514350" indent="-514350">
              <a:buFont typeface="+mj-lt"/>
              <a:buAutoNum type="arabicPeriod"/>
            </a:pPr>
            <a:r>
              <a:rPr lang="en-US" sz="2100" dirty="0" smtClean="0"/>
              <a:t>Scale and label the Y-axis from lowest to highest expected control values  so that:</a:t>
            </a:r>
          </a:p>
          <a:p>
            <a:pPr marL="854075" lvl="1" indent="-228600">
              <a:buFont typeface="+mj-lt"/>
              <a:buAutoNum type="arabicParenR"/>
            </a:pPr>
            <a:r>
              <a:rPr lang="en-US" sz="2100" dirty="0" smtClean="0"/>
              <a:t> the mean is located at the center of your graph. </a:t>
            </a:r>
          </a:p>
          <a:p>
            <a:pPr marL="854075" lvl="1" indent="-228600">
              <a:buFont typeface="+mj-lt"/>
              <a:buAutoNum type="arabicParenR"/>
            </a:pPr>
            <a:r>
              <a:rPr lang="en-US" sz="2100" dirty="0" smtClean="0"/>
              <a:t> the SD is the numerical value applied in an increasing/ decreasing fashion on either side of the mean,  to denote  ±1 SD, ±2 SD, ±3 SD,  numerical values. </a:t>
            </a:r>
          </a:p>
          <a:p>
            <a:pPr marL="514350" indent="-514350">
              <a:buFont typeface="+mj-lt"/>
              <a:buAutoNum type="arabicPeriod"/>
            </a:pPr>
            <a:r>
              <a:rPr lang="en-US" sz="2100" dirty="0" smtClean="0"/>
              <a:t>Write the numerical values obtained for ±1 SD, ±2 SD, ±3 SD, ±4 SD next to the correct label on the chart.</a:t>
            </a:r>
          </a:p>
          <a:p>
            <a:pPr marL="514350" indent="-514350">
              <a:buFont typeface="+mj-lt"/>
              <a:buAutoNum type="arabicPeriod"/>
            </a:pPr>
            <a:r>
              <a:rPr lang="en-US" sz="2100" dirty="0" smtClean="0"/>
              <a:t>Draw lines for mean and SDs</a:t>
            </a:r>
          </a:p>
          <a:p>
            <a:pPr marL="514350" indent="-514350">
              <a:buFont typeface="+mj-lt"/>
              <a:buAutoNum type="arabicPeriod"/>
            </a:pPr>
            <a:r>
              <a:rPr lang="en-US" sz="2100" dirty="0" smtClean="0"/>
              <a:t>Begin plotting analyzed QC results.</a:t>
            </a:r>
          </a:p>
          <a:p>
            <a:endParaRPr lang="en-IN" dirty="0"/>
          </a:p>
        </p:txBody>
      </p:sp>
      <p:sp>
        <p:nvSpPr>
          <p:cNvPr id="4" name="Slide Number Placeholder 3"/>
          <p:cNvSpPr>
            <a:spLocks noGrp="1"/>
          </p:cNvSpPr>
          <p:nvPr>
            <p:ph type="sldNum" sz="quarter" idx="10"/>
          </p:nvPr>
        </p:nvSpPr>
        <p:spPr/>
        <p:txBody>
          <a:bodyPr/>
          <a:lstStyle/>
          <a:p>
            <a:fld id="{C80D759A-7290-4EA9-B12F-8AA2AD5C4C42}" type="slidenum">
              <a:rPr lang="en-GB" smtClean="0"/>
              <a:pPr/>
              <a:t>13</a:t>
            </a:fld>
            <a:endParaRPr lang="en-GB"/>
          </a:p>
        </p:txBody>
      </p:sp>
    </p:spTree>
    <p:extLst>
      <p:ext uri="{BB962C8B-B14F-4D97-AF65-F5344CB8AC3E}">
        <p14:creationId xmlns:p14="http://schemas.microsoft.com/office/powerpoint/2010/main" val="85553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We will</a:t>
            </a:r>
            <a:r>
              <a:rPr lang="en-IN" baseline="0" dirty="0" smtClean="0"/>
              <a:t> teach the use of Excel software separately in a video. Please refer to that.</a:t>
            </a:r>
            <a:endParaRPr lang="en-IN" dirty="0"/>
          </a:p>
        </p:txBody>
      </p:sp>
      <p:sp>
        <p:nvSpPr>
          <p:cNvPr id="4" name="Slide Number Placeholder 3"/>
          <p:cNvSpPr>
            <a:spLocks noGrp="1"/>
          </p:cNvSpPr>
          <p:nvPr>
            <p:ph type="sldNum" sz="quarter" idx="10"/>
          </p:nvPr>
        </p:nvSpPr>
        <p:spPr/>
        <p:txBody>
          <a:bodyPr/>
          <a:lstStyle/>
          <a:p>
            <a:fld id="{C80D759A-7290-4EA9-B12F-8AA2AD5C4C42}" type="slidenum">
              <a:rPr lang="en-GB" smtClean="0"/>
              <a:pPr/>
              <a:t>16</a:t>
            </a:fld>
            <a:endParaRPr lang="en-GB"/>
          </a:p>
        </p:txBody>
      </p:sp>
    </p:spTree>
    <p:extLst>
      <p:ext uri="{BB962C8B-B14F-4D97-AF65-F5344CB8AC3E}">
        <p14:creationId xmlns:p14="http://schemas.microsoft.com/office/powerpoint/2010/main" val="146989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You might want to review a new born on a daily basis. A toddler at set frequencies, say</a:t>
            </a:r>
            <a:r>
              <a:rPr lang="en-IN" baseline="0" dirty="0" smtClean="0"/>
              <a:t> monthly? QC monitoring also warrants review</a:t>
            </a:r>
          </a:p>
          <a:p>
            <a:r>
              <a:rPr lang="en-IN" baseline="0" dirty="0" smtClean="0"/>
              <a:t>Your lab must set review frequencies. </a:t>
            </a:r>
          </a:p>
          <a:p>
            <a:pPr marL="171450" indent="-171450">
              <a:buFont typeface="Arial" pitchFamily="34" charset="0"/>
              <a:buChar char="•"/>
            </a:pPr>
            <a:r>
              <a:rPr lang="en-IN" baseline="0" dirty="0" smtClean="0"/>
              <a:t>For random errors, daily monitoring is warranted. Your frontline worker should be able to check and understand the errors and take corrective actions. </a:t>
            </a:r>
          </a:p>
          <a:p>
            <a:pPr marL="171450" indent="-171450">
              <a:buFont typeface="Arial" pitchFamily="34" charset="0"/>
              <a:buChar char="•"/>
            </a:pPr>
            <a:r>
              <a:rPr lang="en-IN" baseline="0" dirty="0" smtClean="0"/>
              <a:t>Emerging systematic errors, can be more subtle. It requires more expertise to detect and should be done by technical supervisory staff. As it is important to detect emerging errors before patients are affected, the lab must set frequency of such reviews. We will talk about this in later sections. However, as a bottom-line, poorly performing parameters require more frequent review, say once in 2-3 days, whereas parameters showing good performance can be reviewed once 1-2 weeks</a:t>
            </a:r>
          </a:p>
          <a:p>
            <a:endParaRPr lang="en-IN" dirty="0"/>
          </a:p>
        </p:txBody>
      </p:sp>
      <p:sp>
        <p:nvSpPr>
          <p:cNvPr id="4" name="Slide Number Placeholder 3"/>
          <p:cNvSpPr>
            <a:spLocks noGrp="1"/>
          </p:cNvSpPr>
          <p:nvPr>
            <p:ph type="sldNum" sz="quarter" idx="10"/>
          </p:nvPr>
        </p:nvSpPr>
        <p:spPr/>
        <p:txBody>
          <a:bodyPr/>
          <a:lstStyle/>
          <a:p>
            <a:fld id="{C80D759A-7290-4EA9-B12F-8AA2AD5C4C42}" type="slidenum">
              <a:rPr lang="en-GB" smtClean="0"/>
              <a:pPr/>
              <a:t>21</a:t>
            </a:fld>
            <a:endParaRPr lang="en-GB"/>
          </a:p>
        </p:txBody>
      </p:sp>
    </p:spTree>
    <p:extLst>
      <p:ext uri="{BB962C8B-B14F-4D97-AF65-F5344CB8AC3E}">
        <p14:creationId xmlns:p14="http://schemas.microsoft.com/office/powerpoint/2010/main" val="373164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C762D3-7A78-439A-A3AC-699331051530}"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9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5787DF-4F71-405F-A6AF-7C7DF2001EBC}"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79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0C2A26-2565-4467-A1CE-1D04059B4E31}"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230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06834D-BCDF-42CD-8EC7-392BA8444CA3}"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764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6F79A-8D6B-430E-BC63-E948078FA708}"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78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ED2F46-296F-49C8-AD5B-AD8655BF1ED5}" type="datetime1">
              <a:rPr lang="en-US" smtClean="0"/>
              <a:pPr/>
              <a:t>7/18/2017</a:t>
            </a:fld>
            <a:endParaRPr lang="en-US"/>
          </a:p>
        </p:txBody>
      </p:sp>
      <p:sp>
        <p:nvSpPr>
          <p:cNvPr id="6" name="Footer Placeholder 5"/>
          <p:cNvSpPr>
            <a:spLocks noGrp="1"/>
          </p:cNvSpPr>
          <p:nvPr>
            <p:ph type="ftr" sz="quarter" idx="11"/>
          </p:nvPr>
        </p:nvSpPr>
        <p:spPr/>
        <p:txBody>
          <a:bodyPr/>
          <a:lstStyle/>
          <a:p>
            <a:r>
              <a:rPr lang="en-US" smtClean="0"/>
              <a:t>QC Training-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180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AC748F-4343-4A10-BA27-7C3A9875C8F1}" type="datetime1">
              <a:rPr lang="en-US" smtClean="0"/>
              <a:pPr/>
              <a:t>7/18/2017</a:t>
            </a:fld>
            <a:endParaRPr lang="en-US"/>
          </a:p>
        </p:txBody>
      </p:sp>
      <p:sp>
        <p:nvSpPr>
          <p:cNvPr id="8" name="Footer Placeholder 7"/>
          <p:cNvSpPr>
            <a:spLocks noGrp="1"/>
          </p:cNvSpPr>
          <p:nvPr>
            <p:ph type="ftr" sz="quarter" idx="11"/>
          </p:nvPr>
        </p:nvSpPr>
        <p:spPr/>
        <p:txBody>
          <a:bodyPr/>
          <a:lstStyle/>
          <a:p>
            <a:r>
              <a:rPr lang="en-US" smtClean="0"/>
              <a:t>QC Training- Labs for Life Project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520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E7E81D-B82F-47C4-9BE6-3BDD40224C82}" type="datetime1">
              <a:rPr lang="en-US" smtClean="0"/>
              <a:pPr/>
              <a:t>7/18/2017</a:t>
            </a:fld>
            <a:endParaRPr lang="en-US"/>
          </a:p>
        </p:txBody>
      </p:sp>
      <p:sp>
        <p:nvSpPr>
          <p:cNvPr id="4" name="Footer Placeholder 3"/>
          <p:cNvSpPr>
            <a:spLocks noGrp="1"/>
          </p:cNvSpPr>
          <p:nvPr>
            <p:ph type="ftr" sz="quarter" idx="11"/>
          </p:nvPr>
        </p:nvSpPr>
        <p:spPr/>
        <p:txBody>
          <a:bodyPr/>
          <a:lstStyle/>
          <a:p>
            <a:r>
              <a:rPr lang="en-US" smtClean="0"/>
              <a:t>QC Training-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26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518E96-C332-4E15-BF49-9EC5882BBAA4}" type="datetime1">
              <a:rPr lang="en-US" smtClean="0"/>
              <a:pPr/>
              <a:t>7/18/2017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QC Training- Labs for Life Project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355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4DFBFBF-DD97-4D11-8E66-9CCD71D8C1C9}" type="datetime1">
              <a:rPr lang="en-US" smtClean="0"/>
              <a:pPr/>
              <a:t>7/18/2017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QC Training- Labs for Life Project</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7679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4F873-4FA1-4C06-93A3-AF537E48EBAB}" type="datetime1">
              <a:rPr lang="en-US" smtClean="0"/>
              <a:pPr/>
              <a:t>7/18/2017</a:t>
            </a:fld>
            <a:endParaRPr lang="en-US"/>
          </a:p>
        </p:txBody>
      </p:sp>
      <p:sp>
        <p:nvSpPr>
          <p:cNvPr id="6" name="Footer Placeholder 5"/>
          <p:cNvSpPr>
            <a:spLocks noGrp="1"/>
          </p:cNvSpPr>
          <p:nvPr>
            <p:ph type="ftr" sz="quarter" idx="11"/>
          </p:nvPr>
        </p:nvSpPr>
        <p:spPr/>
        <p:txBody>
          <a:bodyPr/>
          <a:lstStyle/>
          <a:p>
            <a:r>
              <a:rPr lang="en-US" smtClean="0"/>
              <a:t>QC Training-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237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BCFEF51-AEBC-448B-BDF0-32EEA31AB131}" type="datetime1">
              <a:rPr lang="en-US" smtClean="0"/>
              <a:pPr/>
              <a:t>7/18/2017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QC Training- Labs for Life Project</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84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Physicist" TargetMode="External"/><Relationship Id="rId2" Type="http://schemas.openxmlformats.org/officeDocument/2006/relationships/hyperlink" Target="http://en.wikipedia.org/wiki/United_States" TargetMode="External"/><Relationship Id="rId1" Type="http://schemas.openxmlformats.org/officeDocument/2006/relationships/slideLayout" Target="../slideLayouts/slideLayout2.xml"/><Relationship Id="rId5" Type="http://schemas.openxmlformats.org/officeDocument/2006/relationships/hyperlink" Target="http://en.wikipedia.org/wiki/Statistician" TargetMode="External"/><Relationship Id="rId4" Type="http://schemas.openxmlformats.org/officeDocument/2006/relationships/hyperlink" Target="http://en.wikipedia.org/wiki/Engine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2960" y="758952"/>
            <a:ext cx="7787640" cy="3566160"/>
          </a:xfrm>
        </p:spPr>
        <p:txBody>
          <a:bodyPr>
            <a:normAutofit/>
          </a:bodyPr>
          <a:lstStyle/>
          <a:p>
            <a:pPr algn="ctr"/>
            <a:r>
              <a:rPr lang="en-US" sz="6600" b="1" dirty="0" smtClean="0">
                <a:solidFill>
                  <a:schemeClr val="tx1"/>
                </a:solidFill>
                <a:latin typeface="+mn-lt"/>
              </a:rPr>
              <a:t>Levey-Jennings Charts</a:t>
            </a:r>
            <a:br>
              <a:rPr lang="en-US" sz="6600" b="1" dirty="0" smtClean="0">
                <a:solidFill>
                  <a:schemeClr val="tx1"/>
                </a:solidFill>
                <a:latin typeface="+mn-lt"/>
              </a:rPr>
            </a:br>
            <a:r>
              <a:rPr lang="en-US" sz="3200" b="1" dirty="0" smtClean="0">
                <a:solidFill>
                  <a:schemeClr val="tx1"/>
                </a:solidFill>
                <a:latin typeface="+mn-lt"/>
              </a:rPr>
              <a:t>Graphically Representing your data</a:t>
            </a:r>
            <a:br>
              <a:rPr lang="en-US" sz="3200" b="1" dirty="0" smtClean="0">
                <a:solidFill>
                  <a:schemeClr val="tx1"/>
                </a:solidFill>
                <a:latin typeface="+mn-lt"/>
              </a:rPr>
            </a:br>
            <a:r>
              <a:rPr lang="en-US" sz="3200" b="1" dirty="0" smtClean="0">
                <a:solidFill>
                  <a:schemeClr val="tx1"/>
                </a:solidFill>
                <a:latin typeface="+mn-lt"/>
              </a:rPr>
              <a:t/>
            </a:r>
            <a:br>
              <a:rPr lang="en-US" sz="3200" b="1" dirty="0" smtClean="0">
                <a:solidFill>
                  <a:schemeClr val="tx1"/>
                </a:solidFill>
                <a:latin typeface="+mn-lt"/>
              </a:rPr>
            </a:br>
            <a:r>
              <a:rPr lang="en-US" sz="6600" b="1" dirty="0" smtClean="0">
                <a:solidFill>
                  <a:srgbClr val="FF0000"/>
                </a:solidFill>
                <a:latin typeface="+mn-lt"/>
              </a:rPr>
              <a:t>Labs for Life Project</a:t>
            </a:r>
            <a:endParaRPr lang="en-US" sz="6600" b="1" dirty="0">
              <a:solidFill>
                <a:srgbClr val="FF0000"/>
              </a:solidFill>
              <a:latin typeface="+mn-lt"/>
            </a:endParaRPr>
          </a:p>
        </p:txBody>
      </p:sp>
      <p:sp>
        <p:nvSpPr>
          <p:cNvPr id="5" name="Subtitle 4"/>
          <p:cNvSpPr>
            <a:spLocks noGrp="1"/>
          </p:cNvSpPr>
          <p:nvPr>
            <p:ph type="subTitle" idx="1"/>
          </p:nvPr>
        </p:nvSpPr>
        <p:spPr/>
        <p:txBody>
          <a:bodyPr>
            <a:normAutofit/>
          </a:bodyPr>
          <a:lstStyle/>
          <a:p>
            <a:pPr algn="ctr"/>
            <a:r>
              <a:rPr lang="en-US" sz="2800" b="1" dirty="0" smtClean="0">
                <a:solidFill>
                  <a:schemeClr val="tx1"/>
                </a:solidFill>
                <a:latin typeface="+mn-lt"/>
              </a:rPr>
              <a:t>Quality CONTROL TRAINING</a:t>
            </a:r>
            <a:endParaRPr lang="en-US" sz="2800" b="1" dirty="0">
              <a:solidFill>
                <a:schemeClr val="tx1"/>
              </a:solidFill>
              <a:latin typeface="+mn-lt"/>
            </a:endParaRPr>
          </a:p>
        </p:txBody>
      </p:sp>
    </p:spTree>
    <p:extLst>
      <p:ext uri="{BB962C8B-B14F-4D97-AF65-F5344CB8AC3E}">
        <p14:creationId xmlns:p14="http://schemas.microsoft.com/office/powerpoint/2010/main" val="300620087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03996"/>
          </a:xfrm>
        </p:spPr>
        <p:txBody>
          <a:bodyPr>
            <a:normAutofit/>
          </a:bodyPr>
          <a:lstStyle/>
          <a:p>
            <a:r>
              <a:rPr lang="en-US" sz="4000" b="1" dirty="0" err="1" smtClean="0">
                <a:solidFill>
                  <a:srgbClr val="0077C0"/>
                </a:solidFill>
                <a:latin typeface="+mn-lt"/>
                <a:cs typeface="Times New Roman" pitchFamily="18" charset="0"/>
              </a:rPr>
              <a:t>Levey</a:t>
            </a:r>
            <a:r>
              <a:rPr lang="en-US" sz="4000" b="1" dirty="0" smtClean="0">
                <a:solidFill>
                  <a:srgbClr val="0077C0"/>
                </a:solidFill>
                <a:latin typeface="+mn-lt"/>
                <a:cs typeface="Times New Roman" pitchFamily="18" charset="0"/>
              </a:rPr>
              <a:t>–Jennings (LJ) chart</a:t>
            </a:r>
            <a:endParaRPr lang="en-US" sz="4000" dirty="0">
              <a:solidFill>
                <a:srgbClr val="0077C0"/>
              </a:solidFill>
              <a:latin typeface="+mn-lt"/>
            </a:endParaRPr>
          </a:p>
        </p:txBody>
      </p:sp>
      <p:sp>
        <p:nvSpPr>
          <p:cNvPr id="4" name="Rectangle 3"/>
          <p:cNvSpPr>
            <a:spLocks noGrp="1" noChangeArrowheads="1"/>
          </p:cNvSpPr>
          <p:nvPr>
            <p:ph idx="1"/>
          </p:nvPr>
        </p:nvSpPr>
        <p:spPr>
          <a:xfrm>
            <a:off x="609600" y="1524000"/>
            <a:ext cx="7772400" cy="4802294"/>
          </a:xfrm>
        </p:spPr>
        <p:txBody>
          <a:bodyPr>
            <a:normAutofit/>
          </a:bodyPr>
          <a:lstStyle/>
          <a:p>
            <a:pPr marL="514350" indent="-514350">
              <a:lnSpc>
                <a:spcPct val="120000"/>
              </a:lnSpc>
              <a:spcBef>
                <a:spcPts val="1500"/>
              </a:spcBef>
              <a:buFont typeface="+mj-lt"/>
              <a:buAutoNum type="arabicPeriod"/>
            </a:pPr>
            <a:r>
              <a:rPr lang="en-US" sz="3027" dirty="0">
                <a:cs typeface="Times New Roman" pitchFamily="18" charset="0"/>
              </a:rPr>
              <a:t>A graphical method for displaying control results and evaluating whether a procedure is in-control or out-of-control</a:t>
            </a:r>
          </a:p>
          <a:p>
            <a:pPr marL="514350" indent="-514350">
              <a:lnSpc>
                <a:spcPct val="120000"/>
              </a:lnSpc>
              <a:spcBef>
                <a:spcPts val="1500"/>
              </a:spcBef>
              <a:buFont typeface="+mj-lt"/>
              <a:buAutoNum type="arabicPeriod"/>
            </a:pPr>
            <a:r>
              <a:rPr lang="en-US" sz="3027" dirty="0" smtClean="0">
                <a:cs typeface="Times New Roman" pitchFamily="18" charset="0"/>
              </a:rPr>
              <a:t>Daily control </a:t>
            </a:r>
            <a:r>
              <a:rPr lang="en-US" sz="3027" dirty="0">
                <a:cs typeface="Times New Roman" pitchFamily="18" charset="0"/>
              </a:rPr>
              <a:t>values </a:t>
            </a:r>
            <a:r>
              <a:rPr lang="en-US" sz="3027" dirty="0" smtClean="0">
                <a:cs typeface="Times New Roman" pitchFamily="18" charset="0"/>
              </a:rPr>
              <a:t>are </a:t>
            </a:r>
            <a:r>
              <a:rPr lang="en-US" sz="3027" dirty="0">
                <a:cs typeface="Times New Roman" pitchFamily="18" charset="0"/>
              </a:rPr>
              <a:t>plotted versus time </a:t>
            </a:r>
          </a:p>
          <a:p>
            <a:pPr marL="514350" indent="-514350">
              <a:lnSpc>
                <a:spcPct val="120000"/>
              </a:lnSpc>
              <a:spcBef>
                <a:spcPts val="1500"/>
              </a:spcBef>
              <a:buFont typeface="+mj-lt"/>
              <a:buAutoNum type="arabicPeriod"/>
            </a:pPr>
            <a:r>
              <a:rPr lang="en-US" sz="3027" dirty="0">
                <a:cs typeface="Times New Roman" pitchFamily="18" charset="0"/>
              </a:rPr>
              <a:t>Lines are drawn from point to point to </a:t>
            </a:r>
            <a:r>
              <a:rPr lang="en-US" sz="3027" dirty="0" smtClean="0">
                <a:cs typeface="Times New Roman" pitchFamily="18" charset="0"/>
              </a:rPr>
              <a:t>understand </a:t>
            </a:r>
            <a:r>
              <a:rPr lang="en-US" sz="3027" dirty="0">
                <a:cs typeface="Times New Roman" pitchFamily="18" charset="0"/>
              </a:rPr>
              <a:t>any trends, shifts, or random </a:t>
            </a:r>
            <a:r>
              <a:rPr lang="en-US" sz="3027" dirty="0" smtClean="0">
                <a:cs typeface="Times New Roman" pitchFamily="18" charset="0"/>
              </a:rPr>
              <a:t>variations</a:t>
            </a:r>
          </a:p>
          <a:p>
            <a:pPr>
              <a:lnSpc>
                <a:spcPct val="120000"/>
              </a:lnSpc>
              <a:spcBef>
                <a:spcPts val="1500"/>
              </a:spcBef>
            </a:pPr>
            <a:endParaRPr lang="en-US" sz="2500" dirty="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98637"/>
            <a:ext cx="8229600" cy="4525963"/>
          </a:xfrm>
        </p:spPr>
        <p:txBody>
          <a:bodyPr>
            <a:normAutofit/>
          </a:bodyPr>
          <a:lstStyle/>
          <a:p>
            <a:pPr marL="514350" indent="-514350">
              <a:lnSpc>
                <a:spcPct val="120000"/>
              </a:lnSpc>
              <a:spcBef>
                <a:spcPts val="1500"/>
              </a:spcBef>
              <a:buFont typeface="+mj-lt"/>
              <a:buAutoNum type="arabicPeriod" startAt="4"/>
            </a:pPr>
            <a:r>
              <a:rPr lang="en-IN" sz="2800" dirty="0"/>
              <a:t>The first step is to calculate decision limits</a:t>
            </a:r>
            <a:r>
              <a:rPr lang="en-IN" sz="2800" dirty="0" smtClean="0"/>
              <a:t>.</a:t>
            </a:r>
          </a:p>
          <a:p>
            <a:pPr marL="514350" indent="-514350">
              <a:lnSpc>
                <a:spcPct val="120000"/>
              </a:lnSpc>
              <a:spcBef>
                <a:spcPts val="1500"/>
              </a:spcBef>
              <a:buFont typeface="+mj-lt"/>
              <a:buAutoNum type="arabicPeriod" startAt="4"/>
            </a:pPr>
            <a:r>
              <a:rPr lang="en-IN" sz="2800" dirty="0" smtClean="0"/>
              <a:t>Standard </a:t>
            </a:r>
            <a:r>
              <a:rPr lang="en-IN" sz="2800" dirty="0"/>
              <a:t>deviation is commonly </a:t>
            </a:r>
            <a:r>
              <a:rPr lang="en-IN" sz="2800" dirty="0" smtClean="0"/>
              <a:t>used to set the limits</a:t>
            </a:r>
          </a:p>
          <a:p>
            <a:pPr marL="514350" indent="-514350">
              <a:lnSpc>
                <a:spcPct val="120000"/>
              </a:lnSpc>
              <a:spcBef>
                <a:spcPts val="1500"/>
              </a:spcBef>
              <a:buFont typeface="+mj-lt"/>
              <a:buAutoNum type="arabicPeriod" startAt="4"/>
            </a:pPr>
            <a:r>
              <a:rPr lang="en-IN" sz="2800" dirty="0"/>
              <a:t>These limits are ±1SD, ±2SD and ±3SD from the mean</a:t>
            </a:r>
            <a:r>
              <a:rPr lang="en-IN" sz="2500" dirty="0" smtClean="0"/>
              <a:t>. </a:t>
            </a:r>
            <a:endParaRPr lang="en-IN" sz="2800" dirty="0" smtClean="0"/>
          </a:p>
          <a:p>
            <a:pPr marL="514350" indent="-514350">
              <a:lnSpc>
                <a:spcPct val="120000"/>
              </a:lnSpc>
              <a:spcBef>
                <a:spcPts val="1500"/>
              </a:spcBef>
              <a:buFont typeface="+mj-lt"/>
              <a:buAutoNum type="arabicPeriod" startAt="4"/>
            </a:pPr>
            <a:r>
              <a:rPr lang="en-IN" sz="2800" dirty="0" smtClean="0"/>
              <a:t>A </a:t>
            </a:r>
            <a:r>
              <a:rPr lang="en-IN" sz="2800" dirty="0"/>
              <a:t>chart is created for each test and level of control</a:t>
            </a:r>
            <a:r>
              <a:rPr lang="en-IN" sz="2800" dirty="0" smtClean="0"/>
              <a:t>.</a:t>
            </a:r>
            <a:endParaRPr lang="en-IN" sz="2800" dirty="0"/>
          </a:p>
        </p:txBody>
      </p:sp>
      <p:sp>
        <p:nvSpPr>
          <p:cNvPr id="2" name="Title 1"/>
          <p:cNvSpPr>
            <a:spLocks noGrp="1"/>
          </p:cNvSpPr>
          <p:nvPr>
            <p:ph type="title"/>
          </p:nvPr>
        </p:nvSpPr>
        <p:spPr>
          <a:xfrm>
            <a:off x="822960" y="286605"/>
            <a:ext cx="7543800" cy="703996"/>
          </a:xfrm>
        </p:spPr>
        <p:txBody>
          <a:bodyPr>
            <a:normAutofit/>
          </a:bodyPr>
          <a:lstStyle/>
          <a:p>
            <a:r>
              <a:rPr lang="en-US" sz="4000" b="1" dirty="0" err="1">
                <a:solidFill>
                  <a:srgbClr val="0077C0"/>
                </a:solidFill>
                <a:latin typeface="+mn-lt"/>
                <a:cs typeface="Times New Roman" pitchFamily="18" charset="0"/>
              </a:rPr>
              <a:t>Levey</a:t>
            </a:r>
            <a:r>
              <a:rPr lang="en-US" sz="4000" b="1" dirty="0">
                <a:solidFill>
                  <a:srgbClr val="0077C0"/>
                </a:solidFill>
                <a:latin typeface="+mn-lt"/>
                <a:cs typeface="Times New Roman" pitchFamily="18" charset="0"/>
              </a:rPr>
              <a:t>–Jennings </a:t>
            </a:r>
            <a:r>
              <a:rPr lang="en-US" sz="4000" b="1" dirty="0" smtClean="0">
                <a:solidFill>
                  <a:srgbClr val="0077C0"/>
                </a:solidFill>
                <a:latin typeface="+mn-lt"/>
                <a:cs typeface="Times New Roman" pitchFamily="18" charset="0"/>
              </a:rPr>
              <a:t> chart and SD</a:t>
            </a:r>
            <a:endParaRPr lang="en-IN" sz="4000" dirty="0">
              <a:solidFill>
                <a:srgbClr val="0077C0"/>
              </a:solidFill>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1467016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solidFill>
                  <a:srgbClr val="0077C0"/>
                </a:solidFill>
                <a:latin typeface="+mn-lt"/>
              </a:rPr>
              <a:t>How to create LJ chart</a:t>
            </a:r>
            <a:endParaRPr lang="en-IN" sz="4000" b="1" dirty="0">
              <a:solidFill>
                <a:srgbClr val="0077C0"/>
              </a:solidFill>
              <a:latin typeface="+mn-lt"/>
            </a:endParaRPr>
          </a:p>
        </p:txBody>
      </p:sp>
      <p:sp>
        <p:nvSpPr>
          <p:cNvPr id="3" name="Content Placeholder 2"/>
          <p:cNvSpPr>
            <a:spLocks noGrp="1"/>
          </p:cNvSpPr>
          <p:nvPr>
            <p:ph idx="1"/>
          </p:nvPr>
        </p:nvSpPr>
        <p:spPr>
          <a:xfrm>
            <a:off x="486770" y="1600200"/>
            <a:ext cx="7895230" cy="4525963"/>
          </a:xfrm>
        </p:spPr>
        <p:txBody>
          <a:bodyPr>
            <a:normAutofit fontScale="92500" lnSpcReduction="20000"/>
          </a:bodyPr>
          <a:lstStyle/>
          <a:p>
            <a:pPr>
              <a:lnSpc>
                <a:spcPct val="120000"/>
              </a:lnSpc>
              <a:spcBef>
                <a:spcPts val="1500"/>
              </a:spcBef>
              <a:defRPr/>
            </a:pPr>
            <a:r>
              <a:rPr lang="en-US" sz="2500" dirty="0"/>
              <a:t>Need tools for data management and analysis</a:t>
            </a:r>
          </a:p>
          <a:p>
            <a:pPr lvl="1">
              <a:lnSpc>
                <a:spcPct val="120000"/>
              </a:lnSpc>
              <a:spcBef>
                <a:spcPts val="1500"/>
              </a:spcBef>
              <a:buFont typeface="Courier New" pitchFamily="49" charset="0"/>
              <a:buChar char="o"/>
              <a:defRPr/>
            </a:pPr>
            <a:r>
              <a:rPr lang="en-US" sz="2500" b="1" dirty="0" smtClean="0"/>
              <a:t>Manual </a:t>
            </a:r>
            <a:r>
              <a:rPr lang="en-US" sz="2500" b="1" dirty="0"/>
              <a:t>methods</a:t>
            </a:r>
          </a:p>
          <a:p>
            <a:pPr lvl="2">
              <a:lnSpc>
                <a:spcPct val="120000"/>
              </a:lnSpc>
              <a:spcBef>
                <a:spcPts val="1500"/>
              </a:spcBef>
              <a:buFont typeface="Wingdings" pitchFamily="2" charset="2"/>
              <a:buChar char="§"/>
              <a:defRPr/>
            </a:pPr>
            <a:r>
              <a:rPr lang="en-US" sz="2500" dirty="0" smtClean="0"/>
              <a:t>Arithmetic Graph </a:t>
            </a:r>
            <a:r>
              <a:rPr lang="en-US" sz="2500" dirty="0"/>
              <a:t>paper</a:t>
            </a:r>
          </a:p>
          <a:p>
            <a:pPr lvl="2">
              <a:lnSpc>
                <a:spcPct val="120000"/>
              </a:lnSpc>
              <a:spcBef>
                <a:spcPts val="1500"/>
              </a:spcBef>
              <a:buFont typeface="Wingdings" pitchFamily="2" charset="2"/>
              <a:buChar char="§"/>
              <a:defRPr/>
            </a:pPr>
            <a:r>
              <a:rPr lang="en-US" sz="2500" dirty="0"/>
              <a:t>Calculator</a:t>
            </a:r>
          </a:p>
          <a:p>
            <a:pPr lvl="1">
              <a:lnSpc>
                <a:spcPct val="120000"/>
              </a:lnSpc>
              <a:spcBef>
                <a:spcPts val="1500"/>
              </a:spcBef>
              <a:buFont typeface="Courier New" pitchFamily="49" charset="0"/>
              <a:buChar char="o"/>
              <a:defRPr/>
            </a:pPr>
            <a:r>
              <a:rPr lang="en-US" sz="2500" b="1" dirty="0" smtClean="0"/>
              <a:t>Computer </a:t>
            </a:r>
            <a:r>
              <a:rPr lang="en-US" sz="2500" b="1" dirty="0"/>
              <a:t>system</a:t>
            </a:r>
          </a:p>
          <a:p>
            <a:pPr lvl="2">
              <a:lnSpc>
                <a:spcPct val="120000"/>
              </a:lnSpc>
              <a:spcBef>
                <a:spcPts val="1500"/>
              </a:spcBef>
              <a:buFont typeface="Wingdings" pitchFamily="2" charset="2"/>
              <a:buChar char="§"/>
              <a:defRPr/>
            </a:pPr>
            <a:r>
              <a:rPr lang="en-US" sz="2500" dirty="0" smtClean="0"/>
              <a:t>MS Excel software</a:t>
            </a:r>
          </a:p>
          <a:p>
            <a:pPr lvl="2">
              <a:lnSpc>
                <a:spcPct val="120000"/>
              </a:lnSpc>
              <a:spcBef>
                <a:spcPts val="1500"/>
              </a:spcBef>
              <a:buFont typeface="Wingdings" pitchFamily="2" charset="2"/>
              <a:buChar char="§"/>
              <a:defRPr/>
            </a:pPr>
            <a:r>
              <a:rPr lang="en-US" sz="2500" dirty="0" smtClean="0"/>
              <a:t>Quality software program like </a:t>
            </a:r>
            <a:r>
              <a:rPr lang="en-US" sz="2500" dirty="0" err="1" smtClean="0"/>
              <a:t>Westagrd</a:t>
            </a:r>
            <a:r>
              <a:rPr lang="en-US" sz="2500" dirty="0" smtClean="0"/>
              <a:t> QC, Labs for Life QC Soft</a:t>
            </a:r>
            <a:endParaRPr lang="en-US" sz="2500" dirty="0"/>
          </a:p>
          <a:p>
            <a:pPr>
              <a:lnSpc>
                <a:spcPct val="120000"/>
              </a:lnSpc>
              <a:spcBef>
                <a:spcPts val="1500"/>
              </a:spcBef>
            </a:pPr>
            <a:endParaRPr lang="en-IN" sz="2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68088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228600"/>
            <a:ext cx="83058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95195434-3600-40E2-8E34-2F9431A5EF03}" type="datetime1">
              <a:rPr lang="en-US" smtClean="0"/>
              <a:pPr/>
              <a:t>7/18/2017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B96997-3E86-4DE3-B309-D87BD957367A}" type="datetime1">
              <a:rPr lang="en-US" smtClean="0"/>
              <a:t>7/18/2017</a:t>
            </a:fld>
            <a:endParaRPr lang="en-US"/>
          </a:p>
        </p:txBody>
      </p:sp>
      <p:sp>
        <p:nvSpPr>
          <p:cNvPr id="6" name="Footer Placeholder 5"/>
          <p:cNvSpPr>
            <a:spLocks noGrp="1"/>
          </p:cNvSpPr>
          <p:nvPr>
            <p:ph type="ftr" sz="quarter" idx="11"/>
          </p:nvPr>
        </p:nvSpPr>
        <p:spPr/>
        <p:txBody>
          <a:bodyPr/>
          <a:lstStyle/>
          <a:p>
            <a:r>
              <a:rPr lang="en-US" smtClean="0"/>
              <a:t>QC Training- Labs for Life Project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2" name="Title 1"/>
          <p:cNvSpPr>
            <a:spLocks noGrp="1"/>
          </p:cNvSpPr>
          <p:nvPr>
            <p:ph type="title" idx="4294967295"/>
          </p:nvPr>
        </p:nvSpPr>
        <p:spPr>
          <a:xfrm>
            <a:off x="0" y="304800"/>
            <a:ext cx="4114800" cy="1143000"/>
          </a:xfrm>
        </p:spPr>
        <p:txBody>
          <a:bodyPr/>
          <a:lstStyle/>
          <a:p>
            <a:r>
              <a:rPr lang="en-GB" b="1" smtClean="0">
                <a:solidFill>
                  <a:schemeClr val="tx1"/>
                </a:solidFill>
                <a:latin typeface="+mn-lt"/>
              </a:rPr>
              <a:t>Two Level QC</a:t>
            </a:r>
            <a:endParaRPr lang="en-GB" b="1" dirty="0">
              <a:solidFill>
                <a:schemeClr val="tx1"/>
              </a:solidFill>
              <a:latin typeface="+mn-lt"/>
            </a:endParaRPr>
          </a:p>
        </p:txBody>
      </p:sp>
      <p:sp>
        <p:nvSpPr>
          <p:cNvPr id="5" name="TextBox 4"/>
          <p:cNvSpPr txBox="1"/>
          <p:nvPr/>
        </p:nvSpPr>
        <p:spPr>
          <a:xfrm>
            <a:off x="228600" y="1828800"/>
            <a:ext cx="4724400" cy="4339650"/>
          </a:xfrm>
          <a:prstGeom prst="rect">
            <a:avLst/>
          </a:prstGeom>
          <a:noFill/>
        </p:spPr>
        <p:txBody>
          <a:bodyPr wrap="square" rtlCol="0">
            <a:spAutoFit/>
          </a:bodyPr>
          <a:lstStyle/>
          <a:p>
            <a:pPr marL="342900" indent="-342900">
              <a:buFont typeface="Wingdings" panose="05000000000000000000" pitchFamily="2" charset="2"/>
              <a:buChar char="q"/>
            </a:pPr>
            <a:r>
              <a:rPr lang="en-GB" sz="2400" b="1" dirty="0" smtClean="0">
                <a:solidFill>
                  <a:srgbClr val="C00000"/>
                </a:solidFill>
              </a:rPr>
              <a:t>Two levels of controls in AST.</a:t>
            </a:r>
          </a:p>
          <a:p>
            <a:pPr marL="342900" indent="-342900">
              <a:buFont typeface="Wingdings" panose="05000000000000000000" pitchFamily="2" charset="2"/>
              <a:buChar char="q"/>
            </a:pPr>
            <a:endParaRPr lang="en-GB" sz="2400" b="1" dirty="0" smtClean="0">
              <a:solidFill>
                <a:srgbClr val="C00000"/>
              </a:solidFill>
            </a:endParaRPr>
          </a:p>
          <a:p>
            <a:pPr marL="342900" indent="-342900">
              <a:buFont typeface="Wingdings" panose="05000000000000000000" pitchFamily="2" charset="2"/>
              <a:buChar char="q"/>
            </a:pPr>
            <a:r>
              <a:rPr lang="en-GB" sz="2400" b="1" dirty="0">
                <a:solidFill>
                  <a:srgbClr val="C00000"/>
                </a:solidFill>
              </a:rPr>
              <a:t>2</a:t>
            </a:r>
            <a:r>
              <a:rPr lang="en-GB" sz="2400" b="1" dirty="0" smtClean="0">
                <a:solidFill>
                  <a:srgbClr val="C00000"/>
                </a:solidFill>
              </a:rPr>
              <a:t>0 Days run</a:t>
            </a:r>
          </a:p>
          <a:p>
            <a:pPr marL="342900" indent="-342900">
              <a:buFont typeface="Wingdings" panose="05000000000000000000" pitchFamily="2" charset="2"/>
              <a:buChar char="q"/>
            </a:pPr>
            <a:endParaRPr lang="en-GB" sz="2400" b="1" dirty="0" smtClean="0">
              <a:solidFill>
                <a:srgbClr val="C00000"/>
              </a:solidFill>
            </a:endParaRPr>
          </a:p>
          <a:p>
            <a:pPr marL="342900" indent="-342900">
              <a:buFont typeface="Wingdings" panose="05000000000000000000" pitchFamily="2" charset="2"/>
              <a:buChar char="q"/>
            </a:pPr>
            <a:r>
              <a:rPr lang="en-GB" sz="2400" b="1" dirty="0" smtClean="0">
                <a:solidFill>
                  <a:srgbClr val="C00000"/>
                </a:solidFill>
              </a:rPr>
              <a:t>Calculate Mean &amp; SD</a:t>
            </a:r>
          </a:p>
          <a:p>
            <a:pPr marL="342900" indent="-342900">
              <a:buFont typeface="Wingdings" panose="05000000000000000000" pitchFamily="2" charset="2"/>
              <a:buChar char="q"/>
            </a:pPr>
            <a:endParaRPr lang="en-GB" sz="2400" b="1" dirty="0" smtClean="0">
              <a:solidFill>
                <a:srgbClr val="C00000"/>
              </a:solidFill>
            </a:endParaRPr>
          </a:p>
          <a:p>
            <a:pPr marL="342900" indent="-342900">
              <a:buFont typeface="Wingdings" panose="05000000000000000000" pitchFamily="2" charset="2"/>
              <a:buChar char="q"/>
            </a:pPr>
            <a:r>
              <a:rPr lang="en-GB" sz="2400" b="1" dirty="0" smtClean="0">
                <a:solidFill>
                  <a:srgbClr val="C00000"/>
                </a:solidFill>
              </a:rPr>
              <a:t>Calculate </a:t>
            </a:r>
            <a:r>
              <a:rPr lang="en-US" sz="2400" b="1" dirty="0" smtClean="0">
                <a:solidFill>
                  <a:srgbClr val="C00000"/>
                </a:solidFill>
              </a:rPr>
              <a:t>±1 SD, ±2 SD, ±3 SD</a:t>
            </a:r>
          </a:p>
          <a:p>
            <a:endParaRPr lang="en-US" sz="2400" b="1" dirty="0" smtClean="0">
              <a:solidFill>
                <a:srgbClr val="C00000"/>
              </a:solidFill>
            </a:endParaRPr>
          </a:p>
          <a:p>
            <a:pPr marL="342900" indent="-342900">
              <a:buFont typeface="Wingdings" panose="05000000000000000000" pitchFamily="2" charset="2"/>
              <a:buChar char="q"/>
            </a:pPr>
            <a:r>
              <a:rPr lang="en-US" sz="2400" b="1" dirty="0" smtClean="0">
                <a:solidFill>
                  <a:srgbClr val="C00000"/>
                </a:solidFill>
              </a:rPr>
              <a:t>Assign the mean and range on 2 charts </a:t>
            </a:r>
          </a:p>
          <a:p>
            <a:endParaRPr lang="en-GB" b="1" dirty="0" smtClean="0">
              <a:solidFill>
                <a:srgbClr val="C00000"/>
              </a:solidFill>
            </a:endParaRPr>
          </a:p>
          <a:p>
            <a:pPr>
              <a:buFont typeface="Arial" pitchFamily="34" charset="0"/>
              <a:buChar char="•"/>
            </a:pPr>
            <a:endParaRPr lang="en-GB"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85800"/>
            <a:ext cx="3098800" cy="548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133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781326169"/>
              </p:ext>
            </p:extLst>
          </p:nvPr>
        </p:nvGraphicFramePr>
        <p:xfrm>
          <a:off x="228600" y="152401"/>
          <a:ext cx="8686800" cy="3200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389405901"/>
              </p:ext>
            </p:extLst>
          </p:nvPr>
        </p:nvGraphicFramePr>
        <p:xfrm>
          <a:off x="228600" y="3429000"/>
          <a:ext cx="8686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0"/>
          </p:nvPr>
        </p:nvSpPr>
        <p:spPr/>
        <p:txBody>
          <a:bodyPr/>
          <a:lstStyle/>
          <a:p>
            <a:fld id="{262CBD5F-49D5-4EEC-AC59-A561378126CB}" type="datetime1">
              <a:rPr lang="en-US" smtClean="0"/>
              <a:pPr/>
              <a:t>7/18/2017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solidFill>
                <a:latin typeface="+mn-lt"/>
              </a:rPr>
              <a:t>Excel</a:t>
            </a:r>
            <a:endParaRPr lang="en-GB" b="1" dirty="0">
              <a:solidFill>
                <a:schemeClr val="tx1"/>
              </a:solidFill>
              <a:latin typeface="+mn-lt"/>
            </a:endParaRPr>
          </a:p>
        </p:txBody>
      </p:sp>
      <p:sp>
        <p:nvSpPr>
          <p:cNvPr id="3" name="Content Placeholder 2"/>
          <p:cNvSpPr>
            <a:spLocks noGrp="1"/>
          </p:cNvSpPr>
          <p:nvPr>
            <p:ph idx="1"/>
          </p:nvPr>
        </p:nvSpPr>
        <p:spPr>
          <a:xfrm>
            <a:off x="457201" y="1845734"/>
            <a:ext cx="8229600" cy="4023360"/>
          </a:xfrm>
        </p:spPr>
        <p:txBody>
          <a:bodyPr>
            <a:normAutofit/>
          </a:bodyPr>
          <a:lstStyle/>
          <a:p>
            <a:r>
              <a:rPr lang="en-GB" sz="3200" dirty="0" smtClean="0">
                <a:solidFill>
                  <a:schemeClr val="tx1"/>
                </a:solidFill>
              </a:rPr>
              <a:t>Plot LJ- </a:t>
            </a:r>
          </a:p>
          <a:p>
            <a:r>
              <a:rPr lang="en-GB" sz="3200" dirty="0" smtClean="0">
                <a:solidFill>
                  <a:schemeClr val="tx1"/>
                </a:solidFill>
              </a:rPr>
              <a:t>Glucose Level1 for the month of Nov 2015 from 1</a:t>
            </a:r>
            <a:r>
              <a:rPr lang="en-GB" sz="3200" baseline="30000" dirty="0" smtClean="0">
                <a:solidFill>
                  <a:schemeClr val="tx1"/>
                </a:solidFill>
              </a:rPr>
              <a:t>st</a:t>
            </a:r>
            <a:r>
              <a:rPr lang="en-GB" sz="3200" dirty="0" smtClean="0">
                <a:solidFill>
                  <a:schemeClr val="tx1"/>
                </a:solidFill>
              </a:rPr>
              <a:t> Nov to 20</a:t>
            </a:r>
            <a:r>
              <a:rPr lang="en-GB" sz="3200" baseline="30000" dirty="0" smtClean="0">
                <a:solidFill>
                  <a:schemeClr val="tx1"/>
                </a:solidFill>
              </a:rPr>
              <a:t>th</a:t>
            </a:r>
            <a:r>
              <a:rPr lang="en-GB" sz="3200" dirty="0" smtClean="0">
                <a:solidFill>
                  <a:schemeClr val="tx1"/>
                </a:solidFill>
              </a:rPr>
              <a:t> Nov.</a:t>
            </a:r>
          </a:p>
          <a:p>
            <a:pPr lvl="1"/>
            <a:r>
              <a:rPr lang="en-GB" sz="2800" dirty="0" smtClean="0">
                <a:solidFill>
                  <a:schemeClr val="tx1"/>
                </a:solidFill>
              </a:rPr>
              <a:t> Mean: 100</a:t>
            </a:r>
          </a:p>
          <a:p>
            <a:pPr lvl="1"/>
            <a:r>
              <a:rPr lang="en-GB" sz="2800" dirty="0" smtClean="0">
                <a:solidFill>
                  <a:schemeClr val="tx1"/>
                </a:solidFill>
              </a:rPr>
              <a:t>SD : 5</a:t>
            </a:r>
          </a:p>
          <a:p>
            <a:pPr lvl="1"/>
            <a:r>
              <a:rPr lang="en-GB" sz="2800" dirty="0" smtClean="0">
                <a:solidFill>
                  <a:schemeClr val="tx1"/>
                </a:solidFill>
              </a:rPr>
              <a:t>Data points : 102, 104, 99, 89, 90, 105, 100, 101,105, 104, 101, 88, 94, 104, 101, 106, 100, 94,106, 107.</a:t>
            </a:r>
          </a:p>
          <a:p>
            <a:pPr lvl="1"/>
            <a:endParaRPr lang="en-GB" sz="2800" dirty="0">
              <a:solidFill>
                <a:schemeClr val="tx1"/>
              </a:solidFill>
            </a:endParaRPr>
          </a:p>
        </p:txBody>
      </p:sp>
      <p:sp>
        <p:nvSpPr>
          <p:cNvPr id="4" name="Date Placeholder 3"/>
          <p:cNvSpPr>
            <a:spLocks noGrp="1"/>
          </p:cNvSpPr>
          <p:nvPr>
            <p:ph type="dt" sz="half" idx="10"/>
          </p:nvPr>
        </p:nvSpPr>
        <p:spPr/>
        <p:txBody>
          <a:bodyPr/>
          <a:lstStyle/>
          <a:p>
            <a:fld id="{BBC9770D-4B42-4F86-BA3F-38D6AACEF866}"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257800"/>
            <a:ext cx="8229600" cy="1219200"/>
          </a:xfrm>
        </p:spPr>
        <p:txBody>
          <a:bodyPr>
            <a:normAutofit/>
          </a:bodyPr>
          <a:lstStyle/>
          <a:p>
            <a:r>
              <a:rPr lang="en-US" sz="2400" b="1" dirty="0" smtClean="0"/>
              <a:t>RECAP - An LJ is basically a Gaussian on its side, separated by time as a frequency. </a:t>
            </a:r>
            <a:endParaRPr lang="en-GB" sz="2400" b="1" dirty="0"/>
          </a:p>
        </p:txBody>
      </p:sp>
      <p:pic>
        <p:nvPicPr>
          <p:cNvPr id="5" name="Picture 4"/>
          <p:cNvPicPr/>
          <p:nvPr/>
        </p:nvPicPr>
        <p:blipFill rotWithShape="1">
          <a:blip r:embed="rId2"/>
          <a:srcRect l="32085" t="22879" r="18555" b="13882"/>
          <a:stretch/>
        </p:blipFill>
        <p:spPr bwMode="auto">
          <a:xfrm>
            <a:off x="152400" y="152400"/>
            <a:ext cx="8686800" cy="5029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 name="Date Placeholder 1"/>
          <p:cNvSpPr>
            <a:spLocks noGrp="1"/>
          </p:cNvSpPr>
          <p:nvPr>
            <p:ph type="dt" sz="half" idx="10"/>
          </p:nvPr>
        </p:nvSpPr>
        <p:spPr/>
        <p:txBody>
          <a:bodyPr/>
          <a:lstStyle/>
          <a:p>
            <a:fld id="{2F21064D-B00E-4EC9-BE61-5E915E8E3B22}" type="datetime1">
              <a:rPr lang="en-US" smtClean="0"/>
              <a:pPr/>
              <a:t>7/18/2017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6604"/>
            <a:ext cx="8214360" cy="1450757"/>
          </a:xfrm>
        </p:spPr>
        <p:txBody>
          <a:bodyPr>
            <a:noAutofit/>
          </a:bodyPr>
          <a:lstStyle/>
          <a:p>
            <a:r>
              <a:rPr lang="en-IN" b="1" dirty="0" smtClean="0">
                <a:solidFill>
                  <a:schemeClr val="tx1"/>
                </a:solidFill>
                <a:latin typeface="+mn-lt"/>
              </a:rPr>
              <a:t>Train Your Eyes to see, Train the Eyes of Your Staff to see!!!!</a:t>
            </a:r>
            <a:endParaRPr lang="en-IN" b="1" dirty="0">
              <a:solidFill>
                <a:schemeClr val="tx1"/>
              </a:solidFill>
              <a:latin typeface="+mn-lt"/>
            </a:endParaRPr>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fld id="{8B06834D-BCDF-42CD-8EC7-392BA8444CA3}"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06528"/>
            <a:ext cx="7848600" cy="432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049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06834D-BCDF-42CD-8EC7-392BA8444CA3}"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pic>
        <p:nvPicPr>
          <p:cNvPr id="13" name="Content Placeholder 12"/>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22961" y="533400"/>
            <a:ext cx="7482839" cy="5334000"/>
          </a:xfrm>
        </p:spPr>
      </p:pic>
    </p:spTree>
    <p:extLst>
      <p:ext uri="{BB962C8B-B14F-4D97-AF65-F5344CB8AC3E}">
        <p14:creationId xmlns:p14="http://schemas.microsoft.com/office/powerpoint/2010/main" val="2323671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635240" cy="1450757"/>
          </a:xfrm>
        </p:spPr>
        <p:txBody>
          <a:bodyPr/>
          <a:lstStyle/>
          <a:p>
            <a:r>
              <a:rPr lang="en-US" b="1" dirty="0">
                <a:solidFill>
                  <a:schemeClr val="tx1"/>
                </a:solidFill>
                <a:latin typeface="+mn-lt"/>
              </a:rPr>
              <a:t>Levey-Jennings Chart - History</a:t>
            </a:r>
            <a:endParaRPr lang="en-US" b="1" dirty="0">
              <a:latin typeface="+mn-lt"/>
            </a:endParaRPr>
          </a:p>
        </p:txBody>
      </p:sp>
      <p:sp>
        <p:nvSpPr>
          <p:cNvPr id="3" name="Content Placeholder 2"/>
          <p:cNvSpPr>
            <a:spLocks noGrp="1"/>
          </p:cNvSpPr>
          <p:nvPr>
            <p:ph idx="1"/>
          </p:nvPr>
        </p:nvSpPr>
        <p:spPr/>
        <p:txBody>
          <a:bodyPr>
            <a:normAutofit/>
          </a:bodyPr>
          <a:lstStyle/>
          <a:p>
            <a:pPr algn="just">
              <a:lnSpc>
                <a:spcPct val="120000"/>
              </a:lnSpc>
              <a:spcBef>
                <a:spcPts val="2000"/>
              </a:spcBef>
            </a:pPr>
            <a:r>
              <a:rPr lang="en-US" sz="2800" b="1" dirty="0">
                <a:solidFill>
                  <a:schemeClr val="tx1"/>
                </a:solidFill>
              </a:rPr>
              <a:t>W. </a:t>
            </a:r>
            <a:r>
              <a:rPr lang="en-US" sz="2800" b="1" dirty="0" err="1">
                <a:solidFill>
                  <a:schemeClr val="tx1"/>
                </a:solidFill>
              </a:rPr>
              <a:t>S</a:t>
            </a:r>
            <a:r>
              <a:rPr lang="en-US" sz="2800" dirty="0" err="1">
                <a:solidFill>
                  <a:schemeClr val="tx1"/>
                </a:solidFill>
                <a:cs typeface="Arial" pitchFamily="34" charset="0"/>
              </a:rPr>
              <a:t>hewhart</a:t>
            </a:r>
            <a:r>
              <a:rPr lang="en-US" sz="2800" dirty="0">
                <a:solidFill>
                  <a:schemeClr val="tx1"/>
                </a:solidFill>
                <a:cs typeface="Arial" pitchFamily="34" charset="0"/>
              </a:rPr>
              <a:t> an</a:t>
            </a:r>
            <a:r>
              <a:rPr lang="en-US" sz="2800" dirty="0">
                <a:cs typeface="Arial" pitchFamily="34" charset="0"/>
              </a:rPr>
              <a:t> </a:t>
            </a:r>
            <a:r>
              <a:rPr lang="en-US" sz="2800" dirty="0">
                <a:solidFill>
                  <a:schemeClr val="accent2"/>
                </a:solidFill>
                <a:cs typeface="Arial" pitchFamily="34" charset="0"/>
                <a:hlinkClick r:id="rId2" tooltip="United States"/>
              </a:rPr>
              <a:t>American</a:t>
            </a:r>
            <a:r>
              <a:rPr lang="en-US" sz="2800" dirty="0">
                <a:solidFill>
                  <a:schemeClr val="accent2"/>
                </a:solidFill>
                <a:cs typeface="Arial" pitchFamily="34" charset="0"/>
              </a:rPr>
              <a:t> </a:t>
            </a:r>
            <a:r>
              <a:rPr lang="en-US" sz="2800" dirty="0">
                <a:solidFill>
                  <a:schemeClr val="accent2"/>
                </a:solidFill>
                <a:cs typeface="Arial" pitchFamily="34" charset="0"/>
                <a:hlinkClick r:id="rId3" tooltip="Physicist"/>
              </a:rPr>
              <a:t>physicist</a:t>
            </a:r>
            <a:r>
              <a:rPr lang="en-US" sz="2800" dirty="0">
                <a:solidFill>
                  <a:schemeClr val="accent2"/>
                </a:solidFill>
                <a:cs typeface="Arial" pitchFamily="34" charset="0"/>
              </a:rPr>
              <a:t>, </a:t>
            </a:r>
            <a:r>
              <a:rPr lang="en-US" sz="2800" dirty="0">
                <a:solidFill>
                  <a:schemeClr val="accent2"/>
                </a:solidFill>
                <a:cs typeface="Arial" pitchFamily="34" charset="0"/>
                <a:hlinkClick r:id="rId4" tooltip="Engineer"/>
              </a:rPr>
              <a:t>engineer and</a:t>
            </a:r>
            <a:r>
              <a:rPr lang="en-US" sz="2800" dirty="0">
                <a:solidFill>
                  <a:schemeClr val="accent2"/>
                </a:solidFill>
                <a:cs typeface="Arial" pitchFamily="34" charset="0"/>
              </a:rPr>
              <a:t> </a:t>
            </a:r>
            <a:r>
              <a:rPr lang="en-US" sz="2800" dirty="0">
                <a:solidFill>
                  <a:schemeClr val="accent2"/>
                </a:solidFill>
                <a:cs typeface="Arial" pitchFamily="34" charset="0"/>
                <a:hlinkClick r:id="rId5" tooltip="Statistician"/>
              </a:rPr>
              <a:t>statistician</a:t>
            </a:r>
            <a:r>
              <a:rPr lang="en-US" sz="2800" dirty="0">
                <a:solidFill>
                  <a:schemeClr val="tx1"/>
                </a:solidFill>
                <a:cs typeface="Arial" pitchFamily="34" charset="0"/>
              </a:rPr>
              <a:t>in 1931 proposed  applying statistical based control charts to interpret industrial manufacturing processes.</a:t>
            </a:r>
            <a:endParaRPr lang="en-US" sz="2800" u="sng" dirty="0">
              <a:solidFill>
                <a:schemeClr val="tx1"/>
              </a:solidFill>
              <a:cs typeface="Arial" pitchFamily="34" charset="0"/>
            </a:endParaRPr>
          </a:p>
          <a:p>
            <a:pPr algn="just">
              <a:lnSpc>
                <a:spcPct val="120000"/>
              </a:lnSpc>
              <a:spcBef>
                <a:spcPts val="2000"/>
              </a:spcBef>
            </a:pPr>
            <a:r>
              <a:rPr lang="en-US" sz="2800" u="sng" dirty="0">
                <a:solidFill>
                  <a:schemeClr val="tx1"/>
                </a:solidFill>
                <a:cs typeface="Arial" pitchFamily="34" charset="0"/>
              </a:rPr>
              <a:t>In 1950 , S. Levey and E. R Jennings suggested the use of </a:t>
            </a:r>
            <a:r>
              <a:rPr lang="en-US" sz="2800" u="sng" dirty="0" err="1">
                <a:solidFill>
                  <a:schemeClr val="tx1"/>
                </a:solidFill>
                <a:cs typeface="Arial" pitchFamily="34" charset="0"/>
              </a:rPr>
              <a:t>Shewhart`s</a:t>
            </a:r>
            <a:r>
              <a:rPr lang="en-US" sz="2800" u="sng" dirty="0">
                <a:solidFill>
                  <a:schemeClr val="tx1"/>
                </a:solidFill>
                <a:cs typeface="Arial" pitchFamily="34" charset="0"/>
              </a:rPr>
              <a:t> control charts in the clinical laboratories.</a:t>
            </a:r>
          </a:p>
          <a:p>
            <a:pPr marL="0" indent="0" algn="just">
              <a:lnSpc>
                <a:spcPct val="120000"/>
              </a:lnSpc>
              <a:spcBef>
                <a:spcPts val="2000"/>
              </a:spcBef>
              <a:buNone/>
            </a:pPr>
            <a:endParaRPr lang="en-US" sz="2800" u="sng" dirty="0"/>
          </a:p>
          <a:p>
            <a:endParaRPr lang="en-US" sz="2800" dirty="0"/>
          </a:p>
        </p:txBody>
      </p:sp>
      <p:sp>
        <p:nvSpPr>
          <p:cNvPr id="4" name="Date Placeholder 3"/>
          <p:cNvSpPr>
            <a:spLocks noGrp="1"/>
          </p:cNvSpPr>
          <p:nvPr>
            <p:ph type="dt" sz="half" idx="10"/>
          </p:nvPr>
        </p:nvSpPr>
        <p:spPr/>
        <p:txBody>
          <a:bodyPr/>
          <a:lstStyle/>
          <a:p>
            <a:fld id="{86001877-F7D4-48F1-8403-0D9FE5E566D1}"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08081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06834D-BCDF-42CD-8EC7-392BA8444CA3}"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pic>
        <p:nvPicPr>
          <p:cNvPr id="10" name="Content Placeholder 9"/>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86016" y="457200"/>
            <a:ext cx="7847410" cy="5640388"/>
          </a:xfrm>
        </p:spPr>
      </p:pic>
      <p:sp>
        <p:nvSpPr>
          <p:cNvPr id="2" name="Oval 1"/>
          <p:cNvSpPr/>
          <p:nvPr/>
        </p:nvSpPr>
        <p:spPr>
          <a:xfrm>
            <a:off x="4419600" y="2819400"/>
            <a:ext cx="2057400" cy="1066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25378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10" y="284107"/>
            <a:ext cx="8366760" cy="1450757"/>
          </a:xfrm>
        </p:spPr>
        <p:txBody>
          <a:bodyPr>
            <a:noAutofit/>
          </a:bodyPr>
          <a:lstStyle/>
          <a:p>
            <a:r>
              <a:rPr lang="en-IN" b="1" dirty="0" smtClean="0">
                <a:solidFill>
                  <a:schemeClr val="tx1"/>
                </a:solidFill>
                <a:latin typeface="+mn-lt"/>
              </a:rPr>
              <a:t>Set review Frequencies: </a:t>
            </a:r>
            <a:br>
              <a:rPr lang="en-IN" b="1" dirty="0" smtClean="0">
                <a:solidFill>
                  <a:schemeClr val="tx1"/>
                </a:solidFill>
                <a:latin typeface="+mn-lt"/>
              </a:rPr>
            </a:br>
            <a:r>
              <a:rPr lang="en-IN" b="1" dirty="0" smtClean="0">
                <a:solidFill>
                  <a:schemeClr val="tx1"/>
                </a:solidFill>
                <a:latin typeface="+mn-lt"/>
              </a:rPr>
              <a:t>Daily Reviews, Periodic Reviews </a:t>
            </a:r>
            <a:endParaRPr lang="en-IN" b="1" dirty="0">
              <a:solidFill>
                <a:schemeClr val="tx1"/>
              </a:solidFill>
              <a:latin typeface="+mn-lt"/>
            </a:endParaRPr>
          </a:p>
        </p:txBody>
      </p:sp>
      <p:sp>
        <p:nvSpPr>
          <p:cNvPr id="3" name="Content Placeholder 2"/>
          <p:cNvSpPr>
            <a:spLocks noGrp="1"/>
          </p:cNvSpPr>
          <p:nvPr>
            <p:ph idx="1"/>
          </p:nvPr>
        </p:nvSpPr>
        <p:spPr/>
        <p:txBody>
          <a:bodyPr/>
          <a:lstStyle/>
          <a:p>
            <a:endParaRPr lang="en-IN" dirty="0"/>
          </a:p>
        </p:txBody>
      </p:sp>
      <p:sp>
        <p:nvSpPr>
          <p:cNvPr id="4" name="Date Placeholder 3"/>
          <p:cNvSpPr>
            <a:spLocks noGrp="1"/>
          </p:cNvSpPr>
          <p:nvPr>
            <p:ph type="dt" sz="half" idx="10"/>
          </p:nvPr>
        </p:nvSpPr>
        <p:spPr/>
        <p:txBody>
          <a:bodyPr/>
          <a:lstStyle/>
          <a:p>
            <a:fld id="{8B06834D-BCDF-42CD-8EC7-392BA8444CA3}"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352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438" y="1905000"/>
            <a:ext cx="385396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681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47EE0-E6D6-43DA-8D7C-728B78525A4E}" type="datetime1">
              <a:rPr lang="en-US" smtClean="0"/>
              <a:pPr/>
              <a:t>7/18/2017</a:t>
            </a:fld>
            <a:endParaRPr lang="en-US"/>
          </a:p>
        </p:txBody>
      </p:sp>
      <p:sp>
        <p:nvSpPr>
          <p:cNvPr id="4" name="Footer Placeholder 3"/>
          <p:cNvSpPr>
            <a:spLocks noGrp="1"/>
          </p:cNvSpPr>
          <p:nvPr>
            <p:ph type="ftr" sz="quarter" idx="11"/>
          </p:nvPr>
        </p:nvSpPr>
        <p:spPr/>
        <p:txBody>
          <a:bodyPr/>
          <a:lstStyle/>
          <a:p>
            <a:r>
              <a:rPr lang="en-US" smtClean="0"/>
              <a:t>QC Training- Labs for Life Project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Title 5"/>
          <p:cNvSpPr>
            <a:spLocks noGrp="1"/>
          </p:cNvSpPr>
          <p:nvPr>
            <p:ph type="title" idx="4294967295"/>
          </p:nvPr>
        </p:nvSpPr>
        <p:spPr>
          <a:xfrm>
            <a:off x="0" y="287338"/>
            <a:ext cx="7407275" cy="779462"/>
          </a:xfrm>
        </p:spPr>
        <p:txBody>
          <a:bodyPr>
            <a:normAutofit/>
          </a:bodyPr>
          <a:lstStyle/>
          <a:p>
            <a:r>
              <a:rPr lang="en-IN" b="1" dirty="0" smtClean="0">
                <a:solidFill>
                  <a:schemeClr val="tx1"/>
                </a:solidFill>
                <a:latin typeface="+mn-lt"/>
              </a:rPr>
              <a:t>DOCUMENT!!!!!</a:t>
            </a:r>
            <a:endParaRPr lang="en-IN" b="1" dirty="0">
              <a:solidFill>
                <a:schemeClr val="tx1"/>
              </a:solidFill>
              <a:latin typeface="+mn-lt"/>
            </a:endParaRPr>
          </a:p>
        </p:txBody>
      </p:sp>
      <p:sp>
        <p:nvSpPr>
          <p:cNvPr id="3" name="Content Placeholder 2"/>
          <p:cNvSpPr>
            <a:spLocks noGrp="1"/>
          </p:cNvSpPr>
          <p:nvPr>
            <p:ph idx="4294967295"/>
          </p:nvPr>
        </p:nvSpPr>
        <p:spPr>
          <a:xfrm>
            <a:off x="533400" y="1066800"/>
            <a:ext cx="7543800" cy="5135563"/>
          </a:xfrm>
        </p:spPr>
        <p:txBody>
          <a:bodyPr>
            <a:normAutofit fontScale="85000" lnSpcReduction="10000"/>
          </a:bodyPr>
          <a:lstStyle/>
          <a:p>
            <a:r>
              <a:rPr lang="en-IN" sz="3200" dirty="0" smtClean="0"/>
              <a:t>4 </a:t>
            </a:r>
            <a:r>
              <a:rPr lang="en-IN" sz="3200" dirty="0"/>
              <a:t>main kinds of documentation audited by NABL are</a:t>
            </a:r>
          </a:p>
          <a:p>
            <a:pPr marL="171450" indent="-171450">
              <a:buFont typeface="Arial" pitchFamily="34" charset="0"/>
              <a:buChar char="•"/>
            </a:pPr>
            <a:r>
              <a:rPr lang="en-IN" sz="3200" b="1" dirty="0"/>
              <a:t>Values of daily runs</a:t>
            </a:r>
          </a:p>
          <a:p>
            <a:pPr marL="171450" indent="-171450">
              <a:buFont typeface="Arial" pitchFamily="34" charset="0"/>
              <a:buChar char="•"/>
            </a:pPr>
            <a:r>
              <a:rPr lang="en-IN" sz="3200" b="1" dirty="0"/>
              <a:t>Corrective action proof( evidence for remedial action in the event of QC failures)</a:t>
            </a:r>
          </a:p>
          <a:p>
            <a:pPr marL="171450" indent="-171450">
              <a:buFont typeface="Arial" pitchFamily="34" charset="0"/>
              <a:buChar char="•"/>
            </a:pPr>
            <a:r>
              <a:rPr lang="en-IN" sz="3200" b="1" dirty="0"/>
              <a:t>LJ charts (Monthly)</a:t>
            </a:r>
          </a:p>
          <a:p>
            <a:pPr marL="171450" indent="-171450">
              <a:buFont typeface="Arial" pitchFamily="34" charset="0"/>
              <a:buChar char="•"/>
            </a:pPr>
            <a:r>
              <a:rPr lang="en-IN" sz="3200" b="1" dirty="0"/>
              <a:t>CV% tracking for at least 6 </a:t>
            </a:r>
            <a:r>
              <a:rPr lang="en-IN" sz="3200" b="1" dirty="0" smtClean="0"/>
              <a:t>months</a:t>
            </a:r>
            <a:endParaRPr lang="en-IN" sz="3200" b="1" dirty="0"/>
          </a:p>
          <a:p>
            <a:pPr marL="0" indent="0">
              <a:buFont typeface="Arial" pitchFamily="34" charset="0"/>
              <a:buNone/>
            </a:pPr>
            <a:r>
              <a:rPr lang="en-IN" sz="3200" b="1" dirty="0"/>
              <a:t>As we learnt earlier 5.6 of the ISO deals with the assurance of the quality of examinations. Any non-conformance in this area is dealt with as a “Major” non-conformance. Hence documenting your QC related activity is very important</a:t>
            </a:r>
          </a:p>
          <a:p>
            <a:pPr algn="just"/>
            <a:endParaRPr lang="en-GB"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6705600" cy="558512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944510E7-F836-43CA-9FB2-5765597AF3D9}"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descr="Light horizontal"/>
          <p:cNvSpPr>
            <a:spLocks noChangeArrowheads="1"/>
          </p:cNvSpPr>
          <p:nvPr/>
        </p:nvSpPr>
        <p:spPr bwMode="auto">
          <a:xfrm>
            <a:off x="1069975" y="2001838"/>
            <a:ext cx="7543800" cy="3657600"/>
          </a:xfrm>
          <a:prstGeom prst="rect">
            <a:avLst/>
          </a:prstGeom>
          <a:pattFill prst="lgGrid">
            <a:fgClr>
              <a:schemeClr val="bg1">
                <a:lumMod val="85000"/>
              </a:schemeClr>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prstClr val="black"/>
              </a:solidFill>
              <a:ea typeface="ＭＳ Ｐゴシック" charset="0"/>
              <a:cs typeface="ＭＳ Ｐゴシック" charset="0"/>
            </a:endParaRPr>
          </a:p>
        </p:txBody>
      </p:sp>
      <p:sp>
        <p:nvSpPr>
          <p:cNvPr id="2051" name="Freeform 16"/>
          <p:cNvSpPr>
            <a:spLocks/>
          </p:cNvSpPr>
          <p:nvPr/>
        </p:nvSpPr>
        <p:spPr bwMode="auto">
          <a:xfrm>
            <a:off x="1219200" y="2057400"/>
            <a:ext cx="7010400" cy="367030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bg1"/>
          </a:solidFill>
          <a:ln w="11113">
            <a:solidFill>
              <a:schemeClr val="tx1"/>
            </a:solidFill>
            <a:prstDash val="dash"/>
            <a:miter lim="800000"/>
            <a:headEnd/>
            <a:tailEnd/>
          </a:ln>
        </p:spPr>
        <p:txBody>
          <a:bodyPr/>
          <a:lstStyle/>
          <a:p>
            <a:endParaRPr lang="en-US" dirty="0">
              <a:solidFill>
                <a:prstClr val="black"/>
              </a:solidFill>
            </a:endParaRPr>
          </a:p>
        </p:txBody>
      </p:sp>
      <p:sp>
        <p:nvSpPr>
          <p:cNvPr id="5" name="Line 6"/>
          <p:cNvSpPr>
            <a:spLocks noChangeShapeType="1"/>
          </p:cNvSpPr>
          <p:nvPr/>
        </p:nvSpPr>
        <p:spPr bwMode="auto">
          <a:xfrm>
            <a:off x="381000" y="5727700"/>
            <a:ext cx="8305800" cy="0"/>
          </a:xfrm>
          <a:prstGeom prst="line">
            <a:avLst/>
          </a:prstGeom>
          <a:noFill/>
          <a:ln w="19050" cmpd="sng">
            <a:solidFill>
              <a:schemeClr val="tx1"/>
            </a:solidFill>
            <a:round/>
            <a:headEnd type="arrow" w="sm" len="sm"/>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prstClr val="black"/>
              </a:solidFill>
              <a:ea typeface="ＭＳ Ｐゴシック" charset="0"/>
              <a:cs typeface="ＭＳ Ｐゴシック" charset="0"/>
            </a:endParaRPr>
          </a:p>
        </p:txBody>
      </p:sp>
      <p:cxnSp>
        <p:nvCxnSpPr>
          <p:cNvPr id="3" name="Straight Arrow Connector 2"/>
          <p:cNvCxnSpPr/>
          <p:nvPr/>
        </p:nvCxnSpPr>
        <p:spPr>
          <a:xfrm>
            <a:off x="4724400" y="2057400"/>
            <a:ext cx="38100" cy="3657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14600" y="5105400"/>
            <a:ext cx="0" cy="622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934200" y="5146675"/>
            <a:ext cx="0" cy="622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00450" y="3200400"/>
            <a:ext cx="0" cy="2527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67400" y="3200400"/>
            <a:ext cx="0" cy="2527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9" name="TextBox 1"/>
          <p:cNvSpPr txBox="1">
            <a:spLocks noRot="1" noChangeAspect="1" noMove="1" noResize="1" noEditPoints="1" noAdjustHandles="1" noChangeArrowheads="1" noChangeShapeType="1" noTextEdit="1"/>
          </p:cNvSpPr>
          <p:nvPr/>
        </p:nvSpPr>
        <p:spPr bwMode="auto">
          <a:xfrm>
            <a:off x="361950" y="5768975"/>
            <a:ext cx="8763000" cy="830997"/>
          </a:xfrm>
          <a:prstGeom prst="rect">
            <a:avLst/>
          </a:prstGeom>
          <a:blipFill rotWithShape="1">
            <a:blip r:embed="rId3"/>
            <a:stretch>
              <a:fillRect l="-1043" t="-51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noFill/>
              </a:rPr>
              <a:t> </a:t>
            </a:r>
          </a:p>
        </p:txBody>
      </p:sp>
      <p:sp>
        <p:nvSpPr>
          <p:cNvPr id="2" name="Left-Right Arrow 1"/>
          <p:cNvSpPr/>
          <p:nvPr/>
        </p:nvSpPr>
        <p:spPr>
          <a:xfrm>
            <a:off x="3638550" y="1317625"/>
            <a:ext cx="2171700" cy="228600"/>
          </a:xfrm>
          <a:prstGeom prst="lef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60" name="TextBox 6"/>
          <p:cNvSpPr txBox="1">
            <a:spLocks noChangeArrowheads="1"/>
          </p:cNvSpPr>
          <p:nvPr/>
        </p:nvSpPr>
        <p:spPr bwMode="auto">
          <a:xfrm>
            <a:off x="4487863" y="1092200"/>
            <a:ext cx="596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dirty="0">
                <a:solidFill>
                  <a:prstClr val="black"/>
                </a:solidFill>
              </a:rPr>
              <a:t>68%</a:t>
            </a:r>
          </a:p>
        </p:txBody>
      </p:sp>
      <p:sp>
        <p:nvSpPr>
          <p:cNvPr id="6" name="Left-Right Arrow 5"/>
          <p:cNvSpPr/>
          <p:nvPr/>
        </p:nvSpPr>
        <p:spPr>
          <a:xfrm>
            <a:off x="2527300" y="833438"/>
            <a:ext cx="4384675" cy="381000"/>
          </a:xfrm>
          <a:prstGeom prst="lef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62" name="TextBox 6"/>
          <p:cNvSpPr txBox="1">
            <a:spLocks noChangeArrowheads="1"/>
          </p:cNvSpPr>
          <p:nvPr/>
        </p:nvSpPr>
        <p:spPr bwMode="auto">
          <a:xfrm>
            <a:off x="4443413" y="6651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dirty="0">
                <a:solidFill>
                  <a:prstClr val="black"/>
                </a:solidFill>
              </a:rPr>
              <a:t>95%</a:t>
            </a:r>
          </a:p>
        </p:txBody>
      </p:sp>
      <p:sp>
        <p:nvSpPr>
          <p:cNvPr id="7" name="Left-Right Arrow 6"/>
          <p:cNvSpPr/>
          <p:nvPr/>
        </p:nvSpPr>
        <p:spPr>
          <a:xfrm>
            <a:off x="1430338" y="336550"/>
            <a:ext cx="6551612" cy="34131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64" name="TextBox 8"/>
          <p:cNvSpPr txBox="1">
            <a:spLocks noChangeArrowheads="1"/>
          </p:cNvSpPr>
          <p:nvPr/>
        </p:nvSpPr>
        <p:spPr bwMode="auto">
          <a:xfrm>
            <a:off x="4341813" y="166688"/>
            <a:ext cx="765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dirty="0">
                <a:solidFill>
                  <a:prstClr val="black"/>
                </a:solidFill>
              </a:rPr>
              <a:t>99.7%</a:t>
            </a:r>
          </a:p>
        </p:txBody>
      </p:sp>
      <p:sp>
        <p:nvSpPr>
          <p:cNvPr id="9" name="Left-Right Arrow 8"/>
          <p:cNvSpPr/>
          <p:nvPr/>
        </p:nvSpPr>
        <p:spPr>
          <a:xfrm>
            <a:off x="3638550" y="1765300"/>
            <a:ext cx="1085850" cy="2492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8" name="Left-Right Arrow 17"/>
          <p:cNvSpPr/>
          <p:nvPr/>
        </p:nvSpPr>
        <p:spPr>
          <a:xfrm>
            <a:off x="4724400" y="1755775"/>
            <a:ext cx="1085850" cy="246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Left-Right Arrow 18"/>
          <p:cNvSpPr/>
          <p:nvPr/>
        </p:nvSpPr>
        <p:spPr>
          <a:xfrm>
            <a:off x="5810250" y="1755775"/>
            <a:ext cx="1085850" cy="246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 name="Left-Right Arrow 19"/>
          <p:cNvSpPr/>
          <p:nvPr/>
        </p:nvSpPr>
        <p:spPr>
          <a:xfrm>
            <a:off x="6896100" y="1755775"/>
            <a:ext cx="1085850" cy="246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 name="Left-Right Arrow 20"/>
          <p:cNvSpPr/>
          <p:nvPr/>
        </p:nvSpPr>
        <p:spPr>
          <a:xfrm>
            <a:off x="1430338" y="1755775"/>
            <a:ext cx="1085850" cy="246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2" name="Left-Right Arrow 21"/>
          <p:cNvSpPr/>
          <p:nvPr/>
        </p:nvSpPr>
        <p:spPr>
          <a:xfrm>
            <a:off x="2514600" y="1768475"/>
            <a:ext cx="1085850" cy="2444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071" name="TextBox 9"/>
          <p:cNvSpPr txBox="1">
            <a:spLocks noChangeArrowheads="1"/>
          </p:cNvSpPr>
          <p:nvPr/>
        </p:nvSpPr>
        <p:spPr bwMode="auto">
          <a:xfrm>
            <a:off x="4995863" y="1546225"/>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400" dirty="0">
                <a:solidFill>
                  <a:prstClr val="black"/>
                </a:solidFill>
              </a:rPr>
              <a:t>34%</a:t>
            </a:r>
          </a:p>
        </p:txBody>
      </p:sp>
      <p:sp>
        <p:nvSpPr>
          <p:cNvPr id="2072" name="TextBox 23"/>
          <p:cNvSpPr txBox="1">
            <a:spLocks noChangeArrowheads="1"/>
          </p:cNvSpPr>
          <p:nvPr/>
        </p:nvSpPr>
        <p:spPr bwMode="auto">
          <a:xfrm>
            <a:off x="3943350" y="1546225"/>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400" dirty="0">
                <a:solidFill>
                  <a:prstClr val="black"/>
                </a:solidFill>
              </a:rPr>
              <a:t>34%</a:t>
            </a:r>
          </a:p>
        </p:txBody>
      </p:sp>
      <p:sp>
        <p:nvSpPr>
          <p:cNvPr id="2073" name="TextBox 10"/>
          <p:cNvSpPr txBox="1">
            <a:spLocks noChangeArrowheads="1"/>
          </p:cNvSpPr>
          <p:nvPr/>
        </p:nvSpPr>
        <p:spPr bwMode="auto">
          <a:xfrm>
            <a:off x="7142163" y="1546225"/>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400" dirty="0">
                <a:solidFill>
                  <a:prstClr val="black"/>
                </a:solidFill>
              </a:rPr>
              <a:t>2.5%</a:t>
            </a:r>
          </a:p>
        </p:txBody>
      </p:sp>
      <p:sp>
        <p:nvSpPr>
          <p:cNvPr id="2074" name="TextBox 25"/>
          <p:cNvSpPr txBox="1">
            <a:spLocks noChangeArrowheads="1"/>
          </p:cNvSpPr>
          <p:nvPr/>
        </p:nvSpPr>
        <p:spPr bwMode="auto">
          <a:xfrm>
            <a:off x="1676400" y="1546225"/>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400" dirty="0">
                <a:solidFill>
                  <a:prstClr val="black"/>
                </a:solidFill>
              </a:rPr>
              <a:t>2.5%</a:t>
            </a:r>
          </a:p>
        </p:txBody>
      </p:sp>
      <p:sp>
        <p:nvSpPr>
          <p:cNvPr id="2075" name="TextBox 13"/>
          <p:cNvSpPr txBox="1">
            <a:spLocks noChangeArrowheads="1"/>
          </p:cNvSpPr>
          <p:nvPr/>
        </p:nvSpPr>
        <p:spPr bwMode="auto">
          <a:xfrm>
            <a:off x="2711450" y="1539875"/>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400" dirty="0">
                <a:solidFill>
                  <a:prstClr val="black"/>
                </a:solidFill>
              </a:rPr>
              <a:t>13.5%</a:t>
            </a:r>
          </a:p>
        </p:txBody>
      </p:sp>
      <p:sp>
        <p:nvSpPr>
          <p:cNvPr id="2076" name="TextBox 27"/>
          <p:cNvSpPr txBox="1">
            <a:spLocks noChangeArrowheads="1"/>
          </p:cNvSpPr>
          <p:nvPr/>
        </p:nvSpPr>
        <p:spPr bwMode="auto">
          <a:xfrm>
            <a:off x="6007100" y="1546225"/>
            <a:ext cx="69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400" dirty="0">
                <a:solidFill>
                  <a:prstClr val="black"/>
                </a:solidFill>
              </a:rPr>
              <a:t>13.5%</a:t>
            </a:r>
          </a:p>
        </p:txBody>
      </p:sp>
      <p:sp>
        <p:nvSpPr>
          <p:cNvPr id="31" name="Rectangle 30"/>
          <p:cNvSpPr/>
          <p:nvPr/>
        </p:nvSpPr>
        <p:spPr>
          <a:xfrm>
            <a:off x="0" y="3089275"/>
            <a:ext cx="227012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A Gaussian curve </a:t>
            </a:r>
            <a:endParaRPr lang="en-GB" sz="2800" dirty="0"/>
          </a:p>
        </p:txBody>
      </p:sp>
      <p:sp>
        <p:nvSpPr>
          <p:cNvPr id="10" name="Date Placeholder 9"/>
          <p:cNvSpPr>
            <a:spLocks noGrp="1"/>
          </p:cNvSpPr>
          <p:nvPr>
            <p:ph type="dt" sz="half" idx="10"/>
          </p:nvPr>
        </p:nvSpPr>
        <p:spPr/>
        <p:txBody>
          <a:bodyPr/>
          <a:lstStyle/>
          <a:p>
            <a:fld id="{B574AF54-2969-472B-B495-C43D2CDE164F}" type="datetime1">
              <a:rPr lang="en-US" smtClean="0"/>
              <a:pPr/>
              <a:t>7/18/2017</a:t>
            </a:fld>
            <a:endParaRPr lang="en-US"/>
          </a:p>
        </p:txBody>
      </p:sp>
      <p:sp>
        <p:nvSpPr>
          <p:cNvPr id="11" name="Footer Placeholder 10"/>
          <p:cNvSpPr>
            <a:spLocks noGrp="1"/>
          </p:cNvSpPr>
          <p:nvPr>
            <p:ph type="ftr" sz="quarter" idx="11"/>
          </p:nvPr>
        </p:nvSpPr>
        <p:spPr/>
        <p:txBody>
          <a:bodyPr/>
          <a:lstStyle/>
          <a:p>
            <a:r>
              <a:rPr lang="en-US" smtClean="0"/>
              <a:t>QC Training- Labs for Life Project</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5186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286605"/>
            <a:ext cx="7330440" cy="1008796"/>
          </a:xfrm>
        </p:spPr>
        <p:txBody>
          <a:bodyPr>
            <a:normAutofit/>
          </a:bodyPr>
          <a:lstStyle/>
          <a:p>
            <a:r>
              <a:rPr lang="en-IN" b="1" dirty="0" smtClean="0">
                <a:latin typeface="+mn-lt"/>
              </a:rPr>
              <a:t>Turn the Gaussian on its side </a:t>
            </a:r>
            <a:endParaRPr lang="en-IN" b="1" dirty="0">
              <a:latin typeface="+mn-lt"/>
            </a:endParaRPr>
          </a:p>
        </p:txBody>
      </p:sp>
      <p:sp>
        <p:nvSpPr>
          <p:cNvPr id="2" name="Date Placeholder 1"/>
          <p:cNvSpPr>
            <a:spLocks noGrp="1"/>
          </p:cNvSpPr>
          <p:nvPr>
            <p:ph type="dt" sz="half" idx="10"/>
          </p:nvPr>
        </p:nvSpPr>
        <p:spPr/>
        <p:txBody>
          <a:bodyPr/>
          <a:lstStyle/>
          <a:p>
            <a:fld id="{8D518E96-C332-4E15-BF49-9EC5882BBAA4}" type="datetime1">
              <a:rPr lang="en-US" smtClean="0"/>
              <a:pPr/>
              <a:t>7/18/2017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93" t="18799" r="17572" b="16609"/>
          <a:stretch/>
        </p:blipFill>
        <p:spPr bwMode="auto">
          <a:xfrm rot="16200000">
            <a:off x="1790703" y="29491"/>
            <a:ext cx="4724395" cy="769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42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http://www.medialabinc.net/courses/imgs/1026-38550.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8839200" cy="4814888"/>
          </a:xfrm>
          <a:prstGeom prst="rect">
            <a:avLst/>
          </a:prstGeom>
          <a:noFill/>
          <a:ln>
            <a:noFill/>
          </a:ln>
        </p:spPr>
      </p:pic>
      <p:sp>
        <p:nvSpPr>
          <p:cNvPr id="6" name="TextBox 5"/>
          <p:cNvSpPr txBox="1"/>
          <p:nvPr/>
        </p:nvSpPr>
        <p:spPr>
          <a:xfrm>
            <a:off x="0" y="228601"/>
            <a:ext cx="8839200" cy="1015663"/>
          </a:xfrm>
          <a:prstGeom prst="rect">
            <a:avLst/>
          </a:prstGeom>
          <a:noFill/>
        </p:spPr>
        <p:txBody>
          <a:bodyPr wrap="square" rtlCol="0">
            <a:spAutoFit/>
          </a:bodyPr>
          <a:lstStyle/>
          <a:p>
            <a:pPr algn="ctr"/>
            <a:r>
              <a:rPr lang="en-GB" sz="2000" b="1" dirty="0" smtClean="0">
                <a:solidFill>
                  <a:srgbClr val="FF0000"/>
                </a:solidFill>
              </a:rPr>
              <a:t>Draw lines (Y axis) through all the relevant points, mean and the ± 1, 2,3, (4) SDs. </a:t>
            </a:r>
          </a:p>
          <a:p>
            <a:pPr algn="ctr"/>
            <a:r>
              <a:rPr lang="en-GB" sz="2000" b="1" dirty="0" smtClean="0">
                <a:solidFill>
                  <a:srgbClr val="FF0000"/>
                </a:solidFill>
              </a:rPr>
              <a:t>Enter the frequency (Dates &amp;/ or time) on the X axis</a:t>
            </a:r>
          </a:p>
          <a:p>
            <a:pPr algn="ctr"/>
            <a:r>
              <a:rPr lang="en-GB" sz="2000" b="1" dirty="0" smtClean="0">
                <a:solidFill>
                  <a:srgbClr val="FF0000"/>
                </a:solidFill>
              </a:rPr>
              <a:t>You have an LJ!!! </a:t>
            </a:r>
            <a:endParaRPr lang="en-GB" sz="2000" b="1" dirty="0">
              <a:solidFill>
                <a:srgbClr val="FF0000"/>
              </a:solidFill>
            </a:endParaRPr>
          </a:p>
        </p:txBody>
      </p:sp>
      <p:sp>
        <p:nvSpPr>
          <p:cNvPr id="2" name="Date Placeholder 1"/>
          <p:cNvSpPr>
            <a:spLocks noGrp="1"/>
          </p:cNvSpPr>
          <p:nvPr>
            <p:ph type="dt" sz="half" idx="10"/>
          </p:nvPr>
        </p:nvSpPr>
        <p:spPr/>
        <p:txBody>
          <a:bodyPr/>
          <a:lstStyle/>
          <a:p>
            <a:fld id="{8C950C57-DF00-45EF-B72D-6B78BA449FB1}" type="datetime1">
              <a:rPr lang="en-US" smtClean="0"/>
              <a:pPr/>
              <a:t>7/18/2017</a:t>
            </a:fld>
            <a:endParaRPr lang="en-US"/>
          </a:p>
        </p:txBody>
      </p:sp>
      <p:sp>
        <p:nvSpPr>
          <p:cNvPr id="3" name="Footer Placeholder 2"/>
          <p:cNvSpPr>
            <a:spLocks noGrp="1"/>
          </p:cNvSpPr>
          <p:nvPr>
            <p:ph type="ftr" sz="quarter" idx="11"/>
          </p:nvPr>
        </p:nvSpPr>
        <p:spPr/>
        <p:txBody>
          <a:bodyPr/>
          <a:lstStyle/>
          <a:p>
            <a:r>
              <a:rPr lang="en-US" smtClean="0"/>
              <a:t>QC Training- Labs for Life Project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3538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reeform 16"/>
          <p:cNvSpPr>
            <a:spLocks/>
          </p:cNvSpPr>
          <p:nvPr/>
        </p:nvSpPr>
        <p:spPr bwMode="auto">
          <a:xfrm>
            <a:off x="3124200" y="1219200"/>
            <a:ext cx="5029200" cy="4514850"/>
          </a:xfrm>
          <a:custGeom>
            <a:avLst/>
            <a:gdLst>
              <a:gd name="T0" fmla="*/ 0 w 2472"/>
              <a:gd name="T1" fmla="*/ 2147483647 h 731"/>
              <a:gd name="T2" fmla="*/ 2147483647 w 2472"/>
              <a:gd name="T3" fmla="*/ 0 h 731"/>
              <a:gd name="T4" fmla="*/ 2147483647 w 2472"/>
              <a:gd name="T5" fmla="*/ 2147483647 h 731"/>
              <a:gd name="T6" fmla="*/ 0 60000 65536"/>
              <a:gd name="T7" fmla="*/ 0 60000 65536"/>
              <a:gd name="T8" fmla="*/ 0 60000 65536"/>
              <a:gd name="T9" fmla="*/ 0 w 2472"/>
              <a:gd name="T10" fmla="*/ 0 h 731"/>
              <a:gd name="T11" fmla="*/ 2472 w 2472"/>
              <a:gd name="T12" fmla="*/ 731 h 731"/>
            </a:gdLst>
            <a:ahLst/>
            <a:cxnLst>
              <a:cxn ang="T6">
                <a:pos x="T0" y="T1"/>
              </a:cxn>
              <a:cxn ang="T7">
                <a:pos x="T2" y="T3"/>
              </a:cxn>
              <a:cxn ang="T8">
                <a:pos x="T4" y="T5"/>
              </a:cxn>
            </a:cxnLst>
            <a:rect l="T9" t="T10" r="T11" b="T12"/>
            <a:pathLst>
              <a:path w="2472" h="731">
                <a:moveTo>
                  <a:pt x="0" y="731"/>
                </a:moveTo>
                <a:cubicBezTo>
                  <a:pt x="711" y="731"/>
                  <a:pt x="751" y="0"/>
                  <a:pt x="1233" y="0"/>
                </a:cubicBezTo>
                <a:cubicBezTo>
                  <a:pt x="1714" y="0"/>
                  <a:pt x="1731" y="731"/>
                  <a:pt x="2472" y="731"/>
                </a:cubicBezTo>
              </a:path>
            </a:pathLst>
          </a:custGeom>
          <a:solidFill>
            <a:schemeClr val="tx2">
              <a:lumMod val="40000"/>
              <a:lumOff val="60000"/>
              <a:alpha val="50000"/>
            </a:schemeClr>
          </a:solidFill>
          <a:ln w="25400" cmpd="sng">
            <a:solidFill>
              <a:schemeClr val="tx1"/>
            </a:solidFill>
            <a:miter lim="800000"/>
            <a:headEnd/>
            <a:tailEnd/>
          </a:ln>
        </p:spPr>
        <p:txBody>
          <a:bodyPr/>
          <a:lstStyle/>
          <a:p>
            <a:pPr eaLnBrk="1" fontAlgn="auto" hangingPunct="1">
              <a:spcBef>
                <a:spcPts val="0"/>
              </a:spcBef>
              <a:spcAft>
                <a:spcPts val="0"/>
              </a:spcAft>
              <a:defRPr/>
            </a:pPr>
            <a:endParaRPr lang="en-US" dirty="0">
              <a:latin typeface="+mn-lt"/>
              <a:cs typeface="+mn-cs"/>
            </a:endParaRPr>
          </a:p>
        </p:txBody>
      </p:sp>
      <p:sp>
        <p:nvSpPr>
          <p:cNvPr id="41987" name="Line 6"/>
          <p:cNvSpPr>
            <a:spLocks noChangeShapeType="1"/>
          </p:cNvSpPr>
          <p:nvPr/>
        </p:nvSpPr>
        <p:spPr bwMode="auto">
          <a:xfrm>
            <a:off x="381000" y="5727700"/>
            <a:ext cx="8305800" cy="0"/>
          </a:xfrm>
          <a:prstGeom prst="line">
            <a:avLst/>
          </a:prstGeom>
          <a:noFill/>
          <a:ln w="19050">
            <a:solidFill>
              <a:schemeClr val="tx1"/>
            </a:solidFill>
            <a:round/>
            <a:headEnd type="arrow" w="sm" len="sm"/>
            <a:tailEnd type="arrow" w="sm" len="med"/>
          </a:ln>
          <a:extLst>
            <a:ext uri="{909E8E84-426E-40DD-AFC4-6F175D3DCCD1}">
              <a14:hiddenFill xmlns:a14="http://schemas.microsoft.com/office/drawing/2010/main">
                <a:noFill/>
              </a14:hiddenFill>
            </a:ext>
          </a:extLst>
        </p:spPr>
        <p:txBody>
          <a:bodyPr wrap="none" anchor="ctr"/>
          <a:lstStyle/>
          <a:p>
            <a:endParaRPr lang="en-IN"/>
          </a:p>
        </p:txBody>
      </p:sp>
      <p:cxnSp>
        <p:nvCxnSpPr>
          <p:cNvPr id="11" name="Straight Connector 10"/>
          <p:cNvCxnSpPr/>
          <p:nvPr/>
        </p:nvCxnSpPr>
        <p:spPr>
          <a:xfrm>
            <a:off x="5648325" y="1987550"/>
            <a:ext cx="0" cy="3760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989" name="Oval 13"/>
          <p:cNvSpPr>
            <a:spLocks noChangeAspect="1" noChangeArrowheads="1"/>
          </p:cNvSpPr>
          <p:nvPr/>
        </p:nvSpPr>
        <p:spPr bwMode="auto">
          <a:xfrm>
            <a:off x="3810000" y="5541963"/>
            <a:ext cx="155575" cy="153987"/>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0" name="Oval 14"/>
          <p:cNvSpPr>
            <a:spLocks noChangeAspect="1" noChangeArrowheads="1"/>
          </p:cNvSpPr>
          <p:nvPr/>
        </p:nvSpPr>
        <p:spPr bwMode="auto">
          <a:xfrm>
            <a:off x="4191000" y="5502275"/>
            <a:ext cx="155575" cy="155575"/>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1" name="Oval 17"/>
          <p:cNvSpPr>
            <a:spLocks noChangeAspect="1" noChangeArrowheads="1"/>
          </p:cNvSpPr>
          <p:nvPr/>
        </p:nvSpPr>
        <p:spPr bwMode="auto">
          <a:xfrm>
            <a:off x="4951413" y="5530850"/>
            <a:ext cx="155575" cy="155575"/>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2" name="Oval 18"/>
          <p:cNvSpPr>
            <a:spLocks noChangeAspect="1" noChangeArrowheads="1"/>
          </p:cNvSpPr>
          <p:nvPr/>
        </p:nvSpPr>
        <p:spPr bwMode="auto">
          <a:xfrm>
            <a:off x="5867400" y="5521325"/>
            <a:ext cx="176213"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3" name="Oval 19"/>
          <p:cNvSpPr>
            <a:spLocks noChangeAspect="1" noChangeArrowheads="1"/>
          </p:cNvSpPr>
          <p:nvPr/>
        </p:nvSpPr>
        <p:spPr bwMode="auto">
          <a:xfrm>
            <a:off x="5513388" y="5495925"/>
            <a:ext cx="176212"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4" name="Oval 20"/>
          <p:cNvSpPr>
            <a:spLocks noChangeAspect="1" noChangeArrowheads="1"/>
          </p:cNvSpPr>
          <p:nvPr/>
        </p:nvSpPr>
        <p:spPr bwMode="auto">
          <a:xfrm>
            <a:off x="5561013" y="4267200"/>
            <a:ext cx="176212"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5" name="Oval 22"/>
          <p:cNvSpPr>
            <a:spLocks noChangeAspect="1" noChangeArrowheads="1"/>
          </p:cNvSpPr>
          <p:nvPr/>
        </p:nvSpPr>
        <p:spPr bwMode="auto">
          <a:xfrm>
            <a:off x="5224463" y="5013325"/>
            <a:ext cx="176212"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6" name="Oval 23"/>
          <p:cNvSpPr>
            <a:spLocks noChangeAspect="1" noChangeArrowheads="1"/>
          </p:cNvSpPr>
          <p:nvPr/>
        </p:nvSpPr>
        <p:spPr bwMode="auto">
          <a:xfrm>
            <a:off x="5224463" y="5535613"/>
            <a:ext cx="176212"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7" name="Oval 24"/>
          <p:cNvSpPr>
            <a:spLocks noChangeAspect="1" noChangeArrowheads="1"/>
          </p:cNvSpPr>
          <p:nvPr/>
        </p:nvSpPr>
        <p:spPr bwMode="auto">
          <a:xfrm>
            <a:off x="6172200" y="5480050"/>
            <a:ext cx="176213"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8" name="Oval 26"/>
          <p:cNvSpPr>
            <a:spLocks noChangeAspect="1" noChangeArrowheads="1"/>
          </p:cNvSpPr>
          <p:nvPr/>
        </p:nvSpPr>
        <p:spPr bwMode="auto">
          <a:xfrm>
            <a:off x="5227638" y="5276850"/>
            <a:ext cx="176212"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1999" name="Oval 27"/>
          <p:cNvSpPr>
            <a:spLocks noChangeAspect="1" noChangeArrowheads="1"/>
          </p:cNvSpPr>
          <p:nvPr/>
        </p:nvSpPr>
        <p:spPr bwMode="auto">
          <a:xfrm>
            <a:off x="4941888" y="5276850"/>
            <a:ext cx="176212"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00" name="Oval 29"/>
          <p:cNvSpPr>
            <a:spLocks noChangeAspect="1" noChangeArrowheads="1"/>
          </p:cNvSpPr>
          <p:nvPr/>
        </p:nvSpPr>
        <p:spPr bwMode="auto">
          <a:xfrm>
            <a:off x="5588000" y="4630738"/>
            <a:ext cx="176213"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01" name="Oval 30"/>
          <p:cNvSpPr>
            <a:spLocks noChangeAspect="1" noChangeArrowheads="1"/>
          </p:cNvSpPr>
          <p:nvPr/>
        </p:nvSpPr>
        <p:spPr bwMode="auto">
          <a:xfrm>
            <a:off x="5561013" y="5189538"/>
            <a:ext cx="176212"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02" name="Oval 35"/>
          <p:cNvSpPr>
            <a:spLocks noChangeAspect="1" noChangeArrowheads="1"/>
          </p:cNvSpPr>
          <p:nvPr/>
        </p:nvSpPr>
        <p:spPr bwMode="auto">
          <a:xfrm>
            <a:off x="6138863" y="5203825"/>
            <a:ext cx="176212"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03" name="Oval 38"/>
          <p:cNvSpPr>
            <a:spLocks noChangeAspect="1" noChangeArrowheads="1"/>
          </p:cNvSpPr>
          <p:nvPr/>
        </p:nvSpPr>
        <p:spPr bwMode="auto">
          <a:xfrm>
            <a:off x="6781800" y="5514975"/>
            <a:ext cx="176213"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04" name="Oval 39"/>
          <p:cNvSpPr>
            <a:spLocks noChangeAspect="1" noChangeArrowheads="1"/>
          </p:cNvSpPr>
          <p:nvPr/>
        </p:nvSpPr>
        <p:spPr bwMode="auto">
          <a:xfrm>
            <a:off x="4429125" y="5507038"/>
            <a:ext cx="176213"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05" name="Oval 43"/>
          <p:cNvSpPr>
            <a:spLocks noChangeAspect="1" noChangeArrowheads="1"/>
          </p:cNvSpPr>
          <p:nvPr/>
        </p:nvSpPr>
        <p:spPr bwMode="auto">
          <a:xfrm>
            <a:off x="5561013" y="4932363"/>
            <a:ext cx="176212"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06" name="Oval 44"/>
          <p:cNvSpPr>
            <a:spLocks noChangeAspect="1" noChangeArrowheads="1"/>
          </p:cNvSpPr>
          <p:nvPr/>
        </p:nvSpPr>
        <p:spPr bwMode="auto">
          <a:xfrm>
            <a:off x="5867400" y="5200650"/>
            <a:ext cx="176213"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07" name="Oval 41"/>
          <p:cNvSpPr>
            <a:spLocks noChangeAspect="1" noChangeArrowheads="1"/>
          </p:cNvSpPr>
          <p:nvPr/>
        </p:nvSpPr>
        <p:spPr bwMode="auto">
          <a:xfrm>
            <a:off x="6477000" y="5495925"/>
            <a:ext cx="176213"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2" name="Title 1"/>
          <p:cNvSpPr>
            <a:spLocks noGrp="1"/>
          </p:cNvSpPr>
          <p:nvPr>
            <p:ph type="title"/>
          </p:nvPr>
        </p:nvSpPr>
        <p:spPr>
          <a:xfrm>
            <a:off x="457200" y="152400"/>
            <a:ext cx="8229600" cy="944563"/>
          </a:xfrm>
        </p:spPr>
        <p:txBody>
          <a:bodyPr/>
          <a:lstStyle/>
          <a:p>
            <a:pPr eaLnBrk="1" fontAlgn="auto" hangingPunct="1">
              <a:spcAft>
                <a:spcPts val="0"/>
              </a:spcAft>
              <a:defRPr/>
            </a:pPr>
            <a:r>
              <a:rPr lang="en-US" dirty="0" smtClean="0">
                <a:solidFill>
                  <a:schemeClr val="tx1">
                    <a:lumMod val="75000"/>
                    <a:lumOff val="25000"/>
                  </a:schemeClr>
                </a:solidFill>
                <a:latin typeface="Impact" pitchFamily="34" charset="0"/>
              </a:rPr>
              <a:t>Label the Data Points</a:t>
            </a:r>
            <a:endParaRPr lang="en-US" dirty="0">
              <a:solidFill>
                <a:schemeClr val="tx1">
                  <a:lumMod val="75000"/>
                  <a:lumOff val="25000"/>
                </a:schemeClr>
              </a:solidFill>
              <a:latin typeface="Impact" pitchFamily="34" charset="0"/>
            </a:endParaRPr>
          </a:p>
        </p:txBody>
      </p:sp>
      <p:cxnSp>
        <p:nvCxnSpPr>
          <p:cNvPr id="6" name="Straight Arrow Connector 5"/>
          <p:cNvCxnSpPr/>
          <p:nvPr/>
        </p:nvCxnSpPr>
        <p:spPr>
          <a:xfrm flipH="1">
            <a:off x="3581400" y="3344863"/>
            <a:ext cx="38100" cy="2389187"/>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772400" y="3581400"/>
            <a:ext cx="19050" cy="21748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2011" name="TextBox 47"/>
          <p:cNvSpPr txBox="1">
            <a:spLocks noChangeArrowheads="1"/>
          </p:cNvSpPr>
          <p:nvPr/>
        </p:nvSpPr>
        <p:spPr bwMode="auto">
          <a:xfrm>
            <a:off x="3459163" y="2422525"/>
            <a:ext cx="10572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Lucida Sans Unicode" pitchFamily="34" charset="0"/>
              </a:rPr>
              <a:t>-3SD Control Limit</a:t>
            </a:r>
          </a:p>
        </p:txBody>
      </p:sp>
      <p:sp>
        <p:nvSpPr>
          <p:cNvPr id="42012" name="TextBox 36"/>
          <p:cNvSpPr txBox="1">
            <a:spLocks noChangeArrowheads="1"/>
          </p:cNvSpPr>
          <p:nvPr/>
        </p:nvSpPr>
        <p:spPr bwMode="auto">
          <a:xfrm>
            <a:off x="7116763" y="2422525"/>
            <a:ext cx="9826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latin typeface="Lucida Sans Unicode" pitchFamily="34" charset="0"/>
              </a:rPr>
              <a:t>+3SD Control Limit</a:t>
            </a:r>
          </a:p>
        </p:txBody>
      </p:sp>
      <p:sp>
        <p:nvSpPr>
          <p:cNvPr id="42013" name="Oval 28"/>
          <p:cNvSpPr>
            <a:spLocks noChangeAspect="1" noChangeArrowheads="1"/>
          </p:cNvSpPr>
          <p:nvPr/>
        </p:nvSpPr>
        <p:spPr bwMode="auto">
          <a:xfrm>
            <a:off x="5224463" y="4659313"/>
            <a:ext cx="176212"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14" name="Oval 31"/>
          <p:cNvSpPr>
            <a:spLocks noChangeAspect="1" noChangeArrowheads="1"/>
          </p:cNvSpPr>
          <p:nvPr/>
        </p:nvSpPr>
        <p:spPr bwMode="auto">
          <a:xfrm>
            <a:off x="5867400" y="4929188"/>
            <a:ext cx="176213"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15" name="Oval 32"/>
          <p:cNvSpPr>
            <a:spLocks noChangeAspect="1" noChangeArrowheads="1"/>
          </p:cNvSpPr>
          <p:nvPr/>
        </p:nvSpPr>
        <p:spPr bwMode="auto">
          <a:xfrm>
            <a:off x="5867400" y="4635500"/>
            <a:ext cx="176213"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16" name="Oval 33"/>
          <p:cNvSpPr>
            <a:spLocks noChangeAspect="1" noChangeArrowheads="1"/>
          </p:cNvSpPr>
          <p:nvPr/>
        </p:nvSpPr>
        <p:spPr bwMode="auto">
          <a:xfrm>
            <a:off x="6453188" y="5276850"/>
            <a:ext cx="176212"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17" name="Oval 34"/>
          <p:cNvSpPr>
            <a:spLocks noChangeAspect="1" noChangeArrowheads="1"/>
          </p:cNvSpPr>
          <p:nvPr/>
        </p:nvSpPr>
        <p:spPr bwMode="auto">
          <a:xfrm>
            <a:off x="6781800" y="5281613"/>
            <a:ext cx="176213"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18" name="Oval 37"/>
          <p:cNvSpPr>
            <a:spLocks noChangeAspect="1" noChangeArrowheads="1"/>
          </p:cNvSpPr>
          <p:nvPr/>
        </p:nvSpPr>
        <p:spPr bwMode="auto">
          <a:xfrm>
            <a:off x="4635500" y="5521325"/>
            <a:ext cx="177800"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19" name="Oval 40"/>
          <p:cNvSpPr>
            <a:spLocks noChangeAspect="1" noChangeArrowheads="1"/>
          </p:cNvSpPr>
          <p:nvPr/>
        </p:nvSpPr>
        <p:spPr bwMode="auto">
          <a:xfrm>
            <a:off x="6986588" y="5511800"/>
            <a:ext cx="176212"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20" name="Oval 42"/>
          <p:cNvSpPr>
            <a:spLocks noChangeAspect="1" noChangeArrowheads="1"/>
          </p:cNvSpPr>
          <p:nvPr/>
        </p:nvSpPr>
        <p:spPr bwMode="auto">
          <a:xfrm>
            <a:off x="7175500" y="5530850"/>
            <a:ext cx="176213"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21" name="Oval 45"/>
          <p:cNvSpPr>
            <a:spLocks noChangeAspect="1" noChangeArrowheads="1"/>
          </p:cNvSpPr>
          <p:nvPr/>
        </p:nvSpPr>
        <p:spPr bwMode="auto">
          <a:xfrm>
            <a:off x="7432675" y="5551488"/>
            <a:ext cx="176213"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22" name="Oval 48"/>
          <p:cNvSpPr>
            <a:spLocks noChangeAspect="1" noChangeArrowheads="1"/>
          </p:cNvSpPr>
          <p:nvPr/>
        </p:nvSpPr>
        <p:spPr bwMode="auto">
          <a:xfrm>
            <a:off x="4635500" y="5203825"/>
            <a:ext cx="177800" cy="176213"/>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42023" name="Oval 49"/>
          <p:cNvSpPr>
            <a:spLocks noChangeAspect="1" noChangeArrowheads="1"/>
          </p:cNvSpPr>
          <p:nvPr/>
        </p:nvSpPr>
        <p:spPr bwMode="auto">
          <a:xfrm>
            <a:off x="4951413" y="5024438"/>
            <a:ext cx="176212" cy="176212"/>
          </a:xfrm>
          <a:prstGeom prst="ellipse">
            <a:avLst/>
          </a:prstGeom>
          <a:solidFill>
            <a:srgbClr val="0000FF"/>
          </a:solidFill>
          <a:ln w="9525">
            <a:solidFill>
              <a:srgbClr val="000000"/>
            </a:solidFill>
            <a:round/>
            <a:headEnd/>
            <a:tailEnd/>
          </a:ln>
        </p:spPr>
        <p:txBody>
          <a:bodyPr/>
          <a:lstStyle/>
          <a:p>
            <a:pPr eaLnBrk="1" hangingPunct="1"/>
            <a:endParaRPr lang="en-US" altLang="en-US">
              <a:latin typeface="Lucida Sans Unicode" pitchFamily="34" charset="0"/>
            </a:endParaRPr>
          </a:p>
        </p:txBody>
      </p:sp>
      <p:sp>
        <p:nvSpPr>
          <p:cNvPr id="31785" name="Rectangle 2"/>
          <p:cNvSpPr>
            <a:spLocks noChangeArrowheads="1"/>
          </p:cNvSpPr>
          <p:nvPr/>
        </p:nvSpPr>
        <p:spPr bwMode="auto">
          <a:xfrm>
            <a:off x="182563" y="1917700"/>
            <a:ext cx="3276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400" u="sng" dirty="0" smtClean="0">
                <a:latin typeface="+mn-lt"/>
              </a:rPr>
              <a:t>Control Limit </a:t>
            </a:r>
            <a:r>
              <a:rPr lang="en-US" altLang="en-US" sz="2400" dirty="0" smtClean="0">
                <a:latin typeface="+mn-lt"/>
              </a:rPr>
              <a:t> - the defined limits or ranges expected due to random variation of the data points -- beyond those limits, some course of action involving investigation and troubleshooting are taken.</a:t>
            </a:r>
          </a:p>
        </p:txBody>
      </p:sp>
      <p:sp>
        <p:nvSpPr>
          <p:cNvPr id="42025"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CF0C3BF-F619-4C15-BF80-72850580A231}" type="datetime1">
              <a:rPr lang="en-US" altLang="en-US" smtClean="0">
                <a:solidFill>
                  <a:srgbClr val="FFFFFF"/>
                </a:solidFill>
              </a:rPr>
              <a:pPr/>
              <a:t>7/18/2017</a:t>
            </a:fld>
            <a:endParaRPr lang="en-US" altLang="en-US" smtClean="0">
              <a:solidFill>
                <a:srgbClr val="FFFFFF"/>
              </a:solidFill>
            </a:endParaRPr>
          </a:p>
        </p:txBody>
      </p:sp>
      <p:sp>
        <p:nvSpPr>
          <p:cNvPr id="4" name="Footer Placeholder 3"/>
          <p:cNvSpPr>
            <a:spLocks noGrp="1"/>
          </p:cNvSpPr>
          <p:nvPr>
            <p:ph type="ftr" sz="quarter" idx="11"/>
          </p:nvPr>
        </p:nvSpPr>
        <p:spPr/>
        <p:txBody>
          <a:bodyPr/>
          <a:lstStyle/>
          <a:p>
            <a:pPr>
              <a:defRPr/>
            </a:pPr>
            <a:r>
              <a:rPr lang="en-US"/>
              <a:t>QC Training - Labs for Life Project</a:t>
            </a:r>
          </a:p>
        </p:txBody>
      </p:sp>
      <p:sp>
        <p:nvSpPr>
          <p:cNvPr id="420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B332D71-9C17-4128-A2B1-C16C7CC44BA9}" type="slidenum">
              <a:rPr lang="en-US" altLang="en-US" smtClean="0">
                <a:solidFill>
                  <a:srgbClr val="FFFFFF"/>
                </a:solidFill>
              </a:rPr>
              <a:pPr/>
              <a:t>6</a:t>
            </a:fld>
            <a:endParaRPr lang="en-US" altLang="en-US" smtClean="0">
              <a:solidFill>
                <a:srgbClr val="FFFFFF"/>
              </a:solidFill>
            </a:endParaRPr>
          </a:p>
        </p:txBody>
      </p:sp>
      <p:sp>
        <p:nvSpPr>
          <p:cNvPr id="42028" name="Oval 13"/>
          <p:cNvSpPr>
            <a:spLocks noChangeAspect="1" noChangeArrowheads="1"/>
          </p:cNvSpPr>
          <p:nvPr/>
        </p:nvSpPr>
        <p:spPr bwMode="auto">
          <a:xfrm>
            <a:off x="2743200" y="5526088"/>
            <a:ext cx="155575" cy="153987"/>
          </a:xfrm>
          <a:prstGeom prst="ellipse">
            <a:avLst/>
          </a:prstGeom>
          <a:solidFill>
            <a:srgbClr val="FF0000"/>
          </a:solidFill>
          <a:ln w="9525">
            <a:solidFill>
              <a:srgbClr val="000000"/>
            </a:solidFill>
            <a:round/>
            <a:headEnd/>
            <a:tailEnd/>
          </a:ln>
        </p:spPr>
        <p:txBody>
          <a:bodyPr/>
          <a:lstStyle/>
          <a:p>
            <a:pPr eaLnBrk="1" hangingPunct="1"/>
            <a:endParaRPr lang="en-US" altLang="en-US">
              <a:latin typeface="Lucida Sans Unicode" pitchFamily="34" charset="0"/>
            </a:endParaRPr>
          </a:p>
        </p:txBody>
      </p:sp>
    </p:spTree>
    <p:extLst>
      <p:ext uri="{BB962C8B-B14F-4D97-AF65-F5344CB8AC3E}">
        <p14:creationId xmlns:p14="http://schemas.microsoft.com/office/powerpoint/2010/main" val="2021729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85"/>
                                        </p:tgtEl>
                                        <p:attrNameLst>
                                          <p:attrName>style.visibility</p:attrName>
                                        </p:attrNameLst>
                                      </p:cBhvr>
                                      <p:to>
                                        <p:strVal val="visible"/>
                                      </p:to>
                                    </p:set>
                                    <p:animEffect transition="in" filter="box(in)">
                                      <p:cBhvr>
                                        <p:cTn id="7" dur="500"/>
                                        <p:tgtEl>
                                          <p:spTgt spid="317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checkerboard(across)">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0"/>
          <p:cNvSpPr>
            <a:spLocks noGrp="1"/>
          </p:cNvSpPr>
          <p:nvPr>
            <p:ph type="sldNum" sz="quarter" idx="12"/>
          </p:nvPr>
        </p:nvSpPr>
        <p:spPr/>
        <p:txBody>
          <a:bodyPr/>
          <a:lstStyle/>
          <a:p>
            <a:fld id="{B6F15528-21DE-4FAA-801E-634DDDAF4B2B}" type="slidenum">
              <a:rPr lang="en-US" smtClean="0"/>
              <a:pPr/>
              <a:t>7</a:t>
            </a:fld>
            <a:endParaRPr lang="en-US" dirty="0"/>
          </a:p>
        </p:txBody>
      </p:sp>
      <p:sp>
        <p:nvSpPr>
          <p:cNvPr id="36868" name="Rectangle 175"/>
          <p:cNvSpPr>
            <a:spLocks noGrp="1" noChangeArrowheads="1"/>
          </p:cNvSpPr>
          <p:nvPr>
            <p:ph type="title" idx="4294967295"/>
          </p:nvPr>
        </p:nvSpPr>
        <p:spPr>
          <a:xfrm>
            <a:off x="0" y="0"/>
            <a:ext cx="8229600" cy="1143000"/>
          </a:xfrm>
        </p:spPr>
        <p:txBody>
          <a:bodyPr>
            <a:noAutofit/>
          </a:bodyPr>
          <a:lstStyle/>
          <a:p>
            <a:pPr defTabSz="912813"/>
            <a:r>
              <a:rPr lang="en-US" sz="3600" dirty="0">
                <a:latin typeface="+mn-lt"/>
              </a:rPr>
              <a:t/>
            </a:r>
            <a:br>
              <a:rPr lang="en-US" sz="3600" dirty="0">
                <a:latin typeface="+mn-lt"/>
              </a:rPr>
            </a:br>
            <a:endParaRPr lang="en-US" sz="3600" dirty="0">
              <a:latin typeface="+mn-lt"/>
            </a:endParaRPr>
          </a:p>
        </p:txBody>
      </p:sp>
      <p:sp>
        <p:nvSpPr>
          <p:cNvPr id="36867" name="Slide Number Placeholder 2"/>
          <p:cNvSpPr txBox="1">
            <a:spLocks noGrp="1"/>
          </p:cNvSpPr>
          <p:nvPr/>
        </p:nvSpPr>
        <p:spPr bwMode="auto">
          <a:xfrm>
            <a:off x="66294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Verdana" pitchFamily="34" charset="0"/>
              </a:defRPr>
            </a:lvl1pPr>
            <a:lvl2pPr marL="742950" indent="-285750">
              <a:defRPr sz="2000" b="1">
                <a:solidFill>
                  <a:schemeClr val="tx1"/>
                </a:solidFill>
                <a:latin typeface="Verdana" pitchFamily="34" charset="0"/>
              </a:defRPr>
            </a:lvl2pPr>
            <a:lvl3pPr marL="1143000" indent="-228600">
              <a:defRPr sz="2000" b="1">
                <a:solidFill>
                  <a:schemeClr val="tx1"/>
                </a:solidFill>
                <a:latin typeface="Verdana" pitchFamily="34" charset="0"/>
              </a:defRPr>
            </a:lvl3pPr>
            <a:lvl4pPr marL="1600200" indent="-228600">
              <a:defRPr sz="2000" b="1">
                <a:solidFill>
                  <a:schemeClr val="tx1"/>
                </a:solidFill>
                <a:latin typeface="Verdana" pitchFamily="34" charset="0"/>
              </a:defRPr>
            </a:lvl4pPr>
            <a:lvl5pPr marL="2057400" indent="-228600">
              <a:defRPr sz="2000" b="1">
                <a:solidFill>
                  <a:schemeClr val="tx1"/>
                </a:solidFill>
                <a:latin typeface="Verdana" pitchFamily="34" charset="0"/>
              </a:defRPr>
            </a:lvl5pPr>
            <a:lvl6pPr marL="2514600" indent="-228600" eaLnBrk="0" fontAlgn="base" hangingPunct="0">
              <a:spcBef>
                <a:spcPct val="0"/>
              </a:spcBef>
              <a:spcAft>
                <a:spcPct val="0"/>
              </a:spcAft>
              <a:defRPr sz="2000" b="1">
                <a:solidFill>
                  <a:schemeClr val="tx1"/>
                </a:solidFill>
                <a:latin typeface="Verdana" pitchFamily="34" charset="0"/>
              </a:defRPr>
            </a:lvl6pPr>
            <a:lvl7pPr marL="2971800" indent="-228600" eaLnBrk="0" fontAlgn="base" hangingPunct="0">
              <a:spcBef>
                <a:spcPct val="0"/>
              </a:spcBef>
              <a:spcAft>
                <a:spcPct val="0"/>
              </a:spcAft>
              <a:defRPr sz="2000" b="1">
                <a:solidFill>
                  <a:schemeClr val="tx1"/>
                </a:solidFill>
                <a:latin typeface="Verdana" pitchFamily="34" charset="0"/>
              </a:defRPr>
            </a:lvl7pPr>
            <a:lvl8pPr marL="3429000" indent="-228600" eaLnBrk="0" fontAlgn="base" hangingPunct="0">
              <a:spcBef>
                <a:spcPct val="0"/>
              </a:spcBef>
              <a:spcAft>
                <a:spcPct val="0"/>
              </a:spcAft>
              <a:defRPr sz="2000" b="1">
                <a:solidFill>
                  <a:schemeClr val="tx1"/>
                </a:solidFill>
                <a:latin typeface="Verdana" pitchFamily="34" charset="0"/>
              </a:defRPr>
            </a:lvl8pPr>
            <a:lvl9pPr marL="3886200" indent="-228600" eaLnBrk="0" fontAlgn="base" hangingPunct="0">
              <a:spcBef>
                <a:spcPct val="0"/>
              </a:spcBef>
              <a:spcAft>
                <a:spcPct val="0"/>
              </a:spcAft>
              <a:defRPr sz="2000" b="1">
                <a:solidFill>
                  <a:schemeClr val="tx1"/>
                </a:solidFill>
                <a:latin typeface="Verdana" pitchFamily="34" charset="0"/>
              </a:defRPr>
            </a:lvl9pPr>
          </a:lstStyle>
          <a:p>
            <a:pPr algn="r" eaLnBrk="1" hangingPunct="1"/>
            <a:endParaRPr lang="fr-FR" sz="1200" b="0">
              <a:latin typeface="+mn-lt"/>
            </a:endParaRPr>
          </a:p>
        </p:txBody>
      </p:sp>
      <p:grpSp>
        <p:nvGrpSpPr>
          <p:cNvPr id="2" name="Group 29"/>
          <p:cNvGrpSpPr>
            <a:grpSpLocks/>
          </p:cNvGrpSpPr>
          <p:nvPr/>
        </p:nvGrpSpPr>
        <p:grpSpPr bwMode="auto">
          <a:xfrm>
            <a:off x="990600" y="3429000"/>
            <a:ext cx="1066800" cy="1600200"/>
            <a:chOff x="990600" y="3048000"/>
            <a:chExt cx="1066800" cy="1600200"/>
          </a:xfrm>
        </p:grpSpPr>
        <p:sp>
          <p:nvSpPr>
            <p:cNvPr id="37018" name="Oval 26"/>
            <p:cNvSpPr>
              <a:spLocks noChangeArrowheads="1"/>
            </p:cNvSpPr>
            <p:nvPr/>
          </p:nvSpPr>
          <p:spPr bwMode="auto">
            <a:xfrm>
              <a:off x="990600" y="3048000"/>
              <a:ext cx="228600" cy="76200"/>
            </a:xfrm>
            <a:prstGeom prst="ellipse">
              <a:avLst/>
            </a:prstGeom>
            <a:solidFill>
              <a:schemeClr val="accent1"/>
            </a:solidFill>
            <a:ln w="9525" algn="ctr">
              <a:solidFill>
                <a:schemeClr val="tx1"/>
              </a:solidFill>
              <a:round/>
              <a:headEnd/>
              <a:tailEnd/>
            </a:ln>
          </p:spPr>
          <p:txBody>
            <a:bodyPr/>
            <a:lstStyle/>
            <a:p>
              <a:pPr defTabSz="912813" eaLnBrk="1" hangingPunct="1"/>
              <a:endParaRPr lang="fr-FR" sz="2400" b="1">
                <a:solidFill>
                  <a:schemeClr val="bg1"/>
                </a:solidFill>
              </a:endParaRPr>
            </a:p>
          </p:txBody>
        </p:sp>
        <p:sp>
          <p:nvSpPr>
            <p:cNvPr id="37019" name="Oval 27"/>
            <p:cNvSpPr>
              <a:spLocks noChangeArrowheads="1"/>
            </p:cNvSpPr>
            <p:nvPr/>
          </p:nvSpPr>
          <p:spPr bwMode="auto">
            <a:xfrm>
              <a:off x="1371600" y="4572000"/>
              <a:ext cx="228600" cy="76200"/>
            </a:xfrm>
            <a:prstGeom prst="ellipse">
              <a:avLst/>
            </a:prstGeom>
            <a:solidFill>
              <a:schemeClr val="accent1"/>
            </a:solidFill>
            <a:ln w="9525" algn="ctr">
              <a:solidFill>
                <a:schemeClr val="tx1"/>
              </a:solidFill>
              <a:round/>
              <a:headEnd/>
              <a:tailEnd/>
            </a:ln>
          </p:spPr>
          <p:txBody>
            <a:bodyPr/>
            <a:lstStyle/>
            <a:p>
              <a:pPr defTabSz="912813" eaLnBrk="1" hangingPunct="1"/>
              <a:endParaRPr lang="fr-FR" sz="2400" b="1">
                <a:solidFill>
                  <a:schemeClr val="bg1"/>
                </a:solidFill>
              </a:endParaRPr>
            </a:p>
          </p:txBody>
        </p:sp>
        <p:sp>
          <p:nvSpPr>
            <p:cNvPr id="37020" name="Oval 28"/>
            <p:cNvSpPr>
              <a:spLocks noChangeArrowheads="1"/>
            </p:cNvSpPr>
            <p:nvPr/>
          </p:nvSpPr>
          <p:spPr bwMode="auto">
            <a:xfrm>
              <a:off x="1828800" y="3352800"/>
              <a:ext cx="228600" cy="76200"/>
            </a:xfrm>
            <a:prstGeom prst="ellipse">
              <a:avLst/>
            </a:prstGeom>
            <a:solidFill>
              <a:schemeClr val="accent1"/>
            </a:solidFill>
            <a:ln w="9525" algn="ctr">
              <a:solidFill>
                <a:schemeClr val="tx1"/>
              </a:solidFill>
              <a:round/>
              <a:headEnd/>
              <a:tailEnd/>
            </a:ln>
          </p:spPr>
          <p:txBody>
            <a:bodyPr/>
            <a:lstStyle/>
            <a:p>
              <a:pPr defTabSz="912813" eaLnBrk="1" hangingPunct="1"/>
              <a:endParaRPr lang="fr-FR" sz="2400" b="1">
                <a:solidFill>
                  <a:schemeClr val="bg1"/>
                </a:solidFill>
              </a:endParaRPr>
            </a:p>
          </p:txBody>
        </p:sp>
      </p:grpSp>
      <p:graphicFrame>
        <p:nvGraphicFramePr>
          <p:cNvPr id="31" name="Group 703"/>
          <p:cNvGraphicFramePr>
            <a:graphicFrameLocks noGrp="1"/>
          </p:cNvGraphicFramePr>
          <p:nvPr/>
        </p:nvGraphicFramePr>
        <p:xfrm>
          <a:off x="762000" y="2057400"/>
          <a:ext cx="7461250" cy="3638550"/>
        </p:xfrm>
        <a:graphic>
          <a:graphicData uri="http://schemas.openxmlformats.org/drawingml/2006/table">
            <a:tbl>
              <a:tblPr/>
              <a:tblGrid>
                <a:gridCol w="373063"/>
                <a:gridCol w="373062"/>
                <a:gridCol w="373063"/>
                <a:gridCol w="373062"/>
                <a:gridCol w="373063"/>
                <a:gridCol w="373062"/>
                <a:gridCol w="373063"/>
                <a:gridCol w="361950"/>
                <a:gridCol w="384175"/>
                <a:gridCol w="373062"/>
                <a:gridCol w="373063"/>
                <a:gridCol w="373062"/>
                <a:gridCol w="373063"/>
                <a:gridCol w="373062"/>
                <a:gridCol w="373063"/>
                <a:gridCol w="373062"/>
                <a:gridCol w="373063"/>
                <a:gridCol w="373062"/>
                <a:gridCol w="373063"/>
                <a:gridCol w="373062"/>
              </a:tblGrid>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r>
              <a:tr h="9239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28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76" name="Text Box 755"/>
          <p:cNvSpPr txBox="1">
            <a:spLocks noChangeArrowheads="1"/>
          </p:cNvSpPr>
          <p:nvPr/>
        </p:nvSpPr>
        <p:spPr bwMode="auto">
          <a:xfrm>
            <a:off x="8366125" y="3657600"/>
            <a:ext cx="787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800" dirty="0">
                <a:latin typeface="+mn-lt"/>
              </a:rPr>
              <a:t>MEAN</a:t>
            </a:r>
          </a:p>
        </p:txBody>
      </p:sp>
      <p:sp>
        <p:nvSpPr>
          <p:cNvPr id="36977" name="Text Box 756"/>
          <p:cNvSpPr txBox="1">
            <a:spLocks noChangeArrowheads="1"/>
          </p:cNvSpPr>
          <p:nvPr/>
        </p:nvSpPr>
        <p:spPr bwMode="auto">
          <a:xfrm>
            <a:off x="8366125" y="3292475"/>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800">
                <a:latin typeface="+mn-lt"/>
              </a:rPr>
              <a:t>+1SD</a:t>
            </a:r>
          </a:p>
        </p:txBody>
      </p:sp>
      <p:sp>
        <p:nvSpPr>
          <p:cNvPr id="36978" name="Text Box 757"/>
          <p:cNvSpPr txBox="1">
            <a:spLocks noChangeArrowheads="1"/>
          </p:cNvSpPr>
          <p:nvPr/>
        </p:nvSpPr>
        <p:spPr bwMode="auto">
          <a:xfrm>
            <a:off x="8366125" y="2824163"/>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800" dirty="0">
                <a:latin typeface="+mn-lt"/>
              </a:rPr>
              <a:t>+2SD</a:t>
            </a:r>
          </a:p>
        </p:txBody>
      </p:sp>
      <p:sp>
        <p:nvSpPr>
          <p:cNvPr id="36979" name="Text Box 758"/>
          <p:cNvSpPr txBox="1">
            <a:spLocks noChangeArrowheads="1"/>
          </p:cNvSpPr>
          <p:nvPr/>
        </p:nvSpPr>
        <p:spPr bwMode="auto">
          <a:xfrm>
            <a:off x="8366125" y="4126468"/>
            <a:ext cx="627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800" dirty="0">
                <a:latin typeface="+mn-lt"/>
              </a:rPr>
              <a:t>-1SD</a:t>
            </a:r>
          </a:p>
        </p:txBody>
      </p:sp>
      <p:sp>
        <p:nvSpPr>
          <p:cNvPr id="36980" name="Text Box 759"/>
          <p:cNvSpPr txBox="1">
            <a:spLocks noChangeArrowheads="1"/>
          </p:cNvSpPr>
          <p:nvPr/>
        </p:nvSpPr>
        <p:spPr bwMode="auto">
          <a:xfrm>
            <a:off x="8366125" y="4576763"/>
            <a:ext cx="627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800" dirty="0">
                <a:latin typeface="+mn-lt"/>
              </a:rPr>
              <a:t>-2SD</a:t>
            </a:r>
          </a:p>
        </p:txBody>
      </p:sp>
      <p:sp>
        <p:nvSpPr>
          <p:cNvPr id="36981" name="Text Box 765"/>
          <p:cNvSpPr txBox="1">
            <a:spLocks noChangeArrowheads="1"/>
          </p:cNvSpPr>
          <p:nvPr/>
        </p:nvSpPr>
        <p:spPr bwMode="auto">
          <a:xfrm>
            <a:off x="8366125" y="5033963"/>
            <a:ext cx="627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800">
                <a:latin typeface="+mn-lt"/>
              </a:rPr>
              <a:t>-3SD</a:t>
            </a:r>
          </a:p>
        </p:txBody>
      </p:sp>
      <p:sp>
        <p:nvSpPr>
          <p:cNvPr id="36982" name="Rectangle 766"/>
          <p:cNvSpPr>
            <a:spLocks noChangeArrowheads="1"/>
          </p:cNvSpPr>
          <p:nvPr/>
        </p:nvSpPr>
        <p:spPr bwMode="auto">
          <a:xfrm>
            <a:off x="8366125" y="2366963"/>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eaLnBrk="1" hangingPunct="1"/>
            <a:r>
              <a:rPr lang="en-US" b="1" dirty="0"/>
              <a:t>+3SD</a:t>
            </a:r>
          </a:p>
        </p:txBody>
      </p:sp>
      <p:sp>
        <p:nvSpPr>
          <p:cNvPr id="36983" name="TextBox 23"/>
          <p:cNvSpPr txBox="1">
            <a:spLocks noChangeArrowheads="1"/>
          </p:cNvSpPr>
          <p:nvPr/>
        </p:nvSpPr>
        <p:spPr bwMode="auto">
          <a:xfrm>
            <a:off x="3881782" y="5924550"/>
            <a:ext cx="6914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dirty="0">
                <a:latin typeface="+mn-lt"/>
              </a:rPr>
              <a:t>Days</a:t>
            </a:r>
          </a:p>
        </p:txBody>
      </p:sp>
      <p:sp>
        <p:nvSpPr>
          <p:cNvPr id="36984" name="TextBox 25"/>
          <p:cNvSpPr txBox="1">
            <a:spLocks noChangeArrowheads="1"/>
          </p:cNvSpPr>
          <p:nvPr/>
        </p:nvSpPr>
        <p:spPr bwMode="auto">
          <a:xfrm>
            <a:off x="152400" y="32766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192.5</a:t>
            </a:r>
          </a:p>
        </p:txBody>
      </p:sp>
      <p:sp>
        <p:nvSpPr>
          <p:cNvPr id="36985" name="TextBox 26"/>
          <p:cNvSpPr txBox="1">
            <a:spLocks noChangeArrowheads="1"/>
          </p:cNvSpPr>
          <p:nvPr/>
        </p:nvSpPr>
        <p:spPr bwMode="auto">
          <a:xfrm>
            <a:off x="152400" y="2949575"/>
            <a:ext cx="5982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194.5</a:t>
            </a:r>
          </a:p>
        </p:txBody>
      </p:sp>
      <p:sp>
        <p:nvSpPr>
          <p:cNvPr id="36986" name="TextBox 27"/>
          <p:cNvSpPr txBox="1">
            <a:spLocks noChangeArrowheads="1"/>
          </p:cNvSpPr>
          <p:nvPr/>
        </p:nvSpPr>
        <p:spPr bwMode="auto">
          <a:xfrm>
            <a:off x="152400" y="2495550"/>
            <a:ext cx="5982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dirty="0">
                <a:latin typeface="+mn-lt"/>
              </a:rPr>
              <a:t>196.5</a:t>
            </a:r>
          </a:p>
        </p:txBody>
      </p:sp>
      <p:sp>
        <p:nvSpPr>
          <p:cNvPr id="36987" name="TextBox 29"/>
          <p:cNvSpPr txBox="1">
            <a:spLocks noChangeArrowheads="1"/>
          </p:cNvSpPr>
          <p:nvPr/>
        </p:nvSpPr>
        <p:spPr bwMode="auto">
          <a:xfrm>
            <a:off x="131763" y="4168775"/>
            <a:ext cx="630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dirty="0">
                <a:latin typeface="+mn-lt"/>
              </a:rPr>
              <a:t>188.5</a:t>
            </a:r>
          </a:p>
        </p:txBody>
      </p:sp>
      <p:sp>
        <p:nvSpPr>
          <p:cNvPr id="36988" name="TextBox 30"/>
          <p:cNvSpPr txBox="1">
            <a:spLocks noChangeArrowheads="1"/>
          </p:cNvSpPr>
          <p:nvPr/>
        </p:nvSpPr>
        <p:spPr bwMode="auto">
          <a:xfrm>
            <a:off x="131763" y="4625975"/>
            <a:ext cx="858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dirty="0">
                <a:latin typeface="+mn-lt"/>
              </a:rPr>
              <a:t>186.5</a:t>
            </a:r>
          </a:p>
        </p:txBody>
      </p:sp>
      <p:sp>
        <p:nvSpPr>
          <p:cNvPr id="36989" name="TextBox 31"/>
          <p:cNvSpPr txBox="1">
            <a:spLocks noChangeArrowheads="1"/>
          </p:cNvSpPr>
          <p:nvPr/>
        </p:nvSpPr>
        <p:spPr bwMode="auto">
          <a:xfrm>
            <a:off x="131763" y="5010150"/>
            <a:ext cx="5982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184.6</a:t>
            </a:r>
          </a:p>
        </p:txBody>
      </p:sp>
      <p:cxnSp>
        <p:nvCxnSpPr>
          <p:cNvPr id="36990" name="Straight Connector 45"/>
          <p:cNvCxnSpPr>
            <a:cxnSpLocks noChangeShapeType="1"/>
          </p:cNvCxnSpPr>
          <p:nvPr/>
        </p:nvCxnSpPr>
        <p:spPr bwMode="auto">
          <a:xfrm>
            <a:off x="762000" y="2647950"/>
            <a:ext cx="7467600" cy="1588"/>
          </a:xfrm>
          <a:prstGeom prst="line">
            <a:avLst/>
          </a:prstGeom>
          <a:noFill/>
          <a:ln w="50800" algn="ctr">
            <a:solidFill>
              <a:srgbClr val="FF0000"/>
            </a:solidFill>
            <a:round/>
            <a:headEnd/>
            <a:tailEnd/>
          </a:ln>
          <a:extLst>
            <a:ext uri="{909E8E84-426E-40DD-AFC4-6F175D3DCCD1}">
              <a14:hiddenFill xmlns:a14="http://schemas.microsoft.com/office/drawing/2010/main">
                <a:noFill/>
              </a14:hiddenFill>
            </a:ext>
          </a:extLst>
        </p:spPr>
      </p:cxnSp>
      <p:cxnSp>
        <p:nvCxnSpPr>
          <p:cNvPr id="36991" name="Straight Connector 46"/>
          <p:cNvCxnSpPr>
            <a:cxnSpLocks noChangeShapeType="1"/>
          </p:cNvCxnSpPr>
          <p:nvPr/>
        </p:nvCxnSpPr>
        <p:spPr bwMode="auto">
          <a:xfrm>
            <a:off x="762000" y="3103563"/>
            <a:ext cx="7467600" cy="1587"/>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6992" name="Straight Connector 47"/>
          <p:cNvCxnSpPr>
            <a:cxnSpLocks noChangeShapeType="1"/>
          </p:cNvCxnSpPr>
          <p:nvPr/>
        </p:nvCxnSpPr>
        <p:spPr bwMode="auto">
          <a:xfrm>
            <a:off x="762000" y="3484563"/>
            <a:ext cx="7467600" cy="1587"/>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6993" name="Straight Connector 48"/>
          <p:cNvCxnSpPr>
            <a:cxnSpLocks noChangeShapeType="1"/>
          </p:cNvCxnSpPr>
          <p:nvPr/>
        </p:nvCxnSpPr>
        <p:spPr bwMode="auto">
          <a:xfrm>
            <a:off x="762000" y="3867150"/>
            <a:ext cx="7467600" cy="1588"/>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36994" name="Straight Connector 49"/>
          <p:cNvCxnSpPr>
            <a:cxnSpLocks noChangeShapeType="1"/>
          </p:cNvCxnSpPr>
          <p:nvPr/>
        </p:nvCxnSpPr>
        <p:spPr bwMode="auto">
          <a:xfrm>
            <a:off x="762000" y="4322763"/>
            <a:ext cx="7467600" cy="1587"/>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6995" name="Straight Connector 50"/>
          <p:cNvCxnSpPr>
            <a:cxnSpLocks noChangeShapeType="1"/>
          </p:cNvCxnSpPr>
          <p:nvPr/>
        </p:nvCxnSpPr>
        <p:spPr bwMode="auto">
          <a:xfrm>
            <a:off x="762000" y="4781550"/>
            <a:ext cx="7467600" cy="1588"/>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36996" name="Straight Connector 51"/>
          <p:cNvCxnSpPr>
            <a:cxnSpLocks noChangeShapeType="1"/>
          </p:cNvCxnSpPr>
          <p:nvPr/>
        </p:nvCxnSpPr>
        <p:spPr bwMode="auto">
          <a:xfrm>
            <a:off x="762000" y="5162550"/>
            <a:ext cx="7467600" cy="1588"/>
          </a:xfrm>
          <a:prstGeom prst="line">
            <a:avLst/>
          </a:prstGeom>
          <a:noFill/>
          <a:ln w="50800" algn="ctr">
            <a:solidFill>
              <a:srgbClr val="FF0000"/>
            </a:solidFill>
            <a:round/>
            <a:headEnd/>
            <a:tailEnd/>
          </a:ln>
          <a:extLst>
            <a:ext uri="{909E8E84-426E-40DD-AFC4-6F175D3DCCD1}">
              <a14:hiddenFill xmlns:a14="http://schemas.microsoft.com/office/drawing/2010/main">
                <a:noFill/>
              </a14:hiddenFill>
            </a:ext>
          </a:extLst>
        </p:spPr>
      </p:cxnSp>
      <p:sp>
        <p:nvSpPr>
          <p:cNvPr id="36997" name="TextBox 27"/>
          <p:cNvSpPr txBox="1">
            <a:spLocks noChangeArrowheads="1"/>
          </p:cNvSpPr>
          <p:nvPr/>
        </p:nvSpPr>
        <p:spPr bwMode="auto">
          <a:xfrm>
            <a:off x="990600" y="5788025"/>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a:t>
            </a:r>
          </a:p>
        </p:txBody>
      </p:sp>
      <p:sp>
        <p:nvSpPr>
          <p:cNvPr id="36998" name="TextBox 27"/>
          <p:cNvSpPr txBox="1">
            <a:spLocks noChangeArrowheads="1"/>
          </p:cNvSpPr>
          <p:nvPr/>
        </p:nvSpPr>
        <p:spPr bwMode="auto">
          <a:xfrm>
            <a:off x="1371600" y="57912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2</a:t>
            </a:r>
          </a:p>
        </p:txBody>
      </p:sp>
      <p:sp>
        <p:nvSpPr>
          <p:cNvPr id="36999" name="TextBox 27"/>
          <p:cNvSpPr txBox="1">
            <a:spLocks noChangeArrowheads="1"/>
          </p:cNvSpPr>
          <p:nvPr/>
        </p:nvSpPr>
        <p:spPr bwMode="auto">
          <a:xfrm>
            <a:off x="1752600" y="57912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3</a:t>
            </a:r>
          </a:p>
        </p:txBody>
      </p:sp>
      <p:sp>
        <p:nvSpPr>
          <p:cNvPr id="37000" name="TextBox 27"/>
          <p:cNvSpPr txBox="1">
            <a:spLocks noChangeArrowheads="1"/>
          </p:cNvSpPr>
          <p:nvPr/>
        </p:nvSpPr>
        <p:spPr bwMode="auto">
          <a:xfrm>
            <a:off x="2133600" y="57912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4</a:t>
            </a:r>
          </a:p>
        </p:txBody>
      </p:sp>
      <p:sp>
        <p:nvSpPr>
          <p:cNvPr id="37001" name="TextBox 27"/>
          <p:cNvSpPr txBox="1">
            <a:spLocks noChangeArrowheads="1"/>
          </p:cNvSpPr>
          <p:nvPr/>
        </p:nvSpPr>
        <p:spPr bwMode="auto">
          <a:xfrm>
            <a:off x="2476500" y="57912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5</a:t>
            </a:r>
          </a:p>
        </p:txBody>
      </p:sp>
      <p:sp>
        <p:nvSpPr>
          <p:cNvPr id="37002" name="TextBox 27"/>
          <p:cNvSpPr txBox="1">
            <a:spLocks noChangeArrowheads="1"/>
          </p:cNvSpPr>
          <p:nvPr/>
        </p:nvSpPr>
        <p:spPr bwMode="auto">
          <a:xfrm>
            <a:off x="2857500" y="57912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6</a:t>
            </a:r>
          </a:p>
        </p:txBody>
      </p:sp>
      <p:sp>
        <p:nvSpPr>
          <p:cNvPr id="37003" name="TextBox 27"/>
          <p:cNvSpPr txBox="1">
            <a:spLocks noChangeArrowheads="1"/>
          </p:cNvSpPr>
          <p:nvPr/>
        </p:nvSpPr>
        <p:spPr bwMode="auto">
          <a:xfrm>
            <a:off x="3238500" y="57912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7</a:t>
            </a:r>
          </a:p>
        </p:txBody>
      </p:sp>
      <p:sp>
        <p:nvSpPr>
          <p:cNvPr id="37004" name="TextBox 27"/>
          <p:cNvSpPr txBox="1">
            <a:spLocks noChangeArrowheads="1"/>
          </p:cNvSpPr>
          <p:nvPr/>
        </p:nvSpPr>
        <p:spPr bwMode="auto">
          <a:xfrm>
            <a:off x="3619500" y="5788025"/>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8</a:t>
            </a:r>
          </a:p>
        </p:txBody>
      </p:sp>
      <p:sp>
        <p:nvSpPr>
          <p:cNvPr id="37005" name="TextBox 27"/>
          <p:cNvSpPr txBox="1">
            <a:spLocks noChangeArrowheads="1"/>
          </p:cNvSpPr>
          <p:nvPr/>
        </p:nvSpPr>
        <p:spPr bwMode="auto">
          <a:xfrm>
            <a:off x="4000500" y="5791200"/>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9</a:t>
            </a:r>
          </a:p>
        </p:txBody>
      </p:sp>
      <p:sp>
        <p:nvSpPr>
          <p:cNvPr id="37006" name="TextBox 27"/>
          <p:cNvSpPr txBox="1">
            <a:spLocks noChangeArrowheads="1"/>
          </p:cNvSpPr>
          <p:nvPr/>
        </p:nvSpPr>
        <p:spPr bwMode="auto">
          <a:xfrm>
            <a:off x="43434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10</a:t>
            </a:r>
          </a:p>
        </p:txBody>
      </p:sp>
      <p:sp>
        <p:nvSpPr>
          <p:cNvPr id="37007" name="TextBox 27"/>
          <p:cNvSpPr txBox="1">
            <a:spLocks noChangeArrowheads="1"/>
          </p:cNvSpPr>
          <p:nvPr/>
        </p:nvSpPr>
        <p:spPr bwMode="auto">
          <a:xfrm>
            <a:off x="47244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11</a:t>
            </a:r>
          </a:p>
        </p:txBody>
      </p:sp>
      <p:sp>
        <p:nvSpPr>
          <p:cNvPr id="37008" name="TextBox 27"/>
          <p:cNvSpPr txBox="1">
            <a:spLocks noChangeArrowheads="1"/>
          </p:cNvSpPr>
          <p:nvPr/>
        </p:nvSpPr>
        <p:spPr bwMode="auto">
          <a:xfrm>
            <a:off x="51054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12</a:t>
            </a:r>
          </a:p>
        </p:txBody>
      </p:sp>
      <p:sp>
        <p:nvSpPr>
          <p:cNvPr id="37009" name="TextBox 27"/>
          <p:cNvSpPr txBox="1">
            <a:spLocks noChangeArrowheads="1"/>
          </p:cNvSpPr>
          <p:nvPr/>
        </p:nvSpPr>
        <p:spPr bwMode="auto">
          <a:xfrm>
            <a:off x="5443538"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13</a:t>
            </a:r>
          </a:p>
        </p:txBody>
      </p:sp>
      <p:sp>
        <p:nvSpPr>
          <p:cNvPr id="37010" name="TextBox 27"/>
          <p:cNvSpPr txBox="1">
            <a:spLocks noChangeArrowheads="1"/>
          </p:cNvSpPr>
          <p:nvPr/>
        </p:nvSpPr>
        <p:spPr bwMode="auto">
          <a:xfrm>
            <a:off x="57912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14</a:t>
            </a:r>
          </a:p>
        </p:txBody>
      </p:sp>
      <p:sp>
        <p:nvSpPr>
          <p:cNvPr id="37011" name="TextBox 27"/>
          <p:cNvSpPr txBox="1">
            <a:spLocks noChangeArrowheads="1"/>
          </p:cNvSpPr>
          <p:nvPr/>
        </p:nvSpPr>
        <p:spPr bwMode="auto">
          <a:xfrm>
            <a:off x="62103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15</a:t>
            </a:r>
          </a:p>
        </p:txBody>
      </p:sp>
      <p:sp>
        <p:nvSpPr>
          <p:cNvPr id="37012" name="TextBox 27"/>
          <p:cNvSpPr txBox="1">
            <a:spLocks noChangeArrowheads="1"/>
          </p:cNvSpPr>
          <p:nvPr/>
        </p:nvSpPr>
        <p:spPr bwMode="auto">
          <a:xfrm>
            <a:off x="65532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16</a:t>
            </a:r>
          </a:p>
        </p:txBody>
      </p:sp>
      <p:sp>
        <p:nvSpPr>
          <p:cNvPr id="37013" name="TextBox 27"/>
          <p:cNvSpPr txBox="1">
            <a:spLocks noChangeArrowheads="1"/>
          </p:cNvSpPr>
          <p:nvPr/>
        </p:nvSpPr>
        <p:spPr bwMode="auto">
          <a:xfrm>
            <a:off x="69342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17</a:t>
            </a:r>
          </a:p>
        </p:txBody>
      </p:sp>
      <p:sp>
        <p:nvSpPr>
          <p:cNvPr id="37014" name="TextBox 27"/>
          <p:cNvSpPr txBox="1">
            <a:spLocks noChangeArrowheads="1"/>
          </p:cNvSpPr>
          <p:nvPr/>
        </p:nvSpPr>
        <p:spPr bwMode="auto">
          <a:xfrm>
            <a:off x="73152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18</a:t>
            </a:r>
          </a:p>
        </p:txBody>
      </p:sp>
      <p:sp>
        <p:nvSpPr>
          <p:cNvPr id="37015" name="TextBox 27"/>
          <p:cNvSpPr txBox="1">
            <a:spLocks noChangeArrowheads="1"/>
          </p:cNvSpPr>
          <p:nvPr/>
        </p:nvSpPr>
        <p:spPr bwMode="auto">
          <a:xfrm>
            <a:off x="7696200" y="579120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eaLnBrk="1" hangingPunct="1"/>
            <a:r>
              <a:rPr lang="en-US" sz="1400">
                <a:latin typeface="+mn-lt"/>
              </a:rPr>
              <a:t>19</a:t>
            </a:r>
          </a:p>
        </p:txBody>
      </p:sp>
      <p:sp>
        <p:nvSpPr>
          <p:cNvPr id="37016" name="TextBox 24"/>
          <p:cNvSpPr txBox="1">
            <a:spLocks noChangeArrowheads="1"/>
          </p:cNvSpPr>
          <p:nvPr/>
        </p:nvSpPr>
        <p:spPr bwMode="auto">
          <a:xfrm>
            <a:off x="76200" y="3505200"/>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000" b="1">
                <a:solidFill>
                  <a:schemeClr val="tx1"/>
                </a:solidFill>
                <a:latin typeface="Verdana" pitchFamily="34" charset="0"/>
              </a:defRPr>
            </a:lvl1pPr>
            <a:lvl2pPr marL="742950" indent="-285750" defTabSz="912813">
              <a:defRPr sz="2000" b="1">
                <a:solidFill>
                  <a:schemeClr val="tx1"/>
                </a:solidFill>
                <a:latin typeface="Verdana" pitchFamily="34" charset="0"/>
              </a:defRPr>
            </a:lvl2pPr>
            <a:lvl3pPr marL="1143000" indent="-228600" defTabSz="912813">
              <a:defRPr sz="2000" b="1">
                <a:solidFill>
                  <a:schemeClr val="tx1"/>
                </a:solidFill>
                <a:latin typeface="Verdana" pitchFamily="34" charset="0"/>
              </a:defRPr>
            </a:lvl3pPr>
            <a:lvl4pPr marL="1600200" indent="-228600" defTabSz="912813">
              <a:defRPr sz="2000" b="1">
                <a:solidFill>
                  <a:schemeClr val="tx1"/>
                </a:solidFill>
                <a:latin typeface="Verdana" pitchFamily="34" charset="0"/>
              </a:defRPr>
            </a:lvl4pPr>
            <a:lvl5pPr marL="2057400" indent="-228600" defTabSz="912813">
              <a:defRPr sz="2000" b="1">
                <a:solidFill>
                  <a:schemeClr val="tx1"/>
                </a:solidFill>
                <a:latin typeface="Verdana" pitchFamily="34" charset="0"/>
              </a:defRPr>
            </a:lvl5pPr>
            <a:lvl6pPr marL="2514600" indent="-228600" defTabSz="912813" eaLnBrk="0" fontAlgn="base" hangingPunct="0">
              <a:spcBef>
                <a:spcPct val="0"/>
              </a:spcBef>
              <a:spcAft>
                <a:spcPct val="0"/>
              </a:spcAft>
              <a:defRPr sz="2000" b="1">
                <a:solidFill>
                  <a:schemeClr val="tx1"/>
                </a:solidFill>
                <a:latin typeface="Verdana" pitchFamily="34" charset="0"/>
              </a:defRPr>
            </a:lvl6pPr>
            <a:lvl7pPr marL="2971800" indent="-228600" defTabSz="912813" eaLnBrk="0" fontAlgn="base" hangingPunct="0">
              <a:spcBef>
                <a:spcPct val="0"/>
              </a:spcBef>
              <a:spcAft>
                <a:spcPct val="0"/>
              </a:spcAft>
              <a:defRPr sz="2000" b="1">
                <a:solidFill>
                  <a:schemeClr val="tx1"/>
                </a:solidFill>
                <a:latin typeface="Verdana" pitchFamily="34" charset="0"/>
              </a:defRPr>
            </a:lvl7pPr>
            <a:lvl8pPr marL="3429000" indent="-228600" defTabSz="912813" eaLnBrk="0" fontAlgn="base" hangingPunct="0">
              <a:spcBef>
                <a:spcPct val="0"/>
              </a:spcBef>
              <a:spcAft>
                <a:spcPct val="0"/>
              </a:spcAft>
              <a:defRPr sz="2000" b="1">
                <a:solidFill>
                  <a:schemeClr val="tx1"/>
                </a:solidFill>
                <a:latin typeface="Verdana" pitchFamily="34" charset="0"/>
              </a:defRPr>
            </a:lvl8pPr>
            <a:lvl9pPr marL="3886200" indent="-228600" defTabSz="912813" eaLnBrk="0" fontAlgn="base" hangingPunct="0">
              <a:spcBef>
                <a:spcPct val="0"/>
              </a:spcBef>
              <a:spcAft>
                <a:spcPct val="0"/>
              </a:spcAft>
              <a:defRPr sz="2000" b="1">
                <a:solidFill>
                  <a:schemeClr val="tx1"/>
                </a:solidFill>
                <a:latin typeface="Verdana" pitchFamily="34" charset="0"/>
              </a:defRPr>
            </a:lvl9pPr>
          </a:lstStyle>
          <a:p>
            <a:pPr algn="r" eaLnBrk="1" hangingPunct="1"/>
            <a:r>
              <a:rPr lang="en-US" sz="1400" dirty="0">
                <a:latin typeface="+mn-lt"/>
              </a:rPr>
              <a:t>   190.5</a:t>
            </a:r>
          </a:p>
        </p:txBody>
      </p:sp>
      <p:sp>
        <p:nvSpPr>
          <p:cNvPr id="3" name="Rectangle 2"/>
          <p:cNvSpPr/>
          <p:nvPr/>
        </p:nvSpPr>
        <p:spPr>
          <a:xfrm>
            <a:off x="381000" y="381001"/>
            <a:ext cx="8458200" cy="830997"/>
          </a:xfrm>
          <a:prstGeom prst="rect">
            <a:avLst/>
          </a:prstGeom>
        </p:spPr>
        <p:txBody>
          <a:bodyPr wrap="square">
            <a:spAutoFit/>
          </a:bodyPr>
          <a:lstStyle/>
          <a:p>
            <a:pPr algn="ctr"/>
            <a:r>
              <a:rPr lang="en-US" sz="2400" b="1" dirty="0" smtClean="0"/>
              <a:t>Write the values the mean, SDs</a:t>
            </a:r>
          </a:p>
          <a:p>
            <a:pPr algn="ctr"/>
            <a:r>
              <a:rPr lang="en-US" sz="2400" b="1" dirty="0" smtClean="0"/>
              <a:t>Plot </a:t>
            </a:r>
            <a:r>
              <a:rPr lang="en-US" sz="2400" b="1" dirty="0"/>
              <a:t>daily </a:t>
            </a:r>
            <a:r>
              <a:rPr lang="en-US" sz="2400" b="1" dirty="0" smtClean="0"/>
              <a:t>control measurements</a:t>
            </a:r>
            <a:endParaRPr lang="en-US" sz="2400" b="1" dirty="0"/>
          </a:p>
        </p:txBody>
      </p:sp>
      <p:sp>
        <p:nvSpPr>
          <p:cNvPr id="52" name="TextBox 51"/>
          <p:cNvSpPr txBox="1"/>
          <p:nvPr/>
        </p:nvSpPr>
        <p:spPr>
          <a:xfrm>
            <a:off x="3124200" y="1447800"/>
            <a:ext cx="2667000" cy="400110"/>
          </a:xfrm>
          <a:prstGeom prst="rect">
            <a:avLst/>
          </a:prstGeom>
          <a:noFill/>
        </p:spPr>
        <p:txBody>
          <a:bodyPr wrap="square" rtlCol="0">
            <a:spAutoFit/>
          </a:bodyPr>
          <a:lstStyle/>
          <a:p>
            <a:r>
              <a:rPr lang="en-GB" sz="2000" b="1" dirty="0" smtClean="0"/>
              <a:t>Mean: 190.5 &amp; SD: 2.0</a:t>
            </a:r>
            <a:endParaRPr lang="en-GB" sz="2000" b="1" dirty="0"/>
          </a:p>
        </p:txBody>
      </p:sp>
      <p:sp>
        <p:nvSpPr>
          <p:cNvPr id="4" name="Date Placeholder 3"/>
          <p:cNvSpPr>
            <a:spLocks noGrp="1"/>
          </p:cNvSpPr>
          <p:nvPr>
            <p:ph type="dt" sz="half" idx="10"/>
          </p:nvPr>
        </p:nvSpPr>
        <p:spPr/>
        <p:txBody>
          <a:bodyPr/>
          <a:lstStyle/>
          <a:p>
            <a:fld id="{A1554666-EE1D-434E-8D8B-A902A22A4495}" type="datetime1">
              <a:rPr lang="en-US" smtClean="0"/>
              <a:pPr/>
              <a:t>7/18/2017</a:t>
            </a:fld>
            <a:endParaRPr lang="en-US"/>
          </a:p>
        </p:txBody>
      </p:sp>
      <p:sp>
        <p:nvSpPr>
          <p:cNvPr id="5" name="Footer Placeholder 4"/>
          <p:cNvSpPr>
            <a:spLocks noGrp="1"/>
          </p:cNvSpPr>
          <p:nvPr>
            <p:ph type="ftr" sz="quarter" idx="11"/>
          </p:nvPr>
        </p:nvSpPr>
        <p:spPr/>
        <p:txBody>
          <a:bodyPr/>
          <a:lstStyle/>
          <a:p>
            <a:r>
              <a:rPr lang="en-US" smtClean="0"/>
              <a:t>QC Training- Labs for Life Project</a:t>
            </a:r>
            <a:endParaRPr lang="en-US"/>
          </a:p>
        </p:txBody>
      </p:sp>
      <p:sp>
        <p:nvSpPr>
          <p:cNvPr id="6" name="Oval 5"/>
          <p:cNvSpPr/>
          <p:nvPr/>
        </p:nvSpPr>
        <p:spPr>
          <a:xfrm>
            <a:off x="2271619" y="5403295"/>
            <a:ext cx="204881" cy="2355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6953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257800"/>
            <a:ext cx="8229600" cy="1219200"/>
          </a:xfrm>
        </p:spPr>
        <p:txBody>
          <a:bodyPr>
            <a:normAutofit/>
          </a:bodyPr>
          <a:lstStyle/>
          <a:p>
            <a:r>
              <a:rPr lang="en-US" b="1" dirty="0" smtClean="0"/>
              <a:t>An LJ is basically a Gaussian on its side, separated by time as a frequency</a:t>
            </a:r>
            <a:r>
              <a:rPr lang="en-US" dirty="0" smtClean="0"/>
              <a:t>. </a:t>
            </a:r>
            <a:endParaRPr lang="en-GB" dirty="0"/>
          </a:p>
        </p:txBody>
      </p:sp>
      <p:pic>
        <p:nvPicPr>
          <p:cNvPr id="5" name="Picture 4"/>
          <p:cNvPicPr/>
          <p:nvPr/>
        </p:nvPicPr>
        <p:blipFill rotWithShape="1">
          <a:blip r:embed="rId2"/>
          <a:srcRect l="32085" t="22879" r="18555" b="13882"/>
          <a:stretch/>
        </p:blipFill>
        <p:spPr bwMode="auto">
          <a:xfrm>
            <a:off x="152400" y="152400"/>
            <a:ext cx="8686800" cy="5029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7851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2" name="Title 1"/>
          <p:cNvSpPr>
            <a:spLocks noGrp="1"/>
          </p:cNvSpPr>
          <p:nvPr>
            <p:ph type="title" idx="4294967295"/>
          </p:nvPr>
        </p:nvSpPr>
        <p:spPr>
          <a:xfrm>
            <a:off x="304800" y="0"/>
            <a:ext cx="8839200" cy="1114177"/>
          </a:xfrm>
        </p:spPr>
        <p:txBody>
          <a:bodyPr>
            <a:normAutofit/>
          </a:bodyPr>
          <a:lstStyle/>
          <a:p>
            <a:r>
              <a:rPr lang="en-US" b="1" dirty="0" err="1">
                <a:solidFill>
                  <a:schemeClr val="tx1"/>
                </a:solidFill>
                <a:latin typeface="+mn-lt"/>
                <a:cs typeface="Times New Roman" pitchFamily="18" charset="0"/>
              </a:rPr>
              <a:t>Levey</a:t>
            </a:r>
            <a:r>
              <a:rPr lang="en-US" b="1" dirty="0">
                <a:solidFill>
                  <a:schemeClr val="tx1"/>
                </a:solidFill>
                <a:latin typeface="+mn-lt"/>
                <a:cs typeface="Times New Roman" pitchFamily="18" charset="0"/>
              </a:rPr>
              <a:t>–Jennings </a:t>
            </a:r>
            <a:r>
              <a:rPr lang="en-US" b="1" dirty="0" smtClean="0">
                <a:solidFill>
                  <a:schemeClr val="tx1"/>
                </a:solidFill>
                <a:latin typeface="+mn-lt"/>
                <a:cs typeface="Times New Roman" pitchFamily="18" charset="0"/>
              </a:rPr>
              <a:t> chart and SD</a:t>
            </a:r>
            <a:endParaRPr lang="en-IN" dirty="0">
              <a:solidFill>
                <a:schemeClr val="tx1"/>
              </a:solidFill>
              <a:latin typeface="+mn-lt"/>
            </a:endParaRPr>
          </a:p>
        </p:txBody>
      </p:sp>
      <p:sp>
        <p:nvSpPr>
          <p:cNvPr id="3" name="Content Placeholder 2"/>
          <p:cNvSpPr>
            <a:spLocks noGrp="1"/>
          </p:cNvSpPr>
          <p:nvPr>
            <p:ph idx="4294967295"/>
          </p:nvPr>
        </p:nvSpPr>
        <p:spPr>
          <a:xfrm>
            <a:off x="609600" y="1157411"/>
            <a:ext cx="8229600" cy="4525963"/>
          </a:xfrm>
        </p:spPr>
        <p:txBody>
          <a:bodyPr>
            <a:normAutofit/>
          </a:bodyPr>
          <a:lstStyle/>
          <a:p>
            <a:pPr>
              <a:lnSpc>
                <a:spcPct val="120000"/>
              </a:lnSpc>
              <a:spcBef>
                <a:spcPts val="1500"/>
              </a:spcBef>
            </a:pPr>
            <a:r>
              <a:rPr lang="en-IN" sz="2500" dirty="0" smtClean="0">
                <a:solidFill>
                  <a:srgbClr val="FF0000"/>
                </a:solidFill>
              </a:rPr>
              <a:t>A </a:t>
            </a:r>
            <a:r>
              <a:rPr lang="en-IN" sz="2500" dirty="0">
                <a:solidFill>
                  <a:srgbClr val="FF0000"/>
                </a:solidFill>
              </a:rPr>
              <a:t>chart is created for </a:t>
            </a:r>
            <a:r>
              <a:rPr lang="en-IN" sz="2500" b="1" dirty="0">
                <a:solidFill>
                  <a:srgbClr val="FF0000"/>
                </a:solidFill>
              </a:rPr>
              <a:t>each test </a:t>
            </a:r>
            <a:r>
              <a:rPr lang="en-IN" sz="2500" dirty="0">
                <a:solidFill>
                  <a:srgbClr val="FF0000"/>
                </a:solidFill>
              </a:rPr>
              <a:t>and </a:t>
            </a:r>
            <a:r>
              <a:rPr lang="en-IN" sz="2500" b="1" dirty="0">
                <a:solidFill>
                  <a:srgbClr val="FF0000"/>
                </a:solidFill>
              </a:rPr>
              <a:t>level of control</a:t>
            </a:r>
            <a:r>
              <a:rPr lang="en-IN" sz="2500" dirty="0" smtClean="0">
                <a:solidFill>
                  <a:srgbClr val="FF0000"/>
                </a:solidFill>
              </a:rPr>
              <a:t>.</a:t>
            </a:r>
          </a:p>
          <a:p>
            <a:pPr>
              <a:lnSpc>
                <a:spcPct val="120000"/>
              </a:lnSpc>
              <a:spcBef>
                <a:spcPts val="1500"/>
              </a:spcBef>
              <a:buNone/>
            </a:pPr>
            <a:r>
              <a:rPr lang="en-IN" sz="2000" b="1" dirty="0" smtClean="0">
                <a:solidFill>
                  <a:schemeClr val="tx1"/>
                </a:solidFill>
              </a:rPr>
              <a:t>Cholesterol  (mg/</a:t>
            </a:r>
            <a:r>
              <a:rPr lang="en-IN" sz="2000" b="1" dirty="0" err="1" smtClean="0">
                <a:solidFill>
                  <a:schemeClr val="tx1"/>
                </a:solidFill>
              </a:rPr>
              <a:t>dL</a:t>
            </a:r>
            <a:r>
              <a:rPr lang="en-IN" sz="2000" b="1" dirty="0" smtClean="0">
                <a:solidFill>
                  <a:schemeClr val="tx1"/>
                </a:solidFill>
              </a:rPr>
              <a:t>) ONE LEVEL QC</a:t>
            </a:r>
            <a:endParaRPr lang="en-IN" sz="2500" b="1" dirty="0">
              <a:solidFill>
                <a:schemeClr val="tx1"/>
              </a:solidFill>
            </a:endParaRPr>
          </a:p>
          <a:p>
            <a:pPr>
              <a:lnSpc>
                <a:spcPct val="120000"/>
              </a:lnSpc>
              <a:spcBef>
                <a:spcPts val="1500"/>
              </a:spcBef>
            </a:pPr>
            <a:endParaRPr lang="en-IN" sz="2500" dirty="0">
              <a:solidFill>
                <a:schemeClr val="tx1"/>
              </a:solidFill>
            </a:endParaRPr>
          </a:p>
        </p:txBody>
      </p:sp>
      <p:sp>
        <p:nvSpPr>
          <p:cNvPr id="6" name="Date Placeholder 5"/>
          <p:cNvSpPr>
            <a:spLocks noGrp="1"/>
          </p:cNvSpPr>
          <p:nvPr>
            <p:ph type="dt" sz="half" idx="10"/>
          </p:nvPr>
        </p:nvSpPr>
        <p:spPr/>
        <p:txBody>
          <a:bodyPr/>
          <a:lstStyle/>
          <a:p>
            <a:fld id="{56E86104-483C-4887-8C96-CF1C1853B066}" type="datetime1">
              <a:rPr lang="en-US" smtClean="0"/>
              <a:pPr/>
              <a:t>7/18/2017</a:t>
            </a:fld>
            <a:endParaRPr lang="en-US"/>
          </a:p>
        </p:txBody>
      </p:sp>
      <p:sp>
        <p:nvSpPr>
          <p:cNvPr id="7" name="Footer Placeholder 6"/>
          <p:cNvSpPr>
            <a:spLocks noGrp="1"/>
          </p:cNvSpPr>
          <p:nvPr>
            <p:ph type="ftr" sz="quarter" idx="11"/>
          </p:nvPr>
        </p:nvSpPr>
        <p:spPr/>
        <p:txBody>
          <a:bodyPr/>
          <a:lstStyle/>
          <a:p>
            <a:r>
              <a:rPr lang="en-US" smtClean="0"/>
              <a:t>QC Training- Labs for Life Project</a:t>
            </a: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14532"/>
            <a:ext cx="7924800" cy="350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253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531</TotalTime>
  <Words>1000</Words>
  <Application>Microsoft Office PowerPoint</Application>
  <PresentationFormat>On-screen Show (4:3)</PresentationFormat>
  <Paragraphs>233</Paragraphs>
  <Slides>23</Slides>
  <Notes>10</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Retrospect</vt:lpstr>
      <vt:lpstr>Levey-Jennings Charts Graphically Representing your data  Labs for Life Project</vt:lpstr>
      <vt:lpstr>Levey-Jennings Chart - History</vt:lpstr>
      <vt:lpstr>PowerPoint Presentation</vt:lpstr>
      <vt:lpstr>Turn the Gaussian on its side </vt:lpstr>
      <vt:lpstr>PowerPoint Presentation</vt:lpstr>
      <vt:lpstr>Label the Data Points</vt:lpstr>
      <vt:lpstr> </vt:lpstr>
      <vt:lpstr>PowerPoint Presentation</vt:lpstr>
      <vt:lpstr>Levey–Jennings  chart and SD</vt:lpstr>
      <vt:lpstr>Levey–Jennings (LJ) chart</vt:lpstr>
      <vt:lpstr>Levey–Jennings  chart and SD</vt:lpstr>
      <vt:lpstr>How to create LJ chart</vt:lpstr>
      <vt:lpstr>PowerPoint Presentation</vt:lpstr>
      <vt:lpstr>Two Level QC</vt:lpstr>
      <vt:lpstr>PowerPoint Presentation</vt:lpstr>
      <vt:lpstr>Excel</vt:lpstr>
      <vt:lpstr>PowerPoint Presentation</vt:lpstr>
      <vt:lpstr>Train Your Eyes to see, Train the Eyes of Your Staff to see!!!!</vt:lpstr>
      <vt:lpstr>PowerPoint Presentation</vt:lpstr>
      <vt:lpstr>PowerPoint Presentation</vt:lpstr>
      <vt:lpstr>Set review Frequencies:  Daily Reviews, Periodic Reviews </vt:lpstr>
      <vt:lpstr>DOCUMENT!!!!!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Plotting LJs – Wrong charts, Right charts, imprecision, shifting accuracy</dc:title>
  <dc:creator>Maitrik Dave</dc:creator>
  <cp:lastModifiedBy>Dr. Anu George</cp:lastModifiedBy>
  <cp:revision>49</cp:revision>
  <dcterms:created xsi:type="dcterms:W3CDTF">2016-10-18T15:57:31Z</dcterms:created>
  <dcterms:modified xsi:type="dcterms:W3CDTF">2017-07-18T15:00:33Z</dcterms:modified>
</cp:coreProperties>
</file>