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6"/>
  </p:handoutMasterIdLst>
  <p:sldIdLst>
    <p:sldId id="256" r:id="rId2"/>
    <p:sldId id="270" r:id="rId3"/>
    <p:sldId id="260" r:id="rId4"/>
    <p:sldId id="262" r:id="rId5"/>
    <p:sldId id="272" r:id="rId6"/>
    <p:sldId id="257" r:id="rId7"/>
    <p:sldId id="258" r:id="rId8"/>
    <p:sldId id="259" r:id="rId9"/>
    <p:sldId id="266" r:id="rId10"/>
    <p:sldId id="264" r:id="rId11"/>
    <p:sldId id="269" r:id="rId12"/>
    <p:sldId id="265" r:id="rId13"/>
    <p:sldId id="267" r:id="rId14"/>
    <p:sldId id="268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 varScale="1">
        <p:scale>
          <a:sx n="76" d="100"/>
          <a:sy n="76" d="100"/>
        </p:scale>
        <p:origin x="-996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E21DF8-910A-45A3-BB38-CA245A17E84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31F8DB8E-BC2C-468E-BA0C-343B049FC774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>
              <a:solidFill>
                <a:srgbClr val="FFFF00"/>
              </a:solidFill>
            </a:rPr>
            <a:t>Engineering Controls</a:t>
          </a:r>
        </a:p>
      </dgm:t>
    </dgm:pt>
    <dgm:pt modelId="{E3FCB86A-58D4-45D5-ADEF-5CAB834B912D}" type="parTrans" cxnId="{5B153311-DF49-4290-930E-1849D680F221}">
      <dgm:prSet/>
      <dgm:spPr/>
      <dgm:t>
        <a:bodyPr/>
        <a:lstStyle/>
        <a:p>
          <a:endParaRPr lang="en-US"/>
        </a:p>
      </dgm:t>
    </dgm:pt>
    <dgm:pt modelId="{382EBB48-7C56-445B-94F0-1A8202B1849F}" type="sibTrans" cxnId="{5B153311-DF49-4290-930E-1849D680F221}">
      <dgm:prSet/>
      <dgm:spPr/>
      <dgm:t>
        <a:bodyPr/>
        <a:lstStyle/>
        <a:p>
          <a:endParaRPr lang="en-US"/>
        </a:p>
      </dgm:t>
    </dgm:pt>
    <dgm:pt modelId="{8EDB82FC-C4B7-4733-A14A-6E5B7AD2F2A9}">
      <dgm:prSet phldrT="[Text]"/>
      <dgm:spPr>
        <a:solidFill>
          <a:srgbClr val="FFFF00"/>
        </a:solidFill>
      </dgm:spPr>
      <dgm:t>
        <a:bodyPr/>
        <a:lstStyle/>
        <a:p>
          <a:r>
            <a:rPr lang="en-US" dirty="0" smtClean="0"/>
            <a:t>Administrative Controls</a:t>
          </a:r>
          <a:endParaRPr lang="en-US" dirty="0"/>
        </a:p>
      </dgm:t>
    </dgm:pt>
    <dgm:pt modelId="{14583C61-6483-4FE8-9EB6-DC07F728108C}" type="parTrans" cxnId="{61615951-8AFD-47BF-847C-8797C5E74956}">
      <dgm:prSet/>
      <dgm:spPr/>
      <dgm:t>
        <a:bodyPr/>
        <a:lstStyle/>
        <a:p>
          <a:endParaRPr lang="en-US"/>
        </a:p>
      </dgm:t>
    </dgm:pt>
    <dgm:pt modelId="{DE491676-B1B7-46F8-A31C-A303331B3B08}" type="sibTrans" cxnId="{61615951-8AFD-47BF-847C-8797C5E74956}">
      <dgm:prSet/>
      <dgm:spPr/>
      <dgm:t>
        <a:bodyPr/>
        <a:lstStyle/>
        <a:p>
          <a:endParaRPr lang="en-US"/>
        </a:p>
      </dgm:t>
    </dgm:pt>
    <dgm:pt modelId="{0BD53CF4-E840-47FD-A54A-05AB88826A99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3200" dirty="0" smtClean="0">
              <a:solidFill>
                <a:schemeClr val="accent2">
                  <a:lumMod val="75000"/>
                </a:schemeClr>
              </a:solidFill>
            </a:rPr>
            <a:t>Work Practice Controls</a:t>
          </a:r>
          <a:endParaRPr lang="en-US" sz="3200" dirty="0">
            <a:solidFill>
              <a:schemeClr val="accent2">
                <a:lumMod val="75000"/>
              </a:schemeClr>
            </a:solidFill>
          </a:endParaRPr>
        </a:p>
      </dgm:t>
    </dgm:pt>
    <dgm:pt modelId="{0E3827F9-DC48-4334-99C0-8CF7E5078704}" type="parTrans" cxnId="{E8608D38-590F-40D2-BA52-1E9608ABE445}">
      <dgm:prSet/>
      <dgm:spPr/>
      <dgm:t>
        <a:bodyPr/>
        <a:lstStyle/>
        <a:p>
          <a:endParaRPr lang="en-US"/>
        </a:p>
      </dgm:t>
    </dgm:pt>
    <dgm:pt modelId="{97B2C477-5391-4448-8D71-0E3F9EA5A605}" type="sibTrans" cxnId="{E8608D38-590F-40D2-BA52-1E9608ABE445}">
      <dgm:prSet/>
      <dgm:spPr/>
      <dgm:t>
        <a:bodyPr/>
        <a:lstStyle/>
        <a:p>
          <a:endParaRPr lang="en-US"/>
        </a:p>
      </dgm:t>
    </dgm:pt>
    <dgm:pt modelId="{EEC954EC-51E4-48F9-8C58-227936B48758}" type="pres">
      <dgm:prSet presAssocID="{03E21DF8-910A-45A3-BB38-CA245A17E848}" presName="Name0" presStyleCnt="0">
        <dgm:presLayoutVars>
          <dgm:dir/>
          <dgm:animLvl val="lvl"/>
          <dgm:resizeHandles val="exact"/>
        </dgm:presLayoutVars>
      </dgm:prSet>
      <dgm:spPr/>
    </dgm:pt>
    <dgm:pt modelId="{7C0C921D-FF54-4F80-A72C-94047D3BBD12}" type="pres">
      <dgm:prSet presAssocID="{31F8DB8E-BC2C-468E-BA0C-343B049FC774}" presName="Name8" presStyleCnt="0"/>
      <dgm:spPr/>
    </dgm:pt>
    <dgm:pt modelId="{4C74952E-2683-4D0E-AD9F-D3A4A91CD324}" type="pres">
      <dgm:prSet presAssocID="{31F8DB8E-BC2C-468E-BA0C-343B049FC774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FBB68D-C6BD-4E85-AA79-0B7E432CD5DE}" type="pres">
      <dgm:prSet presAssocID="{31F8DB8E-BC2C-468E-BA0C-343B049FC77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EFFC5A-2882-4499-8F8E-587FDBB5FE35}" type="pres">
      <dgm:prSet presAssocID="{8EDB82FC-C4B7-4733-A14A-6E5B7AD2F2A9}" presName="Name8" presStyleCnt="0"/>
      <dgm:spPr/>
    </dgm:pt>
    <dgm:pt modelId="{59AECA37-3646-48DC-8A59-B376369FD61C}" type="pres">
      <dgm:prSet presAssocID="{8EDB82FC-C4B7-4733-A14A-6E5B7AD2F2A9}" presName="level" presStyleLbl="node1" presStyleIdx="1" presStyleCnt="3" custLinFactNeighborX="500" custLinFactNeighborY="-189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7246F2-363C-4061-B000-41B87061AC25}" type="pres">
      <dgm:prSet presAssocID="{8EDB82FC-C4B7-4733-A14A-6E5B7AD2F2A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51069B-F48B-4141-ABF4-7E3F3FA4ADC6}" type="pres">
      <dgm:prSet presAssocID="{0BD53CF4-E840-47FD-A54A-05AB88826A99}" presName="Name8" presStyleCnt="0"/>
      <dgm:spPr/>
    </dgm:pt>
    <dgm:pt modelId="{3FC63D5D-AF5B-4C23-8DB6-06DFBC442AFF}" type="pres">
      <dgm:prSet presAssocID="{0BD53CF4-E840-47FD-A54A-05AB88826A99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684553-9197-47EC-A476-FA4FEC7156A6}" type="pres">
      <dgm:prSet presAssocID="{0BD53CF4-E840-47FD-A54A-05AB88826A9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DB660A2-9294-4C9A-A49D-1F200FF16383}" type="presOf" srcId="{8EDB82FC-C4B7-4733-A14A-6E5B7AD2F2A9}" destId="{59AECA37-3646-48DC-8A59-B376369FD61C}" srcOrd="0" destOrd="0" presId="urn:microsoft.com/office/officeart/2005/8/layout/pyramid3"/>
    <dgm:cxn modelId="{E8608D38-590F-40D2-BA52-1E9608ABE445}" srcId="{03E21DF8-910A-45A3-BB38-CA245A17E848}" destId="{0BD53CF4-E840-47FD-A54A-05AB88826A99}" srcOrd="2" destOrd="0" parTransId="{0E3827F9-DC48-4334-99C0-8CF7E5078704}" sibTransId="{97B2C477-5391-4448-8D71-0E3F9EA5A605}"/>
    <dgm:cxn modelId="{43C7D5BE-6500-4B6B-90B1-5A45DE24D2F0}" type="presOf" srcId="{03E21DF8-910A-45A3-BB38-CA245A17E848}" destId="{EEC954EC-51E4-48F9-8C58-227936B48758}" srcOrd="0" destOrd="0" presId="urn:microsoft.com/office/officeart/2005/8/layout/pyramid3"/>
    <dgm:cxn modelId="{74AA6011-B20C-4F17-91F1-6BFF78101507}" type="presOf" srcId="{8EDB82FC-C4B7-4733-A14A-6E5B7AD2F2A9}" destId="{677246F2-363C-4061-B000-41B87061AC25}" srcOrd="1" destOrd="0" presId="urn:microsoft.com/office/officeart/2005/8/layout/pyramid3"/>
    <dgm:cxn modelId="{5B153311-DF49-4290-930E-1849D680F221}" srcId="{03E21DF8-910A-45A3-BB38-CA245A17E848}" destId="{31F8DB8E-BC2C-468E-BA0C-343B049FC774}" srcOrd="0" destOrd="0" parTransId="{E3FCB86A-58D4-45D5-ADEF-5CAB834B912D}" sibTransId="{382EBB48-7C56-445B-94F0-1A8202B1849F}"/>
    <dgm:cxn modelId="{BD929F04-E702-4019-A6C5-D63E18DF8482}" type="presOf" srcId="{31F8DB8E-BC2C-468E-BA0C-343B049FC774}" destId="{4C74952E-2683-4D0E-AD9F-D3A4A91CD324}" srcOrd="0" destOrd="0" presId="urn:microsoft.com/office/officeart/2005/8/layout/pyramid3"/>
    <dgm:cxn modelId="{6533B40A-C4A5-4ADE-BFB2-ECF6A00A3ED3}" type="presOf" srcId="{31F8DB8E-BC2C-468E-BA0C-343B049FC774}" destId="{4BFBB68D-C6BD-4E85-AA79-0B7E432CD5DE}" srcOrd="1" destOrd="0" presId="urn:microsoft.com/office/officeart/2005/8/layout/pyramid3"/>
    <dgm:cxn modelId="{7C9E699B-8CD9-4939-8EF0-B09A68C55F8E}" type="presOf" srcId="{0BD53CF4-E840-47FD-A54A-05AB88826A99}" destId="{D9684553-9197-47EC-A476-FA4FEC7156A6}" srcOrd="1" destOrd="0" presId="urn:microsoft.com/office/officeart/2005/8/layout/pyramid3"/>
    <dgm:cxn modelId="{58583AD7-C789-40C7-83AF-3D852710D498}" type="presOf" srcId="{0BD53CF4-E840-47FD-A54A-05AB88826A99}" destId="{3FC63D5D-AF5B-4C23-8DB6-06DFBC442AFF}" srcOrd="0" destOrd="0" presId="urn:microsoft.com/office/officeart/2005/8/layout/pyramid3"/>
    <dgm:cxn modelId="{61615951-8AFD-47BF-847C-8797C5E74956}" srcId="{03E21DF8-910A-45A3-BB38-CA245A17E848}" destId="{8EDB82FC-C4B7-4733-A14A-6E5B7AD2F2A9}" srcOrd="1" destOrd="0" parTransId="{14583C61-6483-4FE8-9EB6-DC07F728108C}" sibTransId="{DE491676-B1B7-46F8-A31C-A303331B3B08}"/>
    <dgm:cxn modelId="{6EF9B754-255A-42B7-87C6-8E12D9FB882D}" type="presParOf" srcId="{EEC954EC-51E4-48F9-8C58-227936B48758}" destId="{7C0C921D-FF54-4F80-A72C-94047D3BBD12}" srcOrd="0" destOrd="0" presId="urn:microsoft.com/office/officeart/2005/8/layout/pyramid3"/>
    <dgm:cxn modelId="{4182A2E3-AB4A-402B-9493-DEA2126C8ABC}" type="presParOf" srcId="{7C0C921D-FF54-4F80-A72C-94047D3BBD12}" destId="{4C74952E-2683-4D0E-AD9F-D3A4A91CD324}" srcOrd="0" destOrd="0" presId="urn:microsoft.com/office/officeart/2005/8/layout/pyramid3"/>
    <dgm:cxn modelId="{68742312-D473-49C7-89F4-4BA6C149397C}" type="presParOf" srcId="{7C0C921D-FF54-4F80-A72C-94047D3BBD12}" destId="{4BFBB68D-C6BD-4E85-AA79-0B7E432CD5DE}" srcOrd="1" destOrd="0" presId="urn:microsoft.com/office/officeart/2005/8/layout/pyramid3"/>
    <dgm:cxn modelId="{A3B43724-D8FD-45DC-AA23-BA4087DA9F81}" type="presParOf" srcId="{EEC954EC-51E4-48F9-8C58-227936B48758}" destId="{F3EFFC5A-2882-4499-8F8E-587FDBB5FE35}" srcOrd="1" destOrd="0" presId="urn:microsoft.com/office/officeart/2005/8/layout/pyramid3"/>
    <dgm:cxn modelId="{37782F16-EC4A-4465-8F6E-21115765EB1A}" type="presParOf" srcId="{F3EFFC5A-2882-4499-8F8E-587FDBB5FE35}" destId="{59AECA37-3646-48DC-8A59-B376369FD61C}" srcOrd="0" destOrd="0" presId="urn:microsoft.com/office/officeart/2005/8/layout/pyramid3"/>
    <dgm:cxn modelId="{25F04D05-48D3-46FB-8D20-32460B41EB4C}" type="presParOf" srcId="{F3EFFC5A-2882-4499-8F8E-587FDBB5FE35}" destId="{677246F2-363C-4061-B000-41B87061AC25}" srcOrd="1" destOrd="0" presId="urn:microsoft.com/office/officeart/2005/8/layout/pyramid3"/>
    <dgm:cxn modelId="{42B894B4-0B86-4FA7-A25B-2EBDB950A275}" type="presParOf" srcId="{EEC954EC-51E4-48F9-8C58-227936B48758}" destId="{C851069B-F48B-4141-ABF4-7E3F3FA4ADC6}" srcOrd="2" destOrd="0" presId="urn:microsoft.com/office/officeart/2005/8/layout/pyramid3"/>
    <dgm:cxn modelId="{4BB78A1A-E0E0-47CD-B789-0B137729EC42}" type="presParOf" srcId="{C851069B-F48B-4141-ABF4-7E3F3FA4ADC6}" destId="{3FC63D5D-AF5B-4C23-8DB6-06DFBC442AFF}" srcOrd="0" destOrd="0" presId="urn:microsoft.com/office/officeart/2005/8/layout/pyramid3"/>
    <dgm:cxn modelId="{646D7285-862D-48F2-8CA3-A38C2233FF76}" type="presParOf" srcId="{C851069B-F48B-4141-ABF4-7E3F3FA4ADC6}" destId="{D9684553-9197-47EC-A476-FA4FEC7156A6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E21DF8-910A-45A3-BB38-CA245A17E84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31F8DB8E-BC2C-468E-BA0C-343B049FC774}">
      <dgm:prSet phldrT="[Text]" custT="1"/>
      <dgm:spPr>
        <a:solidFill>
          <a:srgbClr val="FF0000"/>
        </a:solidFill>
      </dgm:spPr>
      <dgm:t>
        <a:bodyPr/>
        <a:lstStyle/>
        <a:p>
          <a:endParaRPr lang="en-US" sz="1800" dirty="0" smtClean="0">
            <a:solidFill>
              <a:srgbClr val="FFFF00"/>
            </a:solidFill>
          </a:endParaRPr>
        </a:p>
        <a:p>
          <a:endParaRPr lang="en-US" sz="1800" dirty="0" smtClean="0">
            <a:solidFill>
              <a:srgbClr val="FFFF00"/>
            </a:solidFill>
          </a:endParaRPr>
        </a:p>
        <a:p>
          <a:r>
            <a:rPr lang="en-US" sz="1800" b="1" dirty="0" smtClean="0">
              <a:solidFill>
                <a:srgbClr val="FFFF00"/>
              </a:solidFill>
            </a:rPr>
            <a:t>Eliminate (Physically remove hazards)</a:t>
          </a:r>
        </a:p>
        <a:p>
          <a:r>
            <a:rPr lang="en-US" sz="1800" b="1" dirty="0" smtClean="0">
              <a:solidFill>
                <a:srgbClr val="FFFF00"/>
              </a:solidFill>
            </a:rPr>
            <a:t>Substitute( replace with less hazardous methods)</a:t>
          </a:r>
        </a:p>
        <a:p>
          <a:r>
            <a:rPr lang="en-US" sz="1800" b="1" dirty="0" smtClean="0">
              <a:solidFill>
                <a:srgbClr val="FFFF00"/>
              </a:solidFill>
            </a:rPr>
            <a:t>Isolate (Implement barriers between hazards and people)</a:t>
          </a:r>
        </a:p>
        <a:p>
          <a:r>
            <a:rPr lang="en-US" sz="1800" b="1" dirty="0" smtClean="0">
              <a:solidFill>
                <a:srgbClr val="FFFF00"/>
              </a:solidFill>
            </a:rPr>
            <a:t>Optimize (Infrastructure optimization for </a:t>
          </a:r>
          <a:r>
            <a:rPr lang="en-US" sz="1800" b="1" dirty="0" err="1" smtClean="0">
              <a:solidFill>
                <a:srgbClr val="FFFF00"/>
              </a:solidFill>
            </a:rPr>
            <a:t>efficiecy</a:t>
          </a:r>
          <a:r>
            <a:rPr lang="en-US" sz="1800" b="1" dirty="0" smtClean="0">
              <a:solidFill>
                <a:srgbClr val="FFFF00"/>
              </a:solidFill>
            </a:rPr>
            <a:t>) </a:t>
          </a:r>
        </a:p>
        <a:p>
          <a:endParaRPr lang="en-US" sz="1100" dirty="0" smtClean="0">
            <a:solidFill>
              <a:srgbClr val="FFFF00"/>
            </a:solidFill>
          </a:endParaRPr>
        </a:p>
        <a:p>
          <a:endParaRPr lang="en-US" sz="1100" dirty="0" smtClean="0">
            <a:solidFill>
              <a:srgbClr val="FFFF00"/>
            </a:solidFill>
          </a:endParaRPr>
        </a:p>
        <a:p>
          <a:endParaRPr lang="en-US" sz="1100" dirty="0" smtClean="0">
            <a:solidFill>
              <a:srgbClr val="FFFF00"/>
            </a:solidFill>
          </a:endParaRPr>
        </a:p>
      </dgm:t>
    </dgm:pt>
    <dgm:pt modelId="{E3FCB86A-58D4-45D5-ADEF-5CAB834B912D}" type="parTrans" cxnId="{5B153311-DF49-4290-930E-1849D680F221}">
      <dgm:prSet/>
      <dgm:spPr/>
      <dgm:t>
        <a:bodyPr/>
        <a:lstStyle/>
        <a:p>
          <a:endParaRPr lang="en-US"/>
        </a:p>
      </dgm:t>
    </dgm:pt>
    <dgm:pt modelId="{382EBB48-7C56-445B-94F0-1A8202B1849F}" type="sibTrans" cxnId="{5B153311-DF49-4290-930E-1849D680F221}">
      <dgm:prSet/>
      <dgm:spPr/>
      <dgm:t>
        <a:bodyPr/>
        <a:lstStyle/>
        <a:p>
          <a:endParaRPr lang="en-US"/>
        </a:p>
      </dgm:t>
    </dgm:pt>
    <dgm:pt modelId="{8EDB82FC-C4B7-4733-A14A-6E5B7AD2F2A9}">
      <dgm:prSet phldrT="[Text]"/>
      <dgm:spPr>
        <a:solidFill>
          <a:srgbClr val="FFFF00"/>
        </a:solidFill>
      </dgm:spPr>
      <dgm:t>
        <a:bodyPr/>
        <a:lstStyle/>
        <a:p>
          <a:endParaRPr lang="en-US" dirty="0" smtClean="0"/>
        </a:p>
        <a:p>
          <a:r>
            <a:rPr lang="en-US" dirty="0" smtClean="0"/>
            <a:t>Establish</a:t>
          </a:r>
          <a:r>
            <a:rPr lang="en-US" baseline="0" dirty="0" smtClean="0"/>
            <a:t> Safety Protocols</a:t>
          </a:r>
        </a:p>
        <a:p>
          <a:r>
            <a:rPr lang="en-US" baseline="0" dirty="0" smtClean="0"/>
            <a:t>Facilitate Safety  Protocols</a:t>
          </a:r>
        </a:p>
        <a:p>
          <a:endParaRPr lang="en-US" dirty="0"/>
        </a:p>
      </dgm:t>
    </dgm:pt>
    <dgm:pt modelId="{14583C61-6483-4FE8-9EB6-DC07F728108C}" type="parTrans" cxnId="{61615951-8AFD-47BF-847C-8797C5E74956}">
      <dgm:prSet/>
      <dgm:spPr/>
      <dgm:t>
        <a:bodyPr/>
        <a:lstStyle/>
        <a:p>
          <a:endParaRPr lang="en-US"/>
        </a:p>
      </dgm:t>
    </dgm:pt>
    <dgm:pt modelId="{DE491676-B1B7-46F8-A31C-A303331B3B08}" type="sibTrans" cxnId="{61615951-8AFD-47BF-847C-8797C5E74956}">
      <dgm:prSet/>
      <dgm:spPr/>
      <dgm:t>
        <a:bodyPr/>
        <a:lstStyle/>
        <a:p>
          <a:endParaRPr lang="en-US"/>
        </a:p>
      </dgm:t>
    </dgm:pt>
    <dgm:pt modelId="{0BD53CF4-E840-47FD-A54A-05AB88826A99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2400" dirty="0" smtClean="0">
              <a:solidFill>
                <a:schemeClr val="accent2">
                  <a:lumMod val="75000"/>
                </a:schemeClr>
              </a:solidFill>
            </a:rPr>
            <a:t>Follow Safety</a:t>
          </a:r>
          <a:r>
            <a:rPr lang="en-US" sz="2400" baseline="0" dirty="0" smtClean="0">
              <a:solidFill>
                <a:schemeClr val="accent2">
                  <a:lumMod val="75000"/>
                </a:schemeClr>
              </a:solidFill>
            </a:rPr>
            <a:t> Protocols</a:t>
          </a:r>
          <a:endParaRPr lang="en-US" sz="2400" dirty="0">
            <a:solidFill>
              <a:schemeClr val="accent2">
                <a:lumMod val="75000"/>
              </a:schemeClr>
            </a:solidFill>
          </a:endParaRPr>
        </a:p>
      </dgm:t>
    </dgm:pt>
    <dgm:pt modelId="{0E3827F9-DC48-4334-99C0-8CF7E5078704}" type="parTrans" cxnId="{E8608D38-590F-40D2-BA52-1E9608ABE445}">
      <dgm:prSet/>
      <dgm:spPr/>
      <dgm:t>
        <a:bodyPr/>
        <a:lstStyle/>
        <a:p>
          <a:endParaRPr lang="en-US"/>
        </a:p>
      </dgm:t>
    </dgm:pt>
    <dgm:pt modelId="{97B2C477-5391-4448-8D71-0E3F9EA5A605}" type="sibTrans" cxnId="{E8608D38-590F-40D2-BA52-1E9608ABE445}">
      <dgm:prSet/>
      <dgm:spPr/>
      <dgm:t>
        <a:bodyPr/>
        <a:lstStyle/>
        <a:p>
          <a:endParaRPr lang="en-US"/>
        </a:p>
      </dgm:t>
    </dgm:pt>
    <dgm:pt modelId="{EEC954EC-51E4-48F9-8C58-227936B48758}" type="pres">
      <dgm:prSet presAssocID="{03E21DF8-910A-45A3-BB38-CA245A17E848}" presName="Name0" presStyleCnt="0">
        <dgm:presLayoutVars>
          <dgm:dir/>
          <dgm:animLvl val="lvl"/>
          <dgm:resizeHandles val="exact"/>
        </dgm:presLayoutVars>
      </dgm:prSet>
      <dgm:spPr/>
    </dgm:pt>
    <dgm:pt modelId="{7C0C921D-FF54-4F80-A72C-94047D3BBD12}" type="pres">
      <dgm:prSet presAssocID="{31F8DB8E-BC2C-468E-BA0C-343B049FC774}" presName="Name8" presStyleCnt="0"/>
      <dgm:spPr/>
    </dgm:pt>
    <dgm:pt modelId="{4C74952E-2683-4D0E-AD9F-D3A4A91CD324}" type="pres">
      <dgm:prSet presAssocID="{31F8DB8E-BC2C-468E-BA0C-343B049FC774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FBB68D-C6BD-4E85-AA79-0B7E432CD5DE}" type="pres">
      <dgm:prSet presAssocID="{31F8DB8E-BC2C-468E-BA0C-343B049FC77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EFFC5A-2882-4499-8F8E-587FDBB5FE35}" type="pres">
      <dgm:prSet presAssocID="{8EDB82FC-C4B7-4733-A14A-6E5B7AD2F2A9}" presName="Name8" presStyleCnt="0"/>
      <dgm:spPr/>
    </dgm:pt>
    <dgm:pt modelId="{59AECA37-3646-48DC-8A59-B376369FD61C}" type="pres">
      <dgm:prSet presAssocID="{8EDB82FC-C4B7-4733-A14A-6E5B7AD2F2A9}" presName="level" presStyleLbl="node1" presStyleIdx="1" presStyleCnt="3" custScaleX="97500" custScaleY="91042" custLinFactNeighborX="0" custLinFactNeighborY="-149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7246F2-363C-4061-B000-41B87061AC25}" type="pres">
      <dgm:prSet presAssocID="{8EDB82FC-C4B7-4733-A14A-6E5B7AD2F2A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51069B-F48B-4141-ABF4-7E3F3FA4ADC6}" type="pres">
      <dgm:prSet presAssocID="{0BD53CF4-E840-47FD-A54A-05AB88826A99}" presName="Name8" presStyleCnt="0"/>
      <dgm:spPr/>
    </dgm:pt>
    <dgm:pt modelId="{3FC63D5D-AF5B-4C23-8DB6-06DFBC442AFF}" type="pres">
      <dgm:prSet presAssocID="{0BD53CF4-E840-47FD-A54A-05AB88826A99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684553-9197-47EC-A476-FA4FEC7156A6}" type="pres">
      <dgm:prSet presAssocID="{0BD53CF4-E840-47FD-A54A-05AB88826A9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B153311-DF49-4290-930E-1849D680F221}" srcId="{03E21DF8-910A-45A3-BB38-CA245A17E848}" destId="{31F8DB8E-BC2C-468E-BA0C-343B049FC774}" srcOrd="0" destOrd="0" parTransId="{E3FCB86A-58D4-45D5-ADEF-5CAB834B912D}" sibTransId="{382EBB48-7C56-445B-94F0-1A8202B1849F}"/>
    <dgm:cxn modelId="{697D66FC-E7AF-40FF-9AA1-788119A8B438}" type="presOf" srcId="{31F8DB8E-BC2C-468E-BA0C-343B049FC774}" destId="{4C74952E-2683-4D0E-AD9F-D3A4A91CD324}" srcOrd="0" destOrd="0" presId="urn:microsoft.com/office/officeart/2005/8/layout/pyramid3"/>
    <dgm:cxn modelId="{4F21763D-8E2C-4060-BBBA-5D22D0B4957C}" type="presOf" srcId="{0BD53CF4-E840-47FD-A54A-05AB88826A99}" destId="{D9684553-9197-47EC-A476-FA4FEC7156A6}" srcOrd="1" destOrd="0" presId="urn:microsoft.com/office/officeart/2005/8/layout/pyramid3"/>
    <dgm:cxn modelId="{AAD5F4EE-9F2B-467B-9667-995126AD5E6A}" type="presOf" srcId="{8EDB82FC-C4B7-4733-A14A-6E5B7AD2F2A9}" destId="{677246F2-363C-4061-B000-41B87061AC25}" srcOrd="1" destOrd="0" presId="urn:microsoft.com/office/officeart/2005/8/layout/pyramid3"/>
    <dgm:cxn modelId="{A18DE783-FB55-49E8-9162-D5FA3417A5AE}" type="presOf" srcId="{0BD53CF4-E840-47FD-A54A-05AB88826A99}" destId="{3FC63D5D-AF5B-4C23-8DB6-06DFBC442AFF}" srcOrd="0" destOrd="0" presId="urn:microsoft.com/office/officeart/2005/8/layout/pyramid3"/>
    <dgm:cxn modelId="{99664216-1186-4E91-813B-045787705D56}" type="presOf" srcId="{03E21DF8-910A-45A3-BB38-CA245A17E848}" destId="{EEC954EC-51E4-48F9-8C58-227936B48758}" srcOrd="0" destOrd="0" presId="urn:microsoft.com/office/officeart/2005/8/layout/pyramid3"/>
    <dgm:cxn modelId="{E8608D38-590F-40D2-BA52-1E9608ABE445}" srcId="{03E21DF8-910A-45A3-BB38-CA245A17E848}" destId="{0BD53CF4-E840-47FD-A54A-05AB88826A99}" srcOrd="2" destOrd="0" parTransId="{0E3827F9-DC48-4334-99C0-8CF7E5078704}" sibTransId="{97B2C477-5391-4448-8D71-0E3F9EA5A605}"/>
    <dgm:cxn modelId="{144A826B-A1B1-4D9A-BDE7-448377064016}" type="presOf" srcId="{31F8DB8E-BC2C-468E-BA0C-343B049FC774}" destId="{4BFBB68D-C6BD-4E85-AA79-0B7E432CD5DE}" srcOrd="1" destOrd="0" presId="urn:microsoft.com/office/officeart/2005/8/layout/pyramid3"/>
    <dgm:cxn modelId="{61615951-8AFD-47BF-847C-8797C5E74956}" srcId="{03E21DF8-910A-45A3-BB38-CA245A17E848}" destId="{8EDB82FC-C4B7-4733-A14A-6E5B7AD2F2A9}" srcOrd="1" destOrd="0" parTransId="{14583C61-6483-4FE8-9EB6-DC07F728108C}" sibTransId="{DE491676-B1B7-46F8-A31C-A303331B3B08}"/>
    <dgm:cxn modelId="{A86783EF-8985-41FF-BA48-232CED78CE08}" type="presOf" srcId="{8EDB82FC-C4B7-4733-A14A-6E5B7AD2F2A9}" destId="{59AECA37-3646-48DC-8A59-B376369FD61C}" srcOrd="0" destOrd="0" presId="urn:microsoft.com/office/officeart/2005/8/layout/pyramid3"/>
    <dgm:cxn modelId="{933124B5-B177-42C7-A1DB-D85D5D479617}" type="presParOf" srcId="{EEC954EC-51E4-48F9-8C58-227936B48758}" destId="{7C0C921D-FF54-4F80-A72C-94047D3BBD12}" srcOrd="0" destOrd="0" presId="urn:microsoft.com/office/officeart/2005/8/layout/pyramid3"/>
    <dgm:cxn modelId="{9673F854-EFB6-4F31-B27A-BBD71AA8D2E4}" type="presParOf" srcId="{7C0C921D-FF54-4F80-A72C-94047D3BBD12}" destId="{4C74952E-2683-4D0E-AD9F-D3A4A91CD324}" srcOrd="0" destOrd="0" presId="urn:microsoft.com/office/officeart/2005/8/layout/pyramid3"/>
    <dgm:cxn modelId="{FA695474-694F-43F3-9968-A74E88ADFBE7}" type="presParOf" srcId="{7C0C921D-FF54-4F80-A72C-94047D3BBD12}" destId="{4BFBB68D-C6BD-4E85-AA79-0B7E432CD5DE}" srcOrd="1" destOrd="0" presId="urn:microsoft.com/office/officeart/2005/8/layout/pyramid3"/>
    <dgm:cxn modelId="{EB734AF4-0836-42A8-A9A4-E8C0B536C60F}" type="presParOf" srcId="{EEC954EC-51E4-48F9-8C58-227936B48758}" destId="{F3EFFC5A-2882-4499-8F8E-587FDBB5FE35}" srcOrd="1" destOrd="0" presId="urn:microsoft.com/office/officeart/2005/8/layout/pyramid3"/>
    <dgm:cxn modelId="{4DB7EFE5-D95B-427A-9D48-916258AFCDC2}" type="presParOf" srcId="{F3EFFC5A-2882-4499-8F8E-587FDBB5FE35}" destId="{59AECA37-3646-48DC-8A59-B376369FD61C}" srcOrd="0" destOrd="0" presId="urn:microsoft.com/office/officeart/2005/8/layout/pyramid3"/>
    <dgm:cxn modelId="{3A9605CE-D0D4-4BFA-A361-467B9C671D8E}" type="presParOf" srcId="{F3EFFC5A-2882-4499-8F8E-587FDBB5FE35}" destId="{677246F2-363C-4061-B000-41B87061AC25}" srcOrd="1" destOrd="0" presId="urn:microsoft.com/office/officeart/2005/8/layout/pyramid3"/>
    <dgm:cxn modelId="{93186C72-1621-4F2C-BF38-8737D25EF1EA}" type="presParOf" srcId="{EEC954EC-51E4-48F9-8C58-227936B48758}" destId="{C851069B-F48B-4141-ABF4-7E3F3FA4ADC6}" srcOrd="2" destOrd="0" presId="urn:microsoft.com/office/officeart/2005/8/layout/pyramid3"/>
    <dgm:cxn modelId="{3834F132-4057-422F-947D-6214F0B03C23}" type="presParOf" srcId="{C851069B-F48B-4141-ABF4-7E3F3FA4ADC6}" destId="{3FC63D5D-AF5B-4C23-8DB6-06DFBC442AFF}" srcOrd="0" destOrd="0" presId="urn:microsoft.com/office/officeart/2005/8/layout/pyramid3"/>
    <dgm:cxn modelId="{7351D039-249D-4634-9E34-2B8C758BA190}" type="presParOf" srcId="{C851069B-F48B-4141-ABF4-7E3F3FA4ADC6}" destId="{D9684553-9197-47EC-A476-FA4FEC7156A6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74952E-2683-4D0E-AD9F-D3A4A91CD324}">
      <dsp:nvSpPr>
        <dsp:cNvPr id="0" name=""/>
        <dsp:cNvSpPr/>
      </dsp:nvSpPr>
      <dsp:spPr>
        <a:xfrm rot="10800000">
          <a:off x="0" y="0"/>
          <a:ext cx="7620000" cy="1566333"/>
        </a:xfrm>
        <a:prstGeom prst="trapezoid">
          <a:avLst>
            <a:gd name="adj" fmla="val 81081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>
              <a:solidFill>
                <a:srgbClr val="FFFF00"/>
              </a:solidFill>
            </a:rPr>
            <a:t>Engineering Controls</a:t>
          </a:r>
        </a:p>
      </dsp:txBody>
      <dsp:txXfrm rot="-10800000">
        <a:off x="1333499" y="0"/>
        <a:ext cx="4953000" cy="1566333"/>
      </dsp:txXfrm>
    </dsp:sp>
    <dsp:sp modelId="{59AECA37-3646-48DC-8A59-B376369FD61C}">
      <dsp:nvSpPr>
        <dsp:cNvPr id="0" name=""/>
        <dsp:cNvSpPr/>
      </dsp:nvSpPr>
      <dsp:spPr>
        <a:xfrm rot="10800000">
          <a:off x="1295400" y="1536698"/>
          <a:ext cx="5079999" cy="1566333"/>
        </a:xfrm>
        <a:prstGeom prst="trapezoid">
          <a:avLst>
            <a:gd name="adj" fmla="val 81081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Administrative Controls</a:t>
          </a:r>
          <a:endParaRPr lang="en-US" sz="4200" kern="1200" dirty="0"/>
        </a:p>
      </dsp:txBody>
      <dsp:txXfrm rot="-10800000">
        <a:off x="2184399" y="1536698"/>
        <a:ext cx="3302000" cy="1566333"/>
      </dsp:txXfrm>
    </dsp:sp>
    <dsp:sp modelId="{3FC63D5D-AF5B-4C23-8DB6-06DFBC442AFF}">
      <dsp:nvSpPr>
        <dsp:cNvPr id="0" name=""/>
        <dsp:cNvSpPr/>
      </dsp:nvSpPr>
      <dsp:spPr>
        <a:xfrm rot="10800000">
          <a:off x="2540000" y="3132666"/>
          <a:ext cx="2539999" cy="1566333"/>
        </a:xfrm>
        <a:prstGeom prst="trapezoid">
          <a:avLst>
            <a:gd name="adj" fmla="val 81081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chemeClr val="accent2">
                  <a:lumMod val="75000"/>
                </a:schemeClr>
              </a:solidFill>
            </a:rPr>
            <a:t>Work Practice Controls</a:t>
          </a:r>
          <a:endParaRPr lang="en-US" sz="3200" kern="1200" dirty="0">
            <a:solidFill>
              <a:schemeClr val="accent2">
                <a:lumMod val="75000"/>
              </a:schemeClr>
            </a:solidFill>
          </a:endParaRPr>
        </a:p>
      </dsp:txBody>
      <dsp:txXfrm rot="-10800000">
        <a:off x="2540000" y="3132666"/>
        <a:ext cx="2539999" cy="15663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74952E-2683-4D0E-AD9F-D3A4A91CD324}">
      <dsp:nvSpPr>
        <dsp:cNvPr id="0" name=""/>
        <dsp:cNvSpPr/>
      </dsp:nvSpPr>
      <dsp:spPr>
        <a:xfrm rot="10800000">
          <a:off x="0" y="0"/>
          <a:ext cx="7620000" cy="1701816"/>
        </a:xfrm>
        <a:prstGeom prst="trapezoid">
          <a:avLst>
            <a:gd name="adj" fmla="val 76923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>
            <a:solidFill>
              <a:srgbClr val="FFFF00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>
            <a:solidFill>
              <a:srgbClr val="FFFF00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FF00"/>
              </a:solidFill>
            </a:rPr>
            <a:t>Eliminate (Physically remove hazards)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FF00"/>
              </a:solidFill>
            </a:rPr>
            <a:t>Substitute( replace with less hazardous methods)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FF00"/>
              </a:solidFill>
            </a:rPr>
            <a:t>Isolate (Implement barriers between hazards and people)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FF00"/>
              </a:solidFill>
            </a:rPr>
            <a:t>Optimize (Infrastructure optimization for </a:t>
          </a:r>
          <a:r>
            <a:rPr lang="en-US" sz="1800" b="1" kern="1200" dirty="0" err="1" smtClean="0">
              <a:solidFill>
                <a:srgbClr val="FFFF00"/>
              </a:solidFill>
            </a:rPr>
            <a:t>efficiecy</a:t>
          </a:r>
          <a:r>
            <a:rPr lang="en-US" sz="1800" b="1" kern="1200" dirty="0" smtClean="0">
              <a:solidFill>
                <a:srgbClr val="FFFF00"/>
              </a:solidFill>
            </a:rPr>
            <a:t>)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 smtClean="0">
            <a:solidFill>
              <a:srgbClr val="FFFF00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 smtClean="0">
            <a:solidFill>
              <a:srgbClr val="FFFF00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 smtClean="0">
            <a:solidFill>
              <a:srgbClr val="FFFF00"/>
            </a:solidFill>
          </a:endParaRPr>
        </a:p>
      </dsp:txBody>
      <dsp:txXfrm rot="-10800000">
        <a:off x="1333499" y="0"/>
        <a:ext cx="4953000" cy="1701816"/>
      </dsp:txXfrm>
    </dsp:sp>
    <dsp:sp modelId="{59AECA37-3646-48DC-8A59-B376369FD61C}">
      <dsp:nvSpPr>
        <dsp:cNvPr id="0" name=""/>
        <dsp:cNvSpPr/>
      </dsp:nvSpPr>
      <dsp:spPr>
        <a:xfrm rot="10800000">
          <a:off x="1371612" y="1676408"/>
          <a:ext cx="4876775" cy="1549367"/>
        </a:xfrm>
        <a:prstGeom prst="trapezoid">
          <a:avLst>
            <a:gd name="adj" fmla="val 76923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Establish</a:t>
          </a:r>
          <a:r>
            <a:rPr lang="en-US" sz="2000" kern="1200" baseline="0" dirty="0" smtClean="0"/>
            <a:t> Safety Protocols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baseline="0" dirty="0" smtClean="0"/>
            <a:t>Facilitate Safety  Protocols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 rot="-10800000">
        <a:off x="2225047" y="1676408"/>
        <a:ext cx="3169904" cy="1549367"/>
      </dsp:txXfrm>
    </dsp:sp>
    <dsp:sp modelId="{3FC63D5D-AF5B-4C23-8DB6-06DFBC442AFF}">
      <dsp:nvSpPr>
        <dsp:cNvPr id="0" name=""/>
        <dsp:cNvSpPr/>
      </dsp:nvSpPr>
      <dsp:spPr>
        <a:xfrm rot="10800000">
          <a:off x="2500910" y="3251183"/>
          <a:ext cx="2618178" cy="1701816"/>
        </a:xfrm>
        <a:prstGeom prst="trapezoid">
          <a:avLst>
            <a:gd name="adj" fmla="val 76923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accent2">
                  <a:lumMod val="75000"/>
                </a:schemeClr>
              </a:solidFill>
            </a:rPr>
            <a:t>Follow Safety</a:t>
          </a:r>
          <a:r>
            <a:rPr lang="en-US" sz="2400" kern="1200" baseline="0" dirty="0" smtClean="0">
              <a:solidFill>
                <a:schemeClr val="accent2">
                  <a:lumMod val="75000"/>
                </a:schemeClr>
              </a:solidFill>
            </a:rPr>
            <a:t> Protocols</a:t>
          </a:r>
          <a:endParaRPr lang="en-US" sz="2400" kern="1200" dirty="0">
            <a:solidFill>
              <a:schemeClr val="accent2">
                <a:lumMod val="75000"/>
              </a:schemeClr>
            </a:solidFill>
          </a:endParaRPr>
        </a:p>
      </dsp:txBody>
      <dsp:txXfrm rot="-10800000">
        <a:off x="2500910" y="3251183"/>
        <a:ext cx="2618178" cy="17018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EFC8B99-1158-4FE9-BCBE-65394745C845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7D1B18A-9F45-4610-A79E-3B29469C6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316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C6F6-5EB9-445D-9D5D-DE6A2638C11D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8A37D-7031-44CB-A32A-40912C24C2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C6F6-5EB9-445D-9D5D-DE6A2638C11D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8A37D-7031-44CB-A32A-40912C24C2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C6F6-5EB9-445D-9D5D-DE6A2638C11D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8A37D-7031-44CB-A32A-40912C24C2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C6F6-5EB9-445D-9D5D-DE6A2638C11D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8A37D-7031-44CB-A32A-40912C24C2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C6F6-5EB9-445D-9D5D-DE6A2638C11D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8A37D-7031-44CB-A32A-40912C24C2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C6F6-5EB9-445D-9D5D-DE6A2638C11D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8A37D-7031-44CB-A32A-40912C24C2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C6F6-5EB9-445D-9D5D-DE6A2638C11D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8A37D-7031-44CB-A32A-40912C24C2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C6F6-5EB9-445D-9D5D-DE6A2638C11D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8A37D-7031-44CB-A32A-40912C24C2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C6F6-5EB9-445D-9D5D-DE6A2638C11D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8A37D-7031-44CB-A32A-40912C24C2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C6F6-5EB9-445D-9D5D-DE6A2638C11D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8A37D-7031-44CB-A32A-40912C24C2F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C6F6-5EB9-445D-9D5D-DE6A2638C11D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68A37D-7031-44CB-A32A-40912C24C2F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468A37D-7031-44CB-A32A-40912C24C2F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873C6F6-5EB9-445D-9D5D-DE6A2638C11D}" type="datetimeFigureOut">
              <a:rPr lang="en-US" smtClean="0"/>
              <a:t>3/23/2018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Labs for Life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Facility Management and Safety</a:t>
            </a:r>
          </a:p>
          <a:p>
            <a:r>
              <a:rPr lang="en-US" dirty="0" smtClean="0"/>
              <a:t>Role of Higher Management </a:t>
            </a:r>
          </a:p>
          <a:p>
            <a:r>
              <a:rPr lang="en-US" dirty="0" smtClean="0"/>
              <a:t>(State, District and </a:t>
            </a:r>
            <a:r>
              <a:rPr lang="en-US" smtClean="0"/>
              <a:t>Institutional</a:t>
            </a:r>
            <a:r>
              <a:rPr lang="en-US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9520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Considering occupational safety (Employee, User, Environment) as an integral need while budget planning</a:t>
            </a:r>
          </a:p>
          <a:p>
            <a:r>
              <a:rPr lang="en-US" dirty="0" smtClean="0"/>
              <a:t>Funds for contingencies in outbreaks or other emergency situations</a:t>
            </a:r>
          </a:p>
          <a:p>
            <a:r>
              <a:rPr lang="en-US" dirty="0" smtClean="0"/>
              <a:t>FMR code in PIP for safety along </a:t>
            </a:r>
            <a:r>
              <a:rPr lang="en-US" smtClean="0"/>
              <a:t>with quality (B15.2)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676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“Providing Safety”; some 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Water, Sanitation and Hygiene</a:t>
            </a:r>
          </a:p>
          <a:p>
            <a:pPr lvl="1"/>
            <a:r>
              <a:rPr lang="en-US" dirty="0"/>
              <a:t>Provision for Environment Cleaning</a:t>
            </a:r>
          </a:p>
          <a:p>
            <a:pPr lvl="1"/>
            <a:r>
              <a:rPr lang="en-US" dirty="0"/>
              <a:t>Hand Hygiene </a:t>
            </a:r>
          </a:p>
          <a:p>
            <a:pPr lvl="1"/>
            <a:r>
              <a:rPr lang="en-US" dirty="0"/>
              <a:t>Equipment Decontamination</a:t>
            </a:r>
          </a:p>
          <a:p>
            <a:r>
              <a:rPr lang="en-US" dirty="0" smtClean="0"/>
              <a:t>Fire-safety </a:t>
            </a:r>
          </a:p>
          <a:p>
            <a:r>
              <a:rPr lang="en-US" dirty="0" smtClean="0"/>
              <a:t>Safe </a:t>
            </a:r>
            <a:r>
              <a:rPr lang="en-US" dirty="0"/>
              <a:t>Phlebotomy Equipment </a:t>
            </a:r>
          </a:p>
          <a:p>
            <a:r>
              <a:rPr lang="en-US" dirty="0"/>
              <a:t>Personal Protective Equipment</a:t>
            </a:r>
          </a:p>
          <a:p>
            <a:r>
              <a:rPr lang="en-US" dirty="0"/>
              <a:t>Vaccinations</a:t>
            </a:r>
          </a:p>
          <a:p>
            <a:r>
              <a:rPr lang="en-US" dirty="0"/>
              <a:t>Post Exposure </a:t>
            </a:r>
            <a:r>
              <a:rPr lang="en-US" dirty="0" smtClean="0"/>
              <a:t>Prophylaxis</a:t>
            </a:r>
          </a:p>
          <a:p>
            <a:r>
              <a:rPr lang="en-US" smtClean="0"/>
              <a:t>First Aid</a:t>
            </a:r>
            <a:endParaRPr lang="en-US" dirty="0"/>
          </a:p>
          <a:p>
            <a:r>
              <a:rPr lang="en-US" dirty="0"/>
              <a:t>Bio-Medical Waste Management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362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Providing periodic and calendared system for Safety Trainings in all aspects of Safe Work-Practices</a:t>
            </a:r>
          </a:p>
          <a:p>
            <a:r>
              <a:rPr lang="en-US" dirty="0" smtClean="0"/>
              <a:t>Evaluation of  the effectiveness of trainings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278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Monitoring and Continual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Quality Indicator Dashboards  (Facility/ District/ State)</a:t>
            </a:r>
          </a:p>
          <a:p>
            <a:r>
              <a:rPr lang="en-US" dirty="0" smtClean="0"/>
              <a:t>Periodic Safety Audits</a:t>
            </a:r>
          </a:p>
          <a:p>
            <a:r>
              <a:rPr lang="en-US" dirty="0" smtClean="0"/>
              <a:t>Root cause analysis and follow up</a:t>
            </a:r>
          </a:p>
          <a:p>
            <a:r>
              <a:rPr lang="en-US" dirty="0" smtClean="0"/>
              <a:t>Training evaluations</a:t>
            </a:r>
          </a:p>
          <a:p>
            <a:r>
              <a:rPr lang="en-US" dirty="0" smtClean="0"/>
              <a:t>Others….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359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701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Defined under international standards of Medical laboratories ISO: 15189 and 15190</a:t>
            </a:r>
          </a:p>
          <a:p>
            <a:r>
              <a:rPr lang="en-US" dirty="0" smtClean="0"/>
              <a:t>Calls for continuous engagement of the Higher Management in the laboratory activities</a:t>
            </a:r>
          </a:p>
        </p:txBody>
      </p:sp>
      <p:sp>
        <p:nvSpPr>
          <p:cNvPr id="4" name="Oval 3"/>
          <p:cNvSpPr/>
          <p:nvPr/>
        </p:nvSpPr>
        <p:spPr>
          <a:xfrm>
            <a:off x="786685" y="4267200"/>
            <a:ext cx="7772400" cy="16002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Leadership Safety Values and Actions: </a:t>
            </a:r>
            <a:endParaRPr lang="en-US" sz="2000" b="1" dirty="0" smtClean="0"/>
          </a:p>
          <a:p>
            <a:pPr algn="ctr"/>
            <a:r>
              <a:rPr lang="en-US" sz="2000" b="1" dirty="0" smtClean="0"/>
              <a:t>Leaders must demonstrate </a:t>
            </a:r>
            <a:r>
              <a:rPr lang="en-US" sz="2000" b="1" dirty="0">
                <a:solidFill>
                  <a:srgbClr val="FFFF00"/>
                </a:solidFill>
              </a:rPr>
              <a:t>a commitment to safety </a:t>
            </a:r>
            <a:r>
              <a:rPr lang="en-US" sz="2000" b="1" dirty="0"/>
              <a:t>in their decisions and behaviors.</a:t>
            </a:r>
          </a:p>
        </p:txBody>
      </p:sp>
    </p:spTree>
    <p:extLst>
      <p:ext uri="{BB962C8B-B14F-4D97-AF65-F5344CB8AC3E}">
        <p14:creationId xmlns:p14="http://schemas.microsoft.com/office/powerpoint/2010/main" val="321767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Indian Public Health System</a:t>
            </a:r>
            <a:br>
              <a:rPr lang="en-US" dirty="0" smtClean="0"/>
            </a:br>
            <a:r>
              <a:rPr lang="en-US" dirty="0" smtClean="0"/>
              <a:t>Multi-layered 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Pertinent Questions </a:t>
            </a:r>
          </a:p>
          <a:p>
            <a:r>
              <a:rPr lang="en-US" dirty="0" smtClean="0"/>
              <a:t>How can the state government contribute?</a:t>
            </a:r>
          </a:p>
          <a:p>
            <a:r>
              <a:rPr lang="en-US" dirty="0" smtClean="0"/>
              <a:t>How can the district administration contribute?</a:t>
            </a:r>
          </a:p>
          <a:p>
            <a:r>
              <a:rPr lang="en-US" dirty="0" smtClean="0"/>
              <a:t>How can the institutional management contribute?</a:t>
            </a:r>
          </a:p>
          <a:p>
            <a:r>
              <a:rPr lang="en-US" dirty="0" smtClean="0"/>
              <a:t>How can the departmental heads contribute?</a:t>
            </a:r>
          </a:p>
          <a:p>
            <a:r>
              <a:rPr lang="en-US" dirty="0" smtClean="0"/>
              <a:t>How can the staff contribute?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821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53212574"/>
              </p:ext>
            </p:extLst>
          </p:nvPr>
        </p:nvGraphicFramePr>
        <p:xfrm>
          <a:off x="762000" y="1397000"/>
          <a:ext cx="7620000" cy="469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Crosscutting Role of</a:t>
            </a:r>
            <a:br>
              <a:rPr lang="en-US" dirty="0" smtClean="0"/>
            </a:br>
            <a:r>
              <a:rPr lang="en-US" dirty="0" smtClean="0"/>
              <a:t>Management</a:t>
            </a:r>
            <a:br>
              <a:rPr lang="en-US" dirty="0" smtClean="0"/>
            </a:br>
            <a:endParaRPr lang="en-US" sz="31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426527" y="2667000"/>
            <a:ext cx="0" cy="533400"/>
          </a:xfrm>
          <a:prstGeom prst="straightConnector1">
            <a:avLst/>
          </a:prstGeom>
          <a:ln w="762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419600" y="4267200"/>
            <a:ext cx="0" cy="6096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056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91416642"/>
              </p:ext>
            </p:extLst>
          </p:nvPr>
        </p:nvGraphicFramePr>
        <p:xfrm>
          <a:off x="762000" y="1143000"/>
          <a:ext cx="76200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sz="31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The Hierarchy of Safety Controls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337918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en-US" sz="4900" dirty="0">
                <a:ea typeface="+mn-ea"/>
                <a:cs typeface="+mn-cs"/>
              </a:rPr>
              <a:t>Role of Higher Management </a:t>
            </a:r>
            <a:r>
              <a:rPr lang="en-US" sz="3200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  <a:t/>
            </a:r>
            <a:br>
              <a:rPr lang="en-US" sz="3200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</a:br>
            <a:r>
              <a:rPr lang="en-US" sz="3200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  <a:t/>
            </a:r>
            <a:br>
              <a:rPr lang="en-US" sz="3200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Overall Administrative</a:t>
            </a:r>
          </a:p>
          <a:p>
            <a:r>
              <a:rPr lang="en-US" dirty="0" smtClean="0"/>
              <a:t>Establishment of a Safety System</a:t>
            </a:r>
          </a:p>
          <a:p>
            <a:r>
              <a:rPr lang="en-US" dirty="0" smtClean="0"/>
              <a:t>Infrastructure Development</a:t>
            </a:r>
          </a:p>
          <a:p>
            <a:r>
              <a:rPr lang="en-US" dirty="0"/>
              <a:t>Financial </a:t>
            </a:r>
            <a:r>
              <a:rPr lang="en-US" dirty="0" smtClean="0"/>
              <a:t>Management</a:t>
            </a:r>
          </a:p>
          <a:p>
            <a:r>
              <a:rPr lang="en-US" dirty="0" smtClean="0"/>
              <a:t>Provision </a:t>
            </a:r>
            <a:r>
              <a:rPr lang="en-US" dirty="0"/>
              <a:t>of </a:t>
            </a:r>
            <a:r>
              <a:rPr lang="en-US" dirty="0" smtClean="0"/>
              <a:t>Safety </a:t>
            </a:r>
          </a:p>
          <a:p>
            <a:r>
              <a:rPr lang="en-US" dirty="0" smtClean="0"/>
              <a:t>Training</a:t>
            </a:r>
          </a:p>
          <a:p>
            <a:r>
              <a:rPr lang="en-US" dirty="0" smtClean="0"/>
              <a:t>Monitoring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3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Administrative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Meet overall manpower and resource requirements </a:t>
            </a:r>
          </a:p>
          <a:p>
            <a:r>
              <a:rPr lang="en-US" dirty="0" smtClean="0"/>
              <a:t>Liaison with regulatory bodies such as Pollution Control Bodies &amp; AERB, emergency response bodies, disease surveillance bodies such as  IDSP &amp; IHR</a:t>
            </a:r>
          </a:p>
          <a:p>
            <a:r>
              <a:rPr lang="en-US" dirty="0" smtClean="0"/>
              <a:t>Act and update on the policy changes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612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Establishment of a Safety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Having a safety policy (State/ District/ Facility)</a:t>
            </a:r>
          </a:p>
          <a:p>
            <a:r>
              <a:rPr lang="en-US" dirty="0" smtClean="0"/>
              <a:t>Designating safety officers (State/ District/Facility)</a:t>
            </a:r>
          </a:p>
          <a:p>
            <a:r>
              <a:rPr lang="en-US" dirty="0" smtClean="0"/>
              <a:t>Having a facility specific safety manual: read and understood</a:t>
            </a:r>
          </a:p>
          <a:p>
            <a:r>
              <a:rPr lang="en-US" dirty="0" smtClean="0"/>
              <a:t>Risk assessments  </a:t>
            </a:r>
          </a:p>
          <a:p>
            <a:r>
              <a:rPr lang="en-US" dirty="0" smtClean="0"/>
              <a:t>Defining safety indicators</a:t>
            </a:r>
          </a:p>
          <a:p>
            <a:r>
              <a:rPr lang="en-US" dirty="0" smtClean="0"/>
              <a:t>Monitoring the safety indicators</a:t>
            </a:r>
          </a:p>
          <a:p>
            <a:r>
              <a:rPr lang="en-US" dirty="0" smtClean="0"/>
              <a:t>Incident Reporting and Investigations</a:t>
            </a:r>
          </a:p>
          <a:p>
            <a:r>
              <a:rPr lang="en-US" dirty="0" smtClean="0"/>
              <a:t>Implementing safety audits and making available the results to higher level management</a:t>
            </a:r>
          </a:p>
        </p:txBody>
      </p:sp>
    </p:spTree>
    <p:extLst>
      <p:ext uri="{BB962C8B-B14F-4D97-AF65-F5344CB8AC3E}">
        <p14:creationId xmlns:p14="http://schemas.microsoft.com/office/powerpoint/2010/main" val="3584007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Facilitate Engineering Controls through administrative  actions</a:t>
            </a:r>
          </a:p>
          <a:p>
            <a:r>
              <a:rPr lang="en-US" dirty="0" smtClean="0"/>
              <a:t>While designing or re-designing labs, take the help of experts in scientific floor planning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234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372</TotalTime>
  <Words>426</Words>
  <Application>Microsoft Office PowerPoint</Application>
  <PresentationFormat>On-screen Show (4:3)</PresentationFormat>
  <Paragraphs>84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Adjacency</vt:lpstr>
      <vt:lpstr>Labs for Life Project</vt:lpstr>
      <vt:lpstr>Management Responsibilities</vt:lpstr>
      <vt:lpstr>Indian Public Health System Multi-layered Responsibility</vt:lpstr>
      <vt:lpstr>The Crosscutting Role of Management </vt:lpstr>
      <vt:lpstr> </vt:lpstr>
      <vt:lpstr>Role of Higher Management   </vt:lpstr>
      <vt:lpstr>Overall Administrative</vt:lpstr>
      <vt:lpstr>Establishment of a Safety System</vt:lpstr>
      <vt:lpstr>Infrastructure development</vt:lpstr>
      <vt:lpstr>Financial Management</vt:lpstr>
      <vt:lpstr>“Providing Safety”; some key points</vt:lpstr>
      <vt:lpstr>Training</vt:lpstr>
      <vt:lpstr>Monitoring and Continual Improvement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Labs for Life Project</dc:title>
  <dc:creator>Anu George</dc:creator>
  <cp:lastModifiedBy>Dr. Anu George</cp:lastModifiedBy>
  <cp:revision>34</cp:revision>
  <cp:lastPrinted>2015-11-09T05:10:38Z</cp:lastPrinted>
  <dcterms:created xsi:type="dcterms:W3CDTF">2015-11-07T10:28:39Z</dcterms:created>
  <dcterms:modified xsi:type="dcterms:W3CDTF">2018-03-23T08:57:02Z</dcterms:modified>
</cp:coreProperties>
</file>