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2" r:id="rId5"/>
    <p:sldId id="263" r:id="rId6"/>
    <p:sldId id="270" r:id="rId7"/>
    <p:sldId id="269" r:id="rId8"/>
    <p:sldId id="282" r:id="rId9"/>
    <p:sldId id="283" r:id="rId10"/>
    <p:sldId id="272" r:id="rId11"/>
    <p:sldId id="273" r:id="rId12"/>
    <p:sldId id="274" r:id="rId13"/>
    <p:sldId id="271" r:id="rId14"/>
    <p:sldId id="275" r:id="rId15"/>
    <p:sldId id="276" r:id="rId16"/>
    <p:sldId id="277" r:id="rId17"/>
    <p:sldId id="278" r:id="rId18"/>
    <p:sldId id="279" r:id="rId19"/>
    <p:sldId id="281"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30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61F78C4-378F-447F-9076-7EE7D9853CBB}" type="datetimeFigureOut">
              <a:rPr lang="en-IN" smtClean="0"/>
              <a:t>29-12-2017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1936520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61F78C4-378F-447F-9076-7EE7D9853CBB}" type="datetimeFigureOut">
              <a:rPr lang="en-IN" smtClean="0"/>
              <a:t>29-12-2017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14846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61F78C4-378F-447F-9076-7EE7D9853CBB}" type="datetimeFigureOut">
              <a:rPr lang="en-IN" smtClean="0"/>
              <a:t>29-12-2017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364965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61F78C4-378F-447F-9076-7EE7D9853CBB}" type="datetimeFigureOut">
              <a:rPr lang="en-IN" smtClean="0"/>
              <a:t>29-12-2017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2026831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1F78C4-378F-447F-9076-7EE7D9853CBB}" type="datetimeFigureOut">
              <a:rPr lang="en-IN" smtClean="0"/>
              <a:t>29-12-2017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294309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61F78C4-378F-447F-9076-7EE7D9853CBB}" type="datetimeFigureOut">
              <a:rPr lang="en-IN" smtClean="0"/>
              <a:t>29-12-2017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2681414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61F78C4-378F-447F-9076-7EE7D9853CBB}" type="datetimeFigureOut">
              <a:rPr lang="en-IN" smtClean="0"/>
              <a:t>29-12-2017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1975521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61F78C4-378F-447F-9076-7EE7D9853CBB}" type="datetimeFigureOut">
              <a:rPr lang="en-IN" smtClean="0"/>
              <a:t>29-12-2017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1328990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F78C4-378F-447F-9076-7EE7D9853CBB}" type="datetimeFigureOut">
              <a:rPr lang="en-IN" smtClean="0"/>
              <a:t>29-12-2017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5378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1F78C4-378F-447F-9076-7EE7D9853CBB}" type="datetimeFigureOut">
              <a:rPr lang="en-IN" smtClean="0"/>
              <a:t>29-12-2017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248633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1F78C4-378F-447F-9076-7EE7D9853CBB}" type="datetimeFigureOut">
              <a:rPr lang="en-IN" smtClean="0"/>
              <a:t>29-12-2017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106E68-5CDE-4A94-BCCF-7338D6F6733A}" type="slidenum">
              <a:rPr lang="en-IN" smtClean="0"/>
              <a:t>‹#›</a:t>
            </a:fld>
            <a:endParaRPr lang="en-IN"/>
          </a:p>
        </p:txBody>
      </p:sp>
    </p:spTree>
    <p:extLst>
      <p:ext uri="{BB962C8B-B14F-4D97-AF65-F5344CB8AC3E}">
        <p14:creationId xmlns:p14="http://schemas.microsoft.com/office/powerpoint/2010/main" val="1280174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1F78C4-378F-447F-9076-7EE7D9853CBB}" type="datetimeFigureOut">
              <a:rPr lang="en-IN" smtClean="0"/>
              <a:t>29-12-2017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06E68-5CDE-4A94-BCCF-7338D6F6733A}" type="slidenum">
              <a:rPr lang="en-IN" smtClean="0"/>
              <a:t>‹#›</a:t>
            </a:fld>
            <a:endParaRPr lang="en-IN"/>
          </a:p>
        </p:txBody>
      </p:sp>
    </p:spTree>
    <p:extLst>
      <p:ext uri="{BB962C8B-B14F-4D97-AF65-F5344CB8AC3E}">
        <p14:creationId xmlns:p14="http://schemas.microsoft.com/office/powerpoint/2010/main" val="3110028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Process management </a:t>
            </a:r>
            <a:endParaRPr lang="en-IN" dirty="0"/>
          </a:p>
        </p:txBody>
      </p:sp>
      <p:sp>
        <p:nvSpPr>
          <p:cNvPr id="3" name="Subtitle 2"/>
          <p:cNvSpPr>
            <a:spLocks noGrp="1"/>
          </p:cNvSpPr>
          <p:nvPr>
            <p:ph type="subTitle" idx="1"/>
          </p:nvPr>
        </p:nvSpPr>
        <p:spPr/>
        <p:txBody>
          <a:bodyPr/>
          <a:lstStyle/>
          <a:p>
            <a:r>
              <a:rPr lang="en-IN" dirty="0" smtClean="0"/>
              <a:t>Quality Management of Laboratory Material </a:t>
            </a:r>
            <a:endParaRPr lang="en-IN" dirty="0"/>
          </a:p>
        </p:txBody>
      </p:sp>
    </p:spTree>
    <p:extLst>
      <p:ext uri="{BB962C8B-B14F-4D97-AF65-F5344CB8AC3E}">
        <p14:creationId xmlns:p14="http://schemas.microsoft.com/office/powerpoint/2010/main" val="2606067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Storage of Material </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Receiving </a:t>
            </a:r>
            <a:r>
              <a:rPr lang="en-US" dirty="0"/>
              <a:t>location </a:t>
            </a:r>
            <a:r>
              <a:rPr lang="en-US" dirty="0" smtClean="0"/>
              <a:t>must have adequate </a:t>
            </a:r>
            <a:r>
              <a:rPr lang="en-US" dirty="0"/>
              <a:t>storage and handling capabilities to maintain purchased items in a manner that prevents damage or deterioration (appropriate space, temperature, humidity and free from pests</a:t>
            </a:r>
            <a:r>
              <a:rPr lang="en-US" dirty="0" smtClean="0"/>
              <a:t>). </a:t>
            </a:r>
          </a:p>
          <a:p>
            <a:r>
              <a:rPr lang="en-US" dirty="0" smtClean="0"/>
              <a:t>The </a:t>
            </a:r>
            <a:r>
              <a:rPr lang="en-US" dirty="0"/>
              <a:t>laboratory should store these received reagents and consumables according to manufacturer’s specifications. </a:t>
            </a:r>
            <a:endParaRPr lang="en-US" dirty="0" smtClean="0"/>
          </a:p>
          <a:p>
            <a:r>
              <a:rPr lang="en-US" dirty="0" smtClean="0"/>
              <a:t>Always </a:t>
            </a:r>
            <a:r>
              <a:rPr lang="en-US" dirty="0"/>
              <a:t>follow hand-outs or product manuals for these details</a:t>
            </a:r>
            <a:r>
              <a:rPr lang="en-US" dirty="0" smtClean="0"/>
              <a:t>.</a:t>
            </a:r>
          </a:p>
          <a:p>
            <a:r>
              <a:rPr lang="en-US" dirty="0" smtClean="0"/>
              <a:t>Protocols for the same even when the laboratory is not the receiving facility </a:t>
            </a:r>
            <a:endParaRPr lang="en-IN" dirty="0"/>
          </a:p>
          <a:p>
            <a:pPr marL="0" indent="0">
              <a:buNone/>
            </a:pPr>
            <a:endParaRPr lang="en-IN" dirty="0"/>
          </a:p>
        </p:txBody>
      </p:sp>
    </p:spTree>
    <p:extLst>
      <p:ext uri="{BB962C8B-B14F-4D97-AF65-F5344CB8AC3E}">
        <p14:creationId xmlns:p14="http://schemas.microsoft.com/office/powerpoint/2010/main" val="2445261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Storage of Material</a:t>
            </a:r>
            <a:endParaRPr lang="en-IN" dirty="0"/>
          </a:p>
        </p:txBody>
      </p:sp>
      <p:sp>
        <p:nvSpPr>
          <p:cNvPr id="3" name="Content Placeholder 2"/>
          <p:cNvSpPr>
            <a:spLocks noGrp="1"/>
          </p:cNvSpPr>
          <p:nvPr>
            <p:ph idx="1"/>
          </p:nvPr>
        </p:nvSpPr>
        <p:spPr/>
        <p:txBody>
          <a:bodyPr>
            <a:normAutofit fontScale="92500" lnSpcReduction="20000"/>
          </a:bodyPr>
          <a:lstStyle/>
          <a:p>
            <a:r>
              <a:rPr lang="en-US" dirty="0"/>
              <a:t>D</a:t>
            </a:r>
            <a:r>
              <a:rPr lang="en-US" dirty="0" smtClean="0"/>
              <a:t>esignated storage and handling areas for materials to protect them from damage or deterioration. </a:t>
            </a:r>
          </a:p>
          <a:p>
            <a:r>
              <a:rPr lang="en-US" dirty="0"/>
              <a:t>I</a:t>
            </a:r>
            <a:r>
              <a:rPr lang="en-US" dirty="0" smtClean="0"/>
              <a:t>n accordance with the manufacturer’s recommendations and any applicable safety requirements. </a:t>
            </a:r>
          </a:p>
          <a:p>
            <a:r>
              <a:rPr lang="en-US" dirty="0" smtClean="0"/>
              <a:t>The temperatures of refrigerators, freezers should be checked using calibrated thermometers and recorded as per lab policy</a:t>
            </a:r>
            <a:endParaRPr lang="en-IN" dirty="0"/>
          </a:p>
          <a:p>
            <a:r>
              <a:rPr lang="en-US" dirty="0"/>
              <a:t>S</a:t>
            </a:r>
            <a:r>
              <a:rPr lang="en-US" dirty="0" smtClean="0"/>
              <a:t>tore </a:t>
            </a:r>
            <a:r>
              <a:rPr lang="en-US" dirty="0"/>
              <a:t>new shipment behind  existing shipment</a:t>
            </a:r>
            <a:endParaRPr lang="en-IN" dirty="0"/>
          </a:p>
          <a:p>
            <a:pPr lvl="0"/>
            <a:r>
              <a:rPr lang="en-US" dirty="0" smtClean="0"/>
              <a:t>Create </a:t>
            </a:r>
            <a:r>
              <a:rPr lang="en-US" dirty="0"/>
              <a:t>or update records</a:t>
            </a:r>
            <a:endParaRPr lang="en-IN" dirty="0"/>
          </a:p>
          <a:p>
            <a:pPr marL="0" indent="0">
              <a:buNone/>
            </a:pPr>
            <a:endParaRPr lang="en-IN" dirty="0"/>
          </a:p>
          <a:p>
            <a:endParaRPr lang="en-IN" dirty="0"/>
          </a:p>
        </p:txBody>
      </p:sp>
    </p:spTree>
    <p:extLst>
      <p:ext uri="{BB962C8B-B14F-4D97-AF65-F5344CB8AC3E}">
        <p14:creationId xmlns:p14="http://schemas.microsoft.com/office/powerpoint/2010/main" val="11249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Onboard storage of Reagents</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Many </a:t>
            </a:r>
            <a:r>
              <a:rPr lang="en-US" dirty="0"/>
              <a:t>automated equipment have facilities for storage of reagent onboard. </a:t>
            </a:r>
            <a:endParaRPr lang="en-US" dirty="0" smtClean="0"/>
          </a:p>
          <a:p>
            <a:r>
              <a:rPr lang="en-US" dirty="0" smtClean="0"/>
              <a:t>There </a:t>
            </a:r>
            <a:r>
              <a:rPr lang="en-US" dirty="0"/>
              <a:t>are cooling systems like </a:t>
            </a:r>
            <a:r>
              <a:rPr lang="en-US" dirty="0" err="1"/>
              <a:t>peltier</a:t>
            </a:r>
            <a:r>
              <a:rPr lang="en-US" dirty="0"/>
              <a:t> built in which will ensure that the reagent integrity is retained. </a:t>
            </a:r>
            <a:endParaRPr lang="en-US" dirty="0" smtClean="0"/>
          </a:p>
          <a:p>
            <a:r>
              <a:rPr lang="en-US" dirty="0" smtClean="0"/>
              <a:t>However</a:t>
            </a:r>
            <a:r>
              <a:rPr lang="en-US" dirty="0"/>
              <a:t>, such cooling systems should be supported by suitable ambient temperature. This might involve the need for continuous temperature control of the room where the equipment is housed. </a:t>
            </a:r>
            <a:endParaRPr lang="en-US" dirty="0" smtClean="0"/>
          </a:p>
          <a:p>
            <a:r>
              <a:rPr lang="en-US" dirty="0" smtClean="0"/>
              <a:t>Onboard </a:t>
            </a:r>
            <a:r>
              <a:rPr lang="en-US" dirty="0"/>
              <a:t>storage, if available, should be utilized since this ensures optimum performance of the reagents. </a:t>
            </a:r>
            <a:endParaRPr lang="en-IN" dirty="0"/>
          </a:p>
          <a:p>
            <a:endParaRPr lang="en-IN" dirty="0"/>
          </a:p>
        </p:txBody>
      </p:sp>
    </p:spTree>
    <p:extLst>
      <p:ext uri="{BB962C8B-B14F-4D97-AF65-F5344CB8AC3E}">
        <p14:creationId xmlns:p14="http://schemas.microsoft.com/office/powerpoint/2010/main" val="580295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Stock Logbook</a:t>
            </a:r>
            <a:endParaRPr lang="en-IN" dirty="0"/>
          </a:p>
        </p:txBody>
      </p:sp>
      <p:sp>
        <p:nvSpPr>
          <p:cNvPr id="3" name="Content Placeholder 2"/>
          <p:cNvSpPr>
            <a:spLocks noGrp="1"/>
          </p:cNvSpPr>
          <p:nvPr>
            <p:ph idx="1"/>
          </p:nvPr>
        </p:nvSpPr>
        <p:spPr/>
        <p:txBody>
          <a:bodyPr>
            <a:normAutofit/>
          </a:bodyPr>
          <a:lstStyle/>
          <a:p>
            <a:pPr lvl="0"/>
            <a:r>
              <a:rPr lang="en-GB" dirty="0" smtClean="0"/>
              <a:t>Name </a:t>
            </a:r>
            <a:r>
              <a:rPr lang="en-GB" dirty="0"/>
              <a:t>and signature</a:t>
            </a:r>
            <a:endParaRPr lang="en-IN" dirty="0"/>
          </a:p>
          <a:p>
            <a:pPr lvl="0"/>
            <a:r>
              <a:rPr lang="en-GB" dirty="0"/>
              <a:t>Date of receipt</a:t>
            </a:r>
            <a:endParaRPr lang="en-IN" dirty="0"/>
          </a:p>
          <a:p>
            <a:pPr lvl="0"/>
            <a:r>
              <a:rPr lang="en-GB" dirty="0"/>
              <a:t>Quantity </a:t>
            </a:r>
            <a:endParaRPr lang="en-IN" dirty="0"/>
          </a:p>
          <a:p>
            <a:pPr lvl="0"/>
            <a:r>
              <a:rPr lang="en-GB" dirty="0"/>
              <a:t>Date of expiry</a:t>
            </a:r>
            <a:endParaRPr lang="en-IN" dirty="0"/>
          </a:p>
          <a:p>
            <a:pPr lvl="0"/>
            <a:r>
              <a:rPr lang="en-GB" dirty="0"/>
              <a:t>Minimum stock</a:t>
            </a:r>
            <a:endParaRPr lang="en-IN" dirty="0"/>
          </a:p>
          <a:p>
            <a:pPr lvl="0"/>
            <a:r>
              <a:rPr lang="en-GB" dirty="0"/>
              <a:t>Stock balance</a:t>
            </a:r>
            <a:endParaRPr lang="en-IN" dirty="0"/>
          </a:p>
          <a:p>
            <a:pPr lvl="0"/>
            <a:r>
              <a:rPr lang="en-GB" dirty="0"/>
              <a:t>Shelf number</a:t>
            </a:r>
            <a:endParaRPr lang="en-IN" dirty="0"/>
          </a:p>
          <a:p>
            <a:endParaRPr lang="en-IN" dirty="0"/>
          </a:p>
        </p:txBody>
      </p:sp>
    </p:spTree>
    <p:extLst>
      <p:ext uri="{BB962C8B-B14F-4D97-AF65-F5344CB8AC3E}">
        <p14:creationId xmlns:p14="http://schemas.microsoft.com/office/powerpoint/2010/main" val="4208382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Labeling</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label should always contain information e.g.</a:t>
            </a:r>
            <a:endParaRPr lang="en-IN" dirty="0"/>
          </a:p>
          <a:p>
            <a:pPr lvl="0"/>
            <a:r>
              <a:rPr lang="en-US" dirty="0"/>
              <a:t>Content and quantity</a:t>
            </a:r>
            <a:endParaRPr lang="en-IN" dirty="0"/>
          </a:p>
          <a:p>
            <a:pPr lvl="0"/>
            <a:r>
              <a:rPr lang="en-US" dirty="0"/>
              <a:t>Concentration or titer</a:t>
            </a:r>
            <a:endParaRPr lang="en-IN" dirty="0"/>
          </a:p>
          <a:p>
            <a:pPr lvl="0"/>
            <a:r>
              <a:rPr lang="en-US" dirty="0"/>
              <a:t>Date received/prepared</a:t>
            </a:r>
            <a:endParaRPr lang="en-IN" dirty="0"/>
          </a:p>
          <a:p>
            <a:pPr lvl="0"/>
            <a:r>
              <a:rPr lang="en-US" dirty="0"/>
              <a:t>Date of opening</a:t>
            </a:r>
            <a:endParaRPr lang="en-IN" dirty="0"/>
          </a:p>
          <a:p>
            <a:pPr lvl="0"/>
            <a:r>
              <a:rPr lang="en-US" dirty="0"/>
              <a:t>Storage requirements</a:t>
            </a:r>
            <a:endParaRPr lang="en-IN" dirty="0"/>
          </a:p>
          <a:p>
            <a:pPr lvl="0"/>
            <a:r>
              <a:rPr lang="en-US" dirty="0"/>
              <a:t>Expiry dates, wherever applicable. </a:t>
            </a:r>
            <a:endParaRPr lang="en-IN" dirty="0"/>
          </a:p>
          <a:p>
            <a:endParaRPr lang="en-IN" dirty="0"/>
          </a:p>
        </p:txBody>
      </p:sp>
    </p:spTree>
    <p:extLst>
      <p:ext uri="{BB962C8B-B14F-4D97-AF65-F5344CB8AC3E}">
        <p14:creationId xmlns:p14="http://schemas.microsoft.com/office/powerpoint/2010/main" val="3168151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Usage, Kit inserts</a:t>
            </a:r>
            <a:endParaRPr lang="en-IN" dirty="0"/>
          </a:p>
        </p:txBody>
      </p:sp>
      <p:sp>
        <p:nvSpPr>
          <p:cNvPr id="3" name="Content Placeholder 2"/>
          <p:cNvSpPr>
            <a:spLocks noGrp="1"/>
          </p:cNvSpPr>
          <p:nvPr>
            <p:ph idx="1"/>
          </p:nvPr>
        </p:nvSpPr>
        <p:spPr/>
        <p:txBody>
          <a:bodyPr>
            <a:normAutofit/>
          </a:bodyPr>
          <a:lstStyle/>
          <a:p>
            <a:r>
              <a:rPr lang="en-US" dirty="0" smtClean="0"/>
              <a:t>Instructions </a:t>
            </a:r>
            <a:r>
              <a:rPr lang="en-US" dirty="0"/>
              <a:t>for use of reagents and consumables, including those provided by the manufacturers, should be readily available. </a:t>
            </a:r>
            <a:endParaRPr lang="en-US" dirty="0" smtClean="0"/>
          </a:p>
          <a:p>
            <a:r>
              <a:rPr lang="en-US" dirty="0" smtClean="0"/>
              <a:t>All </a:t>
            </a:r>
            <a:r>
              <a:rPr lang="en-US" dirty="0"/>
              <a:t>kit inserts should be logged. </a:t>
            </a:r>
          </a:p>
          <a:p>
            <a:r>
              <a:rPr lang="en-US" dirty="0" smtClean="0"/>
              <a:t>The </a:t>
            </a:r>
            <a:r>
              <a:rPr lang="en-US" dirty="0"/>
              <a:t>in-use kit inserts should be stamped with </a:t>
            </a:r>
            <a:r>
              <a:rPr lang="en-US" dirty="0" smtClean="0"/>
              <a:t>controlled </a:t>
            </a:r>
            <a:r>
              <a:rPr lang="en-US" dirty="0"/>
              <a:t>stamp. </a:t>
            </a:r>
            <a:endParaRPr lang="en-US" dirty="0" smtClean="0"/>
          </a:p>
          <a:p>
            <a:r>
              <a:rPr lang="en-US" dirty="0" smtClean="0"/>
              <a:t>The </a:t>
            </a:r>
            <a:r>
              <a:rPr lang="en-US" dirty="0"/>
              <a:t>old inserts should be stamped ‘Obsolete’ and removed from the points of use.</a:t>
            </a:r>
            <a:endParaRPr lang="en-IN" dirty="0"/>
          </a:p>
          <a:p>
            <a:endParaRPr lang="en-IN" dirty="0"/>
          </a:p>
        </p:txBody>
      </p:sp>
    </p:spTree>
    <p:extLst>
      <p:ext uri="{BB962C8B-B14F-4D97-AF65-F5344CB8AC3E}">
        <p14:creationId xmlns:p14="http://schemas.microsoft.com/office/powerpoint/2010/main" val="1346400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Safety and Adverse incident reporting</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All </a:t>
            </a:r>
            <a:r>
              <a:rPr lang="en-US" dirty="0"/>
              <a:t>reagents and chemicals should have Safety Data Sheets. </a:t>
            </a:r>
            <a:endParaRPr lang="en-US" dirty="0" smtClean="0"/>
          </a:p>
          <a:p>
            <a:r>
              <a:rPr lang="en-US" dirty="0" smtClean="0"/>
              <a:t>The </a:t>
            </a:r>
            <a:r>
              <a:rPr lang="en-US" dirty="0"/>
              <a:t>staff should understand the possible hazards and be trained on safety and precaution measures.  </a:t>
            </a:r>
            <a:endParaRPr lang="en-US" dirty="0" smtClean="0"/>
          </a:p>
          <a:p>
            <a:r>
              <a:rPr lang="en-US" dirty="0" smtClean="0"/>
              <a:t>Adverse </a:t>
            </a:r>
            <a:r>
              <a:rPr lang="en-US" dirty="0"/>
              <a:t>incidents and accidents that can be attributed directly to specific reagents or consumables should </a:t>
            </a:r>
            <a:r>
              <a:rPr lang="en-US" dirty="0" smtClean="0"/>
              <a:t>be reported internally, </a:t>
            </a:r>
            <a:r>
              <a:rPr lang="en-US" dirty="0"/>
              <a:t>investigated and reported to the manufacturer and appropriate authorities, as required. </a:t>
            </a:r>
            <a:endParaRPr lang="en-IN" dirty="0"/>
          </a:p>
          <a:p>
            <a:endParaRPr lang="en-IN" dirty="0"/>
          </a:p>
        </p:txBody>
      </p:sp>
    </p:spTree>
    <p:extLst>
      <p:ext uri="{BB962C8B-B14F-4D97-AF65-F5344CB8AC3E}">
        <p14:creationId xmlns:p14="http://schemas.microsoft.com/office/powerpoint/2010/main" val="4261930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Disposal of Unused And Expired Material</a:t>
            </a:r>
            <a:r>
              <a:rPr lang="en-IN" dirty="0" smtClean="0">
                <a:effectLst/>
              </a:rPr>
              <a:t> </a:t>
            </a:r>
            <a:r>
              <a:rPr lang="en-US" b="1" dirty="0" smtClean="0"/>
              <a:t> </a:t>
            </a:r>
            <a:r>
              <a:rPr lang="en-IN" dirty="0" smtClean="0"/>
              <a:t/>
            </a:r>
            <a:br>
              <a:rPr lang="en-IN" dirty="0" smtClean="0"/>
            </a:br>
            <a:endParaRPr lang="en-IN" dirty="0"/>
          </a:p>
        </p:txBody>
      </p:sp>
      <p:sp>
        <p:nvSpPr>
          <p:cNvPr id="3" name="Content Placeholder 2"/>
          <p:cNvSpPr>
            <a:spLocks noGrp="1"/>
          </p:cNvSpPr>
          <p:nvPr>
            <p:ph sz="half" idx="2"/>
          </p:nvPr>
        </p:nvSpPr>
        <p:spPr>
          <a:xfrm>
            <a:off x="395536" y="1412776"/>
            <a:ext cx="8640960" cy="4713387"/>
          </a:xfrm>
        </p:spPr>
        <p:txBody>
          <a:bodyPr>
            <a:normAutofit/>
          </a:bodyPr>
          <a:lstStyle/>
          <a:p>
            <a:pPr lvl="0"/>
            <a:endParaRPr lang="en-IN" dirty="0"/>
          </a:p>
          <a:p>
            <a:r>
              <a:rPr lang="en-US" dirty="0" smtClean="0"/>
              <a:t>As </a:t>
            </a:r>
            <a:r>
              <a:rPr lang="en-US" dirty="0"/>
              <a:t>per the biomedical management rules 2016:</a:t>
            </a:r>
            <a:endParaRPr lang="en-IN" dirty="0"/>
          </a:p>
          <a:p>
            <a:pPr lvl="0"/>
            <a:r>
              <a:rPr lang="en-US" dirty="0"/>
              <a:t>Ensure segregation of liquid chemical waste at source and ensure pre-treatment or neutralization prior to mixing with other effluent generated from health care facilities;</a:t>
            </a:r>
            <a:endParaRPr lang="en-IN" dirty="0"/>
          </a:p>
          <a:p>
            <a:pPr lvl="0"/>
            <a:r>
              <a:rPr lang="en-US" dirty="0"/>
              <a:t>Cytotoxic drug vials shall not be handed over to unauthorized person under any circumstances. These shall be sent back to the manufactures for necessary disposal at a single point. </a:t>
            </a:r>
            <a:endParaRPr lang="en-IN" dirty="0"/>
          </a:p>
          <a:p>
            <a:pPr lvl="0"/>
            <a:r>
              <a:rPr lang="en-US" dirty="0"/>
              <a:t>As a second option, these may be sent for incineration at common bio-medical waste treatment and disposal facility or TSDFs or plasma pyrolysis is at temperature &gt;1200 0C.</a:t>
            </a:r>
            <a:endParaRPr lang="en-IN" dirty="0"/>
          </a:p>
          <a:p>
            <a:endParaRPr lang="en-IN" dirty="0"/>
          </a:p>
        </p:txBody>
      </p:sp>
    </p:spTree>
    <p:extLst>
      <p:ext uri="{BB962C8B-B14F-4D97-AF65-F5344CB8AC3E}">
        <p14:creationId xmlns:p14="http://schemas.microsoft.com/office/powerpoint/2010/main" val="1885105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Disposal of Unused And Expired Material</a:t>
            </a:r>
            <a:r>
              <a:rPr lang="en-IN" dirty="0" smtClean="0">
                <a:effectLst/>
              </a:rPr>
              <a:t> </a:t>
            </a:r>
            <a:r>
              <a:rPr lang="en-US" b="1" dirty="0" smtClean="0"/>
              <a:t> </a:t>
            </a:r>
            <a:r>
              <a:rPr lang="en-IN" dirty="0" smtClean="0"/>
              <a:t/>
            </a:r>
            <a:br>
              <a:rPr lang="en-IN" dirty="0" smtClean="0"/>
            </a:br>
            <a:endParaRPr lang="en-IN" dirty="0"/>
          </a:p>
        </p:txBody>
      </p:sp>
      <p:sp>
        <p:nvSpPr>
          <p:cNvPr id="3" name="Content Placeholder 2"/>
          <p:cNvSpPr>
            <a:spLocks noGrp="1"/>
          </p:cNvSpPr>
          <p:nvPr>
            <p:ph sz="half" idx="1"/>
          </p:nvPr>
        </p:nvSpPr>
        <p:spPr>
          <a:xfrm>
            <a:off x="457200" y="1600200"/>
            <a:ext cx="6563072" cy="4525963"/>
          </a:xfrm>
        </p:spPr>
        <p:txBody>
          <a:bodyPr>
            <a:normAutofit fontScale="92500" lnSpcReduction="10000"/>
          </a:bodyPr>
          <a:lstStyle/>
          <a:p>
            <a:pPr lvl="0"/>
            <a:r>
              <a:rPr lang="en-US" dirty="0" smtClean="0"/>
              <a:t>Residual </a:t>
            </a:r>
            <a:r>
              <a:rPr lang="en-US" dirty="0"/>
              <a:t>or discarded chemical wastes, used or discarded disinfectants and chemical sludge can be disposed at hazardous waste treatment, storage and disposal facility. In such case, the waste should be sent to hazardous waste treatment, storage and disposal facility through operator of common bio-medical waste treatment and disposal facility only.</a:t>
            </a:r>
            <a:endParaRPr lang="en-IN" dirty="0"/>
          </a:p>
          <a:p>
            <a:pPr lvl="0"/>
            <a:r>
              <a:rPr lang="en-US" dirty="0"/>
              <a:t>Yellow colored containers or non-chlorinated plastic bags labeled with cytotoxic labels may be employed for this purpose.</a:t>
            </a:r>
            <a:endParaRPr lang="en-IN" dirty="0"/>
          </a:p>
          <a:p>
            <a:endParaRPr lang="en-IN"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092280" y="3573016"/>
            <a:ext cx="1871634" cy="2487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1502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lvl="0"/>
            <a:r>
              <a:rPr lang="en-US" b="1" dirty="0" smtClean="0"/>
              <a:t>Documents and Records</a:t>
            </a:r>
            <a:r>
              <a:rPr lang="en-US" dirty="0" smtClean="0"/>
              <a:t> </a:t>
            </a:r>
            <a:br>
              <a:rPr lang="en-US" dirty="0" smtClean="0"/>
            </a:br>
            <a:r>
              <a:rPr lang="en-US" dirty="0" smtClean="0"/>
              <a:t>Level 2 </a:t>
            </a:r>
            <a:r>
              <a:rPr lang="en-US" b="1" dirty="0" smtClean="0"/>
              <a:t/>
            </a:r>
            <a:br>
              <a:rPr lang="en-US" b="1" dirty="0" smtClean="0"/>
            </a:br>
            <a:r>
              <a:rPr lang="en-IN" dirty="0" smtClean="0"/>
              <a:t/>
            </a:r>
            <a:br>
              <a:rPr lang="en-IN" dirty="0" smtClean="0"/>
            </a:br>
            <a:endParaRPr lang="en-IN" dirty="0"/>
          </a:p>
        </p:txBody>
      </p:sp>
      <p:sp>
        <p:nvSpPr>
          <p:cNvPr id="6" name="Content Placeholder 5"/>
          <p:cNvSpPr>
            <a:spLocks noGrp="1"/>
          </p:cNvSpPr>
          <p:nvPr>
            <p:ph idx="1"/>
          </p:nvPr>
        </p:nvSpPr>
        <p:spPr/>
        <p:txBody>
          <a:bodyPr>
            <a:normAutofit/>
          </a:bodyPr>
          <a:lstStyle/>
          <a:p>
            <a:pPr marL="0" indent="0">
              <a:buNone/>
            </a:pPr>
            <a:endParaRPr lang="en-IN" dirty="0"/>
          </a:p>
          <a:p>
            <a:r>
              <a:rPr lang="en-US" dirty="0" smtClean="0"/>
              <a:t>Procedures for purchase, verification, </a:t>
            </a:r>
            <a:r>
              <a:rPr lang="en-US" dirty="0"/>
              <a:t>reception, storage, acceptance testing and inventory management of reagents and consumables. </a:t>
            </a: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157132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Life Cycle of Materials </a:t>
            </a:r>
            <a:endParaRPr lang="en-IN" dirty="0"/>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pPr>
            <a:r>
              <a:rPr lang="en-US" dirty="0"/>
              <a:t>Purchase of Materials or </a:t>
            </a:r>
            <a:r>
              <a:rPr lang="en-US" dirty="0" smtClean="0"/>
              <a:t>Services</a:t>
            </a:r>
          </a:p>
          <a:p>
            <a:pPr marL="514350" lvl="0" indent="-514350">
              <a:buFont typeface="+mj-lt"/>
              <a:buAutoNum type="arabicPeriod"/>
            </a:pPr>
            <a:r>
              <a:rPr lang="en-US" dirty="0" smtClean="0"/>
              <a:t>Supplier </a:t>
            </a:r>
            <a:r>
              <a:rPr lang="en-US" dirty="0"/>
              <a:t>Evaluation</a:t>
            </a:r>
            <a:endParaRPr lang="en-IN" dirty="0"/>
          </a:p>
          <a:p>
            <a:pPr marL="514350" lvl="0" indent="-514350">
              <a:buFont typeface="+mj-lt"/>
              <a:buAutoNum type="arabicPeriod"/>
            </a:pPr>
            <a:r>
              <a:rPr lang="en-US" dirty="0"/>
              <a:t>Reception of Material</a:t>
            </a:r>
            <a:endParaRPr lang="en-IN" dirty="0"/>
          </a:p>
          <a:p>
            <a:pPr marL="514350" lvl="0" indent="-514350">
              <a:buFont typeface="+mj-lt"/>
              <a:buAutoNum type="arabicPeriod"/>
            </a:pPr>
            <a:r>
              <a:rPr lang="en-US" dirty="0"/>
              <a:t>Storage of Material</a:t>
            </a:r>
            <a:endParaRPr lang="en-IN" dirty="0"/>
          </a:p>
          <a:p>
            <a:pPr marL="514350" lvl="0" indent="-514350">
              <a:buFont typeface="+mj-lt"/>
              <a:buAutoNum type="arabicPeriod"/>
            </a:pPr>
            <a:r>
              <a:rPr lang="en-US" dirty="0"/>
              <a:t>Labeling</a:t>
            </a:r>
            <a:endParaRPr lang="en-IN" dirty="0"/>
          </a:p>
          <a:p>
            <a:pPr marL="514350" lvl="0" indent="-514350">
              <a:buFont typeface="+mj-lt"/>
              <a:buAutoNum type="arabicPeriod"/>
            </a:pPr>
            <a:r>
              <a:rPr lang="en-US" dirty="0"/>
              <a:t>Acceptance Testing</a:t>
            </a:r>
            <a:endParaRPr lang="en-IN" dirty="0"/>
          </a:p>
          <a:p>
            <a:pPr marL="514350" lvl="0" indent="-514350">
              <a:buFont typeface="+mj-lt"/>
              <a:buAutoNum type="arabicPeriod"/>
            </a:pPr>
            <a:r>
              <a:rPr lang="en-US" dirty="0"/>
              <a:t>Usage</a:t>
            </a:r>
            <a:endParaRPr lang="en-IN" dirty="0"/>
          </a:p>
          <a:p>
            <a:pPr marL="514350" lvl="0" indent="-514350">
              <a:buFont typeface="+mj-lt"/>
              <a:buAutoNum type="arabicPeriod"/>
            </a:pPr>
            <a:r>
              <a:rPr lang="en-US" dirty="0" smtClean="0"/>
              <a:t>Safety </a:t>
            </a:r>
            <a:r>
              <a:rPr lang="en-US" dirty="0"/>
              <a:t>and Adverse Incident Reporting</a:t>
            </a:r>
            <a:r>
              <a:rPr lang="en-IN" dirty="0" smtClean="0">
                <a:effectLst/>
              </a:rPr>
              <a:t> </a:t>
            </a:r>
          </a:p>
          <a:p>
            <a:pPr marL="514350" lvl="0" indent="-514350">
              <a:buFont typeface="+mj-lt"/>
              <a:buAutoNum type="arabicPeriod"/>
            </a:pPr>
            <a:r>
              <a:rPr lang="en-US" dirty="0" smtClean="0"/>
              <a:t>Disposal </a:t>
            </a:r>
            <a:r>
              <a:rPr lang="en-US" dirty="0"/>
              <a:t>of Unused And Expired Material</a:t>
            </a:r>
            <a:endParaRPr lang="en-IN" dirty="0"/>
          </a:p>
          <a:p>
            <a:pPr marL="514350" lvl="0" indent="-514350">
              <a:buFont typeface="+mj-lt"/>
              <a:buAutoNum type="arabicPeriod"/>
            </a:pPr>
            <a:r>
              <a:rPr lang="en-US" dirty="0"/>
              <a:t>Documentation </a:t>
            </a:r>
            <a:endParaRPr lang="en-IN" dirty="0"/>
          </a:p>
          <a:p>
            <a:endParaRPr lang="en-IN" dirty="0"/>
          </a:p>
        </p:txBody>
      </p:sp>
    </p:spTree>
    <p:extLst>
      <p:ext uri="{BB962C8B-B14F-4D97-AF65-F5344CB8AC3E}">
        <p14:creationId xmlns:p14="http://schemas.microsoft.com/office/powerpoint/2010/main" val="1171341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lvl="0"/>
            <a:r>
              <a:rPr lang="en-US" b="1" dirty="0" smtClean="0"/>
              <a:t>Documents and Records</a:t>
            </a:r>
            <a:r>
              <a:rPr lang="en-US" dirty="0" smtClean="0"/>
              <a:t> </a:t>
            </a:r>
            <a:br>
              <a:rPr lang="en-US" dirty="0" smtClean="0"/>
            </a:br>
            <a:r>
              <a:rPr lang="en-US" dirty="0" smtClean="0"/>
              <a:t>Level 3: </a:t>
            </a:r>
            <a:r>
              <a:rPr lang="en-IN" dirty="0" smtClean="0"/>
              <a:t/>
            </a:r>
            <a:br>
              <a:rPr lang="en-IN" dirty="0" smtClean="0"/>
            </a:br>
            <a:endParaRPr lang="en-IN" dirty="0"/>
          </a:p>
        </p:txBody>
      </p:sp>
      <p:sp>
        <p:nvSpPr>
          <p:cNvPr id="6" name="Content Placeholder 5"/>
          <p:cNvSpPr>
            <a:spLocks noGrp="1"/>
          </p:cNvSpPr>
          <p:nvPr>
            <p:ph idx="1"/>
          </p:nvPr>
        </p:nvSpPr>
        <p:spPr/>
        <p:txBody>
          <a:bodyPr>
            <a:normAutofit fontScale="70000" lnSpcReduction="20000"/>
          </a:bodyPr>
          <a:lstStyle/>
          <a:p>
            <a:pPr marL="0" lvl="0" indent="0">
              <a:buNone/>
            </a:pPr>
            <a:endParaRPr lang="en-US" smtClean="0"/>
          </a:p>
          <a:p>
            <a:pPr lvl="0"/>
            <a:r>
              <a:rPr lang="en-US" dirty="0" smtClean="0"/>
              <a:t>Identity </a:t>
            </a:r>
            <a:r>
              <a:rPr lang="en-US" dirty="0"/>
              <a:t>of the reagent or consumable</a:t>
            </a:r>
            <a:endParaRPr lang="en-IN" dirty="0"/>
          </a:p>
          <a:p>
            <a:pPr lvl="0"/>
            <a:r>
              <a:rPr lang="en-US" dirty="0"/>
              <a:t>Manufacturer’s name and batch code or lot number</a:t>
            </a:r>
            <a:endParaRPr lang="en-IN" dirty="0"/>
          </a:p>
          <a:p>
            <a:pPr lvl="0"/>
            <a:r>
              <a:rPr lang="en-US" dirty="0"/>
              <a:t>Contact information for the supplier or the manufacturer</a:t>
            </a:r>
            <a:endParaRPr lang="en-IN" dirty="0"/>
          </a:p>
          <a:p>
            <a:pPr lvl="0"/>
            <a:r>
              <a:rPr lang="en-US" dirty="0"/>
              <a:t>Date of receiving, the expiry date, date of entering into service and where applicable, the date the material was taken out of service</a:t>
            </a:r>
            <a:endParaRPr lang="en-IN" dirty="0"/>
          </a:p>
          <a:p>
            <a:pPr lvl="0"/>
            <a:r>
              <a:rPr lang="en-US" dirty="0"/>
              <a:t>Condition when received (e.g. acceptable or damaged)</a:t>
            </a:r>
            <a:endParaRPr lang="en-IN" dirty="0"/>
          </a:p>
          <a:p>
            <a:pPr lvl="0"/>
            <a:r>
              <a:rPr lang="en-US" dirty="0"/>
              <a:t>Manufacturer’s instructions</a:t>
            </a:r>
            <a:endParaRPr lang="en-IN" dirty="0"/>
          </a:p>
          <a:p>
            <a:pPr lvl="0"/>
            <a:r>
              <a:rPr lang="en-US" dirty="0"/>
              <a:t>Records that confirmed the reagent’s or consumable’s initial acceptance for use</a:t>
            </a:r>
            <a:endParaRPr lang="en-IN" dirty="0"/>
          </a:p>
          <a:p>
            <a:pPr lvl="0"/>
            <a:r>
              <a:rPr lang="en-US" dirty="0"/>
              <a:t>Performance records like Internal Control records that confirm the reagent’s or consumable’s ongoing acceptance for use</a:t>
            </a:r>
            <a:endParaRPr lang="en-IN" dirty="0"/>
          </a:p>
          <a:p>
            <a:pPr lvl="0"/>
            <a:r>
              <a:rPr lang="en-US" dirty="0"/>
              <a:t>Adverse incident reports</a:t>
            </a:r>
            <a:endParaRPr lang="en-IN" dirty="0"/>
          </a:p>
          <a:p>
            <a:pPr marL="0" indent="0">
              <a:buNone/>
            </a:pPr>
            <a:endParaRPr lang="en-IN" dirty="0"/>
          </a:p>
        </p:txBody>
      </p:sp>
    </p:spTree>
    <p:extLst>
      <p:ext uri="{BB962C8B-B14F-4D97-AF65-F5344CB8AC3E}">
        <p14:creationId xmlns:p14="http://schemas.microsoft.com/office/powerpoint/2010/main" val="774810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Purchase of materials or services</a:t>
            </a:r>
            <a:r>
              <a:rPr lang="en-IN" dirty="0"/>
              <a:t/>
            </a:r>
            <a:br>
              <a:rPr lang="en-IN" dirty="0"/>
            </a:br>
            <a:endParaRPr lang="en-IN" dirty="0"/>
          </a:p>
        </p:txBody>
      </p:sp>
      <p:sp>
        <p:nvSpPr>
          <p:cNvPr id="3" name="Content Placeholder 2"/>
          <p:cNvSpPr>
            <a:spLocks noGrp="1"/>
          </p:cNvSpPr>
          <p:nvPr>
            <p:ph idx="1"/>
          </p:nvPr>
        </p:nvSpPr>
        <p:spPr/>
        <p:txBody>
          <a:bodyPr/>
          <a:lstStyle/>
          <a:p>
            <a:r>
              <a:rPr lang="en-US" dirty="0"/>
              <a:t>The ISO </a:t>
            </a:r>
            <a:r>
              <a:rPr lang="en-US" dirty="0" smtClean="0"/>
              <a:t>15189: laboratory </a:t>
            </a:r>
            <a:r>
              <a:rPr lang="en-US" dirty="0"/>
              <a:t>must have a </a:t>
            </a:r>
            <a:r>
              <a:rPr lang="en-US" b="1" dirty="0"/>
              <a:t>documented procedure </a:t>
            </a:r>
            <a:r>
              <a:rPr lang="en-US" dirty="0"/>
              <a:t>for the </a:t>
            </a:r>
            <a:r>
              <a:rPr lang="en-US" b="1" dirty="0"/>
              <a:t>selection and purchasing of external services, equipment, reagents and consumable supplies that affect the quality of its </a:t>
            </a:r>
            <a:r>
              <a:rPr lang="en-US" b="1" dirty="0" smtClean="0"/>
              <a:t>service</a:t>
            </a:r>
          </a:p>
          <a:p>
            <a:endParaRPr lang="en-US" b="1" dirty="0"/>
          </a:p>
          <a:p>
            <a:pPr marL="0" indent="0">
              <a:buNone/>
            </a:pPr>
            <a:endParaRPr lang="en-IN" b="1" dirty="0"/>
          </a:p>
        </p:txBody>
      </p:sp>
      <p:sp>
        <p:nvSpPr>
          <p:cNvPr id="4" name="Cloud Callout 3"/>
          <p:cNvSpPr/>
          <p:nvPr/>
        </p:nvSpPr>
        <p:spPr>
          <a:xfrm>
            <a:off x="1471508" y="4263912"/>
            <a:ext cx="6120680" cy="1469343"/>
          </a:xfrm>
          <a:prstGeom prst="cloudCallout">
            <a:avLst>
              <a:gd name="adj1" fmla="val -24965"/>
              <a:gd name="adj2" fmla="val 3484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Does your lab have a QSP for purchase?</a:t>
            </a:r>
            <a:endParaRPr lang="en-IN" dirty="0"/>
          </a:p>
        </p:txBody>
      </p:sp>
    </p:spTree>
    <p:extLst>
      <p:ext uri="{BB962C8B-B14F-4D97-AF65-F5344CB8AC3E}">
        <p14:creationId xmlns:p14="http://schemas.microsoft.com/office/powerpoint/2010/main" val="235129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Purchase</a:t>
            </a:r>
            <a:r>
              <a:rPr lang="en-IN" dirty="0" smtClean="0"/>
              <a:t> </a:t>
            </a:r>
            <a:endParaRPr lang="en-IN" dirty="0"/>
          </a:p>
        </p:txBody>
      </p:sp>
      <p:sp>
        <p:nvSpPr>
          <p:cNvPr id="3" name="Content Placeholder 2"/>
          <p:cNvSpPr>
            <a:spLocks noGrp="1"/>
          </p:cNvSpPr>
          <p:nvPr>
            <p:ph idx="1"/>
          </p:nvPr>
        </p:nvSpPr>
        <p:spPr/>
        <p:txBody>
          <a:bodyPr>
            <a:normAutofit lnSpcReduction="10000"/>
          </a:bodyPr>
          <a:lstStyle/>
          <a:p>
            <a:pPr lvl="0"/>
            <a:r>
              <a:rPr lang="en-US" dirty="0" smtClean="0"/>
              <a:t>Documented procedure</a:t>
            </a:r>
          </a:p>
          <a:p>
            <a:pPr lvl="0"/>
            <a:r>
              <a:rPr lang="en-US" dirty="0"/>
              <a:t>Solicitation of bid </a:t>
            </a:r>
            <a:endParaRPr lang="en-IN" dirty="0"/>
          </a:p>
          <a:p>
            <a:pPr lvl="0"/>
            <a:r>
              <a:rPr lang="en-IN" dirty="0"/>
              <a:t>B</a:t>
            </a:r>
            <a:r>
              <a:rPr lang="en-US" dirty="0"/>
              <a:t>id evaluation</a:t>
            </a:r>
          </a:p>
          <a:p>
            <a:pPr lvl="0"/>
            <a:r>
              <a:rPr lang="en-US" dirty="0"/>
              <a:t>Vendor </a:t>
            </a:r>
            <a:r>
              <a:rPr lang="en-US" dirty="0" smtClean="0"/>
              <a:t>Selection</a:t>
            </a:r>
          </a:p>
          <a:p>
            <a:pPr lvl="0"/>
            <a:r>
              <a:rPr lang="en-US" dirty="0" smtClean="0"/>
              <a:t>Agreements</a:t>
            </a:r>
            <a:r>
              <a:rPr lang="en-US" dirty="0"/>
              <a:t> </a:t>
            </a:r>
            <a:endParaRPr lang="en-IN" dirty="0"/>
          </a:p>
          <a:p>
            <a:r>
              <a:rPr lang="en-US" dirty="0"/>
              <a:t>Agreement review and </a:t>
            </a:r>
            <a:r>
              <a:rPr lang="en-US" dirty="0" smtClean="0"/>
              <a:t>amendment</a:t>
            </a:r>
            <a:endParaRPr lang="en-IN" dirty="0"/>
          </a:p>
          <a:p>
            <a:r>
              <a:rPr lang="en-US" dirty="0" smtClean="0"/>
              <a:t>Vendor Evaluation</a:t>
            </a:r>
          </a:p>
          <a:p>
            <a:r>
              <a:rPr lang="en-US" dirty="0" smtClean="0"/>
              <a:t>Approved </a:t>
            </a:r>
            <a:r>
              <a:rPr lang="en-US" dirty="0"/>
              <a:t>supplier </a:t>
            </a:r>
            <a:r>
              <a:rPr lang="en-US" dirty="0" smtClean="0"/>
              <a:t>list (Lab / State)</a:t>
            </a:r>
            <a:endParaRPr lang="en-IN" dirty="0"/>
          </a:p>
          <a:p>
            <a:pPr lvl="0"/>
            <a:endParaRPr lang="en-US" b="1" dirty="0" smtClean="0"/>
          </a:p>
          <a:p>
            <a:pPr lvl="0"/>
            <a:endParaRPr lang="en-US" dirty="0"/>
          </a:p>
          <a:p>
            <a:pPr lvl="0"/>
            <a:endParaRPr lang="en-IN" dirty="0"/>
          </a:p>
        </p:txBody>
      </p:sp>
    </p:spTree>
    <p:extLst>
      <p:ext uri="{BB962C8B-B14F-4D97-AF65-F5344CB8AC3E}">
        <p14:creationId xmlns:p14="http://schemas.microsoft.com/office/powerpoint/2010/main" val="2250952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When and How to evaluate</a:t>
            </a:r>
            <a:endParaRPr lang="en-IN" dirty="0"/>
          </a:p>
        </p:txBody>
      </p:sp>
      <p:sp>
        <p:nvSpPr>
          <p:cNvPr id="3" name="Content Placeholder 2"/>
          <p:cNvSpPr>
            <a:spLocks noGrp="1"/>
          </p:cNvSpPr>
          <p:nvPr>
            <p:ph idx="1"/>
          </p:nvPr>
        </p:nvSpPr>
        <p:spPr/>
        <p:txBody>
          <a:bodyPr>
            <a:normAutofit fontScale="85000" lnSpcReduction="20000"/>
          </a:bodyPr>
          <a:lstStyle/>
          <a:p>
            <a:pPr lvl="1"/>
            <a:r>
              <a:rPr lang="en-US" dirty="0" smtClean="0"/>
              <a:t>At least annually</a:t>
            </a:r>
          </a:p>
          <a:p>
            <a:pPr lvl="1"/>
            <a:r>
              <a:rPr lang="en-US" dirty="0" smtClean="0"/>
              <a:t>Objective scoring to be given</a:t>
            </a:r>
          </a:p>
          <a:p>
            <a:pPr lvl="2"/>
            <a:r>
              <a:rPr lang="en-US" dirty="0" smtClean="0"/>
              <a:t>If </a:t>
            </a:r>
            <a:r>
              <a:rPr lang="en-US" dirty="0"/>
              <a:t>the goods </a:t>
            </a:r>
            <a:r>
              <a:rPr lang="en-US" dirty="0" smtClean="0"/>
              <a:t>have been </a:t>
            </a:r>
            <a:r>
              <a:rPr lang="en-US" dirty="0"/>
              <a:t>delivered in acceptable condition</a:t>
            </a:r>
            <a:endParaRPr lang="en-IN" dirty="0"/>
          </a:p>
          <a:p>
            <a:pPr lvl="2"/>
            <a:r>
              <a:rPr lang="en-US" dirty="0"/>
              <a:t>If orders are full and complete</a:t>
            </a:r>
            <a:endParaRPr lang="en-IN" dirty="0"/>
          </a:p>
          <a:p>
            <a:pPr lvl="2"/>
            <a:r>
              <a:rPr lang="en-US" dirty="0"/>
              <a:t>If complaints are handled appropriately</a:t>
            </a:r>
            <a:endParaRPr lang="en-IN" dirty="0"/>
          </a:p>
          <a:p>
            <a:pPr lvl="2"/>
            <a:r>
              <a:rPr lang="en-US" dirty="0"/>
              <a:t>Ability to provide goods with adequate expiry </a:t>
            </a:r>
            <a:r>
              <a:rPr lang="en-US" dirty="0" smtClean="0"/>
              <a:t>dates</a:t>
            </a:r>
            <a:endParaRPr lang="en-IN" dirty="0" smtClean="0"/>
          </a:p>
          <a:p>
            <a:pPr lvl="2"/>
            <a:r>
              <a:rPr lang="en-US" dirty="0" smtClean="0"/>
              <a:t>Willingness </a:t>
            </a:r>
            <a:r>
              <a:rPr lang="en-US" dirty="0"/>
              <a:t>to replace failed lots that were verified at a later date from the date of goods receipt</a:t>
            </a:r>
            <a:r>
              <a:rPr lang="en-US" dirty="0" smtClean="0"/>
              <a:t>.</a:t>
            </a:r>
            <a:r>
              <a:rPr lang="en-US" dirty="0"/>
              <a:t> </a:t>
            </a:r>
            <a:endParaRPr lang="en-US" dirty="0" smtClean="0"/>
          </a:p>
          <a:p>
            <a:pPr lvl="2"/>
            <a:r>
              <a:rPr lang="en-US" dirty="0" smtClean="0"/>
              <a:t>Abiding </a:t>
            </a:r>
            <a:r>
              <a:rPr lang="en-US" dirty="0"/>
              <a:t>by the rate </a:t>
            </a:r>
            <a:r>
              <a:rPr lang="en-US" dirty="0" smtClean="0"/>
              <a:t>contracts</a:t>
            </a:r>
            <a:endParaRPr lang="en-IN" sz="2800" dirty="0" smtClean="0"/>
          </a:p>
          <a:p>
            <a:pPr lvl="2"/>
            <a:r>
              <a:rPr lang="en-US" dirty="0" smtClean="0"/>
              <a:t>Change </a:t>
            </a:r>
            <a:r>
              <a:rPr lang="en-US" dirty="0"/>
              <a:t>of distributers if the rate contracting is with the manufacturers; and prior information thereof so as to avoid </a:t>
            </a:r>
            <a:r>
              <a:rPr lang="en-US" dirty="0" smtClean="0"/>
              <a:t>disruptions</a:t>
            </a:r>
            <a:endParaRPr lang="en-IN" sz="2800" dirty="0" smtClean="0"/>
          </a:p>
          <a:p>
            <a:pPr lvl="2"/>
            <a:r>
              <a:rPr lang="en-US" dirty="0" smtClean="0"/>
              <a:t>Ability </a:t>
            </a:r>
            <a:r>
              <a:rPr lang="en-US" dirty="0"/>
              <a:t>to maintain supply of diagnostics at specified temperatures during </a:t>
            </a:r>
            <a:r>
              <a:rPr lang="en-US" dirty="0" smtClean="0"/>
              <a:t>transit</a:t>
            </a:r>
            <a:endParaRPr lang="en-IN" dirty="0"/>
          </a:p>
          <a:p>
            <a:endParaRPr lang="en-IN" dirty="0"/>
          </a:p>
        </p:txBody>
      </p:sp>
    </p:spTree>
    <p:extLst>
      <p:ext uri="{BB962C8B-B14F-4D97-AF65-F5344CB8AC3E}">
        <p14:creationId xmlns:p14="http://schemas.microsoft.com/office/powerpoint/2010/main" val="329961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Vendor Evaluation Format</a:t>
            </a:r>
            <a:endParaRPr lang="en-IN" dirty="0"/>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1021569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Reception of Material </a:t>
            </a:r>
            <a:endParaRPr lang="en-IN" dirty="0"/>
          </a:p>
        </p:txBody>
      </p:sp>
      <p:sp>
        <p:nvSpPr>
          <p:cNvPr id="3" name="Content Placeholder 2"/>
          <p:cNvSpPr>
            <a:spLocks noGrp="1"/>
          </p:cNvSpPr>
          <p:nvPr>
            <p:ph idx="1"/>
          </p:nvPr>
        </p:nvSpPr>
        <p:spPr/>
        <p:txBody>
          <a:bodyPr/>
          <a:lstStyle/>
          <a:p>
            <a:pPr lvl="0"/>
            <a:r>
              <a:rPr lang="en-US" dirty="0"/>
              <a:t>verify contents</a:t>
            </a:r>
            <a:endParaRPr lang="en-IN" dirty="0"/>
          </a:p>
          <a:p>
            <a:pPr lvl="0"/>
            <a:r>
              <a:rPr lang="en-US" dirty="0"/>
              <a:t>check integrity</a:t>
            </a:r>
            <a:endParaRPr lang="en-IN" dirty="0"/>
          </a:p>
          <a:p>
            <a:pPr lvl="0"/>
            <a:r>
              <a:rPr lang="en-US" dirty="0"/>
              <a:t>record date each item received</a:t>
            </a:r>
            <a:endParaRPr lang="en-IN" dirty="0"/>
          </a:p>
          <a:p>
            <a:pPr lvl="0"/>
            <a:r>
              <a:rPr lang="en-US" dirty="0"/>
              <a:t>check temperature requirements</a:t>
            </a:r>
            <a:endParaRPr lang="en-IN" dirty="0"/>
          </a:p>
          <a:p>
            <a:pPr lvl="0"/>
            <a:r>
              <a:rPr lang="en-US" dirty="0"/>
              <a:t>record expiration </a:t>
            </a:r>
            <a:r>
              <a:rPr lang="en-US" dirty="0" smtClean="0"/>
              <a:t>date</a:t>
            </a:r>
          </a:p>
          <a:p>
            <a:pPr lvl="0"/>
            <a:r>
              <a:rPr lang="en-US" dirty="0" smtClean="0"/>
              <a:t>Document </a:t>
            </a:r>
            <a:endParaRPr lang="en-IN" dirty="0"/>
          </a:p>
          <a:p>
            <a:pPr marL="0" indent="0">
              <a:buNone/>
            </a:pPr>
            <a:endParaRPr lang="en-IN" dirty="0"/>
          </a:p>
        </p:txBody>
      </p:sp>
    </p:spTree>
    <p:extLst>
      <p:ext uri="{BB962C8B-B14F-4D97-AF65-F5344CB8AC3E}">
        <p14:creationId xmlns:p14="http://schemas.microsoft.com/office/powerpoint/2010/main" val="4217727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Format</a:t>
            </a:r>
            <a:endParaRPr lang="en-IN"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906950" y="3395568"/>
            <a:ext cx="1330100" cy="935227"/>
          </a:xfrm>
          <a:prstGeom prst="rect">
            <a:avLst/>
          </a:prstGeom>
          <a:noFill/>
        </p:spPr>
      </p:pic>
    </p:spTree>
    <p:extLst>
      <p:ext uri="{BB962C8B-B14F-4D97-AF65-F5344CB8AC3E}">
        <p14:creationId xmlns:p14="http://schemas.microsoft.com/office/powerpoint/2010/main" val="3974929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US" dirty="0"/>
              <a:t>Store in a:</a:t>
            </a:r>
            <a:endParaRPr lang="en-IN" dirty="0"/>
          </a:p>
          <a:p>
            <a:pPr lvl="0"/>
            <a:r>
              <a:rPr lang="en-US" dirty="0"/>
              <a:t>In a dry place</a:t>
            </a:r>
            <a:endParaRPr lang="en-IN" dirty="0"/>
          </a:p>
          <a:p>
            <a:pPr lvl="0"/>
            <a:r>
              <a:rPr lang="en-US" dirty="0"/>
              <a:t>In a well-ventilated place</a:t>
            </a:r>
            <a:endParaRPr lang="en-IN" dirty="0"/>
          </a:p>
          <a:p>
            <a:pPr lvl="0"/>
            <a:r>
              <a:rPr lang="en-US" dirty="0"/>
              <a:t>In a closed container</a:t>
            </a:r>
            <a:endParaRPr lang="en-IN" dirty="0"/>
          </a:p>
          <a:p>
            <a:pPr lvl="0"/>
            <a:r>
              <a:rPr lang="en-US" dirty="0"/>
              <a:t>Locked up</a:t>
            </a:r>
            <a:endParaRPr lang="en-IN" dirty="0"/>
          </a:p>
          <a:p>
            <a:pPr lvl="0"/>
            <a:r>
              <a:rPr lang="en-US" dirty="0"/>
              <a:t>In a corrosive resistant container</a:t>
            </a:r>
            <a:endParaRPr lang="en-IN" dirty="0"/>
          </a:p>
          <a:p>
            <a:pPr lvl="0"/>
            <a:r>
              <a:rPr lang="en-US" dirty="0"/>
              <a:t>Protected from sunlight</a:t>
            </a:r>
            <a:endParaRPr lang="en-IN" dirty="0"/>
          </a:p>
          <a:p>
            <a:pPr lvl="0"/>
            <a:r>
              <a:rPr lang="en-US" dirty="0"/>
              <a:t>At temperatures not exceeding….</a:t>
            </a:r>
            <a:endParaRPr lang="en-IN" dirty="0"/>
          </a:p>
          <a:p>
            <a:pPr lvl="0"/>
            <a:r>
              <a:rPr lang="en-US" dirty="0"/>
              <a:t>Do not expose to temperatures exceeding…(look at labels)</a:t>
            </a:r>
            <a:endParaRPr lang="en-IN" dirty="0"/>
          </a:p>
          <a:p>
            <a:pPr lvl="0"/>
            <a:r>
              <a:rPr lang="en-US" dirty="0"/>
              <a:t>Away from other material</a:t>
            </a:r>
            <a:endParaRPr lang="en-IN" dirty="0"/>
          </a:p>
          <a:p>
            <a:endParaRPr lang="en-IN" dirty="0"/>
          </a:p>
        </p:txBody>
      </p:sp>
    </p:spTree>
    <p:extLst>
      <p:ext uri="{BB962C8B-B14F-4D97-AF65-F5344CB8AC3E}">
        <p14:creationId xmlns:p14="http://schemas.microsoft.com/office/powerpoint/2010/main" val="2605567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936</Words>
  <Application>Microsoft Office PowerPoint</Application>
  <PresentationFormat>On-screen Show (4:3)</PresentationFormat>
  <Paragraphs>120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Process management </vt:lpstr>
      <vt:lpstr>Life Cycle of Materials </vt:lpstr>
      <vt:lpstr>Purchase of materials or services </vt:lpstr>
      <vt:lpstr>Purchase </vt:lpstr>
      <vt:lpstr>When and How to evaluate</vt:lpstr>
      <vt:lpstr>Vendor Evaluation Format</vt:lpstr>
      <vt:lpstr>Reception of Material </vt:lpstr>
      <vt:lpstr>Format</vt:lpstr>
      <vt:lpstr>PowerPoint Presentation</vt:lpstr>
      <vt:lpstr>Storage of Material </vt:lpstr>
      <vt:lpstr>Storage of Material</vt:lpstr>
      <vt:lpstr>Onboard storage of Reagents </vt:lpstr>
      <vt:lpstr>Stock Logbook</vt:lpstr>
      <vt:lpstr>Labeling </vt:lpstr>
      <vt:lpstr>Usage, Kit inserts</vt:lpstr>
      <vt:lpstr>Safety and Adverse incident reporting </vt:lpstr>
      <vt:lpstr>Disposal of Unused And Expired Material   </vt:lpstr>
      <vt:lpstr>Disposal of Unused And Expired Material   </vt:lpstr>
      <vt:lpstr>Documents and Records  Level 2   </vt:lpstr>
      <vt:lpstr>Documents and Records  Level 3: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management</dc:title>
  <dc:creator>Dr. Anu George</dc:creator>
  <cp:lastModifiedBy>Dr. Anu George</cp:lastModifiedBy>
  <cp:revision>13</cp:revision>
  <dcterms:created xsi:type="dcterms:W3CDTF">2017-12-16T11:28:05Z</dcterms:created>
  <dcterms:modified xsi:type="dcterms:W3CDTF">2017-12-29T08:01:57Z</dcterms:modified>
</cp:coreProperties>
</file>