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86" r:id="rId4"/>
    <p:sldId id="287" r:id="rId5"/>
    <p:sldId id="288" r:id="rId6"/>
    <p:sldId id="294" r:id="rId7"/>
    <p:sldId id="258" r:id="rId8"/>
    <p:sldId id="260" r:id="rId9"/>
    <p:sldId id="259" r:id="rId10"/>
    <p:sldId id="281" r:id="rId11"/>
    <p:sldId id="272" r:id="rId12"/>
    <p:sldId id="263" r:id="rId13"/>
    <p:sldId id="267" r:id="rId14"/>
    <p:sldId id="274" r:id="rId15"/>
    <p:sldId id="275" r:id="rId16"/>
    <p:sldId id="277" r:id="rId17"/>
    <p:sldId id="276" r:id="rId18"/>
    <p:sldId id="278" r:id="rId19"/>
    <p:sldId id="279" r:id="rId20"/>
    <p:sldId id="290" r:id="rId21"/>
    <p:sldId id="291" r:id="rId22"/>
    <p:sldId id="292" r:id="rId23"/>
    <p:sldId id="293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>
        <p:scale>
          <a:sx n="76" d="100"/>
          <a:sy n="76" d="100"/>
        </p:scale>
        <p:origin x="-119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ADB3E-FAA8-471B-B19B-24907D18A878}" type="datetimeFigureOut">
              <a:rPr lang="en-US" smtClean="0"/>
              <a:pPr/>
              <a:t>2/14/2016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76BF2-38CB-404E-BEF7-09035D3DC2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0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76BF2-38CB-404E-BEF7-09035D3DC20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9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76BF2-38CB-404E-BEF7-09035D3DC20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5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5684" indent="-275263" defTabSz="914485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1052" indent="-220210" defTabSz="914485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1473" indent="-220210" defTabSz="914485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1893" indent="-220210" defTabSz="914485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2314" indent="-220210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2735" indent="-220210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3156" indent="-220210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3576" indent="-220210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2EBA868-3DB7-43EE-BD9D-DD8D56CD8D2E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5684" indent="-275263" defTabSz="914485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1052" indent="-220210" defTabSz="914485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1473" indent="-220210" defTabSz="914485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1893" indent="-220210" defTabSz="914485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2314" indent="-220210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2735" indent="-220210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3156" indent="-220210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3576" indent="-220210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6FB3B68-8B38-48D1-B360-B25A5BC696D4}" type="slidenum">
              <a:rPr lang="en-US" altLang="en-US" sz="1200">
                <a:solidFill>
                  <a:prstClr val="black"/>
                </a:solidFill>
              </a:rPr>
              <a:pPr/>
              <a:t>11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5684" indent="-275263" defTabSz="914485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1052" indent="-220210" defTabSz="914485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1473" indent="-220210" defTabSz="914485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1893" indent="-220210" defTabSz="914485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2314" indent="-220210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2735" indent="-220210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3156" indent="-220210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3576" indent="-220210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29A9C32-63F2-4D61-B1C6-2D5EF8D170AF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pic>
        <p:nvPicPr>
          <p:cNvPr id="11059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019" y="4572000"/>
            <a:ext cx="5711960" cy="1752908"/>
          </a:xfrm>
        </p:spPr>
      </p:pic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BB86-34A6-4877-9D64-96FA998DB4DD}" type="datetimeFigureOut">
              <a:rPr lang="en-US" smtClean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2CBE-123E-49DE-A921-7EB479E734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0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BB86-34A6-4877-9D64-96FA998DB4DD}" type="datetimeFigureOut">
              <a:rPr lang="en-US" smtClean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2CBE-123E-49DE-A921-7EB479E734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4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BB86-34A6-4877-9D64-96FA998DB4DD}" type="datetimeFigureOut">
              <a:rPr lang="en-US" smtClean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2CBE-123E-49DE-A921-7EB479E734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63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1A910-0FD9-4FBF-BE6C-C03CF1A9399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525" y="319650"/>
            <a:ext cx="7772400" cy="573447"/>
          </a:xfrm>
        </p:spPr>
        <p:txBody>
          <a:bodyPr>
            <a:noAutofit/>
          </a:bodyPr>
          <a:lstStyle>
            <a:lvl1pPr>
              <a:defRPr sz="3600">
                <a:solidFill>
                  <a:srgbClr val="0069D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89932"/>
            <a:ext cx="6400800" cy="159327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0BB6134-744D-4E87-8B4D-55BC24F8465F}" type="datetimeFigureOut">
              <a:rPr lang="en-US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F73705D-B23E-4333-B8AC-33CFBD77909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09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80564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89252" y="2580564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637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C04B4C4A-2F29-403A-BBFC-3754803EB026}" type="datetimeFigureOut">
              <a:rPr lang="en-US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8BE0875E-2FC5-451F-BE89-E8E75BA55A6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76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11EF7FCD-06FE-48A1-A64A-31B338019314}" type="datetimeFigureOut">
              <a:rPr lang="en-US"/>
              <a:pPr/>
              <a:t>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1849554C-8301-4E39-A5BA-CA50152A87E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15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645EC65-E00D-430B-AC4E-97FE70F4D660}" type="datetimeFigureOut">
              <a:rPr lang="en-US"/>
              <a:pPr/>
              <a:t>2/14/2016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FDD995E8-7A11-4C0A-9A7B-1C260928CF9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41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498EDA21-EC4E-49F8-8500-13251B54F02F}" type="datetimeFigureOut">
              <a:rPr lang="en-US"/>
              <a:pPr/>
              <a:t>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A0811B92-A9BE-447C-9F26-B5D412B30C5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79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33C63125-C6A8-4A13-82A6-DD40B723D949}" type="datetimeFigureOut">
              <a:rPr lang="en-US"/>
              <a:pPr/>
              <a:t>2/14/2016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A0759FB0-F15A-4A20-A6B4-FD799529CFE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9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BB86-34A6-4877-9D64-96FA998DB4DD}" type="datetimeFigureOut">
              <a:rPr lang="en-US" smtClean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2CBE-123E-49DE-A921-7EB479E734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51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136088A0-48A1-4F06-A76B-68A36F0D01E9}" type="datetimeFigureOut">
              <a:rPr lang="en-US"/>
              <a:pPr/>
              <a:t>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D4B9B1BF-8EB0-42A7-A8A2-48CB0BE948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66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6B3AEF4B-C79E-4240-8617-ED78DB4FB8F8}" type="datetimeFigureOut">
              <a:rPr lang="en-US"/>
              <a:pPr/>
              <a:t>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9689BD11-BAE1-40FB-8259-BFE23AC5D57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90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62E88FCC-CDAD-401E-987B-7F0A6779EFEB}" type="datetimeFigureOut">
              <a:rPr lang="en-US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7FCCB1D4-725D-45D5-860C-DD655D27F43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36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A44A0097-1050-4039-877A-541C91DE53C5}" type="datetimeFigureOut">
              <a:rPr lang="en-US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BE0E48D1-16B7-4393-8281-03CFBB21186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53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69032FE9-7931-41A5-BF20-FA7EA3A629B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95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6AE3E657-E5BA-4A56-B000-5FFB580D17D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8531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794282EB-3258-42B6-A156-6927FF68193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7218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BB86-34A6-4877-9D64-96FA998DB4DD}" type="datetimeFigureOut">
              <a:rPr lang="en-US" smtClean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2CBE-123E-49DE-A921-7EB479E734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0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BB86-34A6-4877-9D64-96FA998DB4DD}" type="datetimeFigureOut">
              <a:rPr lang="en-US" smtClean="0"/>
              <a:pPr/>
              <a:t>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2CBE-123E-49DE-A921-7EB479E734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6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BB86-34A6-4877-9D64-96FA998DB4DD}" type="datetimeFigureOut">
              <a:rPr lang="en-US" smtClean="0"/>
              <a:pPr/>
              <a:t>2/14/2016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2CBE-123E-49DE-A921-7EB479E734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7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BB86-34A6-4877-9D64-96FA998DB4DD}" type="datetimeFigureOut">
              <a:rPr lang="en-US" smtClean="0"/>
              <a:pPr/>
              <a:t>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2CBE-123E-49DE-A921-7EB479E734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BB86-34A6-4877-9D64-96FA998DB4DD}" type="datetimeFigureOut">
              <a:rPr lang="en-US" smtClean="0"/>
              <a:pPr/>
              <a:t>2/14/2016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2CBE-123E-49DE-A921-7EB479E734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3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BB86-34A6-4877-9D64-96FA998DB4DD}" type="datetimeFigureOut">
              <a:rPr lang="en-US" smtClean="0"/>
              <a:pPr/>
              <a:t>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2CBE-123E-49DE-A921-7EB479E734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BB86-34A6-4877-9D64-96FA998DB4DD}" type="datetimeFigureOut">
              <a:rPr lang="en-US" smtClean="0"/>
              <a:pPr/>
              <a:t>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2CBE-123E-49DE-A921-7EB479E734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9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9BB86-34A6-4877-9D64-96FA998DB4DD}" type="datetimeFigureOut">
              <a:rPr lang="en-US" smtClean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52CBE-123E-49DE-A921-7EB479E734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0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4C3A89-804E-4F18-A4D4-CCBF99E4A94F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89CACC-64AA-490A-A009-E99FC35ED8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2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7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68.90.81.6/ScienceTAKS/Integration/index_HOME%20PAGE.htm" TargetMode="Externa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Equipment Safety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9" descr="SAFETY"/>
          <p:cNvPicPr>
            <a:picLocks noChangeAspect="1" noChangeArrowheads="1"/>
          </p:cNvPicPr>
          <p:nvPr/>
        </p:nvPicPr>
        <p:blipFill>
          <a:blip r:embed="rId2" cstate="print"/>
          <a:srcRect l="5333" t="12372" r="3999" b="7216"/>
          <a:stretch>
            <a:fillRect/>
          </a:stretch>
        </p:blipFill>
        <p:spPr bwMode="auto">
          <a:xfrm>
            <a:off x="3200400" y="228600"/>
            <a:ext cx="1992923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20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title"/>
          </p:nvPr>
        </p:nvSpPr>
        <p:spPr>
          <a:xfrm>
            <a:off x="706677" y="-152400"/>
            <a:ext cx="7686282" cy="1219200"/>
          </a:xfrm>
        </p:spPr>
        <p:txBody>
          <a:bodyPr/>
          <a:lstStyle/>
          <a:p>
            <a:r>
              <a:rPr lang="en-US" dirty="0" smtClean="0"/>
              <a:t>Equipment </a:t>
            </a:r>
            <a:r>
              <a:rPr lang="en-US" altLang="en-US" dirty="0" smtClean="0"/>
              <a:t>Safety: </a:t>
            </a:r>
            <a:r>
              <a:rPr lang="en-US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Electrical</a:t>
            </a:r>
            <a:br>
              <a:rPr lang="en-US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altLang="en-US" dirty="0" smtClean="0"/>
          </a:p>
        </p:txBody>
      </p:sp>
      <p:sp>
        <p:nvSpPr>
          <p:cNvPr id="69635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62000" y="1486926"/>
            <a:ext cx="4800600" cy="4609074"/>
          </a:xfrm>
        </p:spPr>
        <p:txBody>
          <a:bodyPr/>
          <a:lstStyle/>
          <a:p>
            <a:pPr marL="57150" indent="0">
              <a:lnSpc>
                <a:spcPct val="130000"/>
              </a:lnSpc>
              <a:buNone/>
            </a:pPr>
            <a:r>
              <a:rPr lang="en-US" altLang="en-US" dirty="0" smtClean="0">
                <a:latin typeface="Arial" charset="0"/>
              </a:rPr>
              <a:t>Use Protections!!</a:t>
            </a:r>
          </a:p>
          <a:p>
            <a:pPr lvl="1">
              <a:lnSpc>
                <a:spcPct val="130000"/>
              </a:lnSpc>
            </a:pPr>
            <a:r>
              <a:rPr lang="en-US" altLang="en-US" dirty="0" smtClean="0">
                <a:latin typeface="Arial" charset="0"/>
              </a:rPr>
              <a:t>Grounding/ Earth</a:t>
            </a:r>
            <a:endParaRPr lang="en-US" altLang="en-US" dirty="0" smtClean="0">
              <a:latin typeface="Arial" charset="0"/>
            </a:endParaRPr>
          </a:p>
          <a:p>
            <a:pPr lvl="1">
              <a:lnSpc>
                <a:spcPct val="130000"/>
              </a:lnSpc>
            </a:pPr>
            <a:r>
              <a:rPr lang="en-US" altLang="en-US" dirty="0" smtClean="0">
                <a:latin typeface="Arial" charset="0"/>
              </a:rPr>
              <a:t>Circuit Breakers</a:t>
            </a:r>
          </a:p>
          <a:p>
            <a:pPr lvl="1">
              <a:lnSpc>
                <a:spcPct val="130000"/>
              </a:lnSpc>
            </a:pPr>
            <a:r>
              <a:rPr lang="en-US" altLang="en-US" dirty="0" smtClean="0">
                <a:latin typeface="Arial" charset="0"/>
              </a:rPr>
              <a:t>Ground Fault Circuit Interrupters</a:t>
            </a:r>
          </a:p>
          <a:p>
            <a:pPr lvl="1">
              <a:lnSpc>
                <a:spcPct val="130000"/>
              </a:lnSpc>
            </a:pPr>
            <a:r>
              <a:rPr lang="en-US" altLang="en-US" dirty="0" smtClean="0">
                <a:latin typeface="Arial" charset="0"/>
              </a:rPr>
              <a:t>Guarding </a:t>
            </a:r>
            <a:r>
              <a:rPr lang="en-US" altLang="en-US" dirty="0">
                <a:latin typeface="Arial" charset="0"/>
              </a:rPr>
              <a:t>live </a:t>
            </a:r>
            <a:r>
              <a:rPr lang="en-US" altLang="en-US" dirty="0" smtClean="0">
                <a:latin typeface="Arial" charset="0"/>
              </a:rPr>
              <a:t>parts</a:t>
            </a:r>
          </a:p>
          <a:p>
            <a:pPr lvl="1">
              <a:lnSpc>
                <a:spcPct val="130000"/>
              </a:lnSpc>
            </a:pPr>
            <a:r>
              <a:rPr lang="en-US" altLang="en-US" dirty="0" smtClean="0">
                <a:latin typeface="Arial" charset="0"/>
              </a:rPr>
              <a:t>Secure </a:t>
            </a:r>
            <a:r>
              <a:rPr lang="en-US" altLang="en-US" dirty="0">
                <a:latin typeface="Arial" charset="0"/>
              </a:rPr>
              <a:t>&amp; check for insulation cracks</a:t>
            </a:r>
          </a:p>
          <a:p>
            <a:pPr lvl="1">
              <a:lnSpc>
                <a:spcPct val="130000"/>
              </a:lnSpc>
            </a:pPr>
            <a:endParaRPr lang="en-US" altLang="en-US" dirty="0" smtClean="0">
              <a:latin typeface="Arial" charset="0"/>
            </a:endParaRPr>
          </a:p>
          <a:p>
            <a:pPr lvl="1">
              <a:lnSpc>
                <a:spcPct val="130000"/>
              </a:lnSpc>
            </a:pPr>
            <a:endParaRPr lang="en-US" altLang="en-US" dirty="0" smtClean="0">
              <a:latin typeface="Arial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endParaRPr lang="en-US" altLang="en-US" sz="3600" dirty="0" smtClean="0">
              <a:latin typeface="Arial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8" y="762000"/>
            <a:ext cx="1943101" cy="144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38" y="2254064"/>
            <a:ext cx="1849344" cy="208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70550"/>
            <a:ext cx="2114288" cy="182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8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838200"/>
            <a:ext cx="5486400" cy="5257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en-US" sz="3200" dirty="0" smtClean="0">
                <a:latin typeface="Arial" charset="0"/>
              </a:rPr>
              <a:t>Labeling</a:t>
            </a:r>
            <a:endParaRPr lang="en-US" altLang="en-US" sz="3200" dirty="0">
              <a:latin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</a:rPr>
              <a:t>Each disconnecting means legibly marked to indicate its purpose</a:t>
            </a:r>
          </a:p>
          <a:p>
            <a:pPr lvl="1"/>
            <a:r>
              <a:rPr lang="en-US" altLang="en-US" dirty="0" smtClean="0">
                <a:latin typeface="Arial" charset="0"/>
              </a:rPr>
              <a:t>Switches </a:t>
            </a:r>
            <a:r>
              <a:rPr lang="en-US" altLang="en-US" dirty="0">
                <a:latin typeface="Arial" charset="0"/>
              </a:rPr>
              <a:t>&amp; </a:t>
            </a:r>
            <a:r>
              <a:rPr lang="en-US" altLang="en-US" b="1" dirty="0">
                <a:latin typeface="Arial" charset="0"/>
              </a:rPr>
              <a:t>circuit breakers </a:t>
            </a:r>
            <a:r>
              <a:rPr lang="en-US" altLang="en-US" dirty="0">
                <a:latin typeface="Arial" charset="0"/>
              </a:rPr>
              <a:t>clearly labeled to indicate its circuit’s </a:t>
            </a:r>
            <a:r>
              <a:rPr lang="en-US" altLang="en-US" dirty="0" smtClean="0">
                <a:latin typeface="Arial" charset="0"/>
              </a:rPr>
              <a:t>function</a:t>
            </a:r>
          </a:p>
          <a:p>
            <a:pPr lvl="1"/>
            <a:r>
              <a:rPr lang="en-US" altLang="en-US" dirty="0" smtClean="0">
                <a:latin typeface="Arial" charset="0"/>
              </a:rPr>
              <a:t>Mark </a:t>
            </a:r>
            <a:r>
              <a:rPr lang="en-US" altLang="en-US" b="1" dirty="0" smtClean="0">
                <a:latin typeface="Arial" charset="0"/>
              </a:rPr>
              <a:t>on/ off </a:t>
            </a:r>
            <a:r>
              <a:rPr lang="en-US" altLang="en-US" dirty="0" smtClean="0">
                <a:latin typeface="Arial" charset="0"/>
              </a:rPr>
              <a:t>positions of circuit breakers</a:t>
            </a:r>
          </a:p>
          <a:p>
            <a:pPr>
              <a:buFont typeface="Arial" pitchFamily="34" charset="0"/>
              <a:buChar char="•"/>
            </a:pPr>
            <a:endParaRPr lang="en-US" altLang="en-US" dirty="0">
              <a:latin typeface="Arial" charset="0"/>
            </a:endParaRPr>
          </a:p>
          <a:p>
            <a:pPr lvl="1"/>
            <a:endParaRPr lang="en-US" altLang="en-US" dirty="0" smtClean="0">
              <a:latin typeface="Arial" charset="0"/>
            </a:endParaRPr>
          </a:p>
          <a:p>
            <a:pPr lvl="1"/>
            <a:endParaRPr lang="en-US" altLang="en-US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en-US" dirty="0" smtClean="0">
              <a:latin typeface="Arial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7" t="65060" r="47604" b="20482"/>
          <a:stretch>
            <a:fillRect/>
          </a:stretch>
        </p:blipFill>
        <p:spPr bwMode="auto">
          <a:xfrm>
            <a:off x="6324600" y="1981200"/>
            <a:ext cx="1006475" cy="14478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428363" y="2228046"/>
            <a:ext cx="11486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C0504D"/>
                </a:solidFill>
                <a:latin typeface="Arial" charset="0"/>
              </a:rPr>
              <a:t>Disconnect switch for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C0504D"/>
                </a:solidFill>
                <a:latin typeface="Arial" charset="0"/>
              </a:rPr>
              <a:t>Equipment number 3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924800" cy="914400"/>
          </a:xfrm>
        </p:spPr>
        <p:txBody>
          <a:bodyPr/>
          <a:lstStyle/>
          <a:p>
            <a:r>
              <a:rPr lang="en-US" alt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Equipment Safety</a:t>
            </a:r>
            <a:r>
              <a:rPr lang="en-US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Electrical</a:t>
            </a:r>
            <a:endParaRPr lang="en-US" altLang="en-US" dirty="0" smtClean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79" y="3731712"/>
            <a:ext cx="148626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53844" y="3960312"/>
            <a:ext cx="1385356" cy="1297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r </a:t>
            </a:r>
            <a:r>
              <a:rPr lang="en-US" b="1" dirty="0" smtClean="0">
                <a:solidFill>
                  <a:srgbClr val="C00000"/>
                </a:solidFill>
              </a:rPr>
              <a:t>Circuit breaker for 1,2,3,4</a:t>
            </a:r>
            <a:r>
              <a:rPr lang="en-US" b="1" dirty="0" smtClean="0"/>
              <a:t>1,2,3,4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7428363" y="2228046"/>
            <a:ext cx="1258437" cy="11247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34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20000" cy="1371600"/>
          </a:xfrm>
        </p:spPr>
        <p:txBody>
          <a:bodyPr/>
          <a:lstStyle/>
          <a:p>
            <a:r>
              <a:rPr lang="en-US" altLang="en-US" dirty="0" smtClean="0"/>
              <a:t>Equipment Safety :</a:t>
            </a:r>
            <a:r>
              <a:rPr lang="en-US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Electrical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sz="2800" dirty="0" smtClean="0"/>
              <a:t>Organize </a:t>
            </a:r>
            <a:r>
              <a:rPr lang="en-US" altLang="en-US" sz="2800" dirty="0" smtClean="0"/>
              <a:t>Working Space</a:t>
            </a:r>
          </a:p>
        </p:txBody>
      </p:sp>
      <p:sp>
        <p:nvSpPr>
          <p:cNvPr id="51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943600" cy="4648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Arial" charset="0"/>
              </a:rPr>
              <a:t>Provide sufficient 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working space </a:t>
            </a:r>
            <a:r>
              <a:rPr lang="en-US" altLang="en-US" sz="2400" dirty="0" smtClean="0">
                <a:latin typeface="Arial" charset="0"/>
              </a:rPr>
              <a:t>around equipment. Leave empty space within 3 ft of electrical panel/equipment </a:t>
            </a:r>
          </a:p>
          <a:p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No 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storage</a:t>
            </a:r>
            <a:r>
              <a:rPr lang="en-US" altLang="en-US" sz="2400" dirty="0" smtClean="0">
                <a:latin typeface="Arial" charset="0"/>
              </a:rPr>
              <a:t>, </a:t>
            </a:r>
            <a:r>
              <a:rPr lang="en-US" altLang="en-US" sz="2400" dirty="0">
                <a:latin typeface="Arial" charset="0"/>
              </a:rPr>
              <a:t>especially inflammable material (chemicals, card boxes, cleaning solutions, etc</a:t>
            </a:r>
            <a:r>
              <a:rPr lang="en-US" altLang="en-US" sz="2400" dirty="0" smtClean="0">
                <a:latin typeface="Arial" charset="0"/>
              </a:rPr>
              <a:t>.) around equipment</a:t>
            </a:r>
            <a:endParaRPr lang="en-US" altLang="en-US" sz="2400" dirty="0">
              <a:latin typeface="Arial" charset="0"/>
            </a:endParaRPr>
          </a:p>
          <a:p>
            <a:r>
              <a:rPr lang="en-US" altLang="en-US" sz="2400" dirty="0" smtClean="0">
                <a:latin typeface="Arial" charset="0"/>
              </a:rPr>
              <a:t>Provide </a:t>
            </a:r>
            <a:r>
              <a:rPr lang="en-US" altLang="en-US" sz="2400" dirty="0">
                <a:latin typeface="Arial" charset="0"/>
              </a:rPr>
              <a:t>adequate 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illumination</a:t>
            </a:r>
          </a:p>
          <a:p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Air 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conditioners </a:t>
            </a:r>
            <a:r>
              <a:rPr lang="en-US" altLang="en-US" sz="2400" dirty="0">
                <a:latin typeface="Arial" charset="0"/>
              </a:rPr>
              <a:t>should not be mounted above equipment- chance of water condensing</a:t>
            </a:r>
          </a:p>
          <a:p>
            <a:endParaRPr lang="en-US" altLang="en-US" sz="2400" dirty="0" smtClean="0">
              <a:latin typeface="Arial" charset="0"/>
            </a:endParaRPr>
          </a:p>
          <a:p>
            <a:endParaRPr lang="en-US" altLang="en-US" sz="2400" dirty="0" smtClean="0">
              <a:latin typeface="Arial" charset="0"/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0"/>
            <a:ext cx="2438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66" y="4267200"/>
            <a:ext cx="27432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2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Equipment Safety </a:t>
            </a:r>
            <a:r>
              <a:rPr lang="en-US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Electrical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P</a:t>
            </a:r>
            <a:r>
              <a:rPr lang="en-US" dirty="0" smtClean="0"/>
              <a:t>ersonal </a:t>
            </a:r>
            <a:r>
              <a:rPr lang="en-US" dirty="0" smtClean="0"/>
              <a:t>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No bare/wet hands</a:t>
            </a:r>
            <a:r>
              <a:rPr lang="en-US" dirty="0" smtClean="0"/>
              <a:t> when </a:t>
            </a:r>
            <a:r>
              <a:rPr lang="en-US" dirty="0"/>
              <a:t>plugging or unplugging </a:t>
            </a:r>
            <a:endParaRPr lang="en-US" dirty="0" smtClean="0"/>
          </a:p>
          <a:p>
            <a:pPr lvl="0"/>
            <a:r>
              <a:rPr lang="en-US" dirty="0" smtClean="0"/>
              <a:t>No </a:t>
            </a:r>
            <a:r>
              <a:rPr lang="en-US" dirty="0"/>
              <a:t>raising or lowering tools by the </a:t>
            </a:r>
            <a:r>
              <a:rPr lang="en-US" dirty="0" smtClean="0"/>
              <a:t>cord</a:t>
            </a:r>
            <a:endParaRPr lang="en-US" dirty="0"/>
          </a:p>
          <a:p>
            <a:pPr lvl="0"/>
            <a:r>
              <a:rPr lang="en-US" dirty="0" smtClean="0"/>
              <a:t>No using </a:t>
            </a:r>
            <a:r>
              <a:rPr lang="en-US" dirty="0"/>
              <a:t>in damp and wet </a:t>
            </a:r>
            <a:r>
              <a:rPr lang="en-US" dirty="0" smtClean="0"/>
              <a:t>locations, unless </a:t>
            </a:r>
            <a:r>
              <a:rPr lang="en-US" dirty="0"/>
              <a:t>equipment is designed for it</a:t>
            </a:r>
          </a:p>
          <a:p>
            <a:pPr lvl="0"/>
            <a:r>
              <a:rPr lang="en-US" dirty="0" smtClean="0"/>
              <a:t>No metal ladders for or near electrical work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225" y="76201"/>
            <a:ext cx="1654627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/>
          <a:lstStyle/>
          <a:p>
            <a:pPr lvl="0"/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alt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Electrical</a:t>
            </a:r>
            <a:r>
              <a:rPr lang="en-US" altLang="en-US" dirty="0"/>
              <a:t> Safety </a:t>
            </a:r>
            <a:br>
              <a:rPr lang="en-US" altLang="en-US" dirty="0"/>
            </a:br>
            <a:r>
              <a:rPr lang="en-US" dirty="0" smtClean="0"/>
              <a:t> </a:t>
            </a:r>
            <a:r>
              <a:rPr lang="en-US" dirty="0" smtClean="0"/>
              <a:t>Extension Cords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r>
              <a:rPr lang="en-US" sz="2800" dirty="0" smtClean="0"/>
              <a:t>Avoid extension cords if possible</a:t>
            </a:r>
          </a:p>
          <a:p>
            <a:pPr lvl="0"/>
            <a:r>
              <a:rPr lang="en-US" sz="2800" dirty="0" smtClean="0"/>
              <a:t>Don’t </a:t>
            </a:r>
            <a:r>
              <a:rPr lang="en-US" sz="2800" dirty="0" smtClean="0"/>
              <a:t>secure </a:t>
            </a:r>
            <a:r>
              <a:rPr lang="en-US" sz="2800" dirty="0"/>
              <a:t>with staples, nails or bare </a:t>
            </a:r>
            <a:r>
              <a:rPr lang="en-US" sz="2800" dirty="0" smtClean="0"/>
              <a:t>wire</a:t>
            </a:r>
            <a:endParaRPr lang="en-US" sz="2800" dirty="0"/>
          </a:p>
          <a:p>
            <a:pPr lvl="0"/>
            <a:r>
              <a:rPr lang="en-US" sz="2800" dirty="0" smtClean="0"/>
              <a:t>Must </a:t>
            </a:r>
            <a:r>
              <a:rPr lang="en-US" sz="2800" dirty="0"/>
              <a:t>have a ground </a:t>
            </a:r>
            <a:r>
              <a:rPr lang="en-US" sz="2800" dirty="0" smtClean="0"/>
              <a:t>pin</a:t>
            </a:r>
            <a:endParaRPr lang="en-US" sz="2800" dirty="0"/>
          </a:p>
          <a:p>
            <a:pPr lvl="0"/>
            <a:r>
              <a:rPr lang="en-US" sz="2800" dirty="0"/>
              <a:t>I</a:t>
            </a:r>
            <a:r>
              <a:rPr lang="en-US" sz="2800" dirty="0" smtClean="0"/>
              <a:t>nspect </a:t>
            </a:r>
            <a:r>
              <a:rPr lang="en-US" sz="2800" dirty="0"/>
              <a:t>regularly </a:t>
            </a:r>
            <a:endParaRPr lang="en-US" sz="2800" dirty="0" smtClean="0"/>
          </a:p>
          <a:p>
            <a:pPr lvl="0"/>
            <a:r>
              <a:rPr lang="en-US" sz="2800" dirty="0" smtClean="0"/>
              <a:t>Don’t repair </a:t>
            </a:r>
            <a:r>
              <a:rPr lang="en-US" sz="2800" dirty="0"/>
              <a:t>with electrical or duct </a:t>
            </a:r>
            <a:r>
              <a:rPr lang="en-US" sz="2800" dirty="0" smtClean="0"/>
              <a:t>tape</a:t>
            </a:r>
          </a:p>
          <a:p>
            <a:pPr lvl="0"/>
            <a:r>
              <a:rPr lang="en-US" sz="2800" dirty="0" smtClean="0"/>
              <a:t>Don’t overload</a:t>
            </a:r>
            <a:endParaRPr lang="en-US" sz="28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03" y="304800"/>
            <a:ext cx="2638424" cy="147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0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Equipment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decontamination </a:t>
            </a:r>
            <a:r>
              <a:rPr lang="en-US" dirty="0" smtClean="0"/>
              <a:t>&amp; cleaning protocols, </a:t>
            </a:r>
            <a:r>
              <a:rPr lang="en-US" dirty="0" smtClean="0">
                <a:solidFill>
                  <a:srgbClr val="FF0000"/>
                </a:solidFill>
              </a:rPr>
              <a:t>audits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Vaccinations</a:t>
            </a:r>
            <a:r>
              <a:rPr lang="en-US" dirty="0" smtClean="0"/>
              <a:t> &amp; PEP…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isposal of equipment </a:t>
            </a:r>
            <a:r>
              <a:rPr lang="en-US" dirty="0" smtClean="0">
                <a:solidFill>
                  <a:srgbClr val="FF0000"/>
                </a:solidFill>
              </a:rPr>
              <a:t>effluents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Disposal of testing </a:t>
            </a:r>
            <a:r>
              <a:rPr lang="en-US" dirty="0" smtClean="0">
                <a:solidFill>
                  <a:srgbClr val="FF0000"/>
                </a:solidFill>
              </a:rPr>
              <a:t>samples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Decommissioning</a:t>
            </a:r>
            <a:r>
              <a:rPr lang="en-US" dirty="0" smtClean="0"/>
              <a:t> of equipment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en-US" dirty="0" smtClean="0"/>
              <a:t>Equipment Safety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Biological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5" descr="http://www.seton.com/images/Seton/catprod/M75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6058" y="533400"/>
            <a:ext cx="1676400" cy="1188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34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dirty="0"/>
              <a:t>Equipment Safety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Biological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Safe use of equipment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Aerosol </a:t>
            </a:r>
            <a:r>
              <a:rPr lang="en-US" dirty="0" smtClean="0">
                <a:solidFill>
                  <a:srgbClr val="FF0000"/>
                </a:solidFill>
              </a:rPr>
              <a:t>generating</a:t>
            </a:r>
            <a:r>
              <a:rPr lang="en-US" dirty="0" smtClean="0"/>
              <a:t> equipment</a:t>
            </a:r>
          </a:p>
          <a:p>
            <a:pPr lvl="2"/>
            <a:r>
              <a:rPr lang="en-US" dirty="0" smtClean="0"/>
              <a:t>Centrifuges </a:t>
            </a:r>
            <a:endParaRPr lang="en-US" dirty="0"/>
          </a:p>
          <a:p>
            <a:pPr lvl="2"/>
            <a:r>
              <a:rPr lang="en-US" dirty="0"/>
              <a:t>Homogenizers, Shakers, </a:t>
            </a:r>
            <a:r>
              <a:rPr lang="en-US" dirty="0" smtClean="0"/>
              <a:t>Vortex….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Storage of Infectious Materials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Refrigerators &amp; Freezers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Use of Pipettes</a:t>
            </a:r>
            <a:r>
              <a:rPr lang="en-US" dirty="0" smtClean="0"/>
              <a:t>: Avoid mouth </a:t>
            </a:r>
            <a:r>
              <a:rPr lang="en-US" dirty="0" smtClean="0"/>
              <a:t>pipetting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Use Bio-safety Cabinets </a:t>
            </a:r>
            <a:r>
              <a:rPr lang="en-US" dirty="0" smtClean="0"/>
              <a:t>wherever warranted</a:t>
            </a:r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5" name="Picture 7" descr="Biohazard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381000"/>
            <a:ext cx="990600" cy="950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23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Equipment Safety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Chemical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MSDS</a:t>
            </a:r>
            <a:r>
              <a:rPr lang="en-US" sz="2800" dirty="0" smtClean="0"/>
              <a:t> sheets for all reagents used on equipment should be </a:t>
            </a:r>
            <a:r>
              <a:rPr lang="en-US" sz="2800" dirty="0" smtClean="0">
                <a:solidFill>
                  <a:srgbClr val="FF0000"/>
                </a:solidFill>
              </a:rPr>
              <a:t>available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FF0000"/>
                </a:solidFill>
              </a:rPr>
              <a:t>understood</a:t>
            </a:r>
          </a:p>
          <a:p>
            <a:r>
              <a:rPr lang="en-US" sz="2800" dirty="0" smtClean="0"/>
              <a:t> Study </a:t>
            </a:r>
            <a:r>
              <a:rPr lang="en-US" sz="2800" dirty="0" smtClean="0">
                <a:solidFill>
                  <a:srgbClr val="FF0000"/>
                </a:solidFill>
              </a:rPr>
              <a:t>Risk and Safety Phrases </a:t>
            </a:r>
            <a:r>
              <a:rPr lang="en-US" sz="2800" dirty="0" smtClean="0"/>
              <a:t>on reagents</a:t>
            </a:r>
            <a:endParaRPr lang="en-US" sz="2800" dirty="0" smtClean="0"/>
          </a:p>
          <a:p>
            <a:r>
              <a:rPr lang="en-US" sz="2800" dirty="0" smtClean="0"/>
              <a:t>Develop a </a:t>
            </a:r>
            <a:r>
              <a:rPr lang="en-US" sz="2800" dirty="0" smtClean="0">
                <a:solidFill>
                  <a:srgbClr val="FF0000"/>
                </a:solidFill>
              </a:rPr>
              <a:t>Chemical </a:t>
            </a:r>
            <a:r>
              <a:rPr lang="en-US" sz="2800" dirty="0" smtClean="0">
                <a:solidFill>
                  <a:srgbClr val="FF0000"/>
                </a:solidFill>
              </a:rPr>
              <a:t>Hygiene </a:t>
            </a:r>
            <a:r>
              <a:rPr lang="en-US" sz="2800" dirty="0" smtClean="0"/>
              <a:t>Plan (CHP</a:t>
            </a:r>
            <a:r>
              <a:rPr lang="en-US" sz="2800" dirty="0" smtClean="0"/>
              <a:t>) for all equipment</a:t>
            </a:r>
            <a:endParaRPr lang="en-US" sz="2800" dirty="0"/>
          </a:p>
        </p:txBody>
      </p:sp>
      <p:sp>
        <p:nvSpPr>
          <p:cNvPr id="5" name="AutoShape 2" descr="Image result for ghs risk and safety phras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Image result for ghs risk and safety phras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352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/>
              <a:t>Equipment </a:t>
            </a:r>
            <a:r>
              <a:rPr lang="en-US" altLang="en-US" dirty="0" smtClean="0"/>
              <a:t>Safety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Laser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UV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 </a:t>
            </a:r>
            <a:r>
              <a:rPr lang="en-US" dirty="0">
                <a:solidFill>
                  <a:srgbClr val="FF0000"/>
                </a:solidFill>
              </a:rPr>
              <a:t>not </a:t>
            </a:r>
            <a:r>
              <a:rPr lang="en-US" dirty="0" smtClean="0">
                <a:solidFill>
                  <a:srgbClr val="FF0000"/>
                </a:solidFill>
              </a:rPr>
              <a:t>remove </a:t>
            </a:r>
            <a:r>
              <a:rPr lang="en-US" dirty="0" smtClean="0"/>
              <a:t>protective </a:t>
            </a:r>
            <a:r>
              <a:rPr lang="en-US" dirty="0" smtClean="0"/>
              <a:t>shields of Laser enabled equipment </a:t>
            </a:r>
          </a:p>
          <a:p>
            <a:r>
              <a:rPr lang="en-US" dirty="0" smtClean="0"/>
              <a:t>UV </a:t>
            </a:r>
            <a:r>
              <a:rPr lang="en-US" dirty="0" smtClean="0"/>
              <a:t>lamps should be used with caution to </a:t>
            </a:r>
            <a:r>
              <a:rPr lang="en-US" dirty="0" smtClean="0">
                <a:solidFill>
                  <a:srgbClr val="FF0000"/>
                </a:solidFill>
              </a:rPr>
              <a:t>avoid exposure</a:t>
            </a:r>
          </a:p>
          <a:p>
            <a:r>
              <a:rPr lang="en-US" dirty="0" smtClean="0"/>
              <a:t>While using BSC UV light for decontamination remember to switch off the UV at least half an hour before use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2" y="762000"/>
            <a:ext cx="160228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1690036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2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Equipment </a:t>
            </a:r>
            <a:r>
              <a:rPr lang="en-US" dirty="0"/>
              <a:t>Safety: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Noise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Noise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Continuous</a:t>
            </a:r>
            <a:r>
              <a:rPr lang="en-US" dirty="0" smtClean="0"/>
              <a:t>: constant </a:t>
            </a:r>
            <a:r>
              <a:rPr lang="en-US" dirty="0"/>
              <a:t>level over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Intermittent</a:t>
            </a:r>
            <a:r>
              <a:rPr lang="en-US" dirty="0" smtClean="0"/>
              <a:t>: levels </a:t>
            </a:r>
            <a:r>
              <a:rPr lang="en-US" dirty="0"/>
              <a:t>vary over an area or start and stop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Impact</a:t>
            </a:r>
            <a:r>
              <a:rPr lang="en-US" dirty="0" smtClean="0"/>
              <a:t>: sharp </a:t>
            </a:r>
            <a:r>
              <a:rPr lang="en-US" dirty="0"/>
              <a:t>burst of sound (nail gun</a:t>
            </a:r>
            <a:r>
              <a:rPr lang="en-US" dirty="0" smtClean="0"/>
              <a:t>, drilling </a:t>
            </a:r>
            <a:r>
              <a:rPr lang="en-US" dirty="0"/>
              <a:t>hammer)</a:t>
            </a:r>
          </a:p>
        </p:txBody>
      </p:sp>
      <p:graphicFrame>
        <p:nvGraphicFramePr>
          <p:cNvPr id="27652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763418"/>
              </p:ext>
            </p:extLst>
          </p:nvPr>
        </p:nvGraphicFramePr>
        <p:xfrm>
          <a:off x="2133600" y="4419600"/>
          <a:ext cx="504507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CorelDRAW!" r:id="rId3" imgW="8366040" imgH="2046240" progId="CDraw4">
                  <p:embed/>
                </p:oleObj>
              </mc:Choice>
              <mc:Fallback>
                <p:oleObj name="CorelDRAW!" r:id="rId3" imgW="8366040" imgH="2046240" progId="CDraw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19600"/>
                        <a:ext cx="5045075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5327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Laboratory Equipment</a:t>
            </a:r>
            <a:endParaRPr lang="en-US" altLang="en-US" dirty="0" smtClean="0"/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Never use any laboratory equipment unless you are trained &amp; have been authorised to do so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As well as injuring yourself you may cause very costly damage</a:t>
            </a:r>
            <a:endParaRPr lang="en-US" altLang="en-US" sz="2800" dirty="0" smtClean="0"/>
          </a:p>
        </p:txBody>
      </p:sp>
      <p:pic>
        <p:nvPicPr>
          <p:cNvPr id="24580" name="Picture 7" descr="lab-potpury-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981200"/>
            <a:ext cx="3179763" cy="3886200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  <a:noFill/>
          <a:ln/>
        </p:spPr>
        <p:txBody>
          <a:bodyPr/>
          <a:lstStyle/>
          <a:p>
            <a:r>
              <a:rPr lang="en-US" dirty="0" smtClean="0"/>
              <a:t>Equipment Safety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Noise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3810000" cy="4800600"/>
          </a:xfrm>
          <a:noFill/>
          <a:ln/>
        </p:spPr>
        <p:txBody>
          <a:bodyPr/>
          <a:lstStyle/>
          <a:p>
            <a:r>
              <a:rPr lang="en-US" sz="2800" dirty="0"/>
              <a:t>Measured in decibels (dB)</a:t>
            </a:r>
          </a:p>
          <a:p>
            <a:pPr lvl="1"/>
            <a:r>
              <a:rPr lang="en-US" sz="2400" dirty="0"/>
              <a:t>Whisper- 10-20 dB</a:t>
            </a:r>
          </a:p>
          <a:p>
            <a:pPr lvl="1"/>
            <a:r>
              <a:rPr lang="en-US" sz="2400" dirty="0"/>
              <a:t>Speech- 60 dB</a:t>
            </a:r>
          </a:p>
          <a:p>
            <a:pPr lvl="1"/>
            <a:r>
              <a:rPr lang="en-US" sz="2400" dirty="0"/>
              <a:t>Noisy Office- 80 dB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Lawnmower- 95 </a:t>
            </a:r>
            <a:r>
              <a:rPr lang="en-US" sz="2400" dirty="0" smtClean="0">
                <a:solidFill>
                  <a:srgbClr val="FF0000"/>
                </a:solidFill>
              </a:rPr>
              <a:t>dB (Lab Machines too?)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Passing Truck- 100 dB</a:t>
            </a:r>
          </a:p>
          <a:p>
            <a:pPr lvl="1"/>
            <a:r>
              <a:rPr lang="en-US" sz="2400" dirty="0"/>
              <a:t>Jet Engine- 150 dB</a:t>
            </a:r>
          </a:p>
          <a:p>
            <a:r>
              <a:rPr lang="en-US" sz="2800" dirty="0"/>
              <a:t>OSHA Limit 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FF0000"/>
                </a:solidFill>
              </a:rPr>
              <a:t>- 85 dB</a:t>
            </a:r>
          </a:p>
        </p:txBody>
      </p:sp>
      <p:graphicFrame>
        <p:nvGraphicFramePr>
          <p:cNvPr id="26629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57800" y="1676400"/>
          <a:ext cx="2828925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4" name="Paint Shop Pro Image" r:id="rId3" imgW="2829268" imgH="1882927" progId="PaintShopPro">
                  <p:embed/>
                </p:oleObj>
              </mc:Choice>
              <mc:Fallback>
                <p:oleObj name="Paint Shop Pro Image" r:id="rId3" imgW="2829268" imgH="1882927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76400"/>
                        <a:ext cx="2828925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791200" y="4267200"/>
          <a:ext cx="19177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5" name="Paint Shop Pro Image" r:id="rId5" imgW="1395500" imgH="1043902" progId="PaintShopPro">
                  <p:embed/>
                </p:oleObj>
              </mc:Choice>
              <mc:Fallback>
                <p:oleObj name="Paint Shop Pro Image" r:id="rId5" imgW="1395500" imgH="1043902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267200"/>
                        <a:ext cx="19177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34751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Equipment Safety: </a:t>
            </a:r>
            <a:br>
              <a:rPr lang="en-US" dirty="0" smtClean="0"/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Noise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Hearing </a:t>
            </a:r>
            <a:r>
              <a:rPr lang="en-US" dirty="0" smtClean="0"/>
              <a:t>Loss, Causes</a:t>
            </a:r>
            <a:endParaRPr lang="en-US" dirty="0"/>
          </a:p>
          <a:p>
            <a:pPr lvl="2"/>
            <a:r>
              <a:rPr lang="en-US" dirty="0"/>
              <a:t>Disease</a:t>
            </a:r>
          </a:p>
          <a:p>
            <a:pPr lvl="2"/>
            <a:r>
              <a:rPr lang="en-US" dirty="0"/>
              <a:t>Age</a:t>
            </a:r>
          </a:p>
          <a:p>
            <a:pPr lvl="2"/>
            <a:r>
              <a:rPr lang="en-US" dirty="0"/>
              <a:t>Excessive Noise</a:t>
            </a:r>
          </a:p>
          <a:p>
            <a:pPr lvl="3"/>
            <a:r>
              <a:rPr lang="en-US" dirty="0"/>
              <a:t>workplace</a:t>
            </a:r>
          </a:p>
          <a:p>
            <a:pPr lvl="3"/>
            <a:r>
              <a:rPr lang="en-US" dirty="0" smtClean="0"/>
              <a:t>environmental</a:t>
            </a:r>
            <a:endParaRPr lang="en-US" dirty="0"/>
          </a:p>
          <a:p>
            <a:r>
              <a:rPr lang="en-US" dirty="0"/>
              <a:t>Other Effects of Noise</a:t>
            </a:r>
          </a:p>
          <a:p>
            <a:pPr lvl="2"/>
            <a:r>
              <a:rPr lang="en-US" dirty="0"/>
              <a:t>Elevated blood pressure, stress, sleeplessness</a:t>
            </a:r>
          </a:p>
        </p:txBody>
      </p:sp>
      <p:graphicFrame>
        <p:nvGraphicFramePr>
          <p:cNvPr id="25604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099620"/>
              </p:ext>
            </p:extLst>
          </p:nvPr>
        </p:nvGraphicFramePr>
        <p:xfrm>
          <a:off x="5334000" y="1752600"/>
          <a:ext cx="1858963" cy="300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CorelDRAW!" r:id="rId3" imgW="1874520" imgH="3020760" progId="CDraw4">
                  <p:embed/>
                </p:oleObj>
              </mc:Choice>
              <mc:Fallback>
                <p:oleObj name="CorelDRAW!" r:id="rId3" imgW="1874520" imgH="3020760" progId="CDraw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52600"/>
                        <a:ext cx="1858963" cy="300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1524000" y="2971800"/>
            <a:ext cx="2362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7905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/>
              <a:t>Equipment </a:t>
            </a:r>
            <a:r>
              <a:rPr lang="en-US" altLang="en-US" dirty="0" smtClean="0"/>
              <a:t>Safety: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Noise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sz="3200" dirty="0" smtClean="0"/>
              <a:t>Hearing </a:t>
            </a:r>
            <a:r>
              <a:rPr lang="en-US" sz="3200" dirty="0"/>
              <a:t>Protectors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86000"/>
            <a:ext cx="8077200" cy="4114800"/>
          </a:xfrm>
          <a:noFill/>
          <a:ln/>
        </p:spPr>
        <p:txBody>
          <a:bodyPr/>
          <a:lstStyle/>
          <a:p>
            <a:r>
              <a:rPr lang="en-US" dirty="0"/>
              <a:t>Ear Plugs - preferred  (NRR</a:t>
            </a:r>
            <a:r>
              <a:rPr lang="en-US" baseline="30000" dirty="0"/>
              <a:t>*</a:t>
            </a:r>
            <a:r>
              <a:rPr lang="en-US" dirty="0"/>
              <a:t> 20-30 dB)</a:t>
            </a:r>
          </a:p>
          <a:p>
            <a:r>
              <a:rPr lang="en-US" dirty="0"/>
              <a:t>Ear Muffs - 2nd choice (NRR 15-30 dB)</a:t>
            </a:r>
          </a:p>
          <a:p>
            <a:r>
              <a:rPr lang="en-US" dirty="0"/>
              <a:t>Double Hearing Protectors (plugs and muffs) (NRR 30-40 dB) used for levels over 115 dB</a:t>
            </a:r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en-US" sz="2400" dirty="0"/>
              <a:t>(</a:t>
            </a:r>
            <a:r>
              <a:rPr lang="en-US" sz="2400" baseline="30000" dirty="0"/>
              <a:t>*</a:t>
            </a:r>
            <a:r>
              <a:rPr lang="en-US" sz="2400" dirty="0"/>
              <a:t>NRR  = Noise Reduction Rating - an approximate decibel reduction provided by the protector in lab conditions.  Subtract 7 dB for approximate “real world” attenuation)</a:t>
            </a:r>
          </a:p>
        </p:txBody>
      </p:sp>
      <p:graphicFrame>
        <p:nvGraphicFramePr>
          <p:cNvPr id="286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96200" y="762000"/>
          <a:ext cx="121761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" name="Paint Shop Pro Image" r:id="rId3" imgW="985633" imgH="1171049" progId="PaintShopPro">
                  <p:embed/>
                </p:oleObj>
              </mc:Choice>
              <mc:Fallback>
                <p:oleObj name="Paint Shop Pro Image" r:id="rId3" imgW="985633" imgH="1171049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762000"/>
                        <a:ext cx="121761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8" name="Picture 6" descr="EARPLU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04800" y="990600"/>
            <a:ext cx="1524000" cy="9826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5891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/>
          <a:lstStyle/>
          <a:p>
            <a:pPr lvl="2"/>
            <a:r>
              <a:rPr lang="en-US" sz="3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Equipment Safety Program </a:t>
            </a:r>
            <a:r>
              <a:rPr lang="en-US" sz="3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 </a:t>
            </a:r>
            <a:br>
              <a:rPr lang="en-US" sz="3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Reporting </a:t>
            </a:r>
            <a:r>
              <a:rPr lang="en-US" sz="3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 Equipment Adverse Incidents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Develop </a:t>
            </a:r>
            <a:r>
              <a:rPr lang="en-US" dirty="0">
                <a:solidFill>
                  <a:srgbClr val="FF0000"/>
                </a:solidFill>
              </a:rPr>
              <a:t>specific safety programs </a:t>
            </a:r>
            <a:r>
              <a:rPr lang="en-US" dirty="0"/>
              <a:t>for specific </a:t>
            </a:r>
            <a:r>
              <a:rPr lang="en-US" dirty="0" smtClean="0"/>
              <a:t>equipment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Authorization </a:t>
            </a:r>
            <a:r>
              <a:rPr lang="en-US" dirty="0"/>
              <a:t>for handling should be given only to </a:t>
            </a:r>
            <a:r>
              <a:rPr lang="en-US" dirty="0">
                <a:solidFill>
                  <a:srgbClr val="FF0000"/>
                </a:solidFill>
              </a:rPr>
              <a:t>trained</a:t>
            </a:r>
            <a:r>
              <a:rPr lang="en-US" dirty="0"/>
              <a:t> </a:t>
            </a:r>
            <a:r>
              <a:rPr lang="en-US" dirty="0" smtClean="0"/>
              <a:t>staff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Periodic </a:t>
            </a:r>
            <a:r>
              <a:rPr lang="en-US" dirty="0" smtClean="0">
                <a:solidFill>
                  <a:srgbClr val="FF0000"/>
                </a:solidFill>
              </a:rPr>
              <a:t>re-training </a:t>
            </a:r>
            <a:r>
              <a:rPr lang="en-US" dirty="0" smtClean="0">
                <a:solidFill>
                  <a:srgbClr val="FF0000"/>
                </a:solidFill>
              </a:rPr>
              <a:t>&amp; </a:t>
            </a:r>
            <a:r>
              <a:rPr lang="en-US" dirty="0">
                <a:solidFill>
                  <a:srgbClr val="FF0000"/>
                </a:solidFill>
              </a:rPr>
              <a:t>evaluation </a:t>
            </a:r>
            <a:r>
              <a:rPr lang="en-US" dirty="0"/>
              <a:t>of </a:t>
            </a:r>
            <a:r>
              <a:rPr lang="en-US" dirty="0" smtClean="0"/>
              <a:t>staff </a:t>
            </a:r>
            <a:r>
              <a:rPr lang="en-US" dirty="0" smtClean="0"/>
              <a:t>is important</a:t>
            </a:r>
            <a:endParaRPr lang="en-US" dirty="0" smtClean="0"/>
          </a:p>
          <a:p>
            <a:r>
              <a:rPr lang="en-US" dirty="0" smtClean="0"/>
              <a:t>Any </a:t>
            </a:r>
            <a:r>
              <a:rPr lang="en-US" dirty="0">
                <a:solidFill>
                  <a:srgbClr val="FF0000"/>
                </a:solidFill>
              </a:rPr>
              <a:t>adverse incidents </a:t>
            </a:r>
            <a:r>
              <a:rPr lang="en-US" dirty="0"/>
              <a:t>related to equipment safety should be </a:t>
            </a:r>
            <a:r>
              <a:rPr lang="en-US" dirty="0">
                <a:solidFill>
                  <a:srgbClr val="FF0000"/>
                </a:solidFill>
              </a:rPr>
              <a:t>reported</a:t>
            </a:r>
            <a:r>
              <a:rPr lang="en-US" dirty="0"/>
              <a:t>, documented </a:t>
            </a:r>
            <a:r>
              <a:rPr lang="en-US" dirty="0" smtClean="0"/>
              <a:t>&amp; </a:t>
            </a:r>
            <a:r>
              <a:rPr lang="en-US" dirty="0"/>
              <a:t>appropriate corrective action </a:t>
            </a:r>
            <a:r>
              <a:rPr lang="en-US" dirty="0" smtClean="0"/>
              <a:t>taken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When in doubt – ASK!!!</a:t>
            </a:r>
            <a:endParaRPr lang="en-US" altLang="en-US" dirty="0" smtClean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 dirty="0" smtClean="0"/>
              <a:t>Do not carry out a new or unfamiliar procedure until you have been fully trained &amp; understand the precautions necessary for safe working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NOT GUESS!!!!</a:t>
            </a:r>
            <a:endParaRPr lang="en-US" alt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700" name="Picture 7" descr="War_in_iraq_explosi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2276475"/>
            <a:ext cx="3068638" cy="3024188"/>
          </a:xfr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Equipment hazards!!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Mechanical</a:t>
            </a:r>
          </a:p>
          <a:p>
            <a:r>
              <a:rPr lang="en-US" dirty="0" smtClean="0"/>
              <a:t>Electrical</a:t>
            </a:r>
          </a:p>
          <a:p>
            <a:r>
              <a:rPr lang="en-US" dirty="0" smtClean="0"/>
              <a:t>Biological</a:t>
            </a:r>
          </a:p>
          <a:p>
            <a:r>
              <a:rPr lang="en-US" dirty="0" smtClean="0"/>
              <a:t>Laser</a:t>
            </a:r>
            <a:endParaRPr lang="en-US" dirty="0" smtClean="0"/>
          </a:p>
          <a:p>
            <a:r>
              <a:rPr lang="en-US" dirty="0" smtClean="0"/>
              <a:t>UV</a:t>
            </a:r>
          </a:p>
          <a:p>
            <a:r>
              <a:rPr lang="en-US" dirty="0" smtClean="0"/>
              <a:t>Chemical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Pictogram Speak!!!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/>
        </p:blipFill>
        <p:spPr bwMode="auto">
          <a:xfrm>
            <a:off x="609600" y="1295400"/>
            <a:ext cx="820020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68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Equipment Safety</a:t>
            </a:r>
            <a:r>
              <a:rPr lang="en-US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Mechanical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Understand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hazards of each </a:t>
            </a:r>
            <a:r>
              <a:rPr lang="en-US" dirty="0" smtClean="0"/>
              <a:t>equipment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Design matters!!!!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Audible/visible </a:t>
            </a:r>
            <a:r>
              <a:rPr lang="en-US" dirty="0" smtClean="0"/>
              <a:t>signals that equipment is operational</a:t>
            </a:r>
          </a:p>
          <a:p>
            <a:pPr lvl="1"/>
            <a:r>
              <a:rPr lang="en-US" dirty="0" smtClean="0"/>
              <a:t>Interlock or key/lock systems</a:t>
            </a:r>
          </a:p>
          <a:p>
            <a:pPr lvl="1"/>
            <a:r>
              <a:rPr lang="en-US" dirty="0" smtClean="0"/>
              <a:t>Permanent shielding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1"/>
            <a:ext cx="2209800" cy="166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5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Equipment Safety</a:t>
            </a:r>
            <a:r>
              <a:rPr lang="en-US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Mechanical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Never defeat the safety features</a:t>
            </a:r>
          </a:p>
          <a:p>
            <a:pPr marL="457200" lvl="1" indent="0">
              <a:buNone/>
            </a:pPr>
            <a:r>
              <a:rPr lang="en-US" dirty="0" smtClean="0"/>
              <a:t>e.g. Never </a:t>
            </a:r>
            <a:r>
              <a:rPr lang="en-US" dirty="0"/>
              <a:t>o</a:t>
            </a:r>
            <a:r>
              <a:rPr lang="en-US" dirty="0" smtClean="0"/>
              <a:t>perate centrifuge with lid open</a:t>
            </a:r>
          </a:p>
          <a:p>
            <a:r>
              <a:rPr lang="en-US" dirty="0" smtClean="0"/>
              <a:t>Keep doors, covers &amp; </a:t>
            </a:r>
            <a:r>
              <a:rPr lang="en-US" dirty="0" smtClean="0">
                <a:solidFill>
                  <a:srgbClr val="FF0000"/>
                </a:solidFill>
              </a:rPr>
              <a:t>panels closed/secured </a:t>
            </a:r>
            <a:r>
              <a:rPr lang="en-US" dirty="0" smtClean="0"/>
              <a:t>in place, while the instrument is in use</a:t>
            </a:r>
          </a:p>
          <a:p>
            <a:r>
              <a:rPr lang="en-US" dirty="0" smtClean="0"/>
              <a:t>Use the </a:t>
            </a:r>
            <a:r>
              <a:rPr lang="en-US" dirty="0" smtClean="0">
                <a:solidFill>
                  <a:srgbClr val="FF0000"/>
                </a:solidFill>
              </a:rPr>
              <a:t>proper tools </a:t>
            </a:r>
            <a:r>
              <a:rPr lang="en-US" dirty="0" smtClean="0"/>
              <a:t>when troubleshooting</a:t>
            </a:r>
          </a:p>
          <a:p>
            <a:r>
              <a:rPr lang="en-US" dirty="0" smtClean="0"/>
              <a:t>Do only </a:t>
            </a:r>
            <a:r>
              <a:rPr lang="en-US" dirty="0" smtClean="0">
                <a:solidFill>
                  <a:srgbClr val="FF0000"/>
                </a:solidFill>
              </a:rPr>
              <a:t>authorized maintenance </a:t>
            </a:r>
            <a:r>
              <a:rPr lang="en-US" dirty="0" smtClean="0"/>
              <a:t>procedures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474" y="381000"/>
            <a:ext cx="212539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Equipment posing 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Mechanical Hazards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Microtome </a:t>
            </a:r>
            <a:r>
              <a:rPr lang="en-US" dirty="0" smtClean="0">
                <a:solidFill>
                  <a:srgbClr val="FF0000"/>
                </a:solidFill>
              </a:rPr>
              <a:t>knives</a:t>
            </a:r>
          </a:p>
          <a:p>
            <a:r>
              <a:rPr lang="en-US" dirty="0" smtClean="0"/>
              <a:t>Metallic </a:t>
            </a:r>
            <a:r>
              <a:rPr lang="en-US" dirty="0" smtClean="0">
                <a:solidFill>
                  <a:srgbClr val="FF0000"/>
                </a:solidFill>
              </a:rPr>
              <a:t>probes</a:t>
            </a:r>
            <a:r>
              <a:rPr lang="en-US" dirty="0" smtClean="0"/>
              <a:t> of all equipment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Moving parts </a:t>
            </a:r>
            <a:r>
              <a:rPr lang="en-US" dirty="0" smtClean="0"/>
              <a:t>of all equipment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Sharp contours </a:t>
            </a:r>
            <a:r>
              <a:rPr lang="en-US" dirty="0" smtClean="0"/>
              <a:t>of all equipment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Heavy equipment </a:t>
            </a:r>
            <a:r>
              <a:rPr lang="en-US" dirty="0" smtClean="0"/>
              <a:t>not anchored or secured well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7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33400" y="1524000"/>
            <a:ext cx="7451725" cy="44319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>
                <a:sym typeface="Symbol" pitchFamily="18" charset="2"/>
              </a:rPr>
              <a:t>	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More than 3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ma - </a:t>
            </a:r>
            <a:endParaRPr lang="en-US" sz="24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tabLst>
                <a:tab pos="457200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Painful shock </a:t>
            </a:r>
          </a:p>
          <a:p>
            <a:pPr>
              <a:tabLst>
                <a:tab pos="457200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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More than 10 ma</a:t>
            </a:r>
            <a:endParaRPr lang="en-US" sz="24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tabLst>
                <a:tab pos="4572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Muscle 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contraction “no-let-go” danger</a:t>
            </a:r>
            <a:endParaRPr lang="en-US" sz="24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tabLst>
                <a:tab pos="4572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	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More than 30 ma</a:t>
            </a:r>
            <a:endParaRPr lang="en-US" sz="24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tabLst>
                <a:tab pos="4572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Lung 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paralysis- usually temporary</a:t>
            </a:r>
            <a:endParaRPr lang="en-US" sz="24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tabLst>
                <a:tab pos="4572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	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More than 50 ma</a:t>
            </a:r>
            <a:endParaRPr lang="en-US" sz="24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tabLst>
                <a:tab pos="4572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Possible 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ventricular fib. (heart dysfunction, usually fatal)</a:t>
            </a:r>
          </a:p>
          <a:p>
            <a:pPr>
              <a:tabLst>
                <a:tab pos="4572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	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100 ma to 4 amps</a:t>
            </a:r>
          </a:p>
          <a:p>
            <a:pPr>
              <a:tabLst>
                <a:tab pos="4572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Certain 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ventricular fibrillation, fatal</a:t>
            </a:r>
          </a:p>
          <a:p>
            <a:pPr>
              <a:tabLst>
                <a:tab pos="4572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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 	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Over 4 amps</a:t>
            </a:r>
          </a:p>
          <a:p>
            <a:pPr>
              <a:tabLst>
                <a:tab pos="457200" algn="l"/>
              </a:tabLst>
            </a:pPr>
            <a:r>
              <a:rPr lang="en-US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Heart 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paralysis; severe burns. Usually caused by &gt;600 volts</a:t>
            </a:r>
            <a:endParaRPr lang="en-US" sz="20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946150" y="1754188"/>
            <a:ext cx="4540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Safety</a:t>
            </a:r>
            <a:r>
              <a:rPr lang="en-US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Electrical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6096000"/>
            <a:ext cx="5420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Risk- Electrocution/Shock/Burns/Death</a:t>
            </a:r>
            <a:endParaRPr lang="en-US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outlet_safe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295400"/>
            <a:ext cx="2309841" cy="256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727</Words>
  <Application>Microsoft Office PowerPoint</Application>
  <PresentationFormat>On-screen Show (4:3)</PresentationFormat>
  <Paragraphs>145</Paragraphs>
  <Slides>23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1_Office Theme</vt:lpstr>
      <vt:lpstr>CorelDRAW!</vt:lpstr>
      <vt:lpstr>Paint Shop Pro Image</vt:lpstr>
      <vt:lpstr>Equipment Safety</vt:lpstr>
      <vt:lpstr>Laboratory Equipment</vt:lpstr>
      <vt:lpstr>When in doubt – ASK!!!</vt:lpstr>
      <vt:lpstr>Equipment hazards!!</vt:lpstr>
      <vt:lpstr>Pictogram Speak!!!</vt:lpstr>
      <vt:lpstr>Equipment Safety:  Mechanical</vt:lpstr>
      <vt:lpstr>Equipment Safety:  Mechanical</vt:lpstr>
      <vt:lpstr>Some Equipment posing Mechanical Hazards</vt:lpstr>
      <vt:lpstr>Equipment Safety:  Electrical </vt:lpstr>
      <vt:lpstr>Equipment Safety: Electrical </vt:lpstr>
      <vt:lpstr>Equipment Safety Electrical</vt:lpstr>
      <vt:lpstr>Equipment Safety :Electrical  Organize Working Space</vt:lpstr>
      <vt:lpstr>Equipment Safety Electrical Personal precautions</vt:lpstr>
      <vt:lpstr>  Electrical Safety   Extension Cords </vt:lpstr>
      <vt:lpstr>Equipment Safety  Biological </vt:lpstr>
      <vt:lpstr>Equipment Safety  Biological </vt:lpstr>
      <vt:lpstr>Equipment Safety  Chemical</vt:lpstr>
      <vt:lpstr>Equipment Safety  Laser, UV</vt:lpstr>
      <vt:lpstr>Equipment Safety:  Noise</vt:lpstr>
      <vt:lpstr>Equipment Safety:  Noise </vt:lpstr>
      <vt:lpstr>Equipment Safety:  Noise</vt:lpstr>
      <vt:lpstr>Equipment Safety: Noise Hearing Protectors</vt:lpstr>
      <vt:lpstr>Equipment Safety Program &amp;  Reporting of Equipment Adverse Incidents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Equipment Safety</dc:title>
  <dc:creator>Anu George</dc:creator>
  <cp:lastModifiedBy>Anu George</cp:lastModifiedBy>
  <cp:revision>41</cp:revision>
  <dcterms:created xsi:type="dcterms:W3CDTF">2016-02-07T07:52:34Z</dcterms:created>
  <dcterms:modified xsi:type="dcterms:W3CDTF">2016-02-14T06:17:44Z</dcterms:modified>
</cp:coreProperties>
</file>