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93" r:id="rId3"/>
    <p:sldId id="263" r:id="rId4"/>
    <p:sldId id="289" r:id="rId5"/>
    <p:sldId id="260" r:id="rId6"/>
    <p:sldId id="261" r:id="rId7"/>
    <p:sldId id="273" r:id="rId8"/>
    <p:sldId id="267" r:id="rId9"/>
    <p:sldId id="264" r:id="rId10"/>
    <p:sldId id="284" r:id="rId11"/>
    <p:sldId id="290" r:id="rId12"/>
    <p:sldId id="291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1480" y="-5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BF97D-BC68-43D3-8459-372BBC05D7A4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</dgm:pt>
    <dgm:pt modelId="{330CB375-2118-4994-A555-B47542D19BFA}">
      <dgm:prSet phldrT="[Text]"/>
      <dgm:spPr>
        <a:xfrm>
          <a:off x="363590" y="1042"/>
          <a:ext cx="806337" cy="483802"/>
        </a:xfrm>
      </dgm:spPr>
      <dgm:t>
        <a:bodyPr/>
        <a:lstStyle/>
        <a:p>
          <a:r>
            <a:rPr lang="en-US" dirty="0" smtClean="0">
              <a:latin typeface="Calibri" panose="020F0502020204030204"/>
              <a:ea typeface="+mn-ea"/>
              <a:cs typeface="+mn-cs"/>
            </a:rPr>
            <a:t>1. Estimate &amp; Plan Demand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B30EECAD-CF74-4014-ADBA-2AF32FC78480}" type="parTrans" cxnId="{63011DDA-0592-4533-B236-BC313B7718A3}">
      <dgm:prSet/>
      <dgm:spPr/>
      <dgm:t>
        <a:bodyPr/>
        <a:lstStyle/>
        <a:p>
          <a:endParaRPr lang="en-US"/>
        </a:p>
      </dgm:t>
    </dgm:pt>
    <dgm:pt modelId="{CF46FF6A-4492-45FE-A2F6-60CBEA442B85}" type="sibTrans" cxnId="{63011DDA-0592-4533-B236-BC313B7718A3}">
      <dgm:prSet/>
      <dgm:spPr>
        <a:xfrm>
          <a:off x="1240885" y="142957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2E2A8453-FFD9-4B58-9C56-F4212A37772A}">
      <dgm:prSet phldrT="[Text]"/>
      <dgm:spPr>
        <a:xfrm>
          <a:off x="1492463" y="1042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2. Plan Inventory &amp; Supply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5EBC85C2-81A2-46DE-9992-E5E6AAD718BC}" type="parTrans" cxnId="{6EEBB384-A6B9-42B4-8C9B-75AC16DC4754}">
      <dgm:prSet/>
      <dgm:spPr/>
      <dgm:t>
        <a:bodyPr/>
        <a:lstStyle/>
        <a:p>
          <a:endParaRPr lang="en-US"/>
        </a:p>
      </dgm:t>
    </dgm:pt>
    <dgm:pt modelId="{056C941F-1083-4D32-9AC0-705E0FCD5454}" type="sibTrans" cxnId="{6EEBB384-A6B9-42B4-8C9B-75AC16DC4754}">
      <dgm:prSet/>
      <dgm:spPr>
        <a:xfrm>
          <a:off x="2369758" y="142957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E82E719-3DD4-4F28-A585-79658693DE4B}">
      <dgm:prSet phldrT="[Text]"/>
      <dgm:spPr>
        <a:xfrm>
          <a:off x="2621336" y="1042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3. Place Purchase Order 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5A20BDAE-433C-4BDB-A812-0DB890902339}" type="parTrans" cxnId="{93C580CC-5C2A-4F99-9DB0-343307927CB9}">
      <dgm:prSet/>
      <dgm:spPr/>
      <dgm:t>
        <a:bodyPr/>
        <a:lstStyle/>
        <a:p>
          <a:endParaRPr lang="en-US"/>
        </a:p>
      </dgm:t>
    </dgm:pt>
    <dgm:pt modelId="{206F91C6-AB98-4813-B5D6-2893F97E7489}" type="sibTrans" cxnId="{93C580CC-5C2A-4F99-9DB0-343307927CB9}">
      <dgm:prSet/>
      <dgm:spPr>
        <a:xfrm>
          <a:off x="3498631" y="142957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6309B752-0F84-4539-A1C3-50182E008963}">
      <dgm:prSet phldrT="[Text]"/>
      <dgm:spPr>
        <a:xfrm>
          <a:off x="4879081" y="1042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5. Store Material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6DB4FC94-EB16-492E-A969-7FE5D0B4A72A}" type="parTrans" cxnId="{51DDE557-3858-4136-99A5-3D0F59DA0C9F}">
      <dgm:prSet/>
      <dgm:spPr/>
      <dgm:t>
        <a:bodyPr/>
        <a:lstStyle/>
        <a:p>
          <a:endParaRPr lang="en-US"/>
        </a:p>
      </dgm:t>
    </dgm:pt>
    <dgm:pt modelId="{D72D7ABD-2BE9-49B5-9705-E85E8B569B2F}" type="sibTrans" cxnId="{51DDE557-3858-4136-99A5-3D0F59DA0C9F}">
      <dgm:prSet/>
      <dgm:spPr>
        <a:xfrm rot="5400000">
          <a:off x="5196778" y="541288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BFC8DBC-9C1B-4115-9639-565921CC837D}">
      <dgm:prSet phldrT="[Text]"/>
      <dgm:spPr>
        <a:xfrm>
          <a:off x="3750208" y="1042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4. Receive and Inspect Material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13A4A492-C329-4527-8552-B7C3A98C0A51}" type="parTrans" cxnId="{DA8FCF18-AA10-4551-ACED-D224B0EFC42A}">
      <dgm:prSet/>
      <dgm:spPr/>
      <dgm:t>
        <a:bodyPr/>
        <a:lstStyle/>
        <a:p>
          <a:endParaRPr lang="en-US"/>
        </a:p>
      </dgm:t>
    </dgm:pt>
    <dgm:pt modelId="{CAAADD6D-A59F-414A-9AB8-A5B5B3FC3A11}" type="sibTrans" cxnId="{DA8FCF18-AA10-4551-ACED-D224B0EFC42A}">
      <dgm:prSet/>
      <dgm:spPr>
        <a:xfrm>
          <a:off x="4627504" y="142957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4D78707-FB0B-416A-AFBE-3CD74F6A8BA2}">
      <dgm:prSet phldrT="[Text]"/>
      <dgm:spPr>
        <a:xfrm>
          <a:off x="4879081" y="807380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6. Issue Material 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B7092B78-90FC-47FC-B940-39B4D963ADFF}" type="parTrans" cxnId="{3EF9AF43-288C-4A53-9B33-9D15FF7563CA}">
      <dgm:prSet/>
      <dgm:spPr/>
      <dgm:t>
        <a:bodyPr/>
        <a:lstStyle/>
        <a:p>
          <a:endParaRPr lang="en-US"/>
        </a:p>
      </dgm:t>
    </dgm:pt>
    <dgm:pt modelId="{6114EA78-93E8-4C36-9662-5A9F2D1CD9A5}" type="sibTrans" cxnId="{3EF9AF43-288C-4A53-9B33-9D15FF7563CA}">
      <dgm:prSet/>
      <dgm:spPr>
        <a:xfrm rot="10800000">
          <a:off x="4637180" y="949295"/>
          <a:ext cx="170943" cy="199971"/>
        </a:xfrm>
        <a:solidFill>
          <a:schemeClr val="tx1"/>
        </a:solidFill>
        <a:ln w="57150"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865CDED-5738-4623-BBF3-309516DBCA28}">
      <dgm:prSet phldrT="[Text]"/>
      <dgm:spPr>
        <a:xfrm>
          <a:off x="3750208" y="807380"/>
          <a:ext cx="806337" cy="483802"/>
        </a:xfrm>
      </dgm:spPr>
      <dgm:t>
        <a:bodyPr/>
        <a:lstStyle/>
        <a:p>
          <a:r>
            <a:rPr lang="en-US" smtClean="0">
              <a:latin typeface="Calibri" panose="020F0502020204030204"/>
              <a:ea typeface="+mn-ea"/>
              <a:cs typeface="+mn-cs"/>
            </a:rPr>
            <a:t>7. Review Performance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44908C49-34F0-4797-86A6-F77B6E27C094}" type="parTrans" cxnId="{4615099B-9339-4E03-ABD6-D4F473DFADF6}">
      <dgm:prSet/>
      <dgm:spPr/>
      <dgm:t>
        <a:bodyPr/>
        <a:lstStyle/>
        <a:p>
          <a:endParaRPr lang="en-US"/>
        </a:p>
      </dgm:t>
    </dgm:pt>
    <dgm:pt modelId="{C01F4EEF-E9B9-4FF8-BA3D-301730347166}" type="sibTrans" cxnId="{4615099B-9339-4E03-ABD6-D4F473DFADF6}">
      <dgm:prSet/>
      <dgm:spPr/>
      <dgm:t>
        <a:bodyPr/>
        <a:lstStyle/>
        <a:p>
          <a:endParaRPr lang="en-US"/>
        </a:p>
      </dgm:t>
    </dgm:pt>
    <dgm:pt modelId="{455CD000-FA77-4C0B-8FAB-FF5C6BE178C8}" type="pres">
      <dgm:prSet presAssocID="{C49BF97D-BC68-43D3-8459-372BBC05D7A4}" presName="diagram" presStyleCnt="0">
        <dgm:presLayoutVars>
          <dgm:dir/>
          <dgm:resizeHandles val="exact"/>
        </dgm:presLayoutVars>
      </dgm:prSet>
      <dgm:spPr/>
    </dgm:pt>
    <dgm:pt modelId="{B2D95F5A-5461-4A3F-8FFD-68FA4C2C7521}" type="pres">
      <dgm:prSet presAssocID="{330CB375-2118-4994-A555-B47542D19BFA}" presName="node" presStyleLbl="node1" presStyleIdx="0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A6FE318-3963-42FA-B4F4-F0F351FE6E3D}" type="pres">
      <dgm:prSet presAssocID="{CF46FF6A-4492-45FE-A2F6-60CBEA442B85}" presName="sibTrans" presStyleLbl="sibTrans2D1" presStyleIdx="0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B36F6041-FB86-4C59-B56F-35AED2289521}" type="pres">
      <dgm:prSet presAssocID="{CF46FF6A-4492-45FE-A2F6-60CBEA442B8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DFD33F3F-F69E-432D-8C2F-BA72B12C061D}" type="pres">
      <dgm:prSet presAssocID="{2E2A8453-FFD9-4B58-9C56-F4212A37772A}" presName="node" presStyleLbl="node1" presStyleIdx="1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46E7CD0-7949-46CB-A7E8-DD5305087377}" type="pres">
      <dgm:prSet presAssocID="{056C941F-1083-4D32-9AC0-705E0FCD5454}" presName="sibTrans" presStyleLbl="sibTrans2D1" presStyleIdx="1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F202DBFE-4365-4774-B435-3657F1406DCE}" type="pres">
      <dgm:prSet presAssocID="{056C941F-1083-4D32-9AC0-705E0FCD5454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03B6B1D8-6F70-4BFA-AEB1-B62B7D0092B6}" type="pres">
      <dgm:prSet presAssocID="{9E82E719-3DD4-4F28-A585-79658693DE4B}" presName="node" presStyleLbl="node1" presStyleIdx="2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C73FB15-1494-41B9-8DE2-1D0AE0EACF02}" type="pres">
      <dgm:prSet presAssocID="{206F91C6-AB98-4813-B5D6-2893F97E7489}" presName="sibTrans" presStyleLbl="sibTrans2D1" presStyleIdx="2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F8A5141E-27DD-4EF2-9308-72910F5AF353}" type="pres">
      <dgm:prSet presAssocID="{206F91C6-AB98-4813-B5D6-2893F97E7489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DC9B69F-1506-431F-A3ED-94D938582F81}" type="pres">
      <dgm:prSet presAssocID="{0BFC8DBC-9C1B-4115-9639-565921CC837D}" presName="node" presStyleLbl="node1" presStyleIdx="3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0E50BA6-0038-4E68-8ACB-9D7E9DC341E7}" type="pres">
      <dgm:prSet presAssocID="{CAAADD6D-A59F-414A-9AB8-A5B5B3FC3A11}" presName="sibTrans" presStyleLbl="sibTrans2D1" presStyleIdx="3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401B14AD-CA8B-41D1-B02F-FDCBE3213B40}" type="pres">
      <dgm:prSet presAssocID="{CAAADD6D-A59F-414A-9AB8-A5B5B3FC3A11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DA2E5A8-6A28-4448-9094-90C8D9E93656}" type="pres">
      <dgm:prSet presAssocID="{6309B752-0F84-4539-A1C3-50182E008963}" presName="node" presStyleLbl="node1" presStyleIdx="4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A74529C4-4A15-4771-BBF2-E069205C8233}" type="pres">
      <dgm:prSet presAssocID="{D72D7ABD-2BE9-49B5-9705-E85E8B569B2F}" presName="sibTrans" presStyleLbl="sibTrans2D1" presStyleIdx="4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747B0BD-687C-4395-8DBD-FB896DF763DE}" type="pres">
      <dgm:prSet presAssocID="{D72D7ABD-2BE9-49B5-9705-E85E8B569B2F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1ED5904D-443C-432B-8255-01A9B2ADEBE7}" type="pres">
      <dgm:prSet presAssocID="{84D78707-FB0B-416A-AFBE-3CD74F6A8BA2}" presName="node" presStyleLbl="node1" presStyleIdx="5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A0E61D1-62A5-48F0-8192-9834794061E5}" type="pres">
      <dgm:prSet presAssocID="{6114EA78-93E8-4C36-9662-5A9F2D1CD9A5}" presName="sibTrans" presStyleLbl="sibTrans2D1" presStyleIdx="5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3C4FD253-C859-40C9-94C6-AD94F55A2C90}" type="pres">
      <dgm:prSet presAssocID="{6114EA78-93E8-4C36-9662-5A9F2D1CD9A5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A39F67B1-EC3D-43FB-9A7A-673D83B605EB}" type="pres">
      <dgm:prSet presAssocID="{1865CDED-5738-4623-BBF3-309516DBCA28}" presName="node" presStyleLbl="node1" presStyleIdx="6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6EEBB384-A6B9-42B4-8C9B-75AC16DC4754}" srcId="{C49BF97D-BC68-43D3-8459-372BBC05D7A4}" destId="{2E2A8453-FFD9-4B58-9C56-F4212A37772A}" srcOrd="1" destOrd="0" parTransId="{5EBC85C2-81A2-46DE-9992-E5E6AAD718BC}" sibTransId="{056C941F-1083-4D32-9AC0-705E0FCD5454}"/>
    <dgm:cxn modelId="{19E09898-F616-4008-8D6C-C7E98F8E88E2}" type="presOf" srcId="{1865CDED-5738-4623-BBF3-309516DBCA28}" destId="{A39F67B1-EC3D-43FB-9A7A-673D83B605EB}" srcOrd="0" destOrd="0" presId="urn:microsoft.com/office/officeart/2005/8/layout/process5"/>
    <dgm:cxn modelId="{B06A43A0-7C99-4A38-8A4B-04DF3FA3E83D}" type="presOf" srcId="{2E2A8453-FFD9-4B58-9C56-F4212A37772A}" destId="{DFD33F3F-F69E-432D-8C2F-BA72B12C061D}" srcOrd="0" destOrd="0" presId="urn:microsoft.com/office/officeart/2005/8/layout/process5"/>
    <dgm:cxn modelId="{3EF9AF43-288C-4A53-9B33-9D15FF7563CA}" srcId="{C49BF97D-BC68-43D3-8459-372BBC05D7A4}" destId="{84D78707-FB0B-416A-AFBE-3CD74F6A8BA2}" srcOrd="5" destOrd="0" parTransId="{B7092B78-90FC-47FC-B940-39B4D963ADFF}" sibTransId="{6114EA78-93E8-4C36-9662-5A9F2D1CD9A5}"/>
    <dgm:cxn modelId="{56E1E14D-1D08-4EF9-AA7E-376A50FA31AE}" type="presOf" srcId="{6309B752-0F84-4539-A1C3-50182E008963}" destId="{6DA2E5A8-6A28-4448-9094-90C8D9E93656}" srcOrd="0" destOrd="0" presId="urn:microsoft.com/office/officeart/2005/8/layout/process5"/>
    <dgm:cxn modelId="{5E8C681E-6CAD-4339-A3CD-DCFB386F6CCF}" type="presOf" srcId="{9E82E719-3DD4-4F28-A585-79658693DE4B}" destId="{03B6B1D8-6F70-4BFA-AEB1-B62B7D0092B6}" srcOrd="0" destOrd="0" presId="urn:microsoft.com/office/officeart/2005/8/layout/process5"/>
    <dgm:cxn modelId="{E2151F3E-4F20-4003-A86A-52C707E42E26}" type="presOf" srcId="{84D78707-FB0B-416A-AFBE-3CD74F6A8BA2}" destId="{1ED5904D-443C-432B-8255-01A9B2ADEBE7}" srcOrd="0" destOrd="0" presId="urn:microsoft.com/office/officeart/2005/8/layout/process5"/>
    <dgm:cxn modelId="{C0710BCE-E92C-44C8-8341-1AA02C64398F}" type="presOf" srcId="{D72D7ABD-2BE9-49B5-9705-E85E8B569B2F}" destId="{A74529C4-4A15-4771-BBF2-E069205C8233}" srcOrd="0" destOrd="0" presId="urn:microsoft.com/office/officeart/2005/8/layout/process5"/>
    <dgm:cxn modelId="{91B50286-80EC-4E5E-B920-3033140470C9}" type="presOf" srcId="{330CB375-2118-4994-A555-B47542D19BFA}" destId="{B2D95F5A-5461-4A3F-8FFD-68FA4C2C7521}" srcOrd="0" destOrd="0" presId="urn:microsoft.com/office/officeart/2005/8/layout/process5"/>
    <dgm:cxn modelId="{AA200356-6767-429F-BAD7-8E52FAD16AA1}" type="presOf" srcId="{CAAADD6D-A59F-414A-9AB8-A5B5B3FC3A11}" destId="{60E50BA6-0038-4E68-8ACB-9D7E9DC341E7}" srcOrd="0" destOrd="0" presId="urn:microsoft.com/office/officeart/2005/8/layout/process5"/>
    <dgm:cxn modelId="{9D3C2B26-C4D0-43AE-80D4-60AC48863EB3}" type="presOf" srcId="{056C941F-1083-4D32-9AC0-705E0FCD5454}" destId="{146E7CD0-7949-46CB-A7E8-DD5305087377}" srcOrd="0" destOrd="0" presId="urn:microsoft.com/office/officeart/2005/8/layout/process5"/>
    <dgm:cxn modelId="{46440E3C-53BB-4757-8E4B-E2329F4BB872}" type="presOf" srcId="{6114EA78-93E8-4C36-9662-5A9F2D1CD9A5}" destId="{4A0E61D1-62A5-48F0-8192-9834794061E5}" srcOrd="0" destOrd="0" presId="urn:microsoft.com/office/officeart/2005/8/layout/process5"/>
    <dgm:cxn modelId="{51DDE557-3858-4136-99A5-3D0F59DA0C9F}" srcId="{C49BF97D-BC68-43D3-8459-372BBC05D7A4}" destId="{6309B752-0F84-4539-A1C3-50182E008963}" srcOrd="4" destOrd="0" parTransId="{6DB4FC94-EB16-492E-A969-7FE5D0B4A72A}" sibTransId="{D72D7ABD-2BE9-49B5-9705-E85E8B569B2F}"/>
    <dgm:cxn modelId="{AE3D0E14-7D03-446E-AE24-156B0238611B}" type="presOf" srcId="{CAAADD6D-A59F-414A-9AB8-A5B5B3FC3A11}" destId="{401B14AD-CA8B-41D1-B02F-FDCBE3213B40}" srcOrd="1" destOrd="0" presId="urn:microsoft.com/office/officeart/2005/8/layout/process5"/>
    <dgm:cxn modelId="{9B945EC1-FE7E-4D48-8388-17144895502E}" type="presOf" srcId="{C49BF97D-BC68-43D3-8459-372BBC05D7A4}" destId="{455CD000-FA77-4C0B-8FAB-FF5C6BE178C8}" srcOrd="0" destOrd="0" presId="urn:microsoft.com/office/officeart/2005/8/layout/process5"/>
    <dgm:cxn modelId="{73F95C19-A902-494E-A2B3-6CCCA9E13871}" type="presOf" srcId="{056C941F-1083-4D32-9AC0-705E0FCD5454}" destId="{F202DBFE-4365-4774-B435-3657F1406DCE}" srcOrd="1" destOrd="0" presId="urn:microsoft.com/office/officeart/2005/8/layout/process5"/>
    <dgm:cxn modelId="{63011DDA-0592-4533-B236-BC313B7718A3}" srcId="{C49BF97D-BC68-43D3-8459-372BBC05D7A4}" destId="{330CB375-2118-4994-A555-B47542D19BFA}" srcOrd="0" destOrd="0" parTransId="{B30EECAD-CF74-4014-ADBA-2AF32FC78480}" sibTransId="{CF46FF6A-4492-45FE-A2F6-60CBEA442B85}"/>
    <dgm:cxn modelId="{F7FD6DDC-1198-4E0C-8526-B5186B3E54FB}" type="presOf" srcId="{CF46FF6A-4492-45FE-A2F6-60CBEA442B85}" destId="{B36F6041-FB86-4C59-B56F-35AED2289521}" srcOrd="1" destOrd="0" presId="urn:microsoft.com/office/officeart/2005/8/layout/process5"/>
    <dgm:cxn modelId="{378A5370-B29D-4D31-B4A1-4918211F674E}" type="presOf" srcId="{6114EA78-93E8-4C36-9662-5A9F2D1CD9A5}" destId="{3C4FD253-C859-40C9-94C6-AD94F55A2C90}" srcOrd="1" destOrd="0" presId="urn:microsoft.com/office/officeart/2005/8/layout/process5"/>
    <dgm:cxn modelId="{4615099B-9339-4E03-ABD6-D4F473DFADF6}" srcId="{C49BF97D-BC68-43D3-8459-372BBC05D7A4}" destId="{1865CDED-5738-4623-BBF3-309516DBCA28}" srcOrd="6" destOrd="0" parTransId="{44908C49-34F0-4797-86A6-F77B6E27C094}" sibTransId="{C01F4EEF-E9B9-4FF8-BA3D-301730347166}"/>
    <dgm:cxn modelId="{990B38EE-FEAB-45EB-B24B-6D8A60408258}" type="presOf" srcId="{206F91C6-AB98-4813-B5D6-2893F97E7489}" destId="{F8A5141E-27DD-4EF2-9308-72910F5AF353}" srcOrd="1" destOrd="0" presId="urn:microsoft.com/office/officeart/2005/8/layout/process5"/>
    <dgm:cxn modelId="{F9993EA7-85E5-46C8-9FB8-698C4678F5DA}" type="presOf" srcId="{206F91C6-AB98-4813-B5D6-2893F97E7489}" destId="{1C73FB15-1494-41B9-8DE2-1D0AE0EACF02}" srcOrd="0" destOrd="0" presId="urn:microsoft.com/office/officeart/2005/8/layout/process5"/>
    <dgm:cxn modelId="{F5815EE9-62BC-4ACC-A096-36DAD4202716}" type="presOf" srcId="{0BFC8DBC-9C1B-4115-9639-565921CC837D}" destId="{8DC9B69F-1506-431F-A3ED-94D938582F81}" srcOrd="0" destOrd="0" presId="urn:microsoft.com/office/officeart/2005/8/layout/process5"/>
    <dgm:cxn modelId="{93C580CC-5C2A-4F99-9DB0-343307927CB9}" srcId="{C49BF97D-BC68-43D3-8459-372BBC05D7A4}" destId="{9E82E719-3DD4-4F28-A585-79658693DE4B}" srcOrd="2" destOrd="0" parTransId="{5A20BDAE-433C-4BDB-A812-0DB890902339}" sibTransId="{206F91C6-AB98-4813-B5D6-2893F97E7489}"/>
    <dgm:cxn modelId="{DA8FCF18-AA10-4551-ACED-D224B0EFC42A}" srcId="{C49BF97D-BC68-43D3-8459-372BBC05D7A4}" destId="{0BFC8DBC-9C1B-4115-9639-565921CC837D}" srcOrd="3" destOrd="0" parTransId="{13A4A492-C329-4527-8552-B7C3A98C0A51}" sibTransId="{CAAADD6D-A59F-414A-9AB8-A5B5B3FC3A11}"/>
    <dgm:cxn modelId="{B0B69B71-199E-44F2-A22B-3CC62A422A90}" type="presOf" srcId="{CF46FF6A-4492-45FE-A2F6-60CBEA442B85}" destId="{6A6FE318-3963-42FA-B4F4-F0F351FE6E3D}" srcOrd="0" destOrd="0" presId="urn:microsoft.com/office/officeart/2005/8/layout/process5"/>
    <dgm:cxn modelId="{5A4C2CB6-E2EA-4476-8264-2CEC22F3E93E}" type="presOf" srcId="{D72D7ABD-2BE9-49B5-9705-E85E8B569B2F}" destId="{8747B0BD-687C-4395-8DBD-FB896DF763DE}" srcOrd="1" destOrd="0" presId="urn:microsoft.com/office/officeart/2005/8/layout/process5"/>
    <dgm:cxn modelId="{06560603-4644-43F2-9C6C-7757AD8D470E}" type="presParOf" srcId="{455CD000-FA77-4C0B-8FAB-FF5C6BE178C8}" destId="{B2D95F5A-5461-4A3F-8FFD-68FA4C2C7521}" srcOrd="0" destOrd="0" presId="urn:microsoft.com/office/officeart/2005/8/layout/process5"/>
    <dgm:cxn modelId="{CAB145D4-F3A8-4236-B856-A760E30C5F87}" type="presParOf" srcId="{455CD000-FA77-4C0B-8FAB-FF5C6BE178C8}" destId="{6A6FE318-3963-42FA-B4F4-F0F351FE6E3D}" srcOrd="1" destOrd="0" presId="urn:microsoft.com/office/officeart/2005/8/layout/process5"/>
    <dgm:cxn modelId="{9F2000EB-3314-4838-8B95-694A7A57D324}" type="presParOf" srcId="{6A6FE318-3963-42FA-B4F4-F0F351FE6E3D}" destId="{B36F6041-FB86-4C59-B56F-35AED2289521}" srcOrd="0" destOrd="0" presId="urn:microsoft.com/office/officeart/2005/8/layout/process5"/>
    <dgm:cxn modelId="{BE399868-1A5C-4A35-9F70-756C7C36BE84}" type="presParOf" srcId="{455CD000-FA77-4C0B-8FAB-FF5C6BE178C8}" destId="{DFD33F3F-F69E-432D-8C2F-BA72B12C061D}" srcOrd="2" destOrd="0" presId="urn:microsoft.com/office/officeart/2005/8/layout/process5"/>
    <dgm:cxn modelId="{01983C74-ECC7-481A-8423-DC0485EAC70A}" type="presParOf" srcId="{455CD000-FA77-4C0B-8FAB-FF5C6BE178C8}" destId="{146E7CD0-7949-46CB-A7E8-DD5305087377}" srcOrd="3" destOrd="0" presId="urn:microsoft.com/office/officeart/2005/8/layout/process5"/>
    <dgm:cxn modelId="{67DFA2F6-073F-4FA9-98E0-29542573C13A}" type="presParOf" srcId="{146E7CD0-7949-46CB-A7E8-DD5305087377}" destId="{F202DBFE-4365-4774-B435-3657F1406DCE}" srcOrd="0" destOrd="0" presId="urn:microsoft.com/office/officeart/2005/8/layout/process5"/>
    <dgm:cxn modelId="{93522577-D09F-4978-8D4A-AD2AA7580943}" type="presParOf" srcId="{455CD000-FA77-4C0B-8FAB-FF5C6BE178C8}" destId="{03B6B1D8-6F70-4BFA-AEB1-B62B7D0092B6}" srcOrd="4" destOrd="0" presId="urn:microsoft.com/office/officeart/2005/8/layout/process5"/>
    <dgm:cxn modelId="{6DED2017-B9E6-4927-ADEF-9ED9DCD72D7E}" type="presParOf" srcId="{455CD000-FA77-4C0B-8FAB-FF5C6BE178C8}" destId="{1C73FB15-1494-41B9-8DE2-1D0AE0EACF02}" srcOrd="5" destOrd="0" presId="urn:microsoft.com/office/officeart/2005/8/layout/process5"/>
    <dgm:cxn modelId="{FB31B91B-35F6-4659-A78F-FC0769D5FC80}" type="presParOf" srcId="{1C73FB15-1494-41B9-8DE2-1D0AE0EACF02}" destId="{F8A5141E-27DD-4EF2-9308-72910F5AF353}" srcOrd="0" destOrd="0" presId="urn:microsoft.com/office/officeart/2005/8/layout/process5"/>
    <dgm:cxn modelId="{AD862CAB-90A5-4486-AD30-22ABB7ED4A57}" type="presParOf" srcId="{455CD000-FA77-4C0B-8FAB-FF5C6BE178C8}" destId="{8DC9B69F-1506-431F-A3ED-94D938582F81}" srcOrd="6" destOrd="0" presId="urn:microsoft.com/office/officeart/2005/8/layout/process5"/>
    <dgm:cxn modelId="{11F2236F-A61F-4081-96EC-1F137EF95C64}" type="presParOf" srcId="{455CD000-FA77-4C0B-8FAB-FF5C6BE178C8}" destId="{60E50BA6-0038-4E68-8ACB-9D7E9DC341E7}" srcOrd="7" destOrd="0" presId="urn:microsoft.com/office/officeart/2005/8/layout/process5"/>
    <dgm:cxn modelId="{9A0B8C52-1C75-4D95-835C-2B1E1CFBEBCC}" type="presParOf" srcId="{60E50BA6-0038-4E68-8ACB-9D7E9DC341E7}" destId="{401B14AD-CA8B-41D1-B02F-FDCBE3213B40}" srcOrd="0" destOrd="0" presId="urn:microsoft.com/office/officeart/2005/8/layout/process5"/>
    <dgm:cxn modelId="{F4B8E540-86CF-472D-AF2B-9436A63E7E75}" type="presParOf" srcId="{455CD000-FA77-4C0B-8FAB-FF5C6BE178C8}" destId="{6DA2E5A8-6A28-4448-9094-90C8D9E93656}" srcOrd="8" destOrd="0" presId="urn:microsoft.com/office/officeart/2005/8/layout/process5"/>
    <dgm:cxn modelId="{6739B211-0918-4CA0-B38F-04CBE09C7A5E}" type="presParOf" srcId="{455CD000-FA77-4C0B-8FAB-FF5C6BE178C8}" destId="{A74529C4-4A15-4771-BBF2-E069205C8233}" srcOrd="9" destOrd="0" presId="urn:microsoft.com/office/officeart/2005/8/layout/process5"/>
    <dgm:cxn modelId="{59F0C2F4-3E83-4596-B596-0B779FCD084D}" type="presParOf" srcId="{A74529C4-4A15-4771-BBF2-E069205C8233}" destId="{8747B0BD-687C-4395-8DBD-FB896DF763DE}" srcOrd="0" destOrd="0" presId="urn:microsoft.com/office/officeart/2005/8/layout/process5"/>
    <dgm:cxn modelId="{B7838FA8-7EE9-4EBD-85E2-3C07B21FCCC5}" type="presParOf" srcId="{455CD000-FA77-4C0B-8FAB-FF5C6BE178C8}" destId="{1ED5904D-443C-432B-8255-01A9B2ADEBE7}" srcOrd="10" destOrd="0" presId="urn:microsoft.com/office/officeart/2005/8/layout/process5"/>
    <dgm:cxn modelId="{9C6275EF-2BEC-4FDE-94DC-CF566883742A}" type="presParOf" srcId="{455CD000-FA77-4C0B-8FAB-FF5C6BE178C8}" destId="{4A0E61D1-62A5-48F0-8192-9834794061E5}" srcOrd="11" destOrd="0" presId="urn:microsoft.com/office/officeart/2005/8/layout/process5"/>
    <dgm:cxn modelId="{76B8C5BD-00A2-4354-8254-1F6B6F5DB12E}" type="presParOf" srcId="{4A0E61D1-62A5-48F0-8192-9834794061E5}" destId="{3C4FD253-C859-40C9-94C6-AD94F55A2C90}" srcOrd="0" destOrd="0" presId="urn:microsoft.com/office/officeart/2005/8/layout/process5"/>
    <dgm:cxn modelId="{E83CBB61-819C-4D39-A063-52E4B8C4BE1E}" type="presParOf" srcId="{455CD000-FA77-4C0B-8FAB-FF5C6BE178C8}" destId="{A39F67B1-EC3D-43FB-9A7A-673D83B605EB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251587-BEDB-4632-9630-ED565941351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98E95-64CC-4BAF-8EB6-007BB0D0B44D}">
      <dgm:prSet phldrT="[Text]"/>
      <dgm:spPr/>
      <dgm:t>
        <a:bodyPr/>
        <a:lstStyle/>
        <a:p>
          <a:r>
            <a:rPr lang="en-US" b="1" dirty="0" smtClean="0"/>
            <a:t>Quality of Materials </a:t>
          </a:r>
          <a:endParaRPr lang="en-US" dirty="0"/>
        </a:p>
      </dgm:t>
    </dgm:pt>
    <dgm:pt modelId="{D0F30D53-D746-4751-99E7-AD22633D12E7}" type="parTrans" cxnId="{9868E792-A7E2-4B10-83F3-D9C0547FACB4}">
      <dgm:prSet/>
      <dgm:spPr/>
      <dgm:t>
        <a:bodyPr/>
        <a:lstStyle/>
        <a:p>
          <a:endParaRPr lang="en-US"/>
        </a:p>
      </dgm:t>
    </dgm:pt>
    <dgm:pt modelId="{DADB626B-D12F-48D2-AC63-CE867982007D}" type="sibTrans" cxnId="{9868E792-A7E2-4B10-83F3-D9C0547FACB4}">
      <dgm:prSet/>
      <dgm:spPr/>
      <dgm:t>
        <a:bodyPr/>
        <a:lstStyle/>
        <a:p>
          <a:endParaRPr lang="en-US"/>
        </a:p>
      </dgm:t>
    </dgm:pt>
    <dgm:pt modelId="{57B645C4-0EF7-492A-B00C-9B71757D421D}">
      <dgm:prSet phldrT="[Text]"/>
      <dgm:spPr/>
      <dgm:t>
        <a:bodyPr/>
        <a:lstStyle/>
        <a:p>
          <a:r>
            <a:rPr lang="en-US" dirty="0" smtClean="0"/>
            <a:t>Performance Characteristics </a:t>
          </a:r>
          <a:endParaRPr lang="en-US" dirty="0"/>
        </a:p>
      </dgm:t>
    </dgm:pt>
    <dgm:pt modelId="{78EB754C-351F-495B-BD96-49993F2FAF8F}" type="parTrans" cxnId="{5B32F726-2EEA-4F6C-94F0-E85777C6336C}">
      <dgm:prSet/>
      <dgm:spPr/>
      <dgm:t>
        <a:bodyPr/>
        <a:lstStyle/>
        <a:p>
          <a:endParaRPr lang="en-US"/>
        </a:p>
      </dgm:t>
    </dgm:pt>
    <dgm:pt modelId="{64623B9D-A1AF-4887-94B4-1CA65850D186}" type="sibTrans" cxnId="{5B32F726-2EEA-4F6C-94F0-E85777C6336C}">
      <dgm:prSet/>
      <dgm:spPr/>
      <dgm:t>
        <a:bodyPr/>
        <a:lstStyle/>
        <a:p>
          <a:endParaRPr lang="en-US"/>
        </a:p>
      </dgm:t>
    </dgm:pt>
    <dgm:pt modelId="{81EB7887-9D35-4ED0-81E7-D228B38D0929}">
      <dgm:prSet phldrT="[Text]"/>
      <dgm:spPr/>
      <dgm:t>
        <a:bodyPr/>
        <a:lstStyle/>
        <a:p>
          <a:r>
            <a:rPr lang="en-US" dirty="0" smtClean="0"/>
            <a:t>Operational Characteristics </a:t>
          </a:r>
          <a:endParaRPr lang="en-US" dirty="0"/>
        </a:p>
      </dgm:t>
    </dgm:pt>
    <dgm:pt modelId="{DC9D3110-CC5D-4441-B3CF-95635C41B4D5}" type="parTrans" cxnId="{2C04E39C-23F0-441B-B77B-6679B9B65620}">
      <dgm:prSet/>
      <dgm:spPr/>
      <dgm:t>
        <a:bodyPr/>
        <a:lstStyle/>
        <a:p>
          <a:endParaRPr lang="en-US"/>
        </a:p>
      </dgm:t>
    </dgm:pt>
    <dgm:pt modelId="{39828492-E58E-4025-9FDA-582799C898D4}" type="sibTrans" cxnId="{2C04E39C-23F0-441B-B77B-6679B9B65620}">
      <dgm:prSet/>
      <dgm:spPr/>
      <dgm:t>
        <a:bodyPr/>
        <a:lstStyle/>
        <a:p>
          <a:endParaRPr lang="en-US"/>
        </a:p>
      </dgm:t>
    </dgm:pt>
    <dgm:pt modelId="{7A2D1852-9BBD-48A6-8607-18525B8C2F3C}" type="pres">
      <dgm:prSet presAssocID="{93251587-BEDB-4632-9630-ED5659413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6B06B5A5-7E37-466D-91DF-B0C54918438D}" type="pres">
      <dgm:prSet presAssocID="{FCE98E95-64CC-4BAF-8EB6-007BB0D0B44D}" presName="hierRoot1" presStyleCnt="0"/>
      <dgm:spPr/>
    </dgm:pt>
    <dgm:pt modelId="{B1579934-693A-4623-B810-63C3DDEC60A0}" type="pres">
      <dgm:prSet presAssocID="{FCE98E95-64CC-4BAF-8EB6-007BB0D0B44D}" presName="composite" presStyleCnt="0"/>
      <dgm:spPr/>
    </dgm:pt>
    <dgm:pt modelId="{C21531D9-163F-4DEC-8ABB-986EAFAA2CF7}" type="pres">
      <dgm:prSet presAssocID="{FCE98E95-64CC-4BAF-8EB6-007BB0D0B44D}" presName="background" presStyleLbl="node0" presStyleIdx="0" presStyleCnt="1"/>
      <dgm:spPr/>
    </dgm:pt>
    <dgm:pt modelId="{AD0F00B3-861E-47D1-9AC1-38AB85B68320}" type="pres">
      <dgm:prSet presAssocID="{FCE98E95-64CC-4BAF-8EB6-007BB0D0B44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66F44E-A900-4C23-A7C6-CD79E12C8690}" type="pres">
      <dgm:prSet presAssocID="{FCE98E95-64CC-4BAF-8EB6-007BB0D0B44D}" presName="hierChild2" presStyleCnt="0"/>
      <dgm:spPr/>
    </dgm:pt>
    <dgm:pt modelId="{7BFF1858-E7CF-495D-991D-9203D4F8247A}" type="pres">
      <dgm:prSet presAssocID="{78EB754C-351F-495B-BD96-49993F2FAF8F}" presName="Name10" presStyleLbl="parChTrans1D2" presStyleIdx="0" presStyleCnt="2"/>
      <dgm:spPr/>
      <dgm:t>
        <a:bodyPr/>
        <a:lstStyle/>
        <a:p>
          <a:endParaRPr lang="en-IN"/>
        </a:p>
      </dgm:t>
    </dgm:pt>
    <dgm:pt modelId="{1D0C3D86-EFEC-4D44-A117-5C2A0B28D8F6}" type="pres">
      <dgm:prSet presAssocID="{57B645C4-0EF7-492A-B00C-9B71757D421D}" presName="hierRoot2" presStyleCnt="0"/>
      <dgm:spPr/>
    </dgm:pt>
    <dgm:pt modelId="{CB7A678E-DC1B-462F-ABC3-DCF9EB592E48}" type="pres">
      <dgm:prSet presAssocID="{57B645C4-0EF7-492A-B00C-9B71757D421D}" presName="composite2" presStyleCnt="0"/>
      <dgm:spPr/>
    </dgm:pt>
    <dgm:pt modelId="{55AAA570-7F9B-4BA6-81D1-277843AD37F7}" type="pres">
      <dgm:prSet presAssocID="{57B645C4-0EF7-492A-B00C-9B71757D421D}" presName="background2" presStyleLbl="node2" presStyleIdx="0" presStyleCnt="2"/>
      <dgm:spPr/>
    </dgm:pt>
    <dgm:pt modelId="{4844903C-37EC-432E-BEBC-78790F8C7ADF}" type="pres">
      <dgm:prSet presAssocID="{57B645C4-0EF7-492A-B00C-9B71757D421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D7C7E7-6FE0-4BD3-85A4-B3E44BFB4A5A}" type="pres">
      <dgm:prSet presAssocID="{57B645C4-0EF7-492A-B00C-9B71757D421D}" presName="hierChild3" presStyleCnt="0"/>
      <dgm:spPr/>
    </dgm:pt>
    <dgm:pt modelId="{B7D7863D-B85F-4DEE-B6C8-F9226A938F8D}" type="pres">
      <dgm:prSet presAssocID="{DC9D3110-CC5D-4441-B3CF-95635C41B4D5}" presName="Name10" presStyleLbl="parChTrans1D2" presStyleIdx="1" presStyleCnt="2"/>
      <dgm:spPr/>
      <dgm:t>
        <a:bodyPr/>
        <a:lstStyle/>
        <a:p>
          <a:endParaRPr lang="en-IN"/>
        </a:p>
      </dgm:t>
    </dgm:pt>
    <dgm:pt modelId="{12AE9240-7C29-4B96-BEC2-833D9DD41215}" type="pres">
      <dgm:prSet presAssocID="{81EB7887-9D35-4ED0-81E7-D228B38D0929}" presName="hierRoot2" presStyleCnt="0"/>
      <dgm:spPr/>
    </dgm:pt>
    <dgm:pt modelId="{59BD6348-5CC6-4226-A09E-74E5C651F3FD}" type="pres">
      <dgm:prSet presAssocID="{81EB7887-9D35-4ED0-81E7-D228B38D0929}" presName="composite2" presStyleCnt="0"/>
      <dgm:spPr/>
    </dgm:pt>
    <dgm:pt modelId="{B4712ACD-C960-4BE5-A032-B711332B52EA}" type="pres">
      <dgm:prSet presAssocID="{81EB7887-9D35-4ED0-81E7-D228B38D0929}" presName="background2" presStyleLbl="node2" presStyleIdx="1" presStyleCnt="2"/>
      <dgm:spPr/>
    </dgm:pt>
    <dgm:pt modelId="{E39D3849-A1B8-40FF-85C7-184E8D3D1E72}" type="pres">
      <dgm:prSet presAssocID="{81EB7887-9D35-4ED0-81E7-D228B38D092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5391F0-7182-42D6-B8A8-8B2319063840}" type="pres">
      <dgm:prSet presAssocID="{81EB7887-9D35-4ED0-81E7-D228B38D0929}" presName="hierChild3" presStyleCnt="0"/>
      <dgm:spPr/>
    </dgm:pt>
  </dgm:ptLst>
  <dgm:cxnLst>
    <dgm:cxn modelId="{10A6D0B5-1198-436A-AE74-C683D51DC872}" type="presOf" srcId="{93251587-BEDB-4632-9630-ED565941351F}" destId="{7A2D1852-9BBD-48A6-8607-18525B8C2F3C}" srcOrd="0" destOrd="0" presId="urn:microsoft.com/office/officeart/2005/8/layout/hierarchy1"/>
    <dgm:cxn modelId="{9868E792-A7E2-4B10-83F3-D9C0547FACB4}" srcId="{93251587-BEDB-4632-9630-ED565941351F}" destId="{FCE98E95-64CC-4BAF-8EB6-007BB0D0B44D}" srcOrd="0" destOrd="0" parTransId="{D0F30D53-D746-4751-99E7-AD22633D12E7}" sibTransId="{DADB626B-D12F-48D2-AC63-CE867982007D}"/>
    <dgm:cxn modelId="{8856BB2E-8E47-448C-98D4-21D56FEBCB0E}" type="presOf" srcId="{FCE98E95-64CC-4BAF-8EB6-007BB0D0B44D}" destId="{AD0F00B3-861E-47D1-9AC1-38AB85B68320}" srcOrd="0" destOrd="0" presId="urn:microsoft.com/office/officeart/2005/8/layout/hierarchy1"/>
    <dgm:cxn modelId="{7770F330-F073-4DAC-B5C3-4CCD381DEA3F}" type="presOf" srcId="{81EB7887-9D35-4ED0-81E7-D228B38D0929}" destId="{E39D3849-A1B8-40FF-85C7-184E8D3D1E72}" srcOrd="0" destOrd="0" presId="urn:microsoft.com/office/officeart/2005/8/layout/hierarchy1"/>
    <dgm:cxn modelId="{5B32F726-2EEA-4F6C-94F0-E85777C6336C}" srcId="{FCE98E95-64CC-4BAF-8EB6-007BB0D0B44D}" destId="{57B645C4-0EF7-492A-B00C-9B71757D421D}" srcOrd="0" destOrd="0" parTransId="{78EB754C-351F-495B-BD96-49993F2FAF8F}" sibTransId="{64623B9D-A1AF-4887-94B4-1CA65850D186}"/>
    <dgm:cxn modelId="{479E0EE7-32AA-4551-A072-C49BCD861BAD}" type="presOf" srcId="{78EB754C-351F-495B-BD96-49993F2FAF8F}" destId="{7BFF1858-E7CF-495D-991D-9203D4F8247A}" srcOrd="0" destOrd="0" presId="urn:microsoft.com/office/officeart/2005/8/layout/hierarchy1"/>
    <dgm:cxn modelId="{2C04E39C-23F0-441B-B77B-6679B9B65620}" srcId="{FCE98E95-64CC-4BAF-8EB6-007BB0D0B44D}" destId="{81EB7887-9D35-4ED0-81E7-D228B38D0929}" srcOrd="1" destOrd="0" parTransId="{DC9D3110-CC5D-4441-B3CF-95635C41B4D5}" sibTransId="{39828492-E58E-4025-9FDA-582799C898D4}"/>
    <dgm:cxn modelId="{81C8CAE5-A74C-47E4-BD6C-F68F5AD3F1AD}" type="presOf" srcId="{DC9D3110-CC5D-4441-B3CF-95635C41B4D5}" destId="{B7D7863D-B85F-4DEE-B6C8-F9226A938F8D}" srcOrd="0" destOrd="0" presId="urn:microsoft.com/office/officeart/2005/8/layout/hierarchy1"/>
    <dgm:cxn modelId="{01E85F99-46AA-4C7C-BE30-0519E9D619C5}" type="presOf" srcId="{57B645C4-0EF7-492A-B00C-9B71757D421D}" destId="{4844903C-37EC-432E-BEBC-78790F8C7ADF}" srcOrd="0" destOrd="0" presId="urn:microsoft.com/office/officeart/2005/8/layout/hierarchy1"/>
    <dgm:cxn modelId="{F4324CE4-6D95-4024-B942-1BB933501C45}" type="presParOf" srcId="{7A2D1852-9BBD-48A6-8607-18525B8C2F3C}" destId="{6B06B5A5-7E37-466D-91DF-B0C54918438D}" srcOrd="0" destOrd="0" presId="urn:microsoft.com/office/officeart/2005/8/layout/hierarchy1"/>
    <dgm:cxn modelId="{A0BF31B2-7887-43CA-8127-A9CB0517DCC4}" type="presParOf" srcId="{6B06B5A5-7E37-466D-91DF-B0C54918438D}" destId="{B1579934-693A-4623-B810-63C3DDEC60A0}" srcOrd="0" destOrd="0" presId="urn:microsoft.com/office/officeart/2005/8/layout/hierarchy1"/>
    <dgm:cxn modelId="{024891C7-DCEB-4039-8992-532ADFD0D45B}" type="presParOf" srcId="{B1579934-693A-4623-B810-63C3DDEC60A0}" destId="{C21531D9-163F-4DEC-8ABB-986EAFAA2CF7}" srcOrd="0" destOrd="0" presId="urn:microsoft.com/office/officeart/2005/8/layout/hierarchy1"/>
    <dgm:cxn modelId="{1DECDA25-9FFA-4EAC-8777-43C895298001}" type="presParOf" srcId="{B1579934-693A-4623-B810-63C3DDEC60A0}" destId="{AD0F00B3-861E-47D1-9AC1-38AB85B68320}" srcOrd="1" destOrd="0" presId="urn:microsoft.com/office/officeart/2005/8/layout/hierarchy1"/>
    <dgm:cxn modelId="{7BF677F8-9DF7-42A6-A973-368A839D5221}" type="presParOf" srcId="{6B06B5A5-7E37-466D-91DF-B0C54918438D}" destId="{5466F44E-A900-4C23-A7C6-CD79E12C8690}" srcOrd="1" destOrd="0" presId="urn:microsoft.com/office/officeart/2005/8/layout/hierarchy1"/>
    <dgm:cxn modelId="{88607455-DF17-4C26-88DB-300618EEB474}" type="presParOf" srcId="{5466F44E-A900-4C23-A7C6-CD79E12C8690}" destId="{7BFF1858-E7CF-495D-991D-9203D4F8247A}" srcOrd="0" destOrd="0" presId="urn:microsoft.com/office/officeart/2005/8/layout/hierarchy1"/>
    <dgm:cxn modelId="{FC9E7A40-93D2-46D6-8087-51D8FDBED976}" type="presParOf" srcId="{5466F44E-A900-4C23-A7C6-CD79E12C8690}" destId="{1D0C3D86-EFEC-4D44-A117-5C2A0B28D8F6}" srcOrd="1" destOrd="0" presId="urn:microsoft.com/office/officeart/2005/8/layout/hierarchy1"/>
    <dgm:cxn modelId="{6DDB6435-9BAC-4DC5-9917-84565B441749}" type="presParOf" srcId="{1D0C3D86-EFEC-4D44-A117-5C2A0B28D8F6}" destId="{CB7A678E-DC1B-462F-ABC3-DCF9EB592E48}" srcOrd="0" destOrd="0" presId="urn:microsoft.com/office/officeart/2005/8/layout/hierarchy1"/>
    <dgm:cxn modelId="{EB335DD9-08AF-4F22-832F-B48F1D92B000}" type="presParOf" srcId="{CB7A678E-DC1B-462F-ABC3-DCF9EB592E48}" destId="{55AAA570-7F9B-4BA6-81D1-277843AD37F7}" srcOrd="0" destOrd="0" presId="urn:microsoft.com/office/officeart/2005/8/layout/hierarchy1"/>
    <dgm:cxn modelId="{DEF096E7-02DA-4AAE-B61E-D15416F4EE6E}" type="presParOf" srcId="{CB7A678E-DC1B-462F-ABC3-DCF9EB592E48}" destId="{4844903C-37EC-432E-BEBC-78790F8C7ADF}" srcOrd="1" destOrd="0" presId="urn:microsoft.com/office/officeart/2005/8/layout/hierarchy1"/>
    <dgm:cxn modelId="{046FDB2B-586D-4387-A67F-6356FD7399C8}" type="presParOf" srcId="{1D0C3D86-EFEC-4D44-A117-5C2A0B28D8F6}" destId="{79D7C7E7-6FE0-4BD3-85A4-B3E44BFB4A5A}" srcOrd="1" destOrd="0" presId="urn:microsoft.com/office/officeart/2005/8/layout/hierarchy1"/>
    <dgm:cxn modelId="{FC80F9C5-803D-459A-8344-C545C4AFF6B6}" type="presParOf" srcId="{5466F44E-A900-4C23-A7C6-CD79E12C8690}" destId="{B7D7863D-B85F-4DEE-B6C8-F9226A938F8D}" srcOrd="2" destOrd="0" presId="urn:microsoft.com/office/officeart/2005/8/layout/hierarchy1"/>
    <dgm:cxn modelId="{BD0362E8-1B01-4149-9D79-70BAC7F4EFBC}" type="presParOf" srcId="{5466F44E-A900-4C23-A7C6-CD79E12C8690}" destId="{12AE9240-7C29-4B96-BEC2-833D9DD41215}" srcOrd="3" destOrd="0" presId="urn:microsoft.com/office/officeart/2005/8/layout/hierarchy1"/>
    <dgm:cxn modelId="{82A9AC18-7663-4377-AA2C-7A729AA71558}" type="presParOf" srcId="{12AE9240-7C29-4B96-BEC2-833D9DD41215}" destId="{59BD6348-5CC6-4226-A09E-74E5C651F3FD}" srcOrd="0" destOrd="0" presId="urn:microsoft.com/office/officeart/2005/8/layout/hierarchy1"/>
    <dgm:cxn modelId="{50A926D1-4697-4383-81B6-ED712182079A}" type="presParOf" srcId="{59BD6348-5CC6-4226-A09E-74E5C651F3FD}" destId="{B4712ACD-C960-4BE5-A032-B711332B52EA}" srcOrd="0" destOrd="0" presId="urn:microsoft.com/office/officeart/2005/8/layout/hierarchy1"/>
    <dgm:cxn modelId="{DFA57901-B1B9-4410-8C9C-9D387E1101FD}" type="presParOf" srcId="{59BD6348-5CC6-4226-A09E-74E5C651F3FD}" destId="{E39D3849-A1B8-40FF-85C7-184E8D3D1E72}" srcOrd="1" destOrd="0" presId="urn:microsoft.com/office/officeart/2005/8/layout/hierarchy1"/>
    <dgm:cxn modelId="{6D0F46BF-6240-4D17-8EA8-7D7BD5FEBFF1}" type="presParOf" srcId="{12AE9240-7C29-4B96-BEC2-833D9DD41215}" destId="{605391F0-7182-42D6-B8A8-8B231906384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95F5A-5461-4A3F-8FFD-68FA4C2C7521}">
      <dsp:nvSpPr>
        <dsp:cNvPr id="0" name=""/>
        <dsp:cNvSpPr/>
      </dsp:nvSpPr>
      <dsp:spPr>
        <a:xfrm>
          <a:off x="1104553" y="2529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/>
              <a:ea typeface="+mn-ea"/>
              <a:cs typeface="+mn-cs"/>
            </a:rPr>
            <a:t>1. Estimate &amp; Plan Demand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1135442" y="33418"/>
        <a:ext cx="1695958" cy="992864"/>
      </dsp:txXfrm>
    </dsp:sp>
    <dsp:sp modelId="{6A6FE318-3963-42FA-B4F4-F0F351FE6E3D}">
      <dsp:nvSpPr>
        <dsp:cNvPr id="0" name=""/>
        <dsp:cNvSpPr/>
      </dsp:nvSpPr>
      <dsp:spPr>
        <a:xfrm>
          <a:off x="3016970" y="311891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016970" y="399075"/>
        <a:ext cx="260848" cy="261550"/>
      </dsp:txXfrm>
    </dsp:sp>
    <dsp:sp modelId="{DFD33F3F-F69E-432D-8C2F-BA72B12C061D}">
      <dsp:nvSpPr>
        <dsp:cNvPr id="0" name=""/>
        <dsp:cNvSpPr/>
      </dsp:nvSpPr>
      <dsp:spPr>
        <a:xfrm>
          <a:off x="3565384" y="2529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2. Plan Inventory &amp; Supply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3596273" y="33418"/>
        <a:ext cx="1695958" cy="992864"/>
      </dsp:txXfrm>
    </dsp:sp>
    <dsp:sp modelId="{146E7CD0-7949-46CB-A7E8-DD5305087377}">
      <dsp:nvSpPr>
        <dsp:cNvPr id="0" name=""/>
        <dsp:cNvSpPr/>
      </dsp:nvSpPr>
      <dsp:spPr>
        <a:xfrm>
          <a:off x="5477802" y="311891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477802" y="399075"/>
        <a:ext cx="260848" cy="261550"/>
      </dsp:txXfrm>
    </dsp:sp>
    <dsp:sp modelId="{03B6B1D8-6F70-4BFA-AEB1-B62B7D0092B6}">
      <dsp:nvSpPr>
        <dsp:cNvPr id="0" name=""/>
        <dsp:cNvSpPr/>
      </dsp:nvSpPr>
      <dsp:spPr>
        <a:xfrm>
          <a:off x="6026216" y="2529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3. Place Purchase Order 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6057105" y="33418"/>
        <a:ext cx="1695958" cy="992864"/>
      </dsp:txXfrm>
    </dsp:sp>
    <dsp:sp modelId="{1C73FB15-1494-41B9-8DE2-1D0AE0EACF02}">
      <dsp:nvSpPr>
        <dsp:cNvPr id="0" name=""/>
        <dsp:cNvSpPr/>
      </dsp:nvSpPr>
      <dsp:spPr>
        <a:xfrm rot="5400000">
          <a:off x="6718764" y="1180213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6774309" y="1211852"/>
        <a:ext cx="261550" cy="260848"/>
      </dsp:txXfrm>
    </dsp:sp>
    <dsp:sp modelId="{8DC9B69F-1506-431F-A3ED-94D938582F81}">
      <dsp:nvSpPr>
        <dsp:cNvPr id="0" name=""/>
        <dsp:cNvSpPr/>
      </dsp:nvSpPr>
      <dsp:spPr>
        <a:xfrm>
          <a:off x="6026216" y="1760266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4. Receive and Inspect Material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6057105" y="1791155"/>
        <a:ext cx="1695958" cy="992864"/>
      </dsp:txXfrm>
    </dsp:sp>
    <dsp:sp modelId="{60E50BA6-0038-4E68-8ACB-9D7E9DC341E7}">
      <dsp:nvSpPr>
        <dsp:cNvPr id="0" name=""/>
        <dsp:cNvSpPr/>
      </dsp:nvSpPr>
      <dsp:spPr>
        <a:xfrm rot="10800000">
          <a:off x="5498895" y="2069628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5610687" y="2156812"/>
        <a:ext cx="260848" cy="261550"/>
      </dsp:txXfrm>
    </dsp:sp>
    <dsp:sp modelId="{6DA2E5A8-6A28-4448-9094-90C8D9E93656}">
      <dsp:nvSpPr>
        <dsp:cNvPr id="0" name=""/>
        <dsp:cNvSpPr/>
      </dsp:nvSpPr>
      <dsp:spPr>
        <a:xfrm>
          <a:off x="3565384" y="1760266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5. Store Material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3596273" y="1791155"/>
        <a:ext cx="1695958" cy="992864"/>
      </dsp:txXfrm>
    </dsp:sp>
    <dsp:sp modelId="{A74529C4-4A15-4771-BBF2-E069205C8233}">
      <dsp:nvSpPr>
        <dsp:cNvPr id="0" name=""/>
        <dsp:cNvSpPr/>
      </dsp:nvSpPr>
      <dsp:spPr>
        <a:xfrm rot="10800000">
          <a:off x="3038063" y="2069628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149855" y="2156812"/>
        <a:ext cx="260848" cy="261550"/>
      </dsp:txXfrm>
    </dsp:sp>
    <dsp:sp modelId="{1ED5904D-443C-432B-8255-01A9B2ADEBE7}">
      <dsp:nvSpPr>
        <dsp:cNvPr id="0" name=""/>
        <dsp:cNvSpPr/>
      </dsp:nvSpPr>
      <dsp:spPr>
        <a:xfrm>
          <a:off x="1104553" y="1760266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6. Issue Material 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1135442" y="1791155"/>
        <a:ext cx="1695958" cy="992864"/>
      </dsp:txXfrm>
    </dsp:sp>
    <dsp:sp modelId="{4A0E61D1-62A5-48F0-8192-9834794061E5}">
      <dsp:nvSpPr>
        <dsp:cNvPr id="0" name=""/>
        <dsp:cNvSpPr/>
      </dsp:nvSpPr>
      <dsp:spPr>
        <a:xfrm rot="5400000">
          <a:off x="1797101" y="2937950"/>
          <a:ext cx="372640" cy="435918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 w="57150"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852646" y="2969589"/>
        <a:ext cx="261550" cy="260848"/>
      </dsp:txXfrm>
    </dsp:sp>
    <dsp:sp modelId="{A39F67B1-EC3D-43FB-9A7A-673D83B605EB}">
      <dsp:nvSpPr>
        <dsp:cNvPr id="0" name=""/>
        <dsp:cNvSpPr/>
      </dsp:nvSpPr>
      <dsp:spPr>
        <a:xfrm>
          <a:off x="1104553" y="3518003"/>
          <a:ext cx="1757736" cy="10546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 panose="020F0502020204030204"/>
              <a:ea typeface="+mn-ea"/>
              <a:cs typeface="+mn-cs"/>
            </a:rPr>
            <a:t>7. Review Performance</a:t>
          </a:r>
          <a:endParaRPr lang="en-US" sz="2000" kern="1200" dirty="0">
            <a:latin typeface="Calibri" panose="020F0502020204030204"/>
            <a:ea typeface="+mn-ea"/>
            <a:cs typeface="+mn-cs"/>
          </a:endParaRPr>
        </a:p>
      </dsp:txBody>
      <dsp:txXfrm>
        <a:off x="1135442" y="3548892"/>
        <a:ext cx="1695958" cy="992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7863D-B85F-4DEE-B6C8-F9226A938F8D}">
      <dsp:nvSpPr>
        <dsp:cNvPr id="0" name=""/>
        <dsp:cNvSpPr/>
      </dsp:nvSpPr>
      <dsp:spPr>
        <a:xfrm>
          <a:off x="3510885" y="1533267"/>
          <a:ext cx="1474155" cy="701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095"/>
              </a:lnTo>
              <a:lnTo>
                <a:pt x="1474155" y="478095"/>
              </a:lnTo>
              <a:lnTo>
                <a:pt x="1474155" y="7015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F1858-E7CF-495D-991D-9203D4F8247A}">
      <dsp:nvSpPr>
        <dsp:cNvPr id="0" name=""/>
        <dsp:cNvSpPr/>
      </dsp:nvSpPr>
      <dsp:spPr>
        <a:xfrm>
          <a:off x="2036730" y="1533267"/>
          <a:ext cx="1474155" cy="701564"/>
        </a:xfrm>
        <a:custGeom>
          <a:avLst/>
          <a:gdLst/>
          <a:ahLst/>
          <a:cxnLst/>
          <a:rect l="0" t="0" r="0" b="0"/>
          <a:pathLst>
            <a:path>
              <a:moveTo>
                <a:pt x="1474155" y="0"/>
              </a:moveTo>
              <a:lnTo>
                <a:pt x="1474155" y="478095"/>
              </a:lnTo>
              <a:lnTo>
                <a:pt x="0" y="478095"/>
              </a:lnTo>
              <a:lnTo>
                <a:pt x="0" y="7015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531D9-163F-4DEC-8ABB-986EAFAA2CF7}">
      <dsp:nvSpPr>
        <dsp:cNvPr id="0" name=""/>
        <dsp:cNvSpPr/>
      </dsp:nvSpPr>
      <dsp:spPr>
        <a:xfrm>
          <a:off x="2304758" y="1485"/>
          <a:ext cx="2412254" cy="1531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F00B3-861E-47D1-9AC1-38AB85B68320}">
      <dsp:nvSpPr>
        <dsp:cNvPr id="0" name=""/>
        <dsp:cNvSpPr/>
      </dsp:nvSpPr>
      <dsp:spPr>
        <a:xfrm>
          <a:off x="2572786" y="256112"/>
          <a:ext cx="2412254" cy="15317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Quality of Materials </a:t>
          </a:r>
          <a:endParaRPr lang="en-US" sz="2800" kern="1200" dirty="0"/>
        </a:p>
      </dsp:txBody>
      <dsp:txXfrm>
        <a:off x="2617650" y="300976"/>
        <a:ext cx="2322526" cy="1442053"/>
      </dsp:txXfrm>
    </dsp:sp>
    <dsp:sp modelId="{55AAA570-7F9B-4BA6-81D1-277843AD37F7}">
      <dsp:nvSpPr>
        <dsp:cNvPr id="0" name=""/>
        <dsp:cNvSpPr/>
      </dsp:nvSpPr>
      <dsp:spPr>
        <a:xfrm>
          <a:off x="830602" y="2234831"/>
          <a:ext cx="2412254" cy="1531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4903C-37EC-432E-BEBC-78790F8C7ADF}">
      <dsp:nvSpPr>
        <dsp:cNvPr id="0" name=""/>
        <dsp:cNvSpPr/>
      </dsp:nvSpPr>
      <dsp:spPr>
        <a:xfrm>
          <a:off x="1098631" y="2489457"/>
          <a:ext cx="2412254" cy="15317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Characteristics </a:t>
          </a:r>
          <a:endParaRPr lang="en-US" sz="2800" kern="1200" dirty="0"/>
        </a:p>
      </dsp:txBody>
      <dsp:txXfrm>
        <a:off x="1143495" y="2534321"/>
        <a:ext cx="2322526" cy="1442053"/>
      </dsp:txXfrm>
    </dsp:sp>
    <dsp:sp modelId="{B4712ACD-C960-4BE5-A032-B711332B52EA}">
      <dsp:nvSpPr>
        <dsp:cNvPr id="0" name=""/>
        <dsp:cNvSpPr/>
      </dsp:nvSpPr>
      <dsp:spPr>
        <a:xfrm>
          <a:off x="3778914" y="2234831"/>
          <a:ext cx="2412254" cy="1531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D3849-A1B8-40FF-85C7-184E8D3D1E72}">
      <dsp:nvSpPr>
        <dsp:cNvPr id="0" name=""/>
        <dsp:cNvSpPr/>
      </dsp:nvSpPr>
      <dsp:spPr>
        <a:xfrm>
          <a:off x="4046942" y="2489457"/>
          <a:ext cx="2412254" cy="15317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Operational Characteristics </a:t>
          </a:r>
          <a:endParaRPr lang="en-US" sz="2800" kern="1200" dirty="0"/>
        </a:p>
      </dsp:txBody>
      <dsp:txXfrm>
        <a:off x="4091806" y="2534321"/>
        <a:ext cx="2322526" cy="1442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1C997-5DE7-4DB3-B48B-ECB5ABA91D88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32395-29A5-43C3-BA03-2D36E457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90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14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11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5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60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8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01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9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9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0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1F4E6D-60E1-4E3D-8911-DB8DDACC5B5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332D9B-42DC-4C75-9956-01AA7435B65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9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/>
              <a:t>INVENTORY MANAGEMENT 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00B0F0"/>
                </a:solidFill>
              </a:rPr>
              <a:t>ISO 15189: 5.3</a:t>
            </a:r>
            <a:endParaRPr lang="en-IN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Quality </a:t>
            </a:r>
            <a:r>
              <a:rPr lang="en-US" sz="3600" b="1" dirty="0"/>
              <a:t>of Materials In </a:t>
            </a:r>
            <a:r>
              <a:rPr lang="en-US" sz="3600" b="1" dirty="0" smtClean="0"/>
              <a:t>Laboratory: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WHY technical inputs are required in inventory planning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417365"/>
              </p:ext>
            </p:extLst>
          </p:nvPr>
        </p:nvGraphicFramePr>
        <p:xfrm>
          <a:off x="768350" y="2222629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36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Performance Characteristics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 smtClean="0"/>
              <a:t>Things to assess before purchase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 smtClean="0"/>
              <a:t>Precision</a:t>
            </a:r>
            <a:endParaRPr lang="en-IN" dirty="0" smtClean="0"/>
          </a:p>
          <a:p>
            <a:pPr lvl="0"/>
            <a:r>
              <a:rPr lang="en-US" dirty="0" smtClean="0"/>
              <a:t>Accuracy</a:t>
            </a:r>
            <a:endParaRPr lang="en-IN" dirty="0" smtClean="0"/>
          </a:p>
          <a:p>
            <a:pPr lvl="0"/>
            <a:r>
              <a:rPr lang="en-US" dirty="0" smtClean="0"/>
              <a:t>Linearity (Analytical Range)</a:t>
            </a:r>
            <a:endParaRPr lang="en-IN" dirty="0" smtClean="0"/>
          </a:p>
          <a:p>
            <a:pPr lvl="0"/>
            <a:r>
              <a:rPr lang="en-US" dirty="0" smtClean="0"/>
              <a:t>Analytical Sensitivity</a:t>
            </a:r>
            <a:endParaRPr lang="en-IN" dirty="0" smtClean="0"/>
          </a:p>
          <a:p>
            <a:pPr lvl="0"/>
            <a:r>
              <a:rPr lang="en-US" dirty="0" smtClean="0"/>
              <a:t>Analytical Specificity </a:t>
            </a:r>
            <a:endParaRPr lang="en-IN" dirty="0" smtClean="0"/>
          </a:p>
          <a:p>
            <a:pPr lvl="0"/>
            <a:r>
              <a:rPr lang="en-US" dirty="0" smtClean="0"/>
              <a:t>Biological Reference Interval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Consequences of failing to do this pre-purchase evaluation</a:t>
            </a:r>
            <a:endParaRPr lang="en-IN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Unacceptable Imprecision leading to uncontrollable CVs</a:t>
            </a:r>
          </a:p>
          <a:p>
            <a:r>
              <a:rPr lang="en-IN" dirty="0" smtClean="0"/>
              <a:t>Failing Proficiency tests</a:t>
            </a:r>
          </a:p>
          <a:p>
            <a:r>
              <a:rPr lang="en-IN" dirty="0" smtClean="0"/>
              <a:t>False Negatives</a:t>
            </a:r>
          </a:p>
          <a:p>
            <a:r>
              <a:rPr lang="en-IN" dirty="0"/>
              <a:t>False Positives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74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Operational Characteristics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591273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/>
              <a:t>Things to assess before purchase</a:t>
            </a:r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8096" y="2558473"/>
            <a:ext cx="3566160" cy="375088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Test complexity, </a:t>
            </a:r>
            <a:endParaRPr lang="en-IN" dirty="0" smtClean="0"/>
          </a:p>
          <a:p>
            <a:pPr lvl="0"/>
            <a:r>
              <a:rPr lang="en-US" dirty="0" smtClean="0"/>
              <a:t>Turnaround time (TAT)</a:t>
            </a:r>
            <a:endParaRPr lang="en-IN" dirty="0" smtClean="0"/>
          </a:p>
          <a:p>
            <a:pPr lvl="0"/>
            <a:r>
              <a:rPr lang="en-US" dirty="0" smtClean="0"/>
              <a:t>Compatibility with current equipment/infrastructure/LIS</a:t>
            </a:r>
            <a:endParaRPr lang="en-IN" dirty="0" smtClean="0"/>
          </a:p>
          <a:p>
            <a:pPr lvl="0"/>
            <a:r>
              <a:rPr lang="en-US" dirty="0" smtClean="0"/>
              <a:t>Type and quantity of sample required</a:t>
            </a:r>
            <a:endParaRPr lang="en-IN" dirty="0" smtClean="0"/>
          </a:p>
          <a:p>
            <a:pPr lvl="0"/>
            <a:r>
              <a:rPr lang="en-US" dirty="0" smtClean="0"/>
              <a:t>Patient/sample preparation required</a:t>
            </a:r>
            <a:endParaRPr lang="en-IN" dirty="0" smtClean="0"/>
          </a:p>
          <a:p>
            <a:pPr lvl="0"/>
            <a:r>
              <a:rPr lang="en-US" dirty="0" smtClean="0"/>
              <a:t>Pre-analytical acceptance criteria and possible errors</a:t>
            </a:r>
            <a:endParaRPr lang="en-IN" dirty="0" smtClean="0"/>
          </a:p>
          <a:p>
            <a:pPr lvl="0"/>
            <a:r>
              <a:rPr lang="en-US" dirty="0" smtClean="0"/>
              <a:t>Sample storage criteria</a:t>
            </a:r>
            <a:endParaRPr lang="en-IN" dirty="0" smtClean="0"/>
          </a:p>
          <a:p>
            <a:pPr lvl="0"/>
            <a:r>
              <a:rPr lang="en-US" dirty="0" smtClean="0"/>
              <a:t>Staffing/training requirements</a:t>
            </a:r>
            <a:endParaRPr lang="en-IN" dirty="0" smtClean="0"/>
          </a:p>
          <a:p>
            <a:pPr lvl="0"/>
            <a:r>
              <a:rPr lang="en-US" dirty="0" smtClean="0"/>
              <a:t>IQC/EQA requirements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1958110"/>
            <a:ext cx="3566160" cy="508000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/>
              <a:t>Consequences of failing to do this pre-purchase evaluation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503055"/>
            <a:ext cx="3566160" cy="3806305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Effort and training intensive method</a:t>
            </a:r>
          </a:p>
          <a:p>
            <a:pPr marL="0" indent="0">
              <a:buNone/>
            </a:pPr>
            <a:r>
              <a:rPr lang="en-IN" dirty="0" smtClean="0"/>
              <a:t>Delayed reports</a:t>
            </a:r>
          </a:p>
          <a:p>
            <a:pPr marL="0" indent="0">
              <a:buNone/>
            </a:pPr>
            <a:r>
              <a:rPr lang="en-IN" dirty="0" smtClean="0"/>
              <a:t>Disturbed path of workflow, error </a:t>
            </a:r>
          </a:p>
          <a:p>
            <a:pPr marL="0" indent="0">
              <a:buNone/>
            </a:pPr>
            <a:r>
              <a:rPr lang="en-IN" dirty="0" smtClean="0"/>
              <a:t>Compromised patient care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8740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7295249" cy="96649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management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653309"/>
            <a:ext cx="8043395" cy="46560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dirty="0"/>
          </a:p>
          <a:p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454749"/>
              </p:ext>
            </p:extLst>
          </p:nvPr>
        </p:nvGraphicFramePr>
        <p:xfrm>
          <a:off x="720438" y="1978892"/>
          <a:ext cx="7527634" cy="378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526"/>
                <a:gridCol w="297410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Activity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Management Involvement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Purchase of Materials or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√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Supplier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√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Quantity</a:t>
                      </a:r>
                      <a:r>
                        <a:rPr lang="en-US" baseline="0" dirty="0" smtClean="0"/>
                        <a:t> Management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√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Reception of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444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Storage of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√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Acceptance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Within Lab Inventory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Disposal of Unused And Expired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√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Documentation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5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7162800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871870" y="1807535"/>
            <a:ext cx="2647507" cy="15842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52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Quantity,  quality,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499191"/>
            <a:ext cx="8003764" cy="481016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/>
              <a:t>Quantity Management</a:t>
            </a:r>
            <a:endParaRPr lang="en-US" b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dirty="0" smtClean="0"/>
              <a:t>Demand </a:t>
            </a:r>
            <a:r>
              <a:rPr lang="en-IN" dirty="0"/>
              <a:t>Forecasting &amp; Planning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dirty="0" smtClean="0"/>
              <a:t>Inventory </a:t>
            </a:r>
            <a:r>
              <a:rPr lang="en-IN" dirty="0"/>
              <a:t>Movement Control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dirty="0" smtClean="0"/>
              <a:t>Consumption</a:t>
            </a:r>
            <a:r>
              <a:rPr lang="en-IN" dirty="0"/>
              <a:t>, Inventory and Operations Planning (CIOP)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dirty="0" smtClean="0"/>
              <a:t>Tools </a:t>
            </a:r>
            <a:r>
              <a:rPr lang="en-IN" dirty="0"/>
              <a:t>and techniques </a:t>
            </a:r>
          </a:p>
          <a:p>
            <a:r>
              <a:rPr lang="en-US" b="1" dirty="0" smtClean="0"/>
              <a:t>Quality Management</a:t>
            </a:r>
            <a:endParaRPr lang="en-US" b="1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Ensuring Fitness for purpose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Acceptance </a:t>
            </a:r>
            <a:r>
              <a:rPr lang="en-US" dirty="0" smtClean="0"/>
              <a:t>testing</a:t>
            </a:r>
          </a:p>
          <a:p>
            <a:pPr marL="0" lvl="0" indent="0">
              <a:buNone/>
            </a:pPr>
            <a:r>
              <a:rPr lang="en-US" b="1" dirty="0" smtClean="0"/>
              <a:t>Process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Receipt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Storage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Safety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Discarding </a:t>
            </a:r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93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0526" y="2318327"/>
            <a:ext cx="6615577" cy="3980210"/>
            <a:chOff x="1161441" y="1437285"/>
            <a:chExt cx="4861252" cy="4861252"/>
          </a:xfrm>
        </p:grpSpPr>
        <p:sp>
          <p:nvSpPr>
            <p:cNvPr id="8" name="Freeform 7"/>
            <p:cNvSpPr/>
            <p:nvPr/>
          </p:nvSpPr>
          <p:spPr>
            <a:xfrm>
              <a:off x="2734058" y="3008378"/>
              <a:ext cx="1716018" cy="1719066"/>
            </a:xfrm>
            <a:custGeom>
              <a:avLst/>
              <a:gdLst>
                <a:gd name="connsiteX0" fmla="*/ 0 w 1716018"/>
                <a:gd name="connsiteY0" fmla="*/ 859533 h 1719066"/>
                <a:gd name="connsiteX1" fmla="*/ 858009 w 1716018"/>
                <a:gd name="connsiteY1" fmla="*/ 0 h 1719066"/>
                <a:gd name="connsiteX2" fmla="*/ 1716018 w 1716018"/>
                <a:gd name="connsiteY2" fmla="*/ 859533 h 1719066"/>
                <a:gd name="connsiteX3" fmla="*/ 858009 w 1716018"/>
                <a:gd name="connsiteY3" fmla="*/ 1719066 h 1719066"/>
                <a:gd name="connsiteX4" fmla="*/ 0 w 1716018"/>
                <a:gd name="connsiteY4" fmla="*/ 859533 h 1719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6018" h="1719066">
                  <a:moveTo>
                    <a:pt x="0" y="859533"/>
                  </a:moveTo>
                  <a:cubicBezTo>
                    <a:pt x="0" y="384826"/>
                    <a:pt x="384144" y="0"/>
                    <a:pt x="858009" y="0"/>
                  </a:cubicBezTo>
                  <a:cubicBezTo>
                    <a:pt x="1331874" y="0"/>
                    <a:pt x="1716018" y="384826"/>
                    <a:pt x="1716018" y="859533"/>
                  </a:cubicBezTo>
                  <a:cubicBezTo>
                    <a:pt x="1716018" y="1334240"/>
                    <a:pt x="1331874" y="1719066"/>
                    <a:pt x="858009" y="1719066"/>
                  </a:cubicBezTo>
                  <a:cubicBezTo>
                    <a:pt x="384144" y="1719066"/>
                    <a:pt x="0" y="1334240"/>
                    <a:pt x="0" y="859533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4005" tIns="264451" rIns="264005" bIns="26445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0000"/>
                  </a:solidFill>
                </a:rPr>
                <a:t>Why??</a:t>
              </a:r>
              <a:endParaRPr lang="en-US" sz="20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 rot="16200000">
              <a:off x="3480845" y="2874439"/>
              <a:ext cx="222445" cy="45433"/>
            </a:xfrm>
            <a:custGeom>
              <a:avLst/>
              <a:gdLst>
                <a:gd name="connsiteX0" fmla="*/ 0 w 222445"/>
                <a:gd name="connsiteY0" fmla="*/ 22716 h 45433"/>
                <a:gd name="connsiteX1" fmla="*/ 222445 w 222445"/>
                <a:gd name="connsiteY1" fmla="*/ 22716 h 4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2445" h="45433">
                  <a:moveTo>
                    <a:pt x="0" y="22716"/>
                  </a:moveTo>
                  <a:lnTo>
                    <a:pt x="222445" y="22716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361" tIns="17155" rIns="118362" bIns="1715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917744" y="1437285"/>
              <a:ext cx="1348647" cy="1348647"/>
            </a:xfrm>
            <a:custGeom>
              <a:avLst/>
              <a:gdLst>
                <a:gd name="connsiteX0" fmla="*/ 0 w 1348647"/>
                <a:gd name="connsiteY0" fmla="*/ 674324 h 1348647"/>
                <a:gd name="connsiteX1" fmla="*/ 674324 w 1348647"/>
                <a:gd name="connsiteY1" fmla="*/ 0 h 1348647"/>
                <a:gd name="connsiteX2" fmla="*/ 1348648 w 1348647"/>
                <a:gd name="connsiteY2" fmla="*/ 674324 h 1348647"/>
                <a:gd name="connsiteX3" fmla="*/ 674324 w 1348647"/>
                <a:gd name="connsiteY3" fmla="*/ 1348648 h 1348647"/>
                <a:gd name="connsiteX4" fmla="*/ 0 w 1348647"/>
                <a:gd name="connsiteY4" fmla="*/ 674324 h 134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647" h="1348647">
                  <a:moveTo>
                    <a:pt x="0" y="674324"/>
                  </a:moveTo>
                  <a:cubicBezTo>
                    <a:pt x="0" y="301905"/>
                    <a:pt x="301905" y="0"/>
                    <a:pt x="674324" y="0"/>
                  </a:cubicBezTo>
                  <a:cubicBezTo>
                    <a:pt x="1046743" y="0"/>
                    <a:pt x="1348648" y="301905"/>
                    <a:pt x="1348648" y="674324"/>
                  </a:cubicBezTo>
                  <a:cubicBezTo>
                    <a:pt x="1348648" y="1046743"/>
                    <a:pt x="1046743" y="1348648"/>
                    <a:pt x="674324" y="1348648"/>
                  </a:cubicBezTo>
                  <a:cubicBezTo>
                    <a:pt x="301905" y="1348648"/>
                    <a:pt x="0" y="1046743"/>
                    <a:pt x="0" y="67432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665" tIns="207665" rIns="207665" bIns="20766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Balance Demand and Supply</a:t>
              </a:r>
              <a:endParaRPr lang="en-US" sz="16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450077" y="3845195"/>
              <a:ext cx="223969" cy="45433"/>
            </a:xfrm>
            <a:custGeom>
              <a:avLst/>
              <a:gdLst>
                <a:gd name="connsiteX0" fmla="*/ 0 w 223969"/>
                <a:gd name="connsiteY0" fmla="*/ 22716 h 45433"/>
                <a:gd name="connsiteX1" fmla="*/ 223969 w 223969"/>
                <a:gd name="connsiteY1" fmla="*/ 22716 h 4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3969" h="45433">
                  <a:moveTo>
                    <a:pt x="0" y="22716"/>
                  </a:moveTo>
                  <a:lnTo>
                    <a:pt x="223969" y="22716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085" tIns="17117" rIns="119086" bIns="17118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74046" y="3193588"/>
              <a:ext cx="1348647" cy="1348647"/>
            </a:xfrm>
            <a:custGeom>
              <a:avLst/>
              <a:gdLst>
                <a:gd name="connsiteX0" fmla="*/ 0 w 1348647"/>
                <a:gd name="connsiteY0" fmla="*/ 674324 h 1348647"/>
                <a:gd name="connsiteX1" fmla="*/ 674324 w 1348647"/>
                <a:gd name="connsiteY1" fmla="*/ 0 h 1348647"/>
                <a:gd name="connsiteX2" fmla="*/ 1348648 w 1348647"/>
                <a:gd name="connsiteY2" fmla="*/ 674324 h 1348647"/>
                <a:gd name="connsiteX3" fmla="*/ 674324 w 1348647"/>
                <a:gd name="connsiteY3" fmla="*/ 1348648 h 1348647"/>
                <a:gd name="connsiteX4" fmla="*/ 0 w 1348647"/>
                <a:gd name="connsiteY4" fmla="*/ 674324 h 134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647" h="1348647">
                  <a:moveTo>
                    <a:pt x="0" y="674324"/>
                  </a:moveTo>
                  <a:cubicBezTo>
                    <a:pt x="0" y="301905"/>
                    <a:pt x="301905" y="0"/>
                    <a:pt x="674324" y="0"/>
                  </a:cubicBezTo>
                  <a:cubicBezTo>
                    <a:pt x="1046743" y="0"/>
                    <a:pt x="1348648" y="301905"/>
                    <a:pt x="1348648" y="674324"/>
                  </a:cubicBezTo>
                  <a:cubicBezTo>
                    <a:pt x="1348648" y="1046743"/>
                    <a:pt x="1046743" y="1348648"/>
                    <a:pt x="674324" y="1348648"/>
                  </a:cubicBezTo>
                  <a:cubicBezTo>
                    <a:pt x="301905" y="1348648"/>
                    <a:pt x="0" y="1046743"/>
                    <a:pt x="0" y="67432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665" tIns="207665" rIns="207665" bIns="20766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Minimize Response Time</a:t>
              </a:r>
              <a:endParaRPr lang="en-US" sz="1600" kern="1200" dirty="0"/>
            </a:p>
          </p:txBody>
        </p:sp>
        <p:sp>
          <p:nvSpPr>
            <p:cNvPr id="13" name="Freeform 12"/>
            <p:cNvSpPr/>
            <p:nvPr/>
          </p:nvSpPr>
          <p:spPr>
            <a:xfrm rot="5400000">
              <a:off x="3480845" y="4815951"/>
              <a:ext cx="222445" cy="45433"/>
            </a:xfrm>
            <a:custGeom>
              <a:avLst/>
              <a:gdLst>
                <a:gd name="connsiteX0" fmla="*/ 0 w 222445"/>
                <a:gd name="connsiteY0" fmla="*/ 22716 h 45433"/>
                <a:gd name="connsiteX1" fmla="*/ 222445 w 222445"/>
                <a:gd name="connsiteY1" fmla="*/ 22716 h 4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2445" h="45433">
                  <a:moveTo>
                    <a:pt x="0" y="22716"/>
                  </a:moveTo>
                  <a:lnTo>
                    <a:pt x="222445" y="22716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361" tIns="17155" rIns="118362" bIns="1715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917744" y="4949890"/>
              <a:ext cx="1348647" cy="1348647"/>
            </a:xfrm>
            <a:custGeom>
              <a:avLst/>
              <a:gdLst>
                <a:gd name="connsiteX0" fmla="*/ 0 w 1348647"/>
                <a:gd name="connsiteY0" fmla="*/ 674324 h 1348647"/>
                <a:gd name="connsiteX1" fmla="*/ 674324 w 1348647"/>
                <a:gd name="connsiteY1" fmla="*/ 0 h 1348647"/>
                <a:gd name="connsiteX2" fmla="*/ 1348648 w 1348647"/>
                <a:gd name="connsiteY2" fmla="*/ 674324 h 1348647"/>
                <a:gd name="connsiteX3" fmla="*/ 674324 w 1348647"/>
                <a:gd name="connsiteY3" fmla="*/ 1348648 h 1348647"/>
                <a:gd name="connsiteX4" fmla="*/ 0 w 1348647"/>
                <a:gd name="connsiteY4" fmla="*/ 674324 h 134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647" h="1348647">
                  <a:moveTo>
                    <a:pt x="0" y="674324"/>
                  </a:moveTo>
                  <a:cubicBezTo>
                    <a:pt x="0" y="301905"/>
                    <a:pt x="301905" y="0"/>
                    <a:pt x="674324" y="0"/>
                  </a:cubicBezTo>
                  <a:cubicBezTo>
                    <a:pt x="1046743" y="0"/>
                    <a:pt x="1348648" y="301905"/>
                    <a:pt x="1348648" y="674324"/>
                  </a:cubicBezTo>
                  <a:cubicBezTo>
                    <a:pt x="1348648" y="1046743"/>
                    <a:pt x="1046743" y="1348648"/>
                    <a:pt x="674324" y="1348648"/>
                  </a:cubicBezTo>
                  <a:cubicBezTo>
                    <a:pt x="301905" y="1348648"/>
                    <a:pt x="0" y="1046743"/>
                    <a:pt x="0" y="67432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665" tIns="207665" rIns="207665" bIns="20766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Cater to variability</a:t>
              </a:r>
              <a:endParaRPr lang="en-US" sz="1600" kern="1200" dirty="0"/>
            </a:p>
          </p:txBody>
        </p:sp>
        <p:sp>
          <p:nvSpPr>
            <p:cNvPr id="15" name="Freeform 14"/>
            <p:cNvSpPr/>
            <p:nvPr/>
          </p:nvSpPr>
          <p:spPr>
            <a:xfrm rot="21600000">
              <a:off x="2510089" y="3845195"/>
              <a:ext cx="223970" cy="45433"/>
            </a:xfrm>
            <a:custGeom>
              <a:avLst/>
              <a:gdLst>
                <a:gd name="connsiteX0" fmla="*/ 0 w 223969"/>
                <a:gd name="connsiteY0" fmla="*/ 22716 h 45433"/>
                <a:gd name="connsiteX1" fmla="*/ 223969 w 223969"/>
                <a:gd name="connsiteY1" fmla="*/ 22716 h 4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3969" h="45433">
                  <a:moveTo>
                    <a:pt x="223969" y="22717"/>
                  </a:moveTo>
                  <a:lnTo>
                    <a:pt x="0" y="22717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085" tIns="17117" rIns="119087" bIns="17118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161441" y="3193588"/>
              <a:ext cx="1348647" cy="1348647"/>
            </a:xfrm>
            <a:custGeom>
              <a:avLst/>
              <a:gdLst>
                <a:gd name="connsiteX0" fmla="*/ 0 w 1348647"/>
                <a:gd name="connsiteY0" fmla="*/ 674324 h 1348647"/>
                <a:gd name="connsiteX1" fmla="*/ 674324 w 1348647"/>
                <a:gd name="connsiteY1" fmla="*/ 0 h 1348647"/>
                <a:gd name="connsiteX2" fmla="*/ 1348648 w 1348647"/>
                <a:gd name="connsiteY2" fmla="*/ 674324 h 1348647"/>
                <a:gd name="connsiteX3" fmla="*/ 674324 w 1348647"/>
                <a:gd name="connsiteY3" fmla="*/ 1348648 h 1348647"/>
                <a:gd name="connsiteX4" fmla="*/ 0 w 1348647"/>
                <a:gd name="connsiteY4" fmla="*/ 674324 h 134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647" h="1348647">
                  <a:moveTo>
                    <a:pt x="0" y="674324"/>
                  </a:moveTo>
                  <a:cubicBezTo>
                    <a:pt x="0" y="301905"/>
                    <a:pt x="301905" y="0"/>
                    <a:pt x="674324" y="0"/>
                  </a:cubicBezTo>
                  <a:cubicBezTo>
                    <a:pt x="1046743" y="0"/>
                    <a:pt x="1348648" y="301905"/>
                    <a:pt x="1348648" y="674324"/>
                  </a:cubicBezTo>
                  <a:cubicBezTo>
                    <a:pt x="1348648" y="1046743"/>
                    <a:pt x="1046743" y="1348648"/>
                    <a:pt x="674324" y="1348648"/>
                  </a:cubicBezTo>
                  <a:cubicBezTo>
                    <a:pt x="301905" y="1348648"/>
                    <a:pt x="0" y="1046743"/>
                    <a:pt x="0" y="67432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665" tIns="207665" rIns="207665" bIns="20766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Manage Supply Economics</a:t>
              </a:r>
              <a:endParaRPr lang="en-US" sz="1600" kern="1200" dirty="0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Quantity Management</a:t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95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Objectives of Inventory Planning</a:t>
            </a:r>
            <a:endPara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Making available supply of materials in specified quantity and quality and maintaining the continuity of supply at the most economic cost- to Demand Forecasting &amp; Planning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Minimizing the investment in materials and inventory carrying cost - </a:t>
            </a:r>
            <a:r>
              <a:rPr lang="en-US" dirty="0" smtClean="0"/>
              <a:t>Inventory Planning &amp; Control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7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4070" y="514297"/>
            <a:ext cx="8273445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Demand Forecast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4070" y="2023418"/>
            <a:ext cx="3776801" cy="8229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Demand forecast is used for: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8301" y="2904565"/>
            <a:ext cx="3868340" cy="3285098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of supply and ordering of materials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of resources e.g. equipment, manpower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Budgeting of costs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of new tests/ services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000909" y="2140364"/>
            <a:ext cx="4143161" cy="54172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Factors </a:t>
            </a:r>
            <a:r>
              <a:rPr lang="en-US" b="1" dirty="0">
                <a:solidFill>
                  <a:schemeClr val="tx1"/>
                </a:solidFill>
              </a:rPr>
              <a:t>that Influence </a:t>
            </a:r>
            <a:r>
              <a:rPr lang="en-US" b="1" dirty="0" smtClean="0">
                <a:solidFill>
                  <a:schemeClr val="tx1"/>
                </a:solidFill>
              </a:rPr>
              <a:t>Demand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697941" y="2904564"/>
            <a:ext cx="5145251" cy="3381435"/>
            <a:chOff x="2487073" y="2235948"/>
            <a:chExt cx="8914488" cy="4389120"/>
          </a:xfrm>
        </p:grpSpPr>
        <p:sp>
          <p:nvSpPr>
            <p:cNvPr id="11" name="Arc 10"/>
            <p:cNvSpPr/>
            <p:nvPr/>
          </p:nvSpPr>
          <p:spPr>
            <a:xfrm>
              <a:off x="2487073" y="2235948"/>
              <a:ext cx="4700111" cy="4389120"/>
            </a:xfrm>
            <a:prstGeom prst="arc">
              <a:avLst>
                <a:gd name="adj1" fmla="val 17104109"/>
                <a:gd name="adj2" fmla="val 4302162"/>
              </a:avLst>
            </a:prstGeom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41169" y="2235948"/>
              <a:ext cx="1185862" cy="118586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0088" y="3739896"/>
              <a:ext cx="1188720" cy="118872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4832" y="5285232"/>
              <a:ext cx="1188720" cy="118872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727031" y="2275071"/>
              <a:ext cx="19075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Historical Demand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988811" y="4061175"/>
              <a:ext cx="3412750" cy="1382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External Factors </a:t>
              </a:r>
            </a:p>
            <a:p>
              <a:r>
                <a:rPr lang="en-US" dirty="0" smtClean="0"/>
                <a:t>e.g. Weather, Epidemics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35464" y="5509824"/>
              <a:ext cx="3663602" cy="908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Health Campaigns and Programs</a:t>
              </a:r>
              <a:endParaRPr lang="en-US" dirty="0"/>
            </a:p>
          </p:txBody>
        </p:sp>
      </p:grpSp>
      <p:pic>
        <p:nvPicPr>
          <p:cNvPr id="18" name="Picture 2" descr="Image result for design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07564" y="3611152"/>
            <a:ext cx="1618955" cy="165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446695" y="1746587"/>
            <a:ext cx="8514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Demand Forecasting is estimating future demand of a product, material or service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78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Terms &amp; Terminology 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/>
              </a:rPr>
              <a:t>Re-order when stock reaches minimum level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N" dirty="0">
                <a:latin typeface="Calibri" panose="020F0502020204030204"/>
              </a:rPr>
              <a:t>Minimum stock -  Amount of stock required to support testing operations until additional supplies are received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N" dirty="0">
                <a:latin typeface="Calibri" panose="020F0502020204030204"/>
              </a:rPr>
              <a:t>Lead time – Time between placing an order and receiving it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N" dirty="0">
                <a:latin typeface="Calibri" panose="020F0502020204030204"/>
              </a:rPr>
              <a:t>Maximum usage – number of test kits used in a given time period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/>
            </a:endParaRPr>
          </a:p>
          <a:p>
            <a:pPr algn="just"/>
            <a:endParaRPr lang="en-US" dirty="0">
              <a:latin typeface="Calibri" panose="020F05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295400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en-US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7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265" y="605118"/>
            <a:ext cx="7851469" cy="100852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Process </a:t>
            </a:r>
            <a:r>
              <a:rPr lang="en-US" sz="360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of Demand, Forecasting and Inventory Management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o="urn:schemas-microsoft-com:office:office" xmlns:v="urn:schemas-microsoft-com:vml" xmlns:w10="urn:schemas-microsoft-com:office:word" xmlns:w="http://schemas.openxmlformats.org/wordprocessingml/2006/main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88B1E15C-E4C6-42DA-85A2-7D71F7DEB3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798962"/>
              </p:ext>
            </p:extLst>
          </p:nvPr>
        </p:nvGraphicFramePr>
        <p:xfrm>
          <a:off x="127747" y="1865965"/>
          <a:ext cx="8888506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3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574" y="598557"/>
            <a:ext cx="82296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How to Implement Inventory Control</a:t>
            </a:r>
          </a:p>
        </p:txBody>
      </p:sp>
      <p:sp>
        <p:nvSpPr>
          <p:cNvPr id="13317" name="Oval 11"/>
          <p:cNvSpPr>
            <a:spLocks noChangeArrowheads="1"/>
          </p:cNvSpPr>
          <p:nvPr/>
        </p:nvSpPr>
        <p:spPr bwMode="auto">
          <a:xfrm>
            <a:off x="3314700" y="2743200"/>
            <a:ext cx="3124200" cy="2057400"/>
          </a:xfrm>
          <a:prstGeom prst="ellipse">
            <a:avLst/>
          </a:prstGeom>
          <a:solidFill>
            <a:srgbClr val="FFCC00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3162300" y="3238619"/>
            <a:ext cx="312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b="1" dirty="0" smtClean="0"/>
              <a:t>INVENTORY CONTROL</a:t>
            </a:r>
            <a:endParaRPr lang="en-US" altLang="en-US" b="1" dirty="0"/>
          </a:p>
        </p:txBody>
      </p:sp>
      <p:sp>
        <p:nvSpPr>
          <p:cNvPr id="13319" name="Oval 13"/>
          <p:cNvSpPr>
            <a:spLocks noChangeArrowheads="1"/>
          </p:cNvSpPr>
          <p:nvPr/>
        </p:nvSpPr>
        <p:spPr bwMode="auto">
          <a:xfrm>
            <a:off x="3657600" y="1295400"/>
            <a:ext cx="2438400" cy="12192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477000" y="2209800"/>
            <a:ext cx="2209800" cy="12954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6324600" y="4191000"/>
            <a:ext cx="2362200" cy="15240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Oval 16"/>
          <p:cNvSpPr>
            <a:spLocks noChangeArrowheads="1"/>
          </p:cNvSpPr>
          <p:nvPr/>
        </p:nvSpPr>
        <p:spPr bwMode="auto">
          <a:xfrm>
            <a:off x="3733800" y="5029200"/>
            <a:ext cx="2362200" cy="13716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Oval 17"/>
          <p:cNvSpPr>
            <a:spLocks noChangeArrowheads="1"/>
          </p:cNvSpPr>
          <p:nvPr/>
        </p:nvSpPr>
        <p:spPr bwMode="auto">
          <a:xfrm>
            <a:off x="1143000" y="4038600"/>
            <a:ext cx="2362200" cy="16764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4" name="Oval 18"/>
          <p:cNvSpPr>
            <a:spLocks noChangeArrowheads="1"/>
          </p:cNvSpPr>
          <p:nvPr/>
        </p:nvSpPr>
        <p:spPr bwMode="auto">
          <a:xfrm>
            <a:off x="1143000" y="2057400"/>
            <a:ext cx="2133600" cy="1447800"/>
          </a:xfrm>
          <a:prstGeom prst="ellipse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3285565" y="1427601"/>
            <a:ext cx="2743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sz="2400" b="1" dirty="0"/>
              <a:t>Assign responsibility</a:t>
            </a:r>
          </a:p>
        </p:txBody>
      </p:sp>
      <p:sp>
        <p:nvSpPr>
          <p:cNvPr id="13326" name="Text Box 20"/>
          <p:cNvSpPr txBox="1">
            <a:spLocks noChangeArrowheads="1"/>
          </p:cNvSpPr>
          <p:nvPr/>
        </p:nvSpPr>
        <p:spPr bwMode="auto">
          <a:xfrm>
            <a:off x="6610350" y="2541657"/>
            <a:ext cx="1828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sz="2000" b="1"/>
              <a:t>Analyze</a:t>
            </a:r>
            <a:br>
              <a:rPr lang="en-US" altLang="en-US" sz="2000" b="1"/>
            </a:br>
            <a:r>
              <a:rPr lang="en-US" altLang="en-US" sz="2000" b="1"/>
              <a:t> needs</a:t>
            </a:r>
          </a:p>
        </p:txBody>
      </p:sp>
      <p:sp>
        <p:nvSpPr>
          <p:cNvPr id="13327" name="Text Box 21"/>
          <p:cNvSpPr txBox="1">
            <a:spLocks noChangeArrowheads="1"/>
          </p:cNvSpPr>
          <p:nvPr/>
        </p:nvSpPr>
        <p:spPr bwMode="auto">
          <a:xfrm>
            <a:off x="6096000" y="4419600"/>
            <a:ext cx="25146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SzPct val="115000"/>
              <a:buFont typeface="Wingdings" panose="05000000000000000000" pitchFamily="2" charset="2"/>
              <a:buNone/>
            </a:pPr>
            <a:r>
              <a:rPr lang="en-US" altLang="en-US" sz="1800" b="1" dirty="0"/>
              <a:t>Establish </a:t>
            </a:r>
            <a:br>
              <a:rPr lang="en-US" altLang="en-US" sz="1800" b="1" dirty="0"/>
            </a:br>
            <a:r>
              <a:rPr lang="en-US" altLang="en-US" sz="1800" b="1" dirty="0"/>
              <a:t>minimum stock needs</a:t>
            </a:r>
          </a:p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endParaRPr lang="en-US" altLang="en-US" sz="1800" b="1" dirty="0"/>
          </a:p>
        </p:txBody>
      </p:sp>
      <p:sp>
        <p:nvSpPr>
          <p:cNvPr id="13328" name="Text Box 22"/>
          <p:cNvSpPr txBox="1">
            <a:spLocks noChangeArrowheads="1"/>
          </p:cNvSpPr>
          <p:nvPr/>
        </p:nvSpPr>
        <p:spPr bwMode="auto">
          <a:xfrm>
            <a:off x="3429000" y="5257802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sz="1800" b="1" dirty="0"/>
              <a:t>Develop </a:t>
            </a:r>
            <a:br>
              <a:rPr lang="en-US" altLang="en-US" sz="1800" b="1" dirty="0"/>
            </a:br>
            <a:r>
              <a:rPr lang="en-US" altLang="en-US" sz="1800" b="1" dirty="0"/>
              <a:t>forms and logs</a:t>
            </a:r>
          </a:p>
        </p:txBody>
      </p:sp>
      <p:sp>
        <p:nvSpPr>
          <p:cNvPr id="13329" name="Text Box 23"/>
          <p:cNvSpPr txBox="1">
            <a:spLocks noChangeArrowheads="1"/>
          </p:cNvSpPr>
          <p:nvPr/>
        </p:nvSpPr>
        <p:spPr bwMode="auto">
          <a:xfrm>
            <a:off x="762000" y="4343400"/>
            <a:ext cx="2743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sz="1800" b="1" dirty="0"/>
              <a:t>Establish </a:t>
            </a:r>
            <a:br>
              <a:rPr lang="en-US" altLang="en-US" sz="1800" b="1" dirty="0"/>
            </a:br>
            <a:r>
              <a:rPr lang="en-US" altLang="en-US" sz="1800" b="1" dirty="0"/>
              <a:t>system for </a:t>
            </a:r>
            <a:br>
              <a:rPr lang="en-US" altLang="en-US" sz="1800" b="1" dirty="0"/>
            </a:br>
            <a:r>
              <a:rPr lang="en-US" altLang="en-US" sz="1800" b="1" dirty="0"/>
              <a:t>receiving, storing</a:t>
            </a:r>
          </a:p>
        </p:txBody>
      </p:sp>
      <p:sp>
        <p:nvSpPr>
          <p:cNvPr id="13330" name="Text Box 24"/>
          <p:cNvSpPr txBox="1">
            <a:spLocks noChangeArrowheads="1"/>
          </p:cNvSpPr>
          <p:nvPr/>
        </p:nvSpPr>
        <p:spPr bwMode="auto">
          <a:xfrm>
            <a:off x="711574" y="2247781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algn="l" eaLnBrk="0" hangingPunct="0">
              <a:buSzPct val="75000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 typeface="Wingdings" panose="05000000000000000000" pitchFamily="2" charset="2"/>
              <a:buNone/>
            </a:pPr>
            <a:r>
              <a:rPr lang="en-US" altLang="en-US" sz="1800" b="1" dirty="0"/>
              <a:t>Maintain </a:t>
            </a:r>
            <a:br>
              <a:rPr lang="en-US" altLang="en-US" sz="1800" b="1" dirty="0"/>
            </a:br>
            <a:r>
              <a:rPr lang="en-US" altLang="en-US" sz="1800" b="1" dirty="0"/>
              <a:t>inventory system</a:t>
            </a:r>
            <a:br>
              <a:rPr lang="en-US" altLang="en-US" sz="1800" b="1" dirty="0"/>
            </a:br>
            <a:r>
              <a:rPr lang="en-US" altLang="en-US" sz="1800" b="1" dirty="0"/>
              <a:t> in all storage areas</a:t>
            </a:r>
          </a:p>
        </p:txBody>
      </p:sp>
      <p:sp>
        <p:nvSpPr>
          <p:cNvPr id="13331" name="Line 25"/>
          <p:cNvSpPr>
            <a:spLocks noChangeShapeType="1"/>
          </p:cNvSpPr>
          <p:nvPr/>
        </p:nvSpPr>
        <p:spPr bwMode="auto">
          <a:xfrm>
            <a:off x="48768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6"/>
          <p:cNvSpPr>
            <a:spLocks noChangeShapeType="1"/>
          </p:cNvSpPr>
          <p:nvPr/>
        </p:nvSpPr>
        <p:spPr bwMode="auto">
          <a:xfrm flipH="1">
            <a:off x="6172200" y="3048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7"/>
          <p:cNvSpPr>
            <a:spLocks noChangeShapeType="1"/>
          </p:cNvSpPr>
          <p:nvPr/>
        </p:nvSpPr>
        <p:spPr bwMode="auto">
          <a:xfrm>
            <a:off x="6172200" y="4343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8"/>
          <p:cNvSpPr>
            <a:spLocks noChangeShapeType="1"/>
          </p:cNvSpPr>
          <p:nvPr/>
        </p:nvSpPr>
        <p:spPr bwMode="auto">
          <a:xfrm>
            <a:off x="4876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9"/>
          <p:cNvSpPr>
            <a:spLocks noChangeShapeType="1"/>
          </p:cNvSpPr>
          <p:nvPr/>
        </p:nvSpPr>
        <p:spPr bwMode="auto">
          <a:xfrm flipH="1">
            <a:off x="3124200" y="4343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30"/>
          <p:cNvSpPr>
            <a:spLocks noChangeShapeType="1"/>
          </p:cNvSpPr>
          <p:nvPr/>
        </p:nvSpPr>
        <p:spPr bwMode="auto">
          <a:xfrm>
            <a:off x="3276600" y="2895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8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1370</TotalTime>
  <Words>439</Words>
  <Application>Microsoft Office PowerPoint</Application>
  <PresentationFormat>On-screen Show (4:3)</PresentationFormat>
  <Paragraphs>116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Integral</vt:lpstr>
      <vt:lpstr>INVENTORY MANAGEMENT </vt:lpstr>
      <vt:lpstr>PowerPoint Presentation</vt:lpstr>
      <vt:lpstr>Quantity,  quality, process</vt:lpstr>
      <vt:lpstr>Quantity Management </vt:lpstr>
      <vt:lpstr>Objectives of Inventory Planning</vt:lpstr>
      <vt:lpstr>Demand Forecast</vt:lpstr>
      <vt:lpstr>Basic Terms &amp; Terminology </vt:lpstr>
      <vt:lpstr>Process of Demand, Forecasting and Inventory Management </vt:lpstr>
      <vt:lpstr>How to Implement Inventory Control</vt:lpstr>
      <vt:lpstr>Quality of Materials In Laboratory: WHY technical inputs are required in inventory planning</vt:lpstr>
      <vt:lpstr>Performance Characteristics</vt:lpstr>
      <vt:lpstr>Operational Characteristics </vt:lpstr>
      <vt:lpstr>Process 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Chhavi Garg</dc:creator>
  <cp:lastModifiedBy>Dr. Anu George</cp:lastModifiedBy>
  <cp:revision>26</cp:revision>
  <dcterms:created xsi:type="dcterms:W3CDTF">2017-10-01T17:05:38Z</dcterms:created>
  <dcterms:modified xsi:type="dcterms:W3CDTF">2018-03-23T07:40:38Z</dcterms:modified>
</cp:coreProperties>
</file>