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6B013-C3F9-43F8-82FC-22D1C1E22F46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4CDAC-1553-4E32-A2C6-6D57FA96D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0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D009-ACDA-4CAE-AD31-3AD1837960B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8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F66E-5590-41D4-8058-E15F61CF0610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8818-1900-4F3A-80C7-448A4061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4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F66E-5590-41D4-8058-E15F61CF0610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8818-1900-4F3A-80C7-448A4061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2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F66E-5590-41D4-8058-E15F61CF0610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8818-1900-4F3A-80C7-448A4061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2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80565"/>
            <a:ext cx="2362200" cy="1696871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n>
                  <a:noFill/>
                </a:ln>
                <a:solidFill>
                  <a:srgbClr val="0069D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89252" y="2580565"/>
            <a:ext cx="2362200" cy="1696871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n>
                  <a:noFill/>
                </a:ln>
                <a:solidFill>
                  <a:srgbClr val="0069D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30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F66E-5590-41D4-8058-E15F61CF0610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8818-1900-4F3A-80C7-448A4061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5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F66E-5590-41D4-8058-E15F61CF0610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8818-1900-4F3A-80C7-448A4061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2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F66E-5590-41D4-8058-E15F61CF0610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8818-1900-4F3A-80C7-448A4061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8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F66E-5590-41D4-8058-E15F61CF0610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8818-1900-4F3A-80C7-448A4061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9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F66E-5590-41D4-8058-E15F61CF0610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8818-1900-4F3A-80C7-448A4061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48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F66E-5590-41D4-8058-E15F61CF0610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8818-1900-4F3A-80C7-448A4061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5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F66E-5590-41D4-8058-E15F61CF0610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8818-1900-4F3A-80C7-448A4061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F66E-5590-41D4-8058-E15F61CF0610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E8818-1900-4F3A-80C7-448A4061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8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8F66E-5590-41D4-8058-E15F61CF0610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E8818-1900-4F3A-80C7-448A4061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8.tiff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66800"/>
            <a:ext cx="9144000" cy="4876800"/>
          </a:xfrm>
          <a:prstGeom prst="rect">
            <a:avLst/>
          </a:prstGeom>
          <a:solidFill>
            <a:srgbClr val="B8DC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7" name="Picture 2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098" y="1295400"/>
            <a:ext cx="454680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BDPAS-GAZIacronym-13975dft3-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84445" r="84444"/>
          <a:stretch/>
        </p:blipFill>
        <p:spPr bwMode="auto">
          <a:xfrm>
            <a:off x="6834189" y="6029694"/>
            <a:ext cx="1015227" cy="8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03223" y="6169090"/>
            <a:ext cx="6054803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1600" b="1" kern="1500" spc="170" dirty="0" err="1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MoHFW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/CDC / </a:t>
            </a:r>
            <a:r>
              <a:rPr lang="en-US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BD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Partnership Project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97861" y="6048743"/>
            <a:ext cx="0" cy="722376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-32776" y="1056968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-32776" y="5937046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77164" y="6045466"/>
            <a:ext cx="0" cy="722376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47764" y="1052575"/>
            <a:ext cx="6629400" cy="369332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24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LABS FOR LIFE PROJECT - INDIA</a:t>
            </a:r>
            <a:endParaRPr lang="en-US" sz="1400" b="1" kern="1500" spc="170" dirty="0">
              <a:solidFill>
                <a:srgbClr val="0069D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11" y="38101"/>
            <a:ext cx="571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" y="6048744"/>
            <a:ext cx="854395" cy="71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57018" y="4841792"/>
            <a:ext cx="25931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rgbClr val="0000FF"/>
                </a:solidFill>
              </a:rPr>
              <a:t>Equipment Management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" r="1534"/>
          <a:stretch/>
        </p:blipFill>
        <p:spPr bwMode="auto">
          <a:xfrm>
            <a:off x="3030241" y="2362200"/>
            <a:ext cx="305380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bd_3_rgb_lbg_2_25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2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09800"/>
            <a:ext cx="8080131" cy="402073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MAINTENANCE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74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MQ is used to describe and document regular maintenance and repairs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MQ covers all necessary measures entailing cleaning, maintenance and repair.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Details of this are given in subsequent sections.</a:t>
            </a:r>
          </a:p>
          <a:p>
            <a:pPr marL="514350" lvl="2" indent="-514350">
              <a:buFont typeface="+mj-lt"/>
              <a:buAutoNum type="romanUcPeriod"/>
            </a:pPr>
            <a:r>
              <a:rPr lang="en-US" b="1" dirty="0" smtClean="0"/>
              <a:t>Maintenance plan</a:t>
            </a:r>
          </a:p>
          <a:p>
            <a:pPr marL="514350" lvl="2" indent="-514350">
              <a:buFont typeface="+mj-lt"/>
              <a:buAutoNum type="romanUcPeriod"/>
            </a:pPr>
            <a:r>
              <a:rPr lang="en-US" b="1" dirty="0" smtClean="0"/>
              <a:t>Preventive Maintenance </a:t>
            </a:r>
            <a:endParaRPr lang="en-US" dirty="0" smtClean="0"/>
          </a:p>
          <a:p>
            <a:pPr marL="514350" lvl="2" indent="-514350">
              <a:buFont typeface="+mj-lt"/>
              <a:buAutoNum type="romanUcPeriod"/>
            </a:pPr>
            <a:r>
              <a:rPr lang="en-US" b="1" dirty="0" smtClean="0"/>
              <a:t>Troubleshooting- Determining the source and cause of the problem</a:t>
            </a:r>
            <a:endParaRPr lang="en-US" dirty="0" smtClean="0"/>
          </a:p>
          <a:p>
            <a:pPr marL="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>
                <a:solidFill>
                  <a:srgbClr val="0068D0"/>
                </a:solidFill>
                <a:latin typeface="+mj-lt"/>
              </a:rPr>
              <a:t>Maintenance Qualification (MQ)</a:t>
            </a:r>
            <a:r>
              <a:rPr lang="en-US" sz="4000" b="1" u="sng" dirty="0">
                <a:solidFill>
                  <a:srgbClr val="0068D0"/>
                </a:solidFill>
                <a:latin typeface="+mj-lt"/>
              </a:rPr>
              <a:t> </a:t>
            </a:r>
            <a:endParaRPr lang="en-US" sz="4000" b="1" dirty="0">
              <a:solidFill>
                <a:srgbClr val="0068D0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49164" y="284765"/>
            <a:ext cx="9235440" cy="912760"/>
            <a:chOff x="-49164" y="70465"/>
            <a:chExt cx="9235440" cy="912760"/>
          </a:xfrm>
        </p:grpSpPr>
        <p:pic>
          <p:nvPicPr>
            <p:cNvPr id="5" name="Picture 4" descr="C:\Users\10068093\AppData\Local\Microsoft\Windows\Temporary Internet Files\Content.IE5\6JFKA9U3\MC900438065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871" y="70465"/>
              <a:ext cx="910304" cy="882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-49164" y="975032"/>
              <a:ext cx="9235440" cy="8193"/>
            </a:xfrm>
            <a:prstGeom prst="line">
              <a:avLst/>
            </a:prstGeom>
            <a:ln w="19050" cmpd="sng">
              <a:solidFill>
                <a:srgbClr val="0069D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" descr="P:\ADARSH\BD INDIA PHOTOGRAPHS\DOoc+Nurse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298" y="221380"/>
              <a:ext cx="796393" cy="5197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Content Placeholder 3" descr="Description: cid:image001.png@01D11D6D.57A24C70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6217886"/>
            <a:ext cx="1038124" cy="466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42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Daily, Weekly and Monthly maintenance procedures must be performed as per the manufacturer’s specifications</a:t>
            </a:r>
          </a:p>
          <a:p>
            <a:pPr marL="0" lvl="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 smtClean="0">
                <a:solidFill>
                  <a:srgbClr val="0068D0"/>
                </a:solidFill>
                <a:latin typeface="+mj-lt"/>
              </a:rPr>
              <a:t>Maintenance – GROUND RULE</a:t>
            </a:r>
            <a:endParaRPr lang="en-US" sz="4000" b="1" dirty="0">
              <a:solidFill>
                <a:srgbClr val="0068D0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49164" y="284765"/>
            <a:ext cx="9235440" cy="912760"/>
            <a:chOff x="-49164" y="70465"/>
            <a:chExt cx="9235440" cy="912760"/>
          </a:xfrm>
        </p:grpSpPr>
        <p:pic>
          <p:nvPicPr>
            <p:cNvPr id="5" name="Picture 4" descr="C:\Users\10068093\AppData\Local\Microsoft\Windows\Temporary Internet Files\Content.IE5\6JFKA9U3\MC900438065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871" y="70465"/>
              <a:ext cx="910304" cy="882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-49164" y="975032"/>
              <a:ext cx="9235440" cy="8193"/>
            </a:xfrm>
            <a:prstGeom prst="line">
              <a:avLst/>
            </a:prstGeom>
            <a:ln w="19050" cmpd="sng">
              <a:solidFill>
                <a:srgbClr val="0069D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" descr="P:\ADARSH\BD INDIA PHOTOGRAPHS\DOoc+Nurse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298" y="221380"/>
              <a:ext cx="796393" cy="5197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Content Placeholder 3" descr="Description: cid:image001.png@01D11D6D.57A24C70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6217886"/>
            <a:ext cx="1038124" cy="466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23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1" y="1565618"/>
            <a:ext cx="7696200" cy="2091983"/>
          </a:xfrm>
        </p:spPr>
        <p:txBody>
          <a:bodyPr/>
          <a:lstStyle/>
          <a:p>
            <a:r>
              <a:rPr lang="en-US" dirty="0"/>
              <a:t>A maintenance plan will </a:t>
            </a:r>
            <a:r>
              <a:rPr lang="en-US" b="1" dirty="0"/>
              <a:t>include preventive maintenance procedures as well as inventory management, troubleshooting, and repair of equipment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68D0"/>
                </a:solidFill>
              </a:rPr>
              <a:t>Maintenance Plan</a:t>
            </a:r>
            <a:endParaRPr lang="en-US" sz="4000" b="1" dirty="0">
              <a:solidFill>
                <a:srgbClr val="0068D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733801"/>
            <a:ext cx="4981575" cy="2869829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3" descr="Description: cid:image001.png@01D11D6D.57A24C7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6217886"/>
            <a:ext cx="1038124" cy="4666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-49164" y="381000"/>
            <a:ext cx="9235440" cy="912760"/>
            <a:chOff x="-49164" y="70465"/>
            <a:chExt cx="9235440" cy="912760"/>
          </a:xfrm>
        </p:grpSpPr>
        <p:pic>
          <p:nvPicPr>
            <p:cNvPr id="7" name="Picture 6" descr="C:\Users\10068093\AppData\Local\Microsoft\Windows\Temporary Internet Files\Content.IE5\6JFKA9U3\MC90043806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871" y="70465"/>
              <a:ext cx="910304" cy="882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-49164" y="975032"/>
              <a:ext cx="9235440" cy="8193"/>
            </a:xfrm>
            <a:prstGeom prst="line">
              <a:avLst/>
            </a:prstGeom>
            <a:ln w="19050" cmpd="sng">
              <a:solidFill>
                <a:srgbClr val="0069D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" descr="P:\ADARSH\BD INDIA PHOTOGRAPHS\DOoc+Nurse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298" y="221380"/>
              <a:ext cx="796393" cy="5197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7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09801"/>
            <a:ext cx="3962400" cy="3657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When implementing an equipment maintenance program, some of the initial steps will include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/>
              <a:t>Assigning responsibility </a:t>
            </a:r>
            <a:r>
              <a:rPr lang="en-US" dirty="0" smtClean="0"/>
              <a:t>for </a:t>
            </a:r>
            <a:r>
              <a:rPr lang="en-US" dirty="0"/>
              <a:t>equipment maintenance and calibration.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Training staff on the use and maintenance of the equipment, and assure that all staff understand their specific responsibilities.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Developing the format for records, logs and forms.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68D0"/>
                </a:solidFill>
              </a:rPr>
              <a:t>Maintenance Plan</a:t>
            </a:r>
            <a:endParaRPr lang="en-US" sz="4000" b="1" dirty="0">
              <a:solidFill>
                <a:srgbClr val="0068D0"/>
              </a:solidFill>
            </a:endParaRPr>
          </a:p>
        </p:txBody>
      </p:sp>
      <p:pic>
        <p:nvPicPr>
          <p:cNvPr id="5" name="Content Placeholder 3" descr="Description: cid:image001.png@01D11D6D.57A24C7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6217886"/>
            <a:ext cx="1038124" cy="46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0" b="14862"/>
          <a:stretch/>
        </p:blipFill>
        <p:spPr bwMode="auto">
          <a:xfrm>
            <a:off x="4800601" y="2667000"/>
            <a:ext cx="3400323" cy="28194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49164" y="284765"/>
            <a:ext cx="9235440" cy="912760"/>
            <a:chOff x="-49164" y="70465"/>
            <a:chExt cx="9235440" cy="912760"/>
          </a:xfrm>
        </p:grpSpPr>
        <p:pic>
          <p:nvPicPr>
            <p:cNvPr id="8" name="Picture 7" descr="C:\Users\10068093\AppData\Local\Microsoft\Windows\Temporary Internet Files\Content.IE5\6JFKA9U3\MC90043806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871" y="70465"/>
              <a:ext cx="910304" cy="882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-49164" y="975032"/>
              <a:ext cx="9235440" cy="8193"/>
            </a:xfrm>
            <a:prstGeom prst="line">
              <a:avLst/>
            </a:prstGeom>
            <a:ln w="19050" cmpd="sng">
              <a:solidFill>
                <a:srgbClr val="0069D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P:\ADARSH\BD INDIA PHOTOGRAPHS\DOoc+Nurse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298" y="221380"/>
              <a:ext cx="796393" cy="5197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013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68D0"/>
                </a:solidFill>
              </a:rPr>
              <a:t>Maintenance Plan </a:t>
            </a:r>
            <a:r>
              <a:rPr lang="en-US" sz="4000" b="1" dirty="0">
                <a:solidFill>
                  <a:srgbClr val="0068D0"/>
                </a:solidFill>
              </a:rPr>
              <a:t>W</a:t>
            </a:r>
            <a:r>
              <a:rPr lang="en-US" sz="4000" b="1" dirty="0" smtClean="0">
                <a:solidFill>
                  <a:srgbClr val="0068D0"/>
                </a:solidFill>
              </a:rPr>
              <a:t>orksheet</a:t>
            </a:r>
            <a:endParaRPr lang="en-US" sz="4000" b="1" dirty="0">
              <a:solidFill>
                <a:srgbClr val="0068D0"/>
              </a:solidFill>
            </a:endParaRPr>
          </a:p>
        </p:txBody>
      </p:sp>
      <p:pic>
        <p:nvPicPr>
          <p:cNvPr id="4" name="Picture 3" descr="C:\Users\Anu George\Downloads\image (2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1"/>
            <a:ext cx="7924800" cy="4084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 descr="Description: cid:image001.png@01D11D6D.57A24C7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6217886"/>
            <a:ext cx="1038124" cy="4666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-49164" y="284765"/>
            <a:ext cx="9235440" cy="912760"/>
            <a:chOff x="-49164" y="70465"/>
            <a:chExt cx="9235440" cy="912760"/>
          </a:xfrm>
        </p:grpSpPr>
        <p:pic>
          <p:nvPicPr>
            <p:cNvPr id="7" name="Picture 6" descr="C:\Users\10068093\AppData\Local\Microsoft\Windows\Temporary Internet Files\Content.IE5\6JFKA9U3\MC900438065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871" y="70465"/>
              <a:ext cx="910304" cy="882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-49164" y="975032"/>
              <a:ext cx="9235440" cy="8193"/>
            </a:xfrm>
            <a:prstGeom prst="line">
              <a:avLst/>
            </a:prstGeom>
            <a:ln w="19050" cmpd="sng">
              <a:solidFill>
                <a:srgbClr val="0069D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" descr="P:\ADARSH\BD INDIA PHOTOGRAPHS\DOoc+Nurse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298" y="221380"/>
              <a:ext cx="796393" cy="5197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70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9480" y="3270914"/>
            <a:ext cx="8229600" cy="28956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 Preventive maintenance is defined as a plan of scheduled inspections of equipment and instruments resulting in minor adjustments or repairs for the purpose of delaying or avoiding major repairs and emergency or premature replacements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Preventive maintenance schedules should be followed regularly for optimal performance of equipment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68D0"/>
                </a:solidFill>
              </a:rPr>
              <a:t>Preventive Maintenance</a:t>
            </a:r>
            <a:endParaRPr lang="en-US" sz="4000" b="1" dirty="0">
              <a:solidFill>
                <a:srgbClr val="0068D0"/>
              </a:solidFill>
            </a:endParaRPr>
          </a:p>
        </p:txBody>
      </p:sp>
      <p:pic>
        <p:nvPicPr>
          <p:cNvPr id="4" name="Content Placeholder 3" descr="Description: cid:image001.png@01D11D6D.57A24C7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6172201"/>
            <a:ext cx="961924" cy="5123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-73440" y="381000"/>
            <a:ext cx="9235440" cy="912760"/>
            <a:chOff x="-49164" y="70465"/>
            <a:chExt cx="9235440" cy="912760"/>
          </a:xfrm>
        </p:grpSpPr>
        <p:pic>
          <p:nvPicPr>
            <p:cNvPr id="6" name="Picture 5" descr="C:\Users\10068093\AppData\Local\Microsoft\Windows\Temporary Internet Files\Content.IE5\6JFKA9U3\MC900438065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871" y="70465"/>
              <a:ext cx="910304" cy="882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-49164" y="975032"/>
              <a:ext cx="9235440" cy="8193"/>
            </a:xfrm>
            <a:prstGeom prst="line">
              <a:avLst/>
            </a:prstGeom>
            <a:ln w="19050" cmpd="sng">
              <a:solidFill>
                <a:srgbClr val="0069D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P:\ADARSH\BD INDIA PHOTOGRAPHS\DOoc+Nurse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298" y="221380"/>
              <a:ext cx="796393" cy="5197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315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828800"/>
            <a:ext cx="7408333" cy="4038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Preventive maintenance schedules are usually prepared as per the manufacturers’ guidelines and may be conducted daily, weekly, fortnightly, monthly, biannually or annually.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/>
              <a:t>preventive maintenance cannot serve as an alternative to the </a:t>
            </a:r>
            <a:r>
              <a:rPr lang="en-US" dirty="0" smtClean="0"/>
              <a:t>AMC </a:t>
            </a:r>
            <a:r>
              <a:rPr lang="en-US" dirty="0"/>
              <a:t>or </a:t>
            </a:r>
            <a:r>
              <a:rPr lang="en-US" dirty="0" smtClean="0"/>
              <a:t>CMC </a:t>
            </a:r>
            <a:r>
              <a:rPr lang="en-US" dirty="0"/>
              <a:t>for the lab equipment, which must be drawn with the concerned manufacturer on a regular basis and without fail.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68D0"/>
                </a:solidFill>
              </a:rPr>
              <a:t>Preventive Maintenance</a:t>
            </a:r>
            <a:endParaRPr lang="en-US" sz="4000" b="1" dirty="0">
              <a:solidFill>
                <a:srgbClr val="0068D0"/>
              </a:solidFill>
            </a:endParaRPr>
          </a:p>
        </p:txBody>
      </p:sp>
      <p:pic>
        <p:nvPicPr>
          <p:cNvPr id="4" name="Content Placeholder 3" descr="Description: cid:image001.png@01D11D6D.57A24C7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6217886"/>
            <a:ext cx="1038124" cy="4666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-81532" y="481262"/>
            <a:ext cx="9235440" cy="912760"/>
            <a:chOff x="-49164" y="70465"/>
            <a:chExt cx="9235440" cy="912760"/>
          </a:xfrm>
        </p:grpSpPr>
        <p:pic>
          <p:nvPicPr>
            <p:cNvPr id="6" name="Picture 5" descr="C:\Users\10068093\AppData\Local\Microsoft\Windows\Temporary Internet Files\Content.IE5\6JFKA9U3\MC900438065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871" y="70465"/>
              <a:ext cx="910304" cy="882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-49164" y="975032"/>
              <a:ext cx="9235440" cy="8193"/>
            </a:xfrm>
            <a:prstGeom prst="line">
              <a:avLst/>
            </a:prstGeom>
            <a:ln w="19050" cmpd="sng">
              <a:solidFill>
                <a:srgbClr val="0069D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P:\ADARSH\BD INDIA PHOTOGRAPHS\DOoc+Nurse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298" y="221380"/>
              <a:ext cx="796393" cy="5197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17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Preventive </a:t>
            </a:r>
            <a:r>
              <a:rPr lang="en-US" b="1" dirty="0"/>
              <a:t>maintenance provides the following advantages over breakdown maintenance.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Quality assured results.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Fewer interruptions in services and hence higher productivity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Timely identification  and replacement of components showing excessive wear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Greater safety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Lower repair costs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Less stand by equipment requirements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Longer instrument life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Enhanced customer satisfaction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68D0"/>
                </a:solidFill>
              </a:rPr>
              <a:t>Preventive Maintenance</a:t>
            </a:r>
            <a:endParaRPr lang="en-US" sz="4000" b="1" dirty="0">
              <a:solidFill>
                <a:srgbClr val="0068D0"/>
              </a:solidFill>
            </a:endParaRPr>
          </a:p>
        </p:txBody>
      </p:sp>
      <p:pic>
        <p:nvPicPr>
          <p:cNvPr id="4" name="Content Placeholder 3" descr="Description: cid:image001.png@01D11D6D.57A24C7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6217886"/>
            <a:ext cx="1038124" cy="46668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-91440" y="381000"/>
            <a:ext cx="9235440" cy="912760"/>
            <a:chOff x="-49164" y="70465"/>
            <a:chExt cx="9235440" cy="912760"/>
          </a:xfrm>
        </p:grpSpPr>
        <p:pic>
          <p:nvPicPr>
            <p:cNvPr id="6" name="Picture 5" descr="C:\Users\10068093\AppData\Local\Microsoft\Windows\Temporary Internet Files\Content.IE5\6JFKA9U3\MC900438065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7871" y="70465"/>
              <a:ext cx="910304" cy="882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-49164" y="975032"/>
              <a:ext cx="9235440" cy="8193"/>
            </a:xfrm>
            <a:prstGeom prst="line">
              <a:avLst/>
            </a:prstGeom>
            <a:ln w="19050" cmpd="sng">
              <a:solidFill>
                <a:srgbClr val="0069D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P:\ADARSH\BD INDIA PHOTOGRAPHS\DOoc+Nurse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2298" y="221380"/>
              <a:ext cx="796393" cy="5197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636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336</Words>
  <Application>Microsoft Office PowerPoint</Application>
  <PresentationFormat>On-screen Show (4:3)</PresentationFormat>
  <Paragraphs>41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Maintenance Qualification (MQ) </vt:lpstr>
      <vt:lpstr>Maintenance – GROUND RULE</vt:lpstr>
      <vt:lpstr>Maintenance Plan</vt:lpstr>
      <vt:lpstr>Maintenance Plan</vt:lpstr>
      <vt:lpstr>Maintenance Plan Worksheet</vt:lpstr>
      <vt:lpstr>Preventive Maintenance</vt:lpstr>
      <vt:lpstr>Preventive Maintenance</vt:lpstr>
      <vt:lpstr>Preventive Maintenance</vt:lpstr>
      <vt:lpstr>COST OF MAINTENANCE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Adarshpal Singh</dc:creator>
  <cp:lastModifiedBy>Adarshpal Singh</cp:lastModifiedBy>
  <cp:revision>1</cp:revision>
  <dcterms:created xsi:type="dcterms:W3CDTF">2016-02-11T04:02:05Z</dcterms:created>
  <dcterms:modified xsi:type="dcterms:W3CDTF">2016-02-11T04:03:36Z</dcterms:modified>
</cp:coreProperties>
</file>