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8" r:id="rId1"/>
  </p:sldMasterIdLst>
  <p:notesMasterIdLst>
    <p:notesMasterId r:id="rId41"/>
  </p:notesMasterIdLst>
  <p:sldIdLst>
    <p:sldId id="256" r:id="rId2"/>
    <p:sldId id="412" r:id="rId3"/>
    <p:sldId id="466" r:id="rId4"/>
    <p:sldId id="467" r:id="rId5"/>
    <p:sldId id="436" r:id="rId6"/>
    <p:sldId id="462" r:id="rId7"/>
    <p:sldId id="468" r:id="rId8"/>
    <p:sldId id="470" r:id="rId9"/>
    <p:sldId id="418" r:id="rId10"/>
    <p:sldId id="431" r:id="rId11"/>
    <p:sldId id="460" r:id="rId12"/>
    <p:sldId id="417" r:id="rId13"/>
    <p:sldId id="437" r:id="rId14"/>
    <p:sldId id="442" r:id="rId15"/>
    <p:sldId id="422" r:id="rId16"/>
    <p:sldId id="439" r:id="rId17"/>
    <p:sldId id="452" r:id="rId18"/>
    <p:sldId id="453" r:id="rId19"/>
    <p:sldId id="423" r:id="rId20"/>
    <p:sldId id="441" r:id="rId21"/>
    <p:sldId id="438" r:id="rId22"/>
    <p:sldId id="449" r:id="rId23"/>
    <p:sldId id="425" r:id="rId24"/>
    <p:sldId id="443" r:id="rId25"/>
    <p:sldId id="454" r:id="rId26"/>
    <p:sldId id="419" r:id="rId27"/>
    <p:sldId id="444" r:id="rId28"/>
    <p:sldId id="455" r:id="rId29"/>
    <p:sldId id="426" r:id="rId30"/>
    <p:sldId id="445" r:id="rId31"/>
    <p:sldId id="456" r:id="rId32"/>
    <p:sldId id="427" r:id="rId33"/>
    <p:sldId id="446" r:id="rId34"/>
    <p:sldId id="450" r:id="rId35"/>
    <p:sldId id="432" r:id="rId36"/>
    <p:sldId id="433" r:id="rId37"/>
    <p:sldId id="464" r:id="rId38"/>
    <p:sldId id="463" r:id="rId39"/>
    <p:sldId id="39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86632" autoAdjust="0"/>
  </p:normalViewPr>
  <p:slideViewPr>
    <p:cSldViewPr>
      <p:cViewPr>
        <p:scale>
          <a:sx n="70" d="100"/>
          <a:sy n="70" d="100"/>
        </p:scale>
        <p:origin x="-110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hhavi%20Garg\Desktop\QC%20module%20Preparation\Grphs%20Excel%20for%20Q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6847212280285"/>
          <c:y val="0.17606594928317559"/>
          <c:w val="0.86823147106611687"/>
          <c:h val="0.7262250464805019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</c:marker>
          <c:val>
            <c:numRef>
              <c:f>'R4s'!$B$4:$B$13</c:f>
              <c:numCache>
                <c:formatCode>General</c:formatCode>
                <c:ptCount val="10"/>
                <c:pt idx="0">
                  <c:v>6</c:v>
                </c:pt>
                <c:pt idx="1">
                  <c:v>4</c:v>
                </c:pt>
                <c:pt idx="2">
                  <c:v>4.7</c:v>
                </c:pt>
                <c:pt idx="3">
                  <c:v>7.3</c:v>
                </c:pt>
                <c:pt idx="4">
                  <c:v>6.3</c:v>
                </c:pt>
                <c:pt idx="5">
                  <c:v>6.5</c:v>
                </c:pt>
                <c:pt idx="6">
                  <c:v>6.2</c:v>
                </c:pt>
                <c:pt idx="7">
                  <c:v>6.3</c:v>
                </c:pt>
                <c:pt idx="8">
                  <c:v>7.4</c:v>
                </c:pt>
                <c:pt idx="9">
                  <c:v>8.2000000000000011</c:v>
                </c:pt>
              </c:numCache>
            </c:numRef>
          </c:val>
          <c:smooth val="0"/>
        </c:ser>
        <c:ser>
          <c:idx val="1"/>
          <c:order val="1"/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val>
            <c:numRef>
              <c:f>'R4s'!$C$4:$C$13</c:f>
              <c:numCache>
                <c:formatCode>General</c:formatCode>
                <c:ptCount val="10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6.3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47040"/>
        <c:axId val="18273792"/>
      </c:lineChart>
      <c:catAx>
        <c:axId val="18247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8273792"/>
        <c:crossesAt val="7"/>
        <c:auto val="1"/>
        <c:lblAlgn val="ctr"/>
        <c:lblOffset val="100"/>
        <c:noMultiLvlLbl val="0"/>
      </c:catAx>
      <c:valAx>
        <c:axId val="18273792"/>
        <c:scaling>
          <c:orientation val="minMax"/>
          <c:max val="10"/>
          <c:min val="4"/>
        </c:scaling>
        <c:delete val="1"/>
        <c:axPos val="l"/>
        <c:majorGridlines>
          <c:spPr>
            <a:ln w="2857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4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0.20652</cdr:x>
      <cdr:y>0.26594</cdr:y>
    </cdr:from>
    <cdr:to>
      <cdr:x>0.27363</cdr:x>
      <cdr:y>0.95568</cdr:y>
    </cdr:to>
    <cdr:sp macro="" textlink="">
      <cdr:nvSpPr>
        <cdr:cNvPr id="3" name="Minus 2"/>
        <cdr:cNvSpPr/>
      </cdr:nvSpPr>
      <cdr:spPr>
        <a:xfrm xmlns:a="http://schemas.openxmlformats.org/drawingml/2006/main" rot="16200000" flipH="1">
          <a:off x="-95624" y="2915024"/>
          <a:ext cx="3557338" cy="470490"/>
        </a:xfrm>
        <a:prstGeom xmlns:a="http://schemas.openxmlformats.org/drawingml/2006/main" prst="mathMinus">
          <a:avLst/>
        </a:prstGeom>
        <a:solidFill xmlns:a="http://schemas.openxmlformats.org/drawingml/2006/main">
          <a:schemeClr val="accent2"/>
        </a:solidFill>
        <a:ln xmlns:a="http://schemas.openxmlformats.org/drawingml/2006/main" w="381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8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0.13297</cdr:y>
    </cdr:from>
    <cdr:to>
      <cdr:x>0.15584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685800"/>
          <a:ext cx="1092501" cy="4471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effectLst/>
              <a:latin typeface="+mn-lt"/>
              <a:ea typeface="+mn-ea"/>
              <a:cs typeface="+mn-cs"/>
            </a:rPr>
            <a:t>+ </a:t>
          </a:r>
          <a:r>
            <a:rPr lang="en-US" sz="2000" b="1" dirty="0">
              <a:effectLst/>
            </a:rPr>
            <a:t>3s</a:t>
          </a:r>
        </a:p>
        <a:p xmlns:a="http://schemas.openxmlformats.org/drawingml/2006/main">
          <a:r>
            <a:rPr lang="en-US" sz="2000" b="1" dirty="0">
              <a:effectLst/>
            </a:rPr>
            <a:t> </a:t>
          </a:r>
        </a:p>
        <a:p xmlns:a="http://schemas.openxmlformats.org/drawingml/2006/main">
          <a:r>
            <a:rPr lang="en-US" sz="2000" b="1" dirty="0">
              <a:effectLst/>
            </a:rPr>
            <a:t>+2s</a:t>
          </a:r>
        </a:p>
        <a:p xmlns:a="http://schemas.openxmlformats.org/drawingml/2006/main">
          <a:endParaRPr lang="en-US" sz="2000" b="1" dirty="0">
            <a:effectLst/>
          </a:endParaRPr>
        </a:p>
        <a:p xmlns:a="http://schemas.openxmlformats.org/drawingml/2006/main">
          <a:r>
            <a:rPr lang="en-US" sz="2000" b="1" dirty="0">
              <a:effectLst/>
            </a:rPr>
            <a:t>+1s</a:t>
          </a:r>
        </a:p>
        <a:p xmlns:a="http://schemas.openxmlformats.org/drawingml/2006/main">
          <a:endParaRPr lang="en-US" sz="2000" b="1" dirty="0">
            <a:effectLst/>
          </a:endParaRPr>
        </a:p>
        <a:p xmlns:a="http://schemas.openxmlformats.org/drawingml/2006/main">
          <a:r>
            <a:rPr lang="en-US" sz="2000" b="1" dirty="0">
              <a:effectLst/>
            </a:rPr>
            <a:t>  X</a:t>
          </a:r>
        </a:p>
        <a:p xmlns:a="http://schemas.openxmlformats.org/drawingml/2006/main">
          <a:endParaRPr lang="en-US" sz="2000" b="1" dirty="0">
            <a:effectLst/>
          </a:endParaRPr>
        </a:p>
        <a:p xmlns:a="http://schemas.openxmlformats.org/drawingml/2006/main">
          <a:r>
            <a:rPr lang="en-US" sz="2000" b="1" dirty="0">
              <a:effectLst/>
            </a:rPr>
            <a:t>-1s</a:t>
          </a:r>
        </a:p>
        <a:p xmlns:a="http://schemas.openxmlformats.org/drawingml/2006/main">
          <a:endParaRPr lang="en-US" sz="2000" b="1" dirty="0">
            <a:effectLst/>
          </a:endParaRPr>
        </a:p>
        <a:p xmlns:a="http://schemas.openxmlformats.org/drawingml/2006/main">
          <a:r>
            <a:rPr lang="en-US" sz="2000" b="1" dirty="0">
              <a:effectLst/>
            </a:rPr>
            <a:t>-2s</a:t>
          </a:r>
        </a:p>
        <a:p xmlns:a="http://schemas.openxmlformats.org/drawingml/2006/main">
          <a:endParaRPr lang="en-US" sz="2000" b="1" dirty="0">
            <a:effectLst/>
          </a:endParaRPr>
        </a:p>
        <a:p xmlns:a="http://schemas.openxmlformats.org/drawingml/2006/main">
          <a:r>
            <a:rPr lang="en-US" sz="2000" b="1" dirty="0">
              <a:effectLst/>
            </a:rPr>
            <a:t>-3s</a:t>
          </a:r>
        </a:p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0.57864</cdr:x>
      <cdr:y>0.7149</cdr:y>
    </cdr:from>
    <cdr:to>
      <cdr:x>0.95887</cdr:x>
      <cdr:y>0.9164</cdr:y>
    </cdr:to>
    <cdr:sp macro="" textlink="">
      <cdr:nvSpPr>
        <cdr:cNvPr id="6" name="Rounded Rectangular Callout 5"/>
        <cdr:cNvSpPr/>
      </cdr:nvSpPr>
      <cdr:spPr>
        <a:xfrm xmlns:a="http://schemas.openxmlformats.org/drawingml/2006/main">
          <a:off x="2546350" y="2117725"/>
          <a:ext cx="1673225" cy="596900"/>
        </a:xfrm>
        <a:prstGeom xmlns:a="http://schemas.openxmlformats.org/drawingml/2006/main" prst="wedgeRoundRectCallout">
          <a:avLst>
            <a:gd name="adj1" fmla="val -124766"/>
            <a:gd name="adj2" fmla="val -134273"/>
            <a:gd name="adj3" fmla="val 16667"/>
          </a:avLst>
        </a:prstGeom>
        <a:ln xmlns:a="http://schemas.openxmlformats.org/drawingml/2006/main" w="381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R:4s </a:t>
          </a:r>
          <a:r>
            <a:rPr lang="en-US" sz="1800" b="1" dirty="0" smtClean="0">
              <a:solidFill>
                <a:srgbClr val="002060"/>
              </a:solidFill>
            </a:rPr>
            <a:t>Rule</a:t>
          </a:r>
          <a:endParaRPr lang="en-US" sz="18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744873-3B90-4988-BE74-DC20A6683AA3}" type="datetimeFigureOut">
              <a:rPr lang="en-US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896D32B-509D-4BA6-81E8-8BE94B73C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74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2 violations of 2 SD limits.</a:t>
            </a:r>
            <a:r>
              <a:rPr lang="en-IN" baseline="0" dirty="0" smtClean="0"/>
              <a:t> </a:t>
            </a:r>
            <a:r>
              <a:rPr lang="en-IN" dirty="0" smtClean="0"/>
              <a:t>Here the yellow data points denote one</a:t>
            </a:r>
            <a:r>
              <a:rPr lang="en-IN" baseline="0" dirty="0" smtClean="0"/>
              <a:t> level of control and the other the a second level. In the upper graph, two consecutive data points are in the 1:2S region (Across run, same material), whereas the lower graph shows both material in the 1:2S region in the same run (Within run, across material)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9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What does that mean? Take</a:t>
            </a:r>
            <a:r>
              <a:rPr lang="en-IN" baseline="0" dirty="0" smtClean="0"/>
              <a:t> for instance a TSH assay. TSH has 3 QCs; low, normal and high. </a:t>
            </a:r>
            <a:r>
              <a:rPr lang="en-IN" dirty="0" smtClean="0"/>
              <a:t>Suppose you have</a:t>
            </a:r>
            <a:r>
              <a:rPr lang="en-IN" baseline="0" dirty="0" smtClean="0"/>
              <a:t> found a 2:2s error in a low level QC. This could indicate that clinical decision level (Low, hence hyperthyroid) is affected. However, if the 2:2s is in 2 levels of QCs may indicate that the entire analytical curve is affected.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9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2 of 3S</a:t>
            </a:r>
            <a:r>
              <a:rPr lang="en-IN" baseline="0" dirty="0" smtClean="0"/>
              <a:t> </a:t>
            </a:r>
            <a:r>
              <a:rPr lang="en-IN" baseline="0" dirty="0" smtClean="0"/>
              <a:t> </a:t>
            </a:r>
            <a:r>
              <a:rPr lang="en-IN" baseline="0" dirty="0" smtClean="0"/>
              <a:t>is similar to 2: 2s in that, multiple 2S violations are happening, but with intermittent data points falling in the normal range. This should alert the operator to some systemic error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63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rule applies only within run.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392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3 violations of 1SD limits. Across</a:t>
            </a:r>
            <a:r>
              <a:rPr lang="en-IN" baseline="0" dirty="0" smtClean="0"/>
              <a:t> runs in 1 level of control (upper graph) or across materials in a </a:t>
            </a:r>
            <a:r>
              <a:rPr lang="en-IN" baseline="0" dirty="0" err="1" smtClean="0"/>
              <a:t>trilevel</a:t>
            </a:r>
            <a:r>
              <a:rPr lang="en-IN" baseline="0" dirty="0" smtClean="0"/>
              <a:t> control, in one run (lower graph)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9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Depending on whether the lab</a:t>
            </a:r>
            <a:r>
              <a:rPr lang="en-IN" baseline="0" dirty="0" smtClean="0"/>
              <a:t> is using bi level or tri level controls, and depending on the number of data points, these violations can be detected. Note that these violations are termed x and not S. X here means mean, implying that all points are on one side of </a:t>
            </a:r>
            <a:r>
              <a:rPr lang="en-IN" baseline="0" smtClean="0"/>
              <a:t>the mean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62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7 data points trending in any direction, upwards</a:t>
            </a:r>
            <a:r>
              <a:rPr lang="en-IN" baseline="0" dirty="0" smtClean="0"/>
              <a:t> or downwards, crossing the midline. Here T stands for trends. We will talk about trends and </a:t>
            </a:r>
            <a:r>
              <a:rPr lang="en-IN" baseline="0" dirty="0" err="1" smtClean="0"/>
              <a:t>shiftsin</a:t>
            </a:r>
            <a:r>
              <a:rPr lang="en-IN" baseline="0" dirty="0" smtClean="0"/>
              <a:t> the next video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30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We will talk about errors and causes for the same in the next video, but please understand the rule</a:t>
            </a:r>
            <a:r>
              <a:rPr lang="en-IN" baseline="0" dirty="0" smtClean="0"/>
              <a:t> violations indicating the</a:t>
            </a:r>
            <a:r>
              <a:rPr lang="en-IN" dirty="0" smtClean="0"/>
              <a:t> errors. Most rule violations point to systematic errors.</a:t>
            </a:r>
            <a:r>
              <a:rPr lang="en-IN" baseline="0" dirty="0" smtClean="0"/>
              <a:t> 1:2 S and 1:3 S in isolation indicated random changes. r4S always indicates random errors. R 4s is only valid within run and indicates a sudden random change. Very important pointer and hence the need for at least 2 levels of controls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92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aseline="0" dirty="0" smtClean="0"/>
              <a:t>*QC software of some equipment (</a:t>
            </a:r>
            <a:r>
              <a:rPr lang="en-IN" baseline="0" dirty="0" err="1" smtClean="0"/>
              <a:t>e.g</a:t>
            </a:r>
            <a:r>
              <a:rPr lang="en-IN" baseline="0" dirty="0" smtClean="0"/>
              <a:t> </a:t>
            </a:r>
            <a:r>
              <a:rPr lang="en-IN" baseline="0" dirty="0" err="1" smtClean="0"/>
              <a:t>Sysmex</a:t>
            </a:r>
            <a:r>
              <a:rPr lang="en-IN" baseline="0" dirty="0" smtClean="0"/>
              <a:t> systems) plot the QCs with 2 SD limits. While this is adequate to detect errors if understood properly, the use of </a:t>
            </a:r>
            <a:r>
              <a:rPr lang="en-IN" baseline="0" dirty="0" err="1" smtClean="0"/>
              <a:t>Westgard</a:t>
            </a:r>
            <a:r>
              <a:rPr lang="en-IN" baseline="0" dirty="0" smtClean="0"/>
              <a:t> QC rules (discussed later) could become difficult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4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False rejection means rejecting good runs because of doubts about the stability of the system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4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+mn-lt"/>
                <a:cs typeface="+mn-cs"/>
              </a:rPr>
              <a:t>Control limits expressed as</a:t>
            </a:r>
            <a:r>
              <a:rPr lang="en-US" sz="1200" dirty="0" smtClean="0">
                <a:latin typeface="+mn-lt"/>
                <a:cs typeface="+mn-cs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± a multiple of the SD,</a:t>
            </a:r>
            <a:r>
              <a:rPr lang="en-US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from </a:t>
            </a:r>
            <a:r>
              <a:rPr lang="en-US" sz="12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mean assigned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 the L-J chart,</a:t>
            </a:r>
            <a:r>
              <a:rPr lang="en-IN" sz="1200" baseline="0" dirty="0" smtClean="0">
                <a:effectLst/>
                <a:latin typeface="+mn-lt"/>
                <a:cs typeface="+mn-cs"/>
              </a:rPr>
              <a:t> </a:t>
            </a:r>
            <a:r>
              <a:rPr lang="en-US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where 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QC data point is located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84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Remember what</a:t>
            </a:r>
            <a:r>
              <a:rPr lang="en-IN" baseline="0" dirty="0" smtClean="0"/>
              <a:t> we talked about the 2 levels of QC being run daily? This is because some QCs have 2 or even 3 levels. Levels of QC are made available as per the clinical decision levels that need monitoring. So since you are running 2-3 levels (materials) simultaneously, errors detected are called within run - across material, implying the same run, but 2 or 3 different material. </a:t>
            </a:r>
          </a:p>
          <a:p>
            <a:endParaRPr lang="en-IN" baseline="0" dirty="0" smtClean="0"/>
          </a:p>
          <a:p>
            <a:r>
              <a:rPr lang="en-IN" baseline="0" dirty="0" smtClean="0"/>
              <a:t>But if the same level of QC shows errors in consecutive runs it is termed, across runs and within material</a:t>
            </a:r>
          </a:p>
          <a:p>
            <a:endParaRPr lang="en-IN" baseline="0" dirty="0" smtClean="0"/>
          </a:p>
          <a:p>
            <a:r>
              <a:rPr lang="en-IN" b="1" baseline="0" dirty="0" smtClean="0"/>
              <a:t>Need illustration please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14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Look</a:t>
            </a:r>
            <a:r>
              <a:rPr lang="en-IN" baseline="0" dirty="0" smtClean="0"/>
              <a:t> at the indicated regions. Look at + 2S and -2S. Can these regions contain data points in a stable analytical system? Yes. approximately  2.5 on either side. Or 4.7% in all. So we look at data points in these regions as a warning. Again caveats are there. We will see these shortly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759A-7290-4EA9-B12F-8AA2AD5C4C4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4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 the next video, we are enumerating the causes for Random</a:t>
            </a:r>
            <a:r>
              <a:rPr lang="en-IN" baseline="0" dirty="0" smtClean="0"/>
              <a:t> and systematic errors. The N is shown as the first number. L is shown ether as subscript or as :2S as shown in the label. S here means SD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83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*Show</a:t>
            </a:r>
          </a:p>
          <a:p>
            <a:r>
              <a:rPr lang="en-IN" dirty="0" smtClean="0"/>
              <a:t>** As</a:t>
            </a:r>
            <a:r>
              <a:rPr lang="en-IN" baseline="0" dirty="0" smtClean="0"/>
              <a:t> shown in the earlier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3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D32B-509D-4BA6-81E8-8BE94B73C57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7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B89621-D7F1-49C2-ABAD-FBD4CB826573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7D55-A74B-4A78-AF74-DD551F1699D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8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5725A-CF34-419F-81B9-9037917FFF4A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630-B041-4F5E-9F52-4CAF77972C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4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F068F-29E1-43D8-8F9B-629DBF57A9E5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B2C-7083-458A-8DD4-CD899A128B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3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654BA-1515-4F13-BE3C-7A295CAFF272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36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2480A-F47D-4EBF-8D86-A74C58E87CEE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3D22-F47B-4BA2-8D6B-6539210878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7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125A0-8F22-4BCF-BD76-A7A20FDD8DD0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0E1F-3E95-42E1-A01D-7ABE25CE34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5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8ACA3-2B36-4A0B-B6E1-5ECF69F7F50A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3EAD-105F-433A-9B9E-91A138E17C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2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019ED-8791-43F7-90EC-632E4C182843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566FD-555C-45D0-88F9-2ADB2B060D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38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928A5-2EC8-43EA-A918-DCC232FC7011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9DD2-C811-48DE-B580-B5FBB8A768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5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401E031-D499-4DC2-9A12-F486CD9CAD7F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517E19-C665-484D-ADDA-B8FF9918DD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43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BB5D3-4583-40FB-BF76-EA7C8E78647F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1601-66FC-46DB-8034-14E00826CD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1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0DF492-D7A2-454A-A6DD-3016C48884EE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3D5638-F780-4C9B-9E4C-3889E75686D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7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820526" cy="35661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atin typeface="+mn-lt"/>
              </a:rPr>
              <a:t>Westgard Rules </a:t>
            </a:r>
            <a:br>
              <a:rPr lang="en-US" sz="60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Detecting Changes in the Analytical System</a:t>
            </a:r>
            <a:br>
              <a:rPr lang="en-US" sz="3200" b="1" dirty="0" smtClean="0">
                <a:latin typeface="+mn-lt"/>
              </a:rPr>
            </a:br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Labs for Life Project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772400" cy="1200150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Quality Control TRAINING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553" y="196150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b="1" dirty="0" smtClean="0">
                <a:solidFill>
                  <a:schemeClr val="tx1"/>
                </a:solidFill>
              </a:rPr>
              <a:t>1:2S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267200"/>
          </a:xfrm>
        </p:spPr>
        <p:txBody>
          <a:bodyPr>
            <a:noAutofit/>
          </a:bodyPr>
          <a:lstStyle/>
          <a:p>
            <a:pPr marL="336550" indent="-336550" algn="just">
              <a:buFont typeface="Wingdings" panose="05000000000000000000" pitchFamily="2" charset="2"/>
              <a:buChar char="q"/>
              <a:tabLst>
                <a:tab pos="401638" algn="l"/>
              </a:tabLst>
            </a:pPr>
            <a:r>
              <a:rPr lang="en-US" altLang="en-US" sz="3200" dirty="0" smtClean="0">
                <a:solidFill>
                  <a:schemeClr val="tx1"/>
                </a:solidFill>
              </a:rPr>
              <a:t>It can be both in plus and in minus direction*</a:t>
            </a:r>
          </a:p>
          <a:p>
            <a:pPr marL="336550" indent="-336550" algn="just">
              <a:buFont typeface="Wingdings" panose="05000000000000000000" pitchFamily="2" charset="2"/>
              <a:buChar char="q"/>
              <a:tabLst>
                <a:tab pos="401638" algn="l"/>
              </a:tabLst>
            </a:pPr>
            <a:r>
              <a:rPr lang="en-US" altLang="en-US" sz="3200" dirty="0" smtClean="0">
                <a:solidFill>
                  <a:schemeClr val="tx1"/>
                </a:solidFill>
              </a:rPr>
              <a:t>Even in the absence of any analytical errors 4.5% of data points in the region of 1:2S region**</a:t>
            </a:r>
          </a:p>
          <a:p>
            <a:pPr marL="336550" indent="-336550" algn="just">
              <a:buFont typeface="Wingdings" panose="05000000000000000000" pitchFamily="2" charset="2"/>
              <a:buChar char="q"/>
              <a:tabLst>
                <a:tab pos="401638" algn="l"/>
              </a:tabLst>
            </a:pPr>
            <a:r>
              <a:rPr lang="en-US" altLang="en-US" sz="3200" dirty="0" smtClean="0">
                <a:solidFill>
                  <a:schemeClr val="tx1"/>
                </a:solidFill>
              </a:rPr>
              <a:t>It may be considered a warning rule for a random or an emerging systematic error</a:t>
            </a:r>
          </a:p>
          <a:p>
            <a:pPr marL="336550" indent="-336550" algn="just">
              <a:buFont typeface="Wingdings" panose="05000000000000000000" pitchFamily="2" charset="2"/>
              <a:buChar char="q"/>
              <a:tabLst>
                <a:tab pos="401638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</a:rPr>
              <a:t>IMPORTANT: If only one level of QC is being run in the Lab 1:2S has to be a rejection rule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511FC-0429-4CC9-83B6-0D98E99B707D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4419600"/>
            <a:ext cx="8839200" cy="129540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about the P </a:t>
            </a:r>
            <a:r>
              <a:rPr lang="en-IN" dirty="0" err="1" smtClean="0"/>
              <a:t>fr</a:t>
            </a:r>
            <a:r>
              <a:rPr lang="en-IN" dirty="0" smtClean="0"/>
              <a:t> and P </a:t>
            </a:r>
            <a:r>
              <a:rPr lang="en-IN" dirty="0" err="1" smtClean="0"/>
              <a:t>ed</a:t>
            </a:r>
            <a:r>
              <a:rPr lang="en-IN" dirty="0" smtClean="0"/>
              <a:t> of 1: 2s?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Very good P </a:t>
            </a:r>
            <a:r>
              <a:rPr lang="en-IN" sz="3200" b="1" dirty="0" err="1" smtClean="0">
                <a:solidFill>
                  <a:srgbClr val="0070C0"/>
                </a:solidFill>
              </a:rPr>
              <a:t>ed</a:t>
            </a:r>
            <a:r>
              <a:rPr lang="en-IN" sz="3200" b="1" dirty="0" smtClean="0">
                <a:solidFill>
                  <a:srgbClr val="0070C0"/>
                </a:solidFill>
              </a:rPr>
              <a:t> </a:t>
            </a:r>
            <a:r>
              <a:rPr lang="en-IN" sz="3200" dirty="0" smtClean="0"/>
              <a:t>as all runs going outside 2 SDs are considered outliers</a:t>
            </a:r>
          </a:p>
          <a:p>
            <a:endParaRPr lang="en-IN" sz="3200" dirty="0"/>
          </a:p>
          <a:p>
            <a:r>
              <a:rPr lang="en-IN" sz="3200" b="1" dirty="0" smtClean="0">
                <a:solidFill>
                  <a:srgbClr val="FF0000"/>
                </a:solidFill>
              </a:rPr>
              <a:t>Unacceptable P </a:t>
            </a:r>
            <a:r>
              <a:rPr lang="en-IN" sz="3200" b="1" dirty="0" err="1" smtClean="0">
                <a:solidFill>
                  <a:srgbClr val="FF0000"/>
                </a:solidFill>
              </a:rPr>
              <a:t>fr</a:t>
            </a:r>
            <a:r>
              <a:rPr lang="en-IN" sz="3200" b="1" dirty="0" smtClean="0">
                <a:solidFill>
                  <a:srgbClr val="FF0000"/>
                </a:solidFill>
              </a:rPr>
              <a:t> </a:t>
            </a:r>
            <a:r>
              <a:rPr lang="en-IN" sz="3200" dirty="0" smtClean="0"/>
              <a:t>as:</a:t>
            </a:r>
          </a:p>
          <a:p>
            <a:r>
              <a:rPr lang="en-IN" sz="3200" dirty="0" smtClean="0"/>
              <a:t>4.7% good runs rejected if one control level is considered. </a:t>
            </a:r>
          </a:p>
          <a:p>
            <a:r>
              <a:rPr lang="en-IN" sz="3200" dirty="0" smtClean="0"/>
              <a:t>9.4% if 2 control levels</a:t>
            </a:r>
          </a:p>
          <a:p>
            <a:r>
              <a:rPr lang="en-IN" sz="3200" dirty="0" smtClean="0"/>
              <a:t>14% if 3 control levels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654BA-1515-4F13-BE3C-7A295CAFF272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47" y="1828800"/>
            <a:ext cx="3429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6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7200" y="4940968"/>
            <a:ext cx="80772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smtClean="0">
                <a:latin typeface="+mn-lt"/>
              </a:rPr>
              <a:t>1 run, above 3 SD id 1:3 S</a:t>
            </a:r>
          </a:p>
          <a:p>
            <a:pPr eaLnBrk="1" hangingPunct="1"/>
            <a:r>
              <a:rPr lang="en-US" altLang="en-US" sz="2400" b="1" i="1" dirty="0" smtClean="0">
                <a:latin typeface="+mn-lt"/>
              </a:rPr>
              <a:t>1:3s </a:t>
            </a:r>
            <a:r>
              <a:rPr lang="en-US" altLang="en-US" sz="2400" b="1" i="1" dirty="0">
                <a:latin typeface="+mn-lt"/>
              </a:rPr>
              <a:t>or 1</a:t>
            </a:r>
            <a:r>
              <a:rPr lang="en-US" altLang="en-US" sz="2400" b="1" i="1" baseline="-25000" dirty="0">
                <a:latin typeface="+mn-lt"/>
              </a:rPr>
              <a:t>3</a:t>
            </a:r>
            <a:r>
              <a:rPr lang="en-US" altLang="en-US" sz="2400" b="1" i="1" dirty="0">
                <a:latin typeface="+mn-lt"/>
              </a:rPr>
              <a:t>s denotes a Random</a:t>
            </a:r>
            <a:r>
              <a:rPr lang="en-US" altLang="en-US" sz="2400" b="1" i="1" baseline="-25000" dirty="0">
                <a:latin typeface="+mn-lt"/>
              </a:rPr>
              <a:t> </a:t>
            </a:r>
            <a:r>
              <a:rPr lang="en-US" altLang="en-US" sz="2400" b="1" i="1" dirty="0">
                <a:latin typeface="+mn-lt"/>
              </a:rPr>
              <a:t> Error or a the beginning of </a:t>
            </a:r>
            <a:r>
              <a:rPr lang="en-US" altLang="en-US" sz="2400" b="1" i="1" dirty="0" smtClean="0">
                <a:latin typeface="+mn-lt"/>
              </a:rPr>
              <a:t>a large </a:t>
            </a:r>
            <a:r>
              <a:rPr lang="en-US" altLang="en-US" sz="2400" b="1" i="1" dirty="0">
                <a:latin typeface="+mn-lt"/>
              </a:rPr>
              <a:t>Systematic Error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D126-7E0E-42C7-9191-916DB504DDF4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775"/>
            <a:ext cx="7799388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91100" y="28273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Lucida Sans Unicode" panose="020B0602030504020204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68875" y="33877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latin typeface="Lucida Sans Unicode" panose="020B0602030504020204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91100" y="39497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  <a:latin typeface="Lucida Sans Unicode" panose="020B0602030504020204" pitchFamily="34" charset="0"/>
              </a:rPr>
              <a:t>3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848600" y="24733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Lucida Sans Unicode" panose="020B0602030504020204" pitchFamily="34" charset="0"/>
              </a:rPr>
              <a:t>X</a:t>
            </a:r>
            <a:r>
              <a:rPr lang="en-US" altLang="en-US" b="1">
                <a:latin typeface="Lucida Sans Unicode" panose="020B0602030504020204" pitchFamily="34" charset="0"/>
              </a:rPr>
              <a:t>assign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913688" y="2590800"/>
            <a:ext cx="279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34EB0-DBF2-44FD-9A6D-937EC7B81CFC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566FD-555C-45D0-88F9-2ADB2B060D5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763" y="31954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1:3s or 1</a:t>
            </a:r>
            <a:r>
              <a:rPr lang="en-US" sz="6000" b="1" baseline="-250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s</a:t>
            </a:r>
            <a:endParaRPr lang="en-US" sz="6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1782093"/>
            <a:ext cx="82296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solidFill>
                  <a:schemeClr val="tx1"/>
                </a:solidFill>
              </a:rPr>
              <a:t>1:3s or 1</a:t>
            </a:r>
            <a:r>
              <a:rPr lang="en-US" altLang="en-US" sz="2800" b="1" baseline="-25000" dirty="0" smtClean="0">
                <a:solidFill>
                  <a:schemeClr val="tx1"/>
                </a:solidFill>
              </a:rPr>
              <a:t>3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s</a:t>
            </a:r>
            <a:r>
              <a:rPr lang="en-US" altLang="en-US" sz="2800" dirty="0" smtClean="0">
                <a:solidFill>
                  <a:schemeClr val="tx1"/>
                </a:solidFill>
              </a:rPr>
              <a:t> refers when the data point falls outside the set control limits  of ± 3 SD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 A run is rejected when a single control measurement exceeds the mean ±3SD control limit.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This rule identifies unacceptable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random error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possibly the beginning  of a large systematic error.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N" altLang="en-US" sz="2400" dirty="0" smtClean="0"/>
          </a:p>
          <a:p>
            <a:endParaRPr lang="en-US" alt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CB82B-64B5-4FC3-A38E-DF24F1E37FA2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5" y="398044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514600" y="55626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8315FF-AD30-46CD-B735-DE27A1D9FD9F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67487" y="4953000"/>
            <a:ext cx="8319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latin typeface="+mn-lt"/>
              </a:rPr>
              <a:t>2 runs crossing 2 SD limits on the same side of the mean in 2 levels in the same run or 2 runs of the same material on 2 consecutive runs</a:t>
            </a:r>
          </a:p>
          <a:p>
            <a:pPr algn="ctr" eaLnBrk="1" hangingPunct="1"/>
            <a:r>
              <a:rPr lang="en-US" altLang="en-US" sz="2000" b="1" dirty="0" smtClean="0">
                <a:latin typeface="+mn-lt"/>
              </a:rPr>
              <a:t>2:2s or 2</a:t>
            </a:r>
            <a:r>
              <a:rPr lang="en-US" altLang="en-US" sz="2000" b="1" baseline="-25000" dirty="0" smtClean="0">
                <a:latin typeface="+mn-lt"/>
              </a:rPr>
              <a:t>2</a:t>
            </a:r>
            <a:r>
              <a:rPr lang="en-US" altLang="en-US" sz="2000" b="1" dirty="0" smtClean="0">
                <a:latin typeface="+mn-lt"/>
              </a:rPr>
              <a:t>s</a:t>
            </a:r>
            <a:r>
              <a:rPr lang="en-US" altLang="en-US" sz="2000" dirty="0" smtClean="0">
                <a:latin typeface="+mn-lt"/>
              </a:rPr>
              <a:t> </a:t>
            </a:r>
            <a:r>
              <a:rPr lang="en-US" altLang="en-US" sz="2000" b="1" dirty="0" smtClean="0">
                <a:latin typeface="+mn-lt"/>
              </a:rPr>
              <a:t> </a:t>
            </a:r>
            <a:r>
              <a:rPr lang="en-US" altLang="en-US" sz="2000" b="1" i="1" dirty="0" smtClean="0">
                <a:latin typeface="+mn-lt"/>
              </a:rPr>
              <a:t>denotes a Systematic Error</a:t>
            </a:r>
            <a:endParaRPr lang="en-US" altLang="en-US" sz="2000" dirty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553" y="99631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2:2s or 2</a:t>
            </a:r>
            <a:r>
              <a:rPr lang="en-US" b="1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 </a:t>
            </a:r>
            <a:endParaRPr lang="en-US" sz="5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1845734"/>
            <a:ext cx="8382000" cy="4402666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Two consecutive QC results greater than 2s on the same side of the mean.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This rule identifies </a:t>
            </a:r>
            <a:r>
              <a:rPr lang="en-US" altLang="en-US" sz="3200" dirty="0" smtClean="0">
                <a:solidFill>
                  <a:srgbClr val="FF0000"/>
                </a:solidFill>
              </a:rPr>
              <a:t>systematic error </a:t>
            </a:r>
            <a:r>
              <a:rPr lang="en-US" altLang="en-US" sz="3200" dirty="0" smtClean="0">
                <a:solidFill>
                  <a:schemeClr val="tx1"/>
                </a:solidFill>
              </a:rPr>
              <a:t>only.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There are two applications to this rule: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solidFill>
                  <a:schemeClr val="tx1"/>
                </a:solidFill>
              </a:rPr>
              <a:t>within-run </a:t>
            </a:r>
            <a:r>
              <a:rPr lang="en-US" altLang="en-US" sz="3200" dirty="0" smtClean="0">
                <a:solidFill>
                  <a:schemeClr val="tx1"/>
                </a:solidFill>
              </a:rPr>
              <a:t>(in the 2 levels of QC in the same run)</a:t>
            </a:r>
            <a:endParaRPr lang="en-US" altLang="en-US" sz="32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solidFill>
                  <a:schemeClr val="tx1"/>
                </a:solidFill>
              </a:rPr>
              <a:t>across runs </a:t>
            </a:r>
            <a:r>
              <a:rPr lang="en-US" altLang="en-US" sz="3200" dirty="0" smtClean="0">
                <a:solidFill>
                  <a:schemeClr val="tx1"/>
                </a:solidFill>
              </a:rPr>
              <a:t>(In the same QC in 2 consecutive runs). </a:t>
            </a:r>
            <a:endParaRPr lang="en-IN" altLang="en-US" sz="3200" dirty="0" smtClean="0">
              <a:solidFill>
                <a:schemeClr val="tx1"/>
              </a:solidFill>
            </a:endParaRPr>
          </a:p>
          <a:p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8407B-B34B-406B-9D9C-04CFC7A8B116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Example of 2:2s </a:t>
            </a:r>
            <a:endParaRPr lang="en-US" b="1" dirty="0">
              <a:latin typeface="+mn-lt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191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if a normal (Level I) and abnormal (Level II) control are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&gt;2s on the same side of the mean,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this run violates the within-run application for </a:t>
            </a:r>
            <a:r>
              <a:rPr lang="en-US" altLang="en-US" sz="2400" dirty="0" smtClean="0">
                <a:solidFill>
                  <a:srgbClr val="FF0000"/>
                </a:solidFill>
              </a:rPr>
              <a:t>systematic error.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 If however, Level I is acceptable and Level II is 1:2s, </a:t>
            </a:r>
            <a:r>
              <a:rPr lang="en-US" altLang="en-US" sz="2400" dirty="0" smtClean="0">
                <a:solidFill>
                  <a:schemeClr val="tx1"/>
                </a:solidFill>
              </a:rPr>
              <a:t>the Level II result from the previous run must be examined.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If Level II in the previous run was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at +2.0s or greater,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then the across run application for systematic error is violated.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14585-CB07-473D-9D60-0BCE49B684A3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….</a:t>
            </a:r>
            <a:r>
              <a:rPr lang="en-US" sz="5400" b="1" dirty="0" smtClean="0">
                <a:solidFill>
                  <a:schemeClr val="tx1"/>
                </a:solidFill>
                <a:latin typeface="+mn-lt"/>
              </a:rPr>
              <a:t>2:2s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Violation of the within-run application indicates that systematic error is present and that it affects potentially the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entire analytical curve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(Multiple Clinical Decision Levels)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Violation of the across run application indicates that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only a single portion of the analytical curve</a:t>
            </a:r>
            <a:r>
              <a:rPr lang="en-US" altLang="en-US" sz="2800" dirty="0" smtClean="0">
                <a:solidFill>
                  <a:schemeClr val="tx1"/>
                </a:solidFill>
              </a:rPr>
              <a:t> is affected by the error</a:t>
            </a:r>
            <a:r>
              <a:rPr lang="en-US" altLang="en-US" sz="2800" dirty="0" smtClean="0"/>
              <a:t>.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(The corresponding </a:t>
            </a:r>
            <a:r>
              <a:rPr lang="en-US" altLang="en-US" sz="2800" dirty="0">
                <a:solidFill>
                  <a:schemeClr val="tx1"/>
                </a:solidFill>
              </a:rPr>
              <a:t>Clinical Decision </a:t>
            </a:r>
            <a:r>
              <a:rPr lang="en-US" altLang="en-US" sz="2800" dirty="0" smtClean="0">
                <a:solidFill>
                  <a:schemeClr val="tx1"/>
                </a:solidFill>
              </a:rPr>
              <a:t>Level)</a:t>
            </a:r>
            <a:endParaRPr lang="en-US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BFB9A-41BB-4C90-9519-C1CBE3A2224C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304800"/>
            <a:ext cx="746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1323" y="4343400"/>
            <a:ext cx="82708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b="1" dirty="0">
                <a:latin typeface="Times New Roman" panose="02020603050405020304" pitchFamily="18" charset="0"/>
              </a:rPr>
              <a:t>2 of 3</a:t>
            </a:r>
            <a:r>
              <a:rPr lang="en-US" altLang="en-US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en-US" sz="2000" b="1" dirty="0">
                <a:latin typeface="Times New Roman" panose="02020603050405020304" pitchFamily="18" charset="0"/>
              </a:rPr>
              <a:t>S</a:t>
            </a:r>
            <a:r>
              <a:rPr lang="en-US" altLang="en-US" sz="2000" dirty="0">
                <a:latin typeface="Times New Roman" panose="02020603050405020304" pitchFamily="18" charset="0"/>
              </a:rPr>
              <a:t>- when 2 out of 3 control measurements exceed the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same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</a:rPr>
              <a:t>±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2 SD </a:t>
            </a:r>
            <a:r>
              <a:rPr lang="en-US" altLang="en-US" sz="2000" dirty="0">
                <a:latin typeface="Times New Roman" panose="02020603050405020304" pitchFamily="18" charset="0"/>
              </a:rPr>
              <a:t>control limit;</a:t>
            </a:r>
          </a:p>
          <a:p>
            <a:pPr algn="just"/>
            <a:r>
              <a:rPr lang="en-US" altLang="en-US" sz="3600" b="1" dirty="0"/>
              <a:t>2 of 3s </a:t>
            </a:r>
            <a:r>
              <a:rPr lang="en-US" altLang="en-US" sz="3600" dirty="0"/>
              <a:t> </a:t>
            </a:r>
            <a:r>
              <a:rPr lang="en-US" altLang="en-US" sz="3600" b="1" dirty="0"/>
              <a:t> </a:t>
            </a:r>
            <a:r>
              <a:rPr lang="en-US" altLang="en-US" sz="3600" b="1" i="1" dirty="0"/>
              <a:t>denotes a Systematic Error</a:t>
            </a:r>
            <a:endParaRPr lang="en-US" alt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9A1B5-696B-4E38-BCA6-69A57FE41866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6604"/>
            <a:ext cx="813816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Rules for what?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228601" y="2086893"/>
            <a:ext cx="84582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Westgard</a:t>
            </a:r>
            <a:r>
              <a:rPr lang="en-US" sz="2800" dirty="0" smtClean="0">
                <a:solidFill>
                  <a:schemeClr val="tx1"/>
                </a:solidFill>
              </a:rPr>
              <a:t> has formulated rules to </a:t>
            </a:r>
            <a:r>
              <a:rPr lang="en-US" sz="2800" dirty="0">
                <a:solidFill>
                  <a:schemeClr val="tx1"/>
                </a:solidFill>
              </a:rPr>
              <a:t>decide whether an analytical run is </a:t>
            </a:r>
            <a:r>
              <a:rPr lang="en-US" sz="2800" b="1" dirty="0">
                <a:solidFill>
                  <a:srgbClr val="FF0000"/>
                </a:solidFill>
              </a:rPr>
              <a:t>in-control or out-of-control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These rules can be applied as single rules and as a group of rules (multi-rules). 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Westgard</a:t>
            </a:r>
            <a:r>
              <a:rPr lang="en-US" sz="2800" dirty="0" smtClean="0">
                <a:solidFill>
                  <a:srgbClr val="FF0000"/>
                </a:solidFill>
              </a:rPr>
              <a:t> rules can be applied only if your QCs are plotted with the range of 3 SD*</a:t>
            </a:r>
          </a:p>
          <a:p>
            <a:pPr marL="0" indent="0"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80E0A-8E47-4493-9128-8F66870C3BFF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990600" y="55626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2 levels of control material with 4 SD difference between the </a:t>
            </a:r>
            <a:r>
              <a:rPr lang="en-US" altLang="en-US" sz="2000" b="1" dirty="0" smtClean="0"/>
              <a:t>2 data points. </a:t>
            </a:r>
            <a:r>
              <a:rPr lang="en-US" altLang="en-US" sz="2000" b="1" dirty="0" smtClean="0"/>
              <a:t>R</a:t>
            </a:r>
            <a:r>
              <a:rPr lang="en-US" altLang="en-US" sz="2000" b="1" baseline="-25000" dirty="0" smtClean="0"/>
              <a:t>4</a:t>
            </a:r>
            <a:r>
              <a:rPr lang="en-US" altLang="en-US" sz="2000" b="1" dirty="0" smtClean="0"/>
              <a:t>s</a:t>
            </a:r>
            <a:r>
              <a:rPr lang="en-US" altLang="en-US" sz="2000" b="1" i="1" dirty="0" smtClean="0"/>
              <a:t> </a:t>
            </a:r>
            <a:r>
              <a:rPr lang="en-US" altLang="en-US" sz="2000" b="1" i="1" dirty="0"/>
              <a:t>denotes a Random Error</a:t>
            </a:r>
            <a:endParaRPr lang="en-US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010400" y="4800600"/>
            <a:ext cx="1666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B9982-DA74-40B9-B1F0-79E86141E3FC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20</a:t>
            </a:fld>
            <a:endParaRPr lang="en-US" alt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27691664"/>
              </p:ext>
            </p:extLst>
          </p:nvPr>
        </p:nvGraphicFramePr>
        <p:xfrm>
          <a:off x="954932" y="762000"/>
          <a:ext cx="7010400" cy="462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5400" b="1" baseline="-25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+mn-lt"/>
              </a:rPr>
              <a:t>s</a:t>
            </a: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38100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When 2 control measurements in a group exceeds the mean ± 2 SD on either side or if the sum of the SDs of the two material  &gt; 4 SDs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 This rule should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only be interpreted within-run, not across-run.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This rule identifies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random error only</a:t>
            </a:r>
            <a:r>
              <a:rPr lang="en-US" altLang="en-US" sz="2800" dirty="0" smtClean="0">
                <a:solidFill>
                  <a:schemeClr val="tx1"/>
                </a:solidFill>
              </a:rPr>
              <a:t>, and is applied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only within the current run</a:t>
            </a:r>
            <a:r>
              <a:rPr lang="en-US" altLang="en-US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4DE8C-9879-47DB-9572-29348CD03E71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137" y="22041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…Example R:4s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7071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assume both Level I and Level II have been assayed within the current run.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 Level I is +2.8s above the mean and Level II is -1.3s below the mean.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The total difference between the two control levels is greater than 4s (e.g. [+2.8s – (-1.3s)] = 4.1s).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In the above example, though the Level II has not violated a -2 SD level, together the within run QC violates an R</a:t>
            </a:r>
            <a:r>
              <a:rPr lang="en-US" altLang="en-US" sz="28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en-US" sz="2800" dirty="0" smtClean="0">
                <a:solidFill>
                  <a:schemeClr val="tx1"/>
                </a:solidFill>
              </a:rPr>
              <a:t>S. </a:t>
            </a:r>
          </a:p>
          <a:p>
            <a:pPr marL="0" indent="0"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3AFDD-B2EF-413B-8467-4C8FE0C8C641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914400" y="5244429"/>
            <a:ext cx="7221090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3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S </a:t>
            </a:r>
            <a:r>
              <a:rPr lang="en-US" altLang="en-US" sz="2400" dirty="0"/>
              <a:t> 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denotes a Systematic Error</a:t>
            </a:r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80CCD-6AFC-48DE-8274-5CB523ADEEB6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+mn-lt"/>
              </a:rPr>
              <a:t>3:1S or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b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</a:t>
            </a: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3 consecutive control measurements exceed the same mean plus 1s or mean minus 1s control limit. </a:t>
            </a:r>
            <a:endParaRPr lang="en-IN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3 consecutive results </a:t>
            </a:r>
            <a:endParaRPr lang="en-IN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Greater than 1s </a:t>
            </a:r>
            <a:endParaRPr lang="en-IN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On the same side of the mean</a:t>
            </a:r>
            <a:endParaRPr lang="en-IN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E9D2C-C32D-481F-987E-12DDCFA62866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latin typeface="+mn-lt"/>
              </a:rPr>
              <a:t>3:1s</a:t>
            </a:r>
            <a:endParaRPr lang="en-US" sz="6000" b="1" dirty="0">
              <a:latin typeface="+mn-lt"/>
            </a:endParaRP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80060" y="2100343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These are </a:t>
            </a:r>
            <a:r>
              <a:rPr lang="en-US" altLang="en-US" sz="2800" dirty="0" smtClean="0">
                <a:solidFill>
                  <a:srgbClr val="FF0000"/>
                </a:solidFill>
              </a:rPr>
              <a:t>within control material </a:t>
            </a:r>
            <a:r>
              <a:rPr lang="en-US" altLang="en-US" sz="2800" dirty="0" smtClean="0">
                <a:solidFill>
                  <a:schemeClr val="tx1"/>
                </a:solidFill>
              </a:rPr>
              <a:t>(e.g. all Level I control results) or </a:t>
            </a:r>
            <a:r>
              <a:rPr lang="en-US" altLang="en-US" sz="2800" dirty="0" smtClean="0">
                <a:solidFill>
                  <a:srgbClr val="FF0000"/>
                </a:solidFill>
              </a:rPr>
              <a:t>across control materials </a:t>
            </a:r>
            <a:r>
              <a:rPr lang="en-US" altLang="en-US" sz="2800" dirty="0" smtClean="0">
                <a:solidFill>
                  <a:schemeClr val="tx1"/>
                </a:solidFill>
              </a:rPr>
              <a:t>(e.g., Level I, II, and III control results in combination when a tri-level control is used, n=3 or 6).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FF0000"/>
                </a:solidFill>
              </a:rPr>
              <a:t>Within control material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violations indicate </a:t>
            </a:r>
            <a:r>
              <a:rPr lang="en-US" altLang="en-US" sz="2800" dirty="0" smtClean="0">
                <a:solidFill>
                  <a:srgbClr val="FF0000"/>
                </a:solidFill>
              </a:rPr>
              <a:t>systematic bias </a:t>
            </a:r>
            <a:r>
              <a:rPr lang="en-US" altLang="en-US" sz="2800" dirty="0" smtClean="0">
                <a:solidFill>
                  <a:schemeClr val="tx1"/>
                </a:solidFill>
              </a:rPr>
              <a:t>in a single area of the method curve while violation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across control materials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application indicates </a:t>
            </a:r>
            <a:r>
              <a:rPr lang="en-US" altLang="en-US" sz="2800" dirty="0" smtClean="0">
                <a:solidFill>
                  <a:srgbClr val="FF0000"/>
                </a:solidFill>
              </a:rPr>
              <a:t>systematic error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over a broader concentration.</a:t>
            </a:r>
          </a:p>
          <a:p>
            <a:endParaRPr lang="en-US" alt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DAC24-B043-4374-891F-8ADD59847D58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4" y="4572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202353" y="5334917"/>
            <a:ext cx="5715000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latin typeface="+mn-lt"/>
              </a:rPr>
              <a:t>4</a:t>
            </a:r>
            <a:r>
              <a:rPr lang="en-US" altLang="en-US" sz="2800" b="1" i="1" baseline="-25000" dirty="0">
                <a:latin typeface="+mn-lt"/>
              </a:rPr>
              <a:t>1</a:t>
            </a:r>
            <a:r>
              <a:rPr lang="en-US" altLang="en-US" sz="2800" b="1" i="1" dirty="0">
                <a:latin typeface="+mn-lt"/>
              </a:rPr>
              <a:t>S   denotes a Systematic Error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85214-FEE4-4F2C-BFB5-224B1EDA1F3D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+mn-lt"/>
              </a:rPr>
              <a:t>4:1S or 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b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</a:t>
            </a:r>
            <a:endParaRPr lang="en-US"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7985760" cy="40233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chemeClr val="tx1"/>
                </a:solidFill>
              </a:rPr>
              <a:t>In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analytes</a:t>
            </a:r>
            <a:r>
              <a:rPr lang="en-US" altLang="en-US" sz="3200" dirty="0" smtClean="0">
                <a:solidFill>
                  <a:schemeClr val="tx1"/>
                </a:solidFill>
              </a:rPr>
              <a:t> with 2 levels of controls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chemeClr val="tx1"/>
                </a:solidFill>
              </a:rPr>
              <a:t>When 4 consecutive control measurements exceed the same mean plus 1s or the same mean minus 1s control limit.</a:t>
            </a:r>
            <a:endParaRPr lang="en-IN" altLang="en-US" sz="32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chemeClr val="tx1"/>
                </a:solidFill>
              </a:rPr>
              <a:t>Four consecutive results </a:t>
            </a:r>
            <a:endParaRPr lang="en-IN" altLang="en-US" sz="32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chemeClr val="tx1"/>
                </a:solidFill>
              </a:rPr>
              <a:t>Greater than 1s </a:t>
            </a:r>
            <a:endParaRPr lang="en-IN" altLang="en-US" sz="32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chemeClr val="tx1"/>
                </a:solidFill>
              </a:rPr>
              <a:t>On the same side of the mean</a:t>
            </a:r>
            <a:endParaRPr lang="en-IN" alt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43A59-DA21-48DF-8401-4FFDC5DC471B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+mn-lt"/>
              </a:rPr>
              <a:t>4:1s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80060" y="1871911"/>
            <a:ext cx="8229600" cy="4300289"/>
          </a:xfrm>
        </p:spPr>
        <p:txBody>
          <a:bodyPr/>
          <a:lstStyle/>
          <a:p>
            <a:pPr marL="401638" indent="-401638"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There are two applications to the </a:t>
            </a:r>
            <a:r>
              <a:rPr lang="en-US" altLang="en-US" sz="2800" dirty="0" smtClean="0">
                <a:solidFill>
                  <a:schemeClr val="tx1"/>
                </a:solidFill>
              </a:rPr>
              <a:t>3:1s </a:t>
            </a:r>
            <a:r>
              <a:rPr lang="en-US" altLang="en-US" sz="2800" dirty="0" smtClean="0">
                <a:solidFill>
                  <a:schemeClr val="tx1"/>
                </a:solidFill>
              </a:rPr>
              <a:t>and </a:t>
            </a:r>
            <a:r>
              <a:rPr lang="en-US" altLang="en-US" sz="2800" dirty="0" smtClean="0">
                <a:solidFill>
                  <a:schemeClr val="tx1"/>
                </a:solidFill>
              </a:rPr>
              <a:t>4:1s </a:t>
            </a:r>
            <a:r>
              <a:rPr lang="en-US" altLang="en-US" sz="2800" dirty="0" smtClean="0">
                <a:solidFill>
                  <a:schemeClr val="tx1"/>
                </a:solidFill>
              </a:rPr>
              <a:t>rule. </a:t>
            </a:r>
          </a:p>
          <a:p>
            <a:pPr marL="401638" indent="-401638"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tx1"/>
                </a:solidFill>
              </a:rPr>
              <a:t>These are within control material (e.g. all Level I control results) or across control materials (when n is 2 or 4).</a:t>
            </a:r>
          </a:p>
          <a:p>
            <a:pPr marL="401638" indent="-401638"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FF0000"/>
                </a:solidFill>
              </a:rPr>
              <a:t>Within control material </a:t>
            </a:r>
            <a:r>
              <a:rPr lang="en-US" altLang="en-US" sz="2800" dirty="0" smtClean="0">
                <a:solidFill>
                  <a:schemeClr val="tx1"/>
                </a:solidFill>
              </a:rPr>
              <a:t>violations indicate </a:t>
            </a:r>
            <a:r>
              <a:rPr lang="en-US" altLang="en-US" sz="2800" dirty="0" smtClean="0">
                <a:solidFill>
                  <a:srgbClr val="FF0000"/>
                </a:solidFill>
              </a:rPr>
              <a:t>systematic bias </a:t>
            </a:r>
            <a:r>
              <a:rPr lang="en-US" altLang="en-US" sz="2800" dirty="0" smtClean="0">
                <a:solidFill>
                  <a:schemeClr val="tx1"/>
                </a:solidFill>
              </a:rPr>
              <a:t>in a single area of the method curve while violation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across control materials </a:t>
            </a:r>
            <a:r>
              <a:rPr lang="en-US" altLang="en-US" sz="2800" dirty="0" smtClean="0">
                <a:solidFill>
                  <a:schemeClr val="tx1"/>
                </a:solidFill>
              </a:rPr>
              <a:t>application indicates </a:t>
            </a:r>
            <a:r>
              <a:rPr lang="en-US" altLang="en-US" sz="2800" dirty="0" smtClean="0">
                <a:solidFill>
                  <a:srgbClr val="FF0000"/>
                </a:solidFill>
              </a:rPr>
              <a:t>systematic error </a:t>
            </a:r>
            <a:r>
              <a:rPr lang="en-US" altLang="en-US" sz="2800" dirty="0" smtClean="0">
                <a:solidFill>
                  <a:schemeClr val="tx1"/>
                </a:solidFill>
              </a:rPr>
              <a:t>over a broader concentration.</a:t>
            </a:r>
          </a:p>
          <a:p>
            <a:pPr marL="401638" indent="-401638" algn="just">
              <a:buFont typeface="Wingdings" panose="05000000000000000000" pitchFamily="2" charset="2"/>
              <a:buChar char="q"/>
            </a:pPr>
            <a:endParaRPr lang="en-US" alt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99E32-A1DA-4587-A575-C853E1724F67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45153" y="5705054"/>
            <a:ext cx="6172200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latin typeface="+mn-lt"/>
              </a:rPr>
              <a:t>6x, 8x,9x, 10x, </a:t>
            </a:r>
            <a:r>
              <a:rPr lang="en-US" altLang="en-US" sz="2400" b="1" i="1" dirty="0">
                <a:latin typeface="+mn-lt"/>
              </a:rPr>
              <a:t>12x</a:t>
            </a:r>
            <a:r>
              <a:rPr lang="en-US" altLang="en-US" sz="2000" b="1" i="1" dirty="0">
                <a:latin typeface="+mn-lt"/>
              </a:rPr>
              <a:t> denotes  Systematic Errors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BA6B8-82FD-46EE-BD40-99083DB4CE3E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6604"/>
            <a:ext cx="813816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Rules for what?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228601" y="2086893"/>
            <a:ext cx="84582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Two key factors to keep in mind while selecting/ using rules are: 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600" b="1" dirty="0">
                <a:solidFill>
                  <a:srgbClr val="FF0000"/>
                </a:solidFill>
              </a:rPr>
              <a:t>M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aximize Error Detection: Per cent error detection (P </a:t>
            </a:r>
            <a:r>
              <a:rPr lang="en-US" altLang="en-US" sz="2600" b="1" spc="-300" dirty="0" err="1" smtClean="0">
                <a:solidFill>
                  <a:srgbClr val="FF0000"/>
                </a:solidFill>
              </a:rPr>
              <a:t>ed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) </a:t>
            </a:r>
            <a:r>
              <a:rPr lang="en-US" altLang="en-US" sz="2600" b="1" dirty="0">
                <a:solidFill>
                  <a:srgbClr val="FF0000"/>
                </a:solidFill>
              </a:rPr>
              <a:t>&gt;90% </a:t>
            </a:r>
            <a:endParaRPr lang="en-US" altLang="en-US" sz="2600" b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sz="2600" b="1" dirty="0">
                <a:solidFill>
                  <a:srgbClr val="FF0000"/>
                </a:solidFill>
              </a:rPr>
              <a:t>M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inimize False Rejection: Percent False Rejection(P </a:t>
            </a:r>
            <a:r>
              <a:rPr lang="en-US" altLang="en-US" sz="2600" b="1" spc="-300" dirty="0" err="1" smtClean="0">
                <a:solidFill>
                  <a:srgbClr val="FF0000"/>
                </a:solidFill>
              </a:rPr>
              <a:t>fr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) &lt; 5%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80E0A-8E47-4493-9128-8F66870C3BFF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076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563" y="762000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6x, 8x,9x, 10x, 12x</a:t>
            </a:r>
            <a:r>
              <a:rPr lang="en-IN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IN" b="1" dirty="0" smtClean="0">
                <a:solidFill>
                  <a:schemeClr val="tx1"/>
                </a:solidFill>
                <a:latin typeface="+mn-lt"/>
              </a:rPr>
            </a:b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609600" y="2514600"/>
            <a:ext cx="8016241" cy="3352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These rules are violated when there are: </a:t>
            </a:r>
          </a:p>
          <a:p>
            <a:pPr algn="just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6 or 8, or 9, or 10, or 12 control results  </a:t>
            </a:r>
            <a:r>
              <a:rPr lang="en-US" altLang="en-US" sz="3200" dirty="0">
                <a:solidFill>
                  <a:srgbClr val="FF0000"/>
                </a:solidFill>
              </a:rPr>
              <a:t>on the same side of the mean </a:t>
            </a:r>
            <a:r>
              <a:rPr lang="en-US" altLang="en-US" sz="3200" dirty="0">
                <a:solidFill>
                  <a:schemeClr val="tx1"/>
                </a:solidFill>
              </a:rPr>
              <a:t>regardless of the specific standard deviation in which they are located</a:t>
            </a:r>
            <a:r>
              <a:rPr lang="en-US" alt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n-US" altLang="en-US" sz="3200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1E818-E241-4D05-9115-735F04AB8A9C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36728"/>
            <a:ext cx="7543800" cy="82296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6x, 8x,9x, 10x, 12x Application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457200" y="1899675"/>
            <a:ext cx="8153400" cy="4120125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dirty="0" smtClean="0">
                <a:solidFill>
                  <a:schemeClr val="tx1"/>
                </a:solidFill>
              </a:rPr>
              <a:t>Each of these rules also has two applications: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FF0000"/>
                </a:solidFill>
              </a:rPr>
              <a:t>W</a:t>
            </a:r>
            <a:r>
              <a:rPr lang="en-US" altLang="en-US" sz="2800" dirty="0" smtClean="0">
                <a:solidFill>
                  <a:srgbClr val="FF0000"/>
                </a:solidFill>
              </a:rPr>
              <a:t>ithin control material </a:t>
            </a:r>
            <a:r>
              <a:rPr lang="en-US" altLang="en-US" sz="2800" dirty="0" smtClean="0">
                <a:solidFill>
                  <a:schemeClr val="tx1"/>
                </a:solidFill>
              </a:rPr>
              <a:t>(e.g., all Level I control results) or </a:t>
            </a:r>
            <a:r>
              <a:rPr lang="en-US" altLang="en-US" sz="2800" dirty="0" smtClean="0">
                <a:solidFill>
                  <a:srgbClr val="FF0000"/>
                </a:solidFill>
              </a:rPr>
              <a:t>across control materials </a:t>
            </a:r>
            <a:r>
              <a:rPr lang="en-US" altLang="en-US" sz="2800" dirty="0" smtClean="0">
                <a:solidFill>
                  <a:schemeClr val="tx1"/>
                </a:solidFill>
              </a:rPr>
              <a:t>(e.g. Level I, II, and III control results in combination).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FF0000"/>
                </a:solidFill>
              </a:rPr>
              <a:t>Within control material </a:t>
            </a:r>
            <a:r>
              <a:rPr lang="en-US" altLang="en-US" sz="2800" dirty="0" smtClean="0">
                <a:solidFill>
                  <a:schemeClr val="tx1"/>
                </a:solidFill>
              </a:rPr>
              <a:t>violations indicate </a:t>
            </a:r>
            <a:r>
              <a:rPr lang="en-US" altLang="en-US" sz="2800" dirty="0" smtClean="0">
                <a:solidFill>
                  <a:srgbClr val="FF0000"/>
                </a:solidFill>
              </a:rPr>
              <a:t>systematic bias </a:t>
            </a:r>
            <a:r>
              <a:rPr lang="en-US" altLang="en-US" sz="2800" dirty="0" smtClean="0">
                <a:solidFill>
                  <a:schemeClr val="tx1"/>
                </a:solidFill>
              </a:rPr>
              <a:t>in a single area of the method curve while violation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across control materials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application indicates </a:t>
            </a:r>
            <a:r>
              <a:rPr lang="en-US" altLang="en-US" sz="2800" dirty="0" smtClean="0">
                <a:solidFill>
                  <a:srgbClr val="FF0000"/>
                </a:solidFill>
              </a:rPr>
              <a:t>systematic bias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over a broader concentration.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D025D-D4B6-48E5-88C5-1A294C2347F6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63" y="685800"/>
            <a:ext cx="7391400" cy="460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49982"/>
              </p:ext>
            </p:extLst>
          </p:nvPr>
        </p:nvGraphicFramePr>
        <p:xfrm>
          <a:off x="1881139" y="5410200"/>
          <a:ext cx="5665047" cy="560832"/>
        </p:xfrm>
        <a:graphic>
          <a:graphicData uri="http://schemas.openxmlformats.org/drawingml/2006/table">
            <a:tbl>
              <a:tblPr/>
              <a:tblGrid>
                <a:gridCol w="5665047"/>
              </a:tblGrid>
              <a:tr h="560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7T 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denotes a Systematic Error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55171-0B54-417B-9381-BAD77FF178BB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en-US" b="1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 </a:t>
            </a:r>
            <a:endParaRPr lang="en-US" sz="5400" b="1" dirty="0">
              <a:latin typeface="+mn-lt"/>
            </a:endParaRP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chemeClr val="tx1"/>
                </a:solidFill>
              </a:rPr>
              <a:t>When seven control measurements </a:t>
            </a:r>
            <a:r>
              <a:rPr lang="en-US" altLang="en-US" sz="3200" dirty="0" smtClean="0">
                <a:solidFill>
                  <a:srgbClr val="FF0000"/>
                </a:solidFill>
              </a:rPr>
              <a:t>trend in the same direction, crossing the mean</a:t>
            </a:r>
            <a:r>
              <a:rPr lang="en-US" altLang="en-US" sz="3200" dirty="0" smtClean="0">
                <a:solidFill>
                  <a:schemeClr val="tx1"/>
                </a:solidFill>
              </a:rPr>
              <a:t>, i.e., get progressively higher or progressively lower.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chemeClr val="tx1"/>
                </a:solidFill>
              </a:rPr>
              <a:t>Applicable across </a:t>
            </a:r>
            <a:r>
              <a:rPr lang="en-US" altLang="en-US" sz="3200" dirty="0" smtClean="0">
                <a:solidFill>
                  <a:schemeClr val="tx1"/>
                </a:solidFill>
              </a:rPr>
              <a:t>run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But whenever </a:t>
            </a:r>
            <a:r>
              <a:rPr lang="en-US" sz="2800" dirty="0">
                <a:solidFill>
                  <a:schemeClr val="tx1"/>
                </a:solidFill>
              </a:rPr>
              <a:t>one level is trending, </a:t>
            </a:r>
            <a:r>
              <a:rPr lang="en-US" sz="2800" dirty="0" smtClean="0">
                <a:solidFill>
                  <a:schemeClr val="tx1"/>
                </a:solidFill>
              </a:rPr>
              <a:t>upward/ downwards for </a:t>
            </a:r>
            <a:r>
              <a:rPr lang="en-US" sz="2800" dirty="0">
                <a:solidFill>
                  <a:schemeClr val="tx1"/>
                </a:solidFill>
              </a:rPr>
              <a:t>5- 6 times, and other level doing the same thing, it should be investigated.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9DFA1-DE59-4B38-B9D9-9ECC5D47C21C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7BB84-9004-46E2-BEEC-8D1FEB4F539A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566FD-555C-45D0-88F9-2ADB2B060D5A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Rules Violation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60130"/>
              </p:ext>
            </p:extLst>
          </p:nvPr>
        </p:nvGraphicFramePr>
        <p:xfrm>
          <a:off x="1447800" y="1279525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Rule Violation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Systematic Error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Random Error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736725"/>
          <a:ext cx="2057400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9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1:2s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T="45793" marB="45793"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505200" y="1736725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80680"/>
              </p:ext>
            </p:extLst>
          </p:nvPr>
        </p:nvGraphicFramePr>
        <p:xfrm>
          <a:off x="5486400" y="1736725"/>
          <a:ext cx="2057400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968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447800" y="2178050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2:2s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505200" y="2178050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447800" y="2635250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1:3s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505200" y="2635250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486400" y="2635250"/>
          <a:ext cx="20574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447800" y="3063875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4:1s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505200" y="3063875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447800" y="3505200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2 of 3:2s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505200" y="3505200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447800" y="3962400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3:1s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505200" y="3962400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447800" y="4419600"/>
          <a:ext cx="2057400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9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10x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T="45793" marB="45793"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505200" y="4419600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447800" y="4876800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7T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505200" y="4876800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486400" y="5334000"/>
          <a:ext cx="20574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1447800" y="5334000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R:4s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76663"/>
              </p:ext>
            </p:extLst>
          </p:nvPr>
        </p:nvGraphicFramePr>
        <p:xfrm>
          <a:off x="3505200" y="5334000"/>
          <a:ext cx="1981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731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Within run errors: The power of daily monitoring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3434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chemeClr val="tx1"/>
                </a:solidFill>
              </a:rPr>
              <a:t>Stop and take corrective action if a single point exceeds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FF0000"/>
                </a:solidFill>
              </a:rPr>
              <a:t>a 1:3s limit</a:t>
            </a:r>
            <a:r>
              <a:rPr lang="en-US" altLang="en-US" sz="2000" dirty="0" smtClean="0"/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chemeClr val="tx1"/>
                </a:solidFill>
              </a:rPr>
              <a:t>Stop and take corrective action if two levels of control exceed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FF0000"/>
                </a:solidFill>
              </a:rPr>
              <a:t>2:2s limit.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chemeClr val="tx1"/>
                </a:solidFill>
              </a:rPr>
              <a:t>Stop and take corrective action if one point in the group exceeds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FF0000"/>
                </a:solidFill>
              </a:rPr>
              <a:t>a plus 2s limit and another exceeds a minus 2s limit: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R</a:t>
            </a:r>
            <a:r>
              <a:rPr lang="en-US" altLang="en-US" sz="2000" b="1" baseline="-25000" dirty="0" smtClean="0">
                <a:solidFill>
                  <a:srgbClr val="FF0000"/>
                </a:solidFill>
              </a:rPr>
              <a:t>4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s</a:t>
            </a:r>
            <a:r>
              <a:rPr lang="en-US" altLang="en-US" sz="2000" dirty="0" smtClean="0">
                <a:solidFill>
                  <a:srgbClr val="FF0000"/>
                </a:solidFill>
              </a:rPr>
              <a:t> This is a range rule that is meant only to be applied within-run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400" b="1" dirty="0" smtClean="0">
                <a:solidFill>
                  <a:schemeClr val="tx1"/>
                </a:solidFill>
              </a:rPr>
              <a:t>Because N must be at least 2 to satisfy CLIA QC requirements, </a:t>
            </a:r>
            <a:r>
              <a:rPr lang="en-US" altLang="en-US" sz="2400" b="1" dirty="0">
                <a:solidFill>
                  <a:schemeClr val="tx1"/>
                </a:solidFill>
              </a:rPr>
              <a:t>all these rules can be applied within a run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E9C5C-49C6-4336-8E81-54706EE1FF7C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6604"/>
            <a:ext cx="798576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Across run errors:  The power of periodic review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37361"/>
            <a:ext cx="8381999" cy="44348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2:2s, 3: 1s, 4:1s and 6,8,9 &amp; 10x must be used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across runs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within or across materials in order to get the number of control measurements needed to apply the rules and to pick up systematic errors. </a:t>
            </a: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04932-FC5D-49D4-AE80-922FFB4BC1B5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Single rules and Multi-rules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How to use these rules in your QC </a:t>
            </a:r>
            <a:r>
              <a:rPr lang="en-US" altLang="en-US" b="1" dirty="0" smtClean="0">
                <a:solidFill>
                  <a:schemeClr val="tx1"/>
                </a:solidFill>
              </a:rPr>
              <a:t>planning?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Single-rule</a:t>
            </a:r>
            <a:r>
              <a:rPr lang="en-US" altLang="en-US" dirty="0" smtClean="0">
                <a:solidFill>
                  <a:schemeClr val="tx1"/>
                </a:solidFill>
              </a:rPr>
              <a:t>s </a:t>
            </a:r>
            <a:r>
              <a:rPr lang="en-US" altLang="en-US" dirty="0">
                <a:solidFill>
                  <a:schemeClr val="tx1"/>
                </a:solidFill>
              </a:rPr>
              <a:t>or </a:t>
            </a:r>
            <a:r>
              <a:rPr lang="en-US" altLang="en-US" b="1" dirty="0">
                <a:solidFill>
                  <a:schemeClr val="tx1"/>
                </a:solidFill>
              </a:rPr>
              <a:t>Multi-rules </a:t>
            </a:r>
            <a:r>
              <a:rPr lang="en-US" altLang="en-US" dirty="0">
                <a:solidFill>
                  <a:schemeClr val="tx1"/>
                </a:solidFill>
              </a:rPr>
              <a:t>may be employed as necessary </a:t>
            </a:r>
            <a:r>
              <a:rPr lang="en-US" altLang="en-US" b="1" dirty="0">
                <a:solidFill>
                  <a:srgbClr val="FF0000"/>
                </a:solidFill>
              </a:rPr>
              <a:t>(to be discussed in later presentations)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654BA-1515-4F13-BE3C-7A295CAFF272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05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654BA-1515-4F13-BE3C-7A295CAFF272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600075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tx1"/>
                </a:solidFill>
                <a:latin typeface="+mn-lt"/>
              </a:rPr>
              <a:t>THANK YOU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E6A4-9871-44F5-9A99-855A5F7A1492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While talking about QC rule nomenclatures we have to understand 2 sets of nomenclatures.  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2800" b="1" dirty="0" smtClean="0"/>
              <a:t>N </a:t>
            </a:r>
            <a:r>
              <a:rPr lang="en-IN" sz="2800" b="1" dirty="0"/>
              <a:t>and </a:t>
            </a:r>
            <a:r>
              <a:rPr lang="en-IN" sz="2800" b="1" dirty="0" smtClean="0"/>
              <a:t>L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b="1" dirty="0" smtClean="0"/>
              <a:t>Within</a:t>
            </a:r>
            <a:r>
              <a:rPr lang="en-IN" sz="2800" b="1" dirty="0"/>
              <a:t>/ </a:t>
            </a:r>
            <a:r>
              <a:rPr lang="en-IN" sz="2800" b="1" dirty="0" smtClean="0"/>
              <a:t>across  of </a:t>
            </a:r>
            <a:r>
              <a:rPr lang="en-IN" sz="2800" b="1" dirty="0"/>
              <a:t>Run/material. </a:t>
            </a:r>
            <a:endParaRPr lang="en-IN" sz="2800" b="1" dirty="0" smtClean="0"/>
          </a:p>
          <a:p>
            <a:endParaRPr lang="en-IN" dirty="0"/>
          </a:p>
          <a:p>
            <a:r>
              <a:rPr lang="en-IN" dirty="0" smtClean="0"/>
              <a:t>We will talk </a:t>
            </a:r>
            <a:r>
              <a:rPr lang="en-IN" dirty="0"/>
              <a:t>about these now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654BA-1515-4F13-BE3C-7A295CAFF272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03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9" y="361325"/>
            <a:ext cx="7911591" cy="629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n-lt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</a:rPr>
              <a:t>Control Rule Nomenclature 1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371600"/>
            <a:ext cx="1828801" cy="18928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en-US" sz="11700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1371600"/>
            <a:ext cx="2819400" cy="18928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en-US" sz="117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:L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053" y="3161169"/>
            <a:ext cx="6960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114800"/>
            <a:ext cx="4780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073150" y="3233738"/>
            <a:ext cx="8088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+mn-lt"/>
              </a:rPr>
              <a:t>= </a:t>
            </a:r>
            <a:r>
              <a:rPr lang="en-US" altLang="en-US" sz="3200" b="1" dirty="0">
                <a:latin typeface="+mn-lt"/>
              </a:rPr>
              <a:t>number of control measurements involved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191000"/>
            <a:ext cx="7854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  <a:cs typeface="+mn-cs"/>
              </a:rPr>
              <a:t>= </a:t>
            </a:r>
            <a:r>
              <a:rPr lang="en-US" sz="3600" b="1" dirty="0" smtClean="0">
                <a:latin typeface="+mn-lt"/>
                <a:cs typeface="+mn-cs"/>
              </a:rPr>
              <a:t>Limit Exceeded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4114800" y="2286000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Berlin Sans FB Demi" panose="020E0802020502020306" pitchFamily="34" charset="0"/>
              </a:rPr>
              <a:t>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35E67-24C8-4C26-B92E-AB2F27AF810E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566FD-555C-45D0-88F9-2ADB2B060D5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Control Rule </a:t>
            </a:r>
            <a:r>
              <a:rPr lang="en-US" b="1" dirty="0" smtClean="0">
                <a:solidFill>
                  <a:schemeClr val="tx1"/>
                </a:solidFill>
              </a:rPr>
              <a:t>Nomenclature 2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801624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Within –run/ Across Material: </a:t>
            </a:r>
            <a:r>
              <a:rPr lang="en-IN" b="1" dirty="0" smtClean="0"/>
              <a:t>At 2/3 levels of QC in the same run</a:t>
            </a:r>
            <a:endParaRPr lang="en-IN" b="1" dirty="0"/>
          </a:p>
          <a:p>
            <a:endParaRPr lang="en-IN" sz="2800" b="1" dirty="0" smtClean="0"/>
          </a:p>
          <a:p>
            <a:pPr marL="0" indent="0">
              <a:buNone/>
            </a:pPr>
            <a:endParaRPr lang="en-IN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Across run/ Within- material: </a:t>
            </a:r>
            <a:r>
              <a:rPr lang="en-IN" b="1" dirty="0" smtClean="0"/>
              <a:t>Same level (material) of QC but in 2 or more consecutive runs</a:t>
            </a:r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sz="2400" b="1" dirty="0"/>
          </a:p>
          <a:p>
            <a:endParaRPr lang="en-IN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019ED-8791-43F7-90EC-632E4C182843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566FD-555C-45D0-88F9-2ADB2B060D5A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60088"/>
              </p:ext>
            </p:extLst>
          </p:nvPr>
        </p:nvGraphicFramePr>
        <p:xfrm>
          <a:off x="1600200" y="2667000"/>
          <a:ext cx="7244239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5872120" imgH="1141394" progId="Word.Document.12">
                  <p:embed/>
                </p:oleObj>
              </mc:Choice>
              <mc:Fallback>
                <p:oleObj name="Document" r:id="rId4" imgW="5872120" imgH="1141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2667000"/>
                        <a:ext cx="7244239" cy="140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20" y="4648200"/>
            <a:ext cx="7543800" cy="146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897329" y="3625600"/>
            <a:ext cx="4870450" cy="1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4953000"/>
            <a:ext cx="0" cy="68580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 Violations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Now that we know 2 things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W</a:t>
            </a:r>
            <a:r>
              <a:rPr lang="en-IN" dirty="0" smtClean="0"/>
              <a:t>hat happens in stable analytical systems (Gaussian with stable mean and stable SDs)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How rule violations are named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Let us proceed with looking for specific rule violations and the possible reasons for their </a:t>
            </a:r>
            <a:r>
              <a:rPr lang="en-IN" dirty="0" err="1" smtClean="0"/>
              <a:t>occurance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125A0-8F22-4BCF-BD76-A7A20FDD8DD0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0E1F-3E95-42E1-A01D-7ABE25CE344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51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8E96-C332-4E15-BF49-9EC5882BBAA4}" type="datetime1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t="18799" r="17572" b="16609"/>
          <a:stretch/>
        </p:blipFill>
        <p:spPr bwMode="auto">
          <a:xfrm rot="16200000">
            <a:off x="1546493" y="-1317891"/>
            <a:ext cx="6315988" cy="879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590800" y="-76201"/>
            <a:ext cx="3352800" cy="762000"/>
          </a:xfrm>
          <a:prstGeom prst="wedgeEllipseCallout">
            <a:avLst>
              <a:gd name="adj1" fmla="val 114990"/>
              <a:gd name="adj2" fmla="val 102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+ 3S region</a:t>
            </a:r>
            <a:endParaRPr lang="en-IN" dirty="0"/>
          </a:p>
        </p:txBody>
      </p:sp>
      <p:sp>
        <p:nvSpPr>
          <p:cNvPr id="8" name="Oval Callout 7"/>
          <p:cNvSpPr/>
          <p:nvPr/>
        </p:nvSpPr>
        <p:spPr>
          <a:xfrm>
            <a:off x="3810000" y="4773881"/>
            <a:ext cx="3352800" cy="762000"/>
          </a:xfrm>
          <a:prstGeom prst="wedgeEllipseCallout">
            <a:avLst>
              <a:gd name="adj1" fmla="val 78807"/>
              <a:gd name="adj2" fmla="val -479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</a:t>
            </a:r>
            <a:r>
              <a:rPr lang="en-IN" dirty="0" smtClean="0"/>
              <a:t> 2S region</a:t>
            </a:r>
            <a:endParaRPr lang="en-IN" dirty="0"/>
          </a:p>
        </p:txBody>
      </p:sp>
      <p:sp>
        <p:nvSpPr>
          <p:cNvPr id="9" name="Oval Callout 8"/>
          <p:cNvSpPr/>
          <p:nvPr/>
        </p:nvSpPr>
        <p:spPr>
          <a:xfrm>
            <a:off x="3962400" y="5535881"/>
            <a:ext cx="3352800" cy="762000"/>
          </a:xfrm>
          <a:prstGeom prst="wedgeEllipseCallout">
            <a:avLst>
              <a:gd name="adj1" fmla="val 71516"/>
              <a:gd name="adj2" fmla="val -883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</a:t>
            </a:r>
            <a:r>
              <a:rPr lang="en-IN" dirty="0" smtClean="0"/>
              <a:t> 3S region</a:t>
            </a:r>
            <a:endParaRPr lang="en-IN" dirty="0"/>
          </a:p>
        </p:txBody>
      </p:sp>
      <p:sp>
        <p:nvSpPr>
          <p:cNvPr id="10" name="Oval Callout 9"/>
          <p:cNvSpPr/>
          <p:nvPr/>
        </p:nvSpPr>
        <p:spPr>
          <a:xfrm>
            <a:off x="4267200" y="672973"/>
            <a:ext cx="3352800" cy="762000"/>
          </a:xfrm>
          <a:prstGeom prst="wedgeEllipseCallout">
            <a:avLst>
              <a:gd name="adj1" fmla="val 63955"/>
              <a:gd name="adj2" fmla="val 1022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+ 2S region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29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4" y="825175"/>
            <a:ext cx="74670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5800" y="4419600"/>
            <a:ext cx="7543800" cy="20005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+mn-lt"/>
              </a:rPr>
              <a:t>1 control exceeding the 2 SD limit is 1: 2S</a:t>
            </a:r>
          </a:p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Recap N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(Here </a:t>
            </a:r>
            <a:r>
              <a:rPr lang="en-US" altLang="en-US" sz="2800" b="1" dirty="0" smtClean="0">
                <a:latin typeface="+mn-lt"/>
              </a:rPr>
              <a:t>N (number of violation)=1 and L (the limit exceeded)= 2)</a:t>
            </a:r>
          </a:p>
          <a:p>
            <a:pPr eaLnBrk="1" hangingPunct="1"/>
            <a:r>
              <a:rPr lang="en-US" altLang="en-US" sz="2000" b="1" dirty="0" smtClean="0">
                <a:latin typeface="+mn-lt"/>
              </a:rPr>
              <a:t>1:2s or 1</a:t>
            </a:r>
            <a:r>
              <a:rPr lang="en-US" altLang="en-US" sz="2000" b="1" baseline="-25000" dirty="0" smtClean="0">
                <a:latin typeface="+mn-lt"/>
              </a:rPr>
              <a:t>2</a:t>
            </a:r>
            <a:r>
              <a:rPr lang="en-US" altLang="en-US" sz="2000" b="1" dirty="0" smtClean="0">
                <a:latin typeface="+mn-lt"/>
              </a:rPr>
              <a:t>s </a:t>
            </a:r>
            <a:r>
              <a:rPr lang="en-US" altLang="en-US" sz="2000" b="1" i="1" dirty="0" smtClean="0">
                <a:latin typeface="+mn-lt"/>
              </a:rPr>
              <a:t>denotes a Random</a:t>
            </a:r>
            <a:r>
              <a:rPr lang="en-US" altLang="en-US" sz="2000" b="1" i="1" baseline="-25000" dirty="0" smtClean="0">
                <a:latin typeface="+mn-lt"/>
              </a:rPr>
              <a:t> </a:t>
            </a:r>
            <a:r>
              <a:rPr lang="en-US" altLang="en-US" sz="2000" b="1" i="1" dirty="0" smtClean="0">
                <a:latin typeface="+mn-lt"/>
              </a:rPr>
              <a:t> Error or the beginning of a Systematic Error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3DCE2-5B6C-4A7B-95A4-70BA620D7FCC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3891</TotalTime>
  <Words>2572</Words>
  <Application>Microsoft Office PowerPoint</Application>
  <PresentationFormat>On-screen Show (4:3)</PresentationFormat>
  <Paragraphs>342</Paragraphs>
  <Slides>39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Retrospect</vt:lpstr>
      <vt:lpstr>Document</vt:lpstr>
      <vt:lpstr>Westgard Rules  Detecting Changes in the Analytical System  Labs for Life Project</vt:lpstr>
      <vt:lpstr>Rules for what?</vt:lpstr>
      <vt:lpstr>Rules for what?</vt:lpstr>
      <vt:lpstr>PowerPoint Presentation</vt:lpstr>
      <vt:lpstr> Control Rule Nomenclature 1</vt:lpstr>
      <vt:lpstr>Control Rule Nomenclature 2</vt:lpstr>
      <vt:lpstr>Rule Violations</vt:lpstr>
      <vt:lpstr>PowerPoint Presentation</vt:lpstr>
      <vt:lpstr>PowerPoint Presentation</vt:lpstr>
      <vt:lpstr>1:2S</vt:lpstr>
      <vt:lpstr>What about the P fr and P ed of 1: 2s? </vt:lpstr>
      <vt:lpstr>PowerPoint Presentation</vt:lpstr>
      <vt:lpstr>PowerPoint Presentation</vt:lpstr>
      <vt:lpstr>1:3s or 13s</vt:lpstr>
      <vt:lpstr>PowerPoint Presentation</vt:lpstr>
      <vt:lpstr>2:2s or 22s </vt:lpstr>
      <vt:lpstr>Example of 2:2s </vt:lpstr>
      <vt:lpstr>….2:2s</vt:lpstr>
      <vt:lpstr>PowerPoint Presentation</vt:lpstr>
      <vt:lpstr>PowerPoint Presentation</vt:lpstr>
      <vt:lpstr>R4s</vt:lpstr>
      <vt:lpstr>…Example R:4s</vt:lpstr>
      <vt:lpstr>PowerPoint Presentation</vt:lpstr>
      <vt:lpstr>3:1S or 31S</vt:lpstr>
      <vt:lpstr>3:1s</vt:lpstr>
      <vt:lpstr>PowerPoint Presentation</vt:lpstr>
      <vt:lpstr>4:1S or  41S</vt:lpstr>
      <vt:lpstr>4:1s</vt:lpstr>
      <vt:lpstr>PowerPoint Presentation</vt:lpstr>
      <vt:lpstr>6x, 8x,9x, 10x, 12x </vt:lpstr>
      <vt:lpstr>6x, 8x,9x, 10x, 12x Application</vt:lpstr>
      <vt:lpstr>PowerPoint Presentation</vt:lpstr>
      <vt:lpstr>7T </vt:lpstr>
      <vt:lpstr>Rules Violation </vt:lpstr>
      <vt:lpstr>Within run errors: The power of daily monitoring</vt:lpstr>
      <vt:lpstr>Across run errors:  The power of periodic review </vt:lpstr>
      <vt:lpstr>Single rules and Multi-rules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Quality Control</dc:title>
  <dc:creator>Windows User</dc:creator>
  <cp:lastModifiedBy>Dr. Anu George</cp:lastModifiedBy>
  <cp:revision>177</cp:revision>
  <dcterms:created xsi:type="dcterms:W3CDTF">2016-08-07T06:39:09Z</dcterms:created>
  <dcterms:modified xsi:type="dcterms:W3CDTF">2017-07-07T09:04:21Z</dcterms:modified>
</cp:coreProperties>
</file>