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2" r:id="rId4"/>
    <p:sldId id="293" r:id="rId5"/>
    <p:sldId id="291" r:id="rId6"/>
    <p:sldId id="259" r:id="rId7"/>
    <p:sldId id="294" r:id="rId8"/>
    <p:sldId id="260" r:id="rId9"/>
    <p:sldId id="262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61" r:id="rId18"/>
    <p:sldId id="302" r:id="rId19"/>
    <p:sldId id="303" r:id="rId20"/>
    <p:sldId id="304" r:id="rId21"/>
    <p:sldId id="305" r:id="rId22"/>
    <p:sldId id="306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WORK PRACTICE CONTROLS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Anu</a:t>
            </a:r>
            <a:r>
              <a:rPr lang="en-IN" dirty="0" smtClean="0"/>
              <a:t> George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95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Work Practice Controls: </a:t>
            </a:r>
            <a:r>
              <a:rPr lang="en-US" dirty="0" smtClean="0">
                <a:solidFill>
                  <a:srgbClr val="FF0000"/>
                </a:solidFill>
              </a:rPr>
              <a:t>Chemical Safety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your chemicals</a:t>
            </a:r>
          </a:p>
          <a:p>
            <a:r>
              <a:rPr lang="en-US" dirty="0" smtClean="0"/>
              <a:t>Have a labeling system</a:t>
            </a:r>
          </a:p>
          <a:p>
            <a:r>
              <a:rPr lang="en-US" dirty="0" smtClean="0"/>
              <a:t>Have an MSDS Library</a:t>
            </a:r>
          </a:p>
          <a:p>
            <a:r>
              <a:rPr lang="en-US" dirty="0" smtClean="0"/>
              <a:t>Restricting Inventory</a:t>
            </a:r>
          </a:p>
          <a:p>
            <a:r>
              <a:rPr lang="en-US" dirty="0" smtClean="0"/>
              <a:t>Mitigation Strategies</a:t>
            </a:r>
          </a:p>
          <a:p>
            <a:r>
              <a:rPr lang="en-US" dirty="0" smtClean="0"/>
              <a:t>Safe </a:t>
            </a:r>
            <a:r>
              <a:rPr lang="en-US" dirty="0" smtClean="0"/>
              <a:t>Storage</a:t>
            </a:r>
          </a:p>
          <a:p>
            <a:r>
              <a:rPr lang="en-US" dirty="0" smtClean="0"/>
              <a:t>Safe Disposal</a:t>
            </a:r>
          </a:p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4" name="Picture 3" descr="https://encrypted-tbn2.gstatic.com/images?q=tbn:ANd9GcQmQ6C8xIXBxUmtGgDLZtT48axYYSrCWU9eT0m0Em-YuZbiVVSGZ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12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Work Practice Controls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Fire Safety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Preventing fires</a:t>
            </a:r>
          </a:p>
          <a:p>
            <a:r>
              <a:rPr lang="en-US" dirty="0" smtClean="0"/>
              <a:t>Fire Fighting equipment; availability  </a:t>
            </a:r>
          </a:p>
          <a:p>
            <a:r>
              <a:rPr lang="en-US" dirty="0" smtClean="0"/>
              <a:t>Fire training</a:t>
            </a:r>
          </a:p>
          <a:p>
            <a:r>
              <a:rPr lang="en-US" dirty="0" smtClean="0"/>
              <a:t>Types of fire and the extinguishers to be used</a:t>
            </a:r>
          </a:p>
          <a:p>
            <a:r>
              <a:rPr lang="en-US" dirty="0" smtClean="0"/>
              <a:t>Handling emergencies</a:t>
            </a:r>
          </a:p>
          <a:p>
            <a:r>
              <a:rPr lang="en-US" dirty="0" smtClean="0"/>
              <a:t>Evacuation Protocols</a:t>
            </a:r>
            <a:endParaRPr lang="en-US" dirty="0"/>
          </a:p>
        </p:txBody>
      </p:sp>
      <p:pic>
        <p:nvPicPr>
          <p:cNvPr id="4" name="Picture 3" descr="Image result for fire safe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1425575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15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Work Practice Controls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Electrical Safety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basics of electricity</a:t>
            </a:r>
          </a:p>
          <a:p>
            <a:r>
              <a:rPr lang="en-US" dirty="0" smtClean="0"/>
              <a:t>Understanding the effects of electricity on human body</a:t>
            </a:r>
          </a:p>
          <a:p>
            <a:r>
              <a:rPr lang="en-US" dirty="0" smtClean="0"/>
              <a:t>Applying control mechanisms like grounding, circuit breakers,  Ground Fault Circuit Interrupters </a:t>
            </a:r>
          </a:p>
          <a:p>
            <a:r>
              <a:rPr lang="en-US" dirty="0" smtClean="0"/>
              <a:t>Electricity Training</a:t>
            </a:r>
            <a:endParaRPr lang="en-US" dirty="0"/>
          </a:p>
        </p:txBody>
      </p:sp>
      <p:pic>
        <p:nvPicPr>
          <p:cNvPr id="4" name="Picture 3" descr="https://encrypted-tbn1.gstatic.com/images?q=tbn:ANd9GcR5wf5xKtUci-WBPZVWDB48F_LBYex3BsqWuJ_1g8Q_1Y1r6Hw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543050" cy="135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13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Work Practice Controls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Glassware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glassware</a:t>
            </a:r>
          </a:p>
          <a:p>
            <a:r>
              <a:rPr lang="en-US" dirty="0" smtClean="0"/>
              <a:t>Safe handling</a:t>
            </a:r>
          </a:p>
          <a:p>
            <a:r>
              <a:rPr lang="en-US" dirty="0" smtClean="0"/>
              <a:t>Working with glassware in vacuum / under pressure, heat /cold</a:t>
            </a:r>
          </a:p>
          <a:p>
            <a:r>
              <a:rPr lang="en-US" dirty="0" smtClean="0"/>
              <a:t>Cleaning glassware</a:t>
            </a:r>
          </a:p>
          <a:p>
            <a:r>
              <a:rPr lang="en-US" dirty="0" smtClean="0"/>
              <a:t>Disposal and spill clean up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2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Work Practice Controls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Equipment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the equipment</a:t>
            </a:r>
          </a:p>
          <a:p>
            <a:r>
              <a:rPr lang="en-US" dirty="0" smtClean="0"/>
              <a:t>Understanding the inbuilt safety features</a:t>
            </a:r>
          </a:p>
          <a:p>
            <a:r>
              <a:rPr lang="en-US" dirty="0" smtClean="0"/>
              <a:t>Understanding the hazards</a:t>
            </a:r>
          </a:p>
          <a:p>
            <a:r>
              <a:rPr lang="en-US" dirty="0" smtClean="0"/>
              <a:t>Safe operations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3251866" cy="23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3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Work Practice Controls</a:t>
            </a:r>
            <a:r>
              <a:rPr lang="en-US" dirty="0"/>
              <a:t>: </a:t>
            </a:r>
            <a:br>
              <a:rPr lang="en-US" dirty="0"/>
            </a:br>
            <a:r>
              <a:rPr lang="en-US" sz="4000" dirty="0" smtClean="0">
                <a:solidFill>
                  <a:srgbClr val="FF0000"/>
                </a:solidFill>
              </a:rPr>
              <a:t>Physical &amp; Compressed Gas Safety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the mechanical hazards in your lab and facility</a:t>
            </a:r>
          </a:p>
          <a:p>
            <a:r>
              <a:rPr lang="en-US" dirty="0" smtClean="0"/>
              <a:t>Remedial and preventive measures</a:t>
            </a:r>
          </a:p>
          <a:p>
            <a:r>
              <a:rPr lang="en-US" dirty="0" smtClean="0"/>
              <a:t>Compressed gas; storage and transportation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1563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0386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97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Work Practice Controls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Pest 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Controls</a:t>
            </a:r>
          </a:p>
          <a:p>
            <a:r>
              <a:rPr lang="en-US" dirty="0" smtClean="0"/>
              <a:t>Integrated Pest management </a:t>
            </a:r>
          </a:p>
          <a:p>
            <a:r>
              <a:rPr lang="en-US" dirty="0" smtClean="0"/>
              <a:t>Building Maintenance Protocols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038600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4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00B0F0"/>
                </a:solidFill>
              </a:rPr>
              <a:t>Work Practice </a:t>
            </a:r>
            <a:r>
              <a:rPr lang="en-US" dirty="0" smtClean="0">
                <a:solidFill>
                  <a:srgbClr val="00B0F0"/>
                </a:solidFill>
              </a:rPr>
              <a:t>Controls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Reporting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All </a:t>
            </a:r>
            <a:r>
              <a:rPr lang="en-US" dirty="0"/>
              <a:t>injuries or unusual incidents should be reported immediately to the </a:t>
            </a:r>
            <a:r>
              <a:rPr lang="en-US" dirty="0" smtClean="0"/>
              <a:t>supervisor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IN" dirty="0" smtClean="0"/>
              <a:t>Encourage Reporting</a:t>
            </a:r>
          </a:p>
          <a:p>
            <a:pPr lvl="0">
              <a:buFont typeface="Wingdings" pitchFamily="2" charset="2"/>
              <a:buChar char="q"/>
            </a:pPr>
            <a:r>
              <a:rPr lang="en-IN" dirty="0" smtClean="0"/>
              <a:t>Investigate Incidents/Accidents/ </a:t>
            </a:r>
            <a:r>
              <a:rPr lang="en-IN" dirty="0"/>
              <a:t>N</a:t>
            </a:r>
            <a:r>
              <a:rPr lang="en-IN" dirty="0" smtClean="0"/>
              <a:t>on- Conforming Events</a:t>
            </a:r>
          </a:p>
          <a:p>
            <a:pPr lvl="0">
              <a:buFont typeface="Wingdings" pitchFamily="2" charset="2"/>
              <a:buChar char="q"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6146" name="Picture 2" descr="C:\Users\Tavleen Jaggi\Desktop\images FMS\All-Injuries-Report-Accidents-Sign-S-40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676400" cy="12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Work Practice Controls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Safety Plan, Audits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nu George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209800"/>
            <a:ext cx="68652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2438400"/>
            <a:ext cx="1219200" cy="228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Barriers to Safety: </a:t>
            </a:r>
            <a:br>
              <a:rPr lang="en-US" dirty="0" smtClean="0"/>
            </a:br>
            <a:r>
              <a:rPr lang="en-US" dirty="0" smtClean="0"/>
              <a:t>An International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nu George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7727" r="27323"/>
          <a:stretch/>
        </p:blipFill>
        <p:spPr bwMode="auto">
          <a:xfrm>
            <a:off x="813148" y="1905000"/>
            <a:ext cx="754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What are Work Practice Controls??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r>
              <a:rPr lang="en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ehavioural changes to adapt to </a:t>
            </a:r>
            <a:r>
              <a:rPr lang="en-IN" sz="2800" b="1" dirty="0" smtClean="0"/>
              <a:t> </a:t>
            </a:r>
            <a:r>
              <a:rPr lang="en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standard procedures</a:t>
            </a:r>
            <a:r>
              <a:rPr lang="en-IN" sz="2800" b="1" dirty="0" smtClean="0"/>
              <a:t> </a:t>
            </a:r>
          </a:p>
          <a:p>
            <a:pPr marL="0" indent="0" algn="ctr">
              <a:buNone/>
            </a:pPr>
            <a:r>
              <a:rPr lang="en-US" sz="2800" b="1" dirty="0"/>
              <a:t>A</a:t>
            </a:r>
            <a:r>
              <a:rPr lang="en-US" sz="2800" b="1" dirty="0" smtClean="0"/>
              <a:t>ltering </a:t>
            </a:r>
            <a:r>
              <a:rPr lang="en-US" sz="2800" b="1" dirty="0"/>
              <a:t>the way in which a task is performed</a:t>
            </a:r>
            <a:r>
              <a:rPr lang="en-IN" sz="2800" b="1" dirty="0" smtClean="0"/>
              <a:t> and reducing </a:t>
            </a:r>
            <a:r>
              <a:rPr lang="en-IN" sz="2800" b="1" dirty="0"/>
              <a:t>the likelihood of </a:t>
            </a:r>
            <a:r>
              <a:rPr lang="en-IN" sz="2800" b="1" dirty="0" smtClean="0"/>
              <a:t>exposure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96" y="4495800"/>
            <a:ext cx="1371600" cy="118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1600200" cy="120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24" y="228600"/>
            <a:ext cx="660227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1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safety moti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86600" cy="53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3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3" y="1371600"/>
            <a:ext cx="75244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96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9600" b="1" dirty="0" smtClean="0">
                <a:solidFill>
                  <a:srgbClr val="FF0000"/>
                </a:solidFill>
              </a:rPr>
              <a:t>THANK YOU</a:t>
            </a:r>
            <a:endParaRPr lang="en-IN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1"/>
            <a:ext cx="746772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62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all are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Technical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Responsibilities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Technical: Supervisory</a:t>
            </a:r>
          </a:p>
          <a:p>
            <a:r>
              <a:rPr lang="en-US" dirty="0" smtClean="0"/>
              <a:t>Technical: Bench level</a:t>
            </a:r>
          </a:p>
          <a:p>
            <a:r>
              <a:rPr lang="en-US" dirty="0" smtClean="0"/>
              <a:t>House-keeping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6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sz="2400" b="1" dirty="0" smtClean="0">
                <a:ln w="18000">
                  <a:solidFill>
                    <a:srgbClr val="AA2B1E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/>
            </a:r>
            <a:br>
              <a:rPr lang="en-US" sz="2400" b="1" dirty="0" smtClean="0">
                <a:ln w="18000">
                  <a:solidFill>
                    <a:srgbClr val="AA2B1E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</a:br>
            <a:r>
              <a:rPr lang="en-US" sz="4000" b="1" dirty="0" smtClean="0">
                <a:solidFill>
                  <a:prstClr val="black"/>
                </a:solidFill>
                <a:latin typeface="Franklin Gothic Book"/>
              </a:rPr>
              <a:t>Technical: </a:t>
            </a:r>
            <a:r>
              <a:rPr lang="en-US" sz="4000" b="1" dirty="0" smtClean="0">
                <a:ln w="18000">
                  <a:solidFill>
                    <a:srgbClr val="AA2B1E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Supervisory </a:t>
            </a:r>
            <a:r>
              <a:rPr lang="en-US" sz="4000" b="1" dirty="0">
                <a:ln w="18000">
                  <a:solidFill>
                    <a:srgbClr val="AA2B1E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Team </a:t>
            </a:r>
            <a:r>
              <a:rPr lang="en-US" sz="40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(HODs, </a:t>
            </a:r>
            <a:r>
              <a:rPr lang="en-US" sz="4000" b="1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Doctors…)</a:t>
            </a:r>
            <a:r>
              <a:rPr lang="en-US" sz="2400" b="1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Enable a safety System in their area</a:t>
            </a:r>
            <a:endParaRPr lang="en-US" dirty="0" smtClean="0"/>
          </a:p>
          <a:p>
            <a:pPr lvl="1"/>
            <a:r>
              <a:rPr lang="en-US" dirty="0" smtClean="0"/>
              <a:t>Understand the standard practices</a:t>
            </a:r>
          </a:p>
          <a:p>
            <a:pPr lvl="1"/>
            <a:r>
              <a:rPr lang="en-US" dirty="0" smtClean="0"/>
              <a:t>Protocol every aspect</a:t>
            </a:r>
          </a:p>
          <a:p>
            <a:pPr lvl="1"/>
            <a:r>
              <a:rPr lang="en-US" dirty="0" smtClean="0"/>
              <a:t>Train the bench-level staff</a:t>
            </a:r>
          </a:p>
          <a:p>
            <a:pPr lvl="1"/>
            <a:r>
              <a:rPr lang="en-US" dirty="0" smtClean="0"/>
              <a:t>Train </a:t>
            </a:r>
            <a:r>
              <a:rPr lang="en-US" dirty="0"/>
              <a:t>h</a:t>
            </a:r>
            <a:r>
              <a:rPr lang="en-US" dirty="0" smtClean="0"/>
              <a:t>ousekeeping staff</a:t>
            </a:r>
          </a:p>
          <a:p>
            <a:pPr lvl="1"/>
            <a:r>
              <a:rPr lang="en-US" dirty="0" smtClean="0"/>
              <a:t>Monitor and evaluate</a:t>
            </a:r>
          </a:p>
          <a:p>
            <a:pPr lvl="1"/>
            <a:r>
              <a:rPr lang="en-US" dirty="0" smtClean="0"/>
              <a:t>Liaison with the upper management </a:t>
            </a:r>
          </a:p>
          <a:p>
            <a:pPr lvl="1"/>
            <a:r>
              <a:rPr lang="en-US" dirty="0" smtClean="0"/>
              <a:t>Ensure emergency response measures</a:t>
            </a:r>
          </a:p>
          <a:p>
            <a:pPr lvl="1"/>
            <a:r>
              <a:rPr lang="en-US" dirty="0" smtClean="0"/>
              <a:t>Ensure Vaccinations</a:t>
            </a:r>
          </a:p>
          <a:p>
            <a:pPr lvl="1"/>
            <a:r>
              <a:rPr lang="en-US" dirty="0" smtClean="0"/>
              <a:t>Ensure Post Exposure Prophylaxis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2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3200" b="1" dirty="0" smtClean="0">
                <a:solidFill>
                  <a:srgbClr val="0070C0"/>
                </a:solidFill>
              </a:rPr>
              <a:t>Technical: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Bench Level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0866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Understand</a:t>
            </a:r>
            <a:r>
              <a:rPr lang="en-US" b="1" dirty="0" smtClean="0"/>
              <a:t> </a:t>
            </a:r>
            <a:r>
              <a:rPr lang="en-IN" b="1" dirty="0" smtClean="0"/>
              <a:t>the hazards</a:t>
            </a:r>
            <a:r>
              <a:rPr lang="en-IN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IN" b="1" dirty="0" smtClean="0"/>
              <a:t>Follow  safe protocols </a:t>
            </a:r>
            <a:r>
              <a:rPr lang="en-IN" dirty="0" smtClean="0"/>
              <a:t>in every aspect of their work</a:t>
            </a:r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Understand </a:t>
            </a:r>
            <a:r>
              <a:rPr lang="en-IN" b="1" dirty="0" smtClean="0"/>
              <a:t>emergency protocols</a:t>
            </a:r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Understand </a:t>
            </a:r>
            <a:r>
              <a:rPr lang="en-IN" b="1" dirty="0" smtClean="0"/>
              <a:t>location and operation of safety and emergency</a:t>
            </a:r>
            <a:r>
              <a:rPr lang="en-IN" dirty="0" smtClean="0"/>
              <a:t> equipment </a:t>
            </a:r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Understand</a:t>
            </a:r>
            <a:r>
              <a:rPr lang="en-IN" b="1" dirty="0" smtClean="0"/>
              <a:t> emergency reporting procedures</a:t>
            </a:r>
            <a:r>
              <a:rPr lang="en-IN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Train </a:t>
            </a:r>
            <a:r>
              <a:rPr lang="en-IN" dirty="0"/>
              <a:t>n</a:t>
            </a:r>
            <a:r>
              <a:rPr lang="en-IN" dirty="0" smtClean="0"/>
              <a:t>ew staff</a:t>
            </a:r>
          </a:p>
        </p:txBody>
      </p:sp>
    </p:spTree>
    <p:extLst>
      <p:ext uri="{BB962C8B-B14F-4D97-AF65-F5344CB8AC3E}">
        <p14:creationId xmlns:p14="http://schemas.microsoft.com/office/powerpoint/2010/main" val="2815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Technical: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Housekeeping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comply with institutional rules for environment cleaning and decontamination</a:t>
            </a:r>
          </a:p>
          <a:p>
            <a:r>
              <a:rPr lang="en-US" dirty="0"/>
              <a:t>Understand and comply </a:t>
            </a:r>
            <a:r>
              <a:rPr lang="en-US" dirty="0" smtClean="0"/>
              <a:t>with Bio-Medical Waste Management rules</a:t>
            </a:r>
          </a:p>
          <a:p>
            <a:r>
              <a:rPr lang="en-US" dirty="0" smtClean="0"/>
              <a:t>Report Accidents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3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Work </a:t>
            </a:r>
            <a:r>
              <a:rPr lang="en-US" sz="3200" b="1" dirty="0">
                <a:solidFill>
                  <a:srgbClr val="0070C0"/>
                </a:solidFill>
              </a:rPr>
              <a:t>Practice </a:t>
            </a:r>
            <a:r>
              <a:rPr lang="en-US" sz="3200" b="1" dirty="0" smtClean="0">
                <a:solidFill>
                  <a:srgbClr val="0070C0"/>
                </a:solidFill>
              </a:rPr>
              <a:t>Controls: </a:t>
            </a:r>
            <a:r>
              <a:rPr lang="en-US" sz="3200" b="1" dirty="0" smtClean="0">
                <a:solidFill>
                  <a:srgbClr val="FF0000"/>
                </a:solidFill>
              </a:rPr>
              <a:t>Bio-Safety</a:t>
            </a:r>
            <a:r>
              <a:rPr lang="en-IN" sz="3200" dirty="0">
                <a:solidFill>
                  <a:srgbClr val="0070C0"/>
                </a:solidFill>
              </a:rPr>
              <a:t/>
            </a:r>
            <a:br>
              <a:rPr lang="en-IN" sz="3200" dirty="0">
                <a:solidFill>
                  <a:srgbClr val="0070C0"/>
                </a:solidFill>
              </a:rPr>
            </a:b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39704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Follow Standard Precautions</a:t>
            </a:r>
          </a:p>
          <a:p>
            <a:r>
              <a:rPr lang="en-US" dirty="0" smtClean="0"/>
              <a:t>Vaccinations</a:t>
            </a:r>
          </a:p>
          <a:p>
            <a:r>
              <a:rPr lang="en-US" dirty="0" smtClean="0"/>
              <a:t>Post Exposure Prophylaxis</a:t>
            </a:r>
          </a:p>
          <a:p>
            <a:r>
              <a:rPr lang="en-US" dirty="0" smtClean="0"/>
              <a:t>Safe Work Practices to reduce aerosols </a:t>
            </a:r>
          </a:p>
          <a:p>
            <a:r>
              <a:rPr lang="en-US" dirty="0" smtClean="0"/>
              <a:t>Bio-risk assessment</a:t>
            </a:r>
          </a:p>
          <a:p>
            <a:r>
              <a:rPr lang="en-US" dirty="0" smtClean="0"/>
              <a:t>Optimum use of Biosafety cabinets</a:t>
            </a:r>
          </a:p>
          <a:p>
            <a:r>
              <a:rPr lang="en-US" dirty="0" smtClean="0"/>
              <a:t>Understand Hospital Associated Infections, Anti Microbial resistance </a:t>
            </a:r>
          </a:p>
          <a:p>
            <a:r>
              <a:rPr lang="en-US" dirty="0" smtClean="0"/>
              <a:t>Hospital antibiotic Policies and </a:t>
            </a:r>
            <a:r>
              <a:rPr lang="en-US" dirty="0" err="1" smtClean="0"/>
              <a:t>Antibiograms</a:t>
            </a:r>
            <a:endParaRPr lang="en-US" dirty="0" smtClean="0"/>
          </a:p>
          <a:p>
            <a:r>
              <a:rPr lang="en-US" dirty="0" smtClean="0"/>
              <a:t>Training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https://upload.wikimedia.org/wikipedia/commons/thumb/8/8b/Biohazard_orange.svg/2000px-Biohazard_orang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16002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9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b="1" u="sng" dirty="0" smtClean="0">
                <a:solidFill>
                  <a:srgbClr val="0070C0"/>
                </a:solidFill>
              </a:rPr>
              <a:t>Standard </a:t>
            </a:r>
            <a:r>
              <a:rPr lang="en-US" sz="4000" b="1" u="sng" dirty="0">
                <a:solidFill>
                  <a:srgbClr val="0070C0"/>
                </a:solidFill>
              </a:rPr>
              <a:t>Precautions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524000"/>
            <a:ext cx="4648199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Hand hygiene </a:t>
            </a:r>
            <a:endParaRPr lang="en-IN" dirty="0"/>
          </a:p>
          <a:p>
            <a:pPr lvl="0"/>
            <a:r>
              <a:rPr lang="en-US" dirty="0"/>
              <a:t>Personal Protective Equipment </a:t>
            </a:r>
            <a:endParaRPr lang="en-IN" dirty="0"/>
          </a:p>
          <a:p>
            <a:pPr lvl="0"/>
            <a:r>
              <a:rPr lang="en-US" dirty="0"/>
              <a:t>Gloves. </a:t>
            </a:r>
            <a:endParaRPr lang="en-IN" dirty="0"/>
          </a:p>
          <a:p>
            <a:pPr lvl="0"/>
            <a:r>
              <a:rPr lang="en-US" dirty="0"/>
              <a:t>Facial </a:t>
            </a:r>
            <a:r>
              <a:rPr lang="en-US" dirty="0" smtClean="0"/>
              <a:t>protection</a:t>
            </a:r>
            <a:endParaRPr lang="en-IN" dirty="0"/>
          </a:p>
          <a:p>
            <a:pPr lvl="0"/>
            <a:r>
              <a:rPr lang="en-US" dirty="0"/>
              <a:t>Gown </a:t>
            </a:r>
            <a:endParaRPr lang="en-IN" dirty="0"/>
          </a:p>
          <a:p>
            <a:pPr lvl="0"/>
            <a:r>
              <a:rPr lang="en-US" dirty="0"/>
              <a:t>Prevention of </a:t>
            </a:r>
            <a:r>
              <a:rPr lang="en-US" dirty="0" smtClean="0"/>
              <a:t>NSIs </a:t>
            </a:r>
            <a:endParaRPr lang="en-IN" dirty="0"/>
          </a:p>
          <a:p>
            <a:pPr lvl="0"/>
            <a:r>
              <a:rPr lang="en-US" dirty="0"/>
              <a:t>Respiratory hygiene and cough etiquette </a:t>
            </a:r>
            <a:endParaRPr lang="en-IN" dirty="0"/>
          </a:p>
          <a:p>
            <a:pPr lvl="0"/>
            <a:r>
              <a:rPr lang="en-US" dirty="0"/>
              <a:t>Linens </a:t>
            </a:r>
            <a:r>
              <a:rPr lang="en-US" dirty="0" smtClean="0"/>
              <a:t>Handling, </a:t>
            </a:r>
            <a:r>
              <a:rPr lang="en-US" dirty="0"/>
              <a:t>transport</a:t>
            </a:r>
            <a:endParaRPr lang="en-IN" dirty="0"/>
          </a:p>
          <a:p>
            <a:pPr lvl="0"/>
            <a:r>
              <a:rPr lang="en-US" dirty="0"/>
              <a:t>Waste disposal </a:t>
            </a:r>
            <a:endParaRPr lang="en-IN" dirty="0"/>
          </a:p>
          <a:p>
            <a:pPr lvl="0"/>
            <a:r>
              <a:rPr lang="en-US" dirty="0"/>
              <a:t>Patient care equipment </a:t>
            </a:r>
            <a:endParaRPr lang="en-IN" dirty="0"/>
          </a:p>
          <a:p>
            <a:pPr lvl="0"/>
            <a:r>
              <a:rPr lang="en-US" dirty="0"/>
              <a:t>Environmental cleaning including Spillages</a:t>
            </a:r>
            <a:endParaRPr lang="en-IN" dirty="0"/>
          </a:p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63626"/>
            <a:ext cx="27955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167</TotalTime>
  <Words>410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Pushpin</vt:lpstr>
      <vt:lpstr>WORK PRACTICE CONTROLS</vt:lpstr>
      <vt:lpstr>What are Work Practice Controls??</vt:lpstr>
      <vt:lpstr>PowerPoint Presentation</vt:lpstr>
      <vt:lpstr> Who all are involved?</vt:lpstr>
      <vt:lpstr> Technical: Supervisory Team (HODs, Doctors…)  </vt:lpstr>
      <vt:lpstr>  Technical: Bench Level </vt:lpstr>
      <vt:lpstr>Technical: Housekeeping</vt:lpstr>
      <vt:lpstr>Work Practice Controls: Bio-Safety </vt:lpstr>
      <vt:lpstr>Standard Precautions </vt:lpstr>
      <vt:lpstr>Work Practice Controls: Chemical Safety</vt:lpstr>
      <vt:lpstr>Work Practice Controls:  Fire Safety</vt:lpstr>
      <vt:lpstr>Work Practice Controls:  Electrical Safety</vt:lpstr>
      <vt:lpstr>Work Practice Controls:  Glassware Safety</vt:lpstr>
      <vt:lpstr>Work Practice Controls:  Equipment Safety</vt:lpstr>
      <vt:lpstr>Work Practice Controls:  Physical &amp; Compressed Gas Safety</vt:lpstr>
      <vt:lpstr>Work Practice Controls:  Pest Control</vt:lpstr>
      <vt:lpstr>Work Practice Controls Reporting</vt:lpstr>
      <vt:lpstr>Work Practice Controls Safety Plan, Audits</vt:lpstr>
      <vt:lpstr>Barriers to Safety:  An International Study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PRACTICE CONTROLS</dc:title>
  <dc:creator>Tavleen Jaggi</dc:creator>
  <cp:lastModifiedBy>Anu George</cp:lastModifiedBy>
  <cp:revision>24</cp:revision>
  <dcterms:created xsi:type="dcterms:W3CDTF">2006-08-16T00:00:00Z</dcterms:created>
  <dcterms:modified xsi:type="dcterms:W3CDTF">2015-11-15T08:36:22Z</dcterms:modified>
</cp:coreProperties>
</file>