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4" r:id="rId2"/>
    <p:sldId id="286" r:id="rId3"/>
    <p:sldId id="257" r:id="rId4"/>
    <p:sldId id="258" r:id="rId5"/>
    <p:sldId id="287" r:id="rId6"/>
    <p:sldId id="259" r:id="rId7"/>
    <p:sldId id="260" r:id="rId8"/>
    <p:sldId id="261" r:id="rId9"/>
    <p:sldId id="264" r:id="rId10"/>
    <p:sldId id="265" r:id="rId11"/>
    <p:sldId id="266" r:id="rId12"/>
    <p:sldId id="267"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33" autoAdjust="0"/>
  </p:normalViewPr>
  <p:slideViewPr>
    <p:cSldViewPr>
      <p:cViewPr varScale="1">
        <p:scale>
          <a:sx n="59" d="100"/>
          <a:sy n="59" d="100"/>
        </p:scale>
        <p:origin x="-144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D5740-00B2-4F91-B6D4-AF0C2BF83F80}" type="datetimeFigureOut">
              <a:rPr lang="en-IN" smtClean="0"/>
              <a:pPr/>
              <a:t>07-07-2017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51A11-26A2-42FC-8F99-703C31CE7805}" type="slidenum">
              <a:rPr lang="en-IN" smtClean="0"/>
              <a:pPr/>
              <a:t>‹#›</a:t>
            </a:fld>
            <a:endParaRPr lang="en-IN"/>
          </a:p>
        </p:txBody>
      </p:sp>
    </p:spTree>
    <p:extLst>
      <p:ext uri="{BB962C8B-B14F-4D97-AF65-F5344CB8AC3E}">
        <p14:creationId xmlns:p14="http://schemas.microsoft.com/office/powerpoint/2010/main" val="116389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en-US" dirty="0" smtClean="0">
                <a:latin typeface="Times New Roman" pitchFamily="18" charset="0"/>
                <a:ea typeface="Calibri" pitchFamily="34" charset="0"/>
                <a:cs typeface="Times New Roman" pitchFamily="18" charset="0"/>
              </a:rPr>
              <a:t>The reliability of a method is thus judged in terms of accuracy and precision which contributes to the Total Error. A simple way to portray precision and accuracy is to think of a target with a bull’s eye. </a:t>
            </a:r>
            <a:endParaRPr lang="en-US" dirty="0" smtClean="0">
              <a:ea typeface="Calibri" pitchFamily="34" charset="0"/>
              <a:cs typeface="Times New Roman" pitchFamily="18" charset="0"/>
            </a:endParaRPr>
          </a:p>
          <a:p>
            <a:pPr algn="just">
              <a:spcBef>
                <a:spcPct val="0"/>
              </a:spcBef>
            </a:pPr>
            <a:r>
              <a:rPr lang="en-US" dirty="0" smtClean="0">
                <a:latin typeface="Times New Roman" pitchFamily="18" charset="0"/>
                <a:ea typeface="Calibri" pitchFamily="34" charset="0"/>
                <a:cs typeface="Times New Roman" pitchFamily="18" charset="0"/>
              </a:rPr>
              <a:t>The bull’s eye represents the accepted reference value which is the true, unbiased value. If a set of data is clustered around the bull’s eye, it is accurate. The closer together the hits are, the more precise they are. If most of the hits are in the bull’s eye, as in the figure on the  left, they are both precise and accurate.  </a:t>
            </a:r>
            <a:endParaRPr lang="en-US" dirty="0" smtClean="0">
              <a:ea typeface="Calibri" pitchFamily="34" charset="0"/>
              <a:cs typeface="Times New Roman" pitchFamily="18" charset="0"/>
            </a:endParaRPr>
          </a:p>
          <a:p>
            <a:pPr algn="just">
              <a:spcBef>
                <a:spcPct val="0"/>
              </a:spcBef>
            </a:pPr>
            <a:r>
              <a:rPr lang="en-US" dirty="0" smtClean="0">
                <a:latin typeface="Times New Roman" pitchFamily="18" charset="0"/>
                <a:ea typeface="Calibri" pitchFamily="34" charset="0"/>
                <a:cs typeface="Times New Roman" pitchFamily="18" charset="0"/>
              </a:rPr>
              <a:t>The values in the middle figure are precise but not accurate because they are clustered together but not at the bull’s eye. The figure on the right shows a set of hits that are imprecise.   Measurements can be precise but not accurate if the values are close together but do not hit the bull’s eye.  These values are said to be biased. The middle figure demonstrates a set of precise but biased measurements.  </a:t>
            </a:r>
            <a:endParaRPr lang="en-US" dirty="0" smtClean="0">
              <a:ea typeface="Calibri" pitchFamily="34" charset="0"/>
              <a:cs typeface="Times New Roman" pitchFamily="18" charset="0"/>
            </a:endParaRPr>
          </a:p>
          <a:p>
            <a:pPr algn="just">
              <a:spcBef>
                <a:spcPct val="0"/>
              </a:spcBef>
            </a:pPr>
            <a:r>
              <a:rPr lang="en-US" dirty="0" smtClean="0">
                <a:latin typeface="Times New Roman" pitchFamily="18" charset="0"/>
                <a:ea typeface="Calibri" pitchFamily="34" charset="0"/>
                <a:cs typeface="Times New Roman" pitchFamily="18" charset="0"/>
              </a:rPr>
              <a:t>The purpose of quality control is to monitor the accuracy and precision of laboratory assays before releasing patient results.  </a:t>
            </a:r>
            <a:endParaRPr lang="en-US" dirty="0" smtClean="0">
              <a:ea typeface="Calibri" pitchFamily="34" charset="0"/>
              <a:cs typeface="Times New Roman" pitchFamily="18" charset="0"/>
            </a:endParaRPr>
          </a:p>
          <a:p>
            <a:pPr>
              <a:spcBef>
                <a:spcPct val="0"/>
              </a:spcBef>
            </a:pPr>
            <a:endParaRPr lang="en-US" dirty="0" smtClean="0">
              <a:ea typeface="Calibri" pitchFamily="34" charset="0"/>
              <a:cs typeface="Times New Roman" pitchFamily="18"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BA1425-B59A-4D05-91D5-B4891B877286}"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74966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mtClean="0"/>
              <a:t>Animate on an LJ</a:t>
            </a:r>
            <a:endParaRPr lang="en-IN" dirty="0"/>
          </a:p>
        </p:txBody>
      </p:sp>
      <p:sp>
        <p:nvSpPr>
          <p:cNvPr id="4" name="Slide Number Placeholder 3"/>
          <p:cNvSpPr>
            <a:spLocks noGrp="1"/>
          </p:cNvSpPr>
          <p:nvPr>
            <p:ph type="sldNum" sz="quarter" idx="10"/>
          </p:nvPr>
        </p:nvSpPr>
        <p:spPr/>
        <p:txBody>
          <a:bodyPr/>
          <a:lstStyle/>
          <a:p>
            <a:fld id="{DD751A11-26A2-42FC-8F99-703C31CE7805}" type="slidenum">
              <a:rPr lang="en-IN" smtClean="0"/>
              <a:pPr/>
              <a:t>6</a:t>
            </a:fld>
            <a:endParaRPr lang="en-IN"/>
          </a:p>
        </p:txBody>
      </p:sp>
    </p:spTree>
    <p:extLst>
      <p:ext uri="{BB962C8B-B14F-4D97-AF65-F5344CB8AC3E}">
        <p14:creationId xmlns:p14="http://schemas.microsoft.com/office/powerpoint/2010/main" val="196171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51A11-26A2-42FC-8F99-703C31CE7805}" type="slidenum">
              <a:rPr lang="en-IN" smtClean="0"/>
              <a:pPr/>
              <a:t>7</a:t>
            </a:fld>
            <a:endParaRPr lang="en-IN"/>
          </a:p>
        </p:txBody>
      </p:sp>
    </p:spTree>
    <p:extLst>
      <p:ext uri="{BB962C8B-B14F-4D97-AF65-F5344CB8AC3E}">
        <p14:creationId xmlns:p14="http://schemas.microsoft.com/office/powerpoint/2010/main" val="146317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 brief, there is a shift away from the mean, with</a:t>
            </a:r>
            <a:r>
              <a:rPr lang="en-IN" baseline="0" dirty="0" smtClean="0"/>
              <a:t> emergence of a new mean, either gradual or abrupt, with specific causes, pointing you towards appropriate remedial action. We will come to more examples later</a:t>
            </a:r>
            <a:endParaRPr lang="en-IN" dirty="0"/>
          </a:p>
        </p:txBody>
      </p:sp>
      <p:sp>
        <p:nvSpPr>
          <p:cNvPr id="4" name="Slide Number Placeholder 3"/>
          <p:cNvSpPr>
            <a:spLocks noGrp="1"/>
          </p:cNvSpPr>
          <p:nvPr>
            <p:ph type="sldNum" sz="quarter" idx="10"/>
          </p:nvPr>
        </p:nvSpPr>
        <p:spPr/>
        <p:txBody>
          <a:bodyPr/>
          <a:lstStyle/>
          <a:p>
            <a:fld id="{DD751A11-26A2-42FC-8F99-703C31CE7805}" type="slidenum">
              <a:rPr lang="en-IN" smtClean="0"/>
              <a:pPr/>
              <a:t>10</a:t>
            </a:fld>
            <a:endParaRPr lang="en-IN"/>
          </a:p>
        </p:txBody>
      </p:sp>
    </p:spTree>
    <p:extLst>
      <p:ext uri="{BB962C8B-B14F-4D97-AF65-F5344CB8AC3E}">
        <p14:creationId xmlns:p14="http://schemas.microsoft.com/office/powerpoint/2010/main" val="182256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smtClean="0"/>
              <a:t>Animate on a n LJ. </a:t>
            </a:r>
            <a:r>
              <a:rPr lang="en-IN" dirty="0" smtClean="0"/>
              <a:t>There is a certain amount of inherent</a:t>
            </a:r>
            <a:r>
              <a:rPr lang="en-IN" baseline="0" dirty="0" smtClean="0"/>
              <a:t> variation or randomness. An allowable limit to the degree of imprecision. But if that limit is violated, it indicates some error in the analytical system. We have already looked at rules that indicate imprecision. 1:2S, 1:3s, r4s. Of this we have seen that 1: 2s and 1:3s can be both random errors or the beginning of systematic errors   </a:t>
            </a:r>
            <a:endParaRPr lang="en-IN" dirty="0"/>
          </a:p>
        </p:txBody>
      </p:sp>
      <p:sp>
        <p:nvSpPr>
          <p:cNvPr id="4" name="Slide Number Placeholder 3"/>
          <p:cNvSpPr>
            <a:spLocks noGrp="1"/>
          </p:cNvSpPr>
          <p:nvPr>
            <p:ph type="sldNum" sz="quarter" idx="10"/>
          </p:nvPr>
        </p:nvSpPr>
        <p:spPr/>
        <p:txBody>
          <a:bodyPr/>
          <a:lstStyle/>
          <a:p>
            <a:fld id="{DD751A11-26A2-42FC-8F99-703C31CE7805}" type="slidenum">
              <a:rPr lang="en-IN" smtClean="0"/>
              <a:pPr/>
              <a:t>11</a:t>
            </a:fld>
            <a:endParaRPr lang="en-IN"/>
          </a:p>
        </p:txBody>
      </p:sp>
    </p:spTree>
    <p:extLst>
      <p:ext uri="{BB962C8B-B14F-4D97-AF65-F5344CB8AC3E}">
        <p14:creationId xmlns:p14="http://schemas.microsoft.com/office/powerpoint/2010/main" val="314507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we </a:t>
            </a:r>
            <a:endParaRPr lang="en-US" dirty="0"/>
          </a:p>
        </p:txBody>
      </p:sp>
      <p:sp>
        <p:nvSpPr>
          <p:cNvPr id="4" name="Slide Number Placeholder 3"/>
          <p:cNvSpPr>
            <a:spLocks noGrp="1"/>
          </p:cNvSpPr>
          <p:nvPr>
            <p:ph type="sldNum" sz="quarter" idx="10"/>
          </p:nvPr>
        </p:nvSpPr>
        <p:spPr/>
        <p:txBody>
          <a:bodyPr/>
          <a:lstStyle/>
          <a:p>
            <a:fld id="{DD751A11-26A2-42FC-8F99-703C31CE7805}" type="slidenum">
              <a:rPr lang="en-IN" smtClean="0"/>
              <a:pPr/>
              <a:t>12</a:t>
            </a:fld>
            <a:endParaRPr lang="en-IN"/>
          </a:p>
        </p:txBody>
      </p:sp>
    </p:spTree>
    <p:extLst>
      <p:ext uri="{BB962C8B-B14F-4D97-AF65-F5344CB8AC3E}">
        <p14:creationId xmlns:p14="http://schemas.microsoft.com/office/powerpoint/2010/main" val="41770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AED499-FE2D-41B4-A07B-060354A29CA7}" type="slidenum">
              <a:rPr lang="en-IN" smtClean="0"/>
              <a:pPr/>
              <a:t>‹#›</a:t>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80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AED499-FE2D-41B4-A07B-060354A29CA7}" type="slidenum">
              <a:rPr lang="en-IN" smtClean="0"/>
              <a:pPr/>
              <a:t>‹#›</a:t>
            </a:fld>
            <a:endParaRPr lang="en-IN"/>
          </a:p>
        </p:txBody>
      </p:sp>
    </p:spTree>
    <p:extLst>
      <p:ext uri="{BB962C8B-B14F-4D97-AF65-F5344CB8AC3E}">
        <p14:creationId xmlns:p14="http://schemas.microsoft.com/office/powerpoint/2010/main" val="376442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AED499-FE2D-41B4-A07B-060354A29CA7}" type="slidenum">
              <a:rPr lang="en-IN" smtClean="0"/>
              <a:pPr/>
              <a:t>‹#›</a:t>
            </a:fld>
            <a:endParaRPr lang="en-IN"/>
          </a:p>
        </p:txBody>
      </p:sp>
    </p:spTree>
    <p:extLst>
      <p:ext uri="{BB962C8B-B14F-4D97-AF65-F5344CB8AC3E}">
        <p14:creationId xmlns:p14="http://schemas.microsoft.com/office/powerpoint/2010/main" val="180681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AED499-FE2D-41B4-A07B-060354A29CA7}" type="slidenum">
              <a:rPr lang="en-IN" smtClean="0"/>
              <a:pPr/>
              <a:t>‹#›</a:t>
            </a:fld>
            <a:endParaRPr lang="en-IN"/>
          </a:p>
        </p:txBody>
      </p:sp>
    </p:spTree>
    <p:extLst>
      <p:ext uri="{BB962C8B-B14F-4D97-AF65-F5344CB8AC3E}">
        <p14:creationId xmlns:p14="http://schemas.microsoft.com/office/powerpoint/2010/main" val="164866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AED499-FE2D-41B4-A07B-060354A29CA7}" type="slidenum">
              <a:rPr lang="en-IN" smtClean="0"/>
              <a:pPr/>
              <a:t>‹#›</a:t>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71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AED499-FE2D-41B4-A07B-060354A29CA7}" type="slidenum">
              <a:rPr lang="en-IN" smtClean="0"/>
              <a:pPr/>
              <a:t>‹#›</a:t>
            </a:fld>
            <a:endParaRPr lang="en-IN"/>
          </a:p>
        </p:txBody>
      </p:sp>
    </p:spTree>
    <p:extLst>
      <p:ext uri="{BB962C8B-B14F-4D97-AF65-F5344CB8AC3E}">
        <p14:creationId xmlns:p14="http://schemas.microsoft.com/office/powerpoint/2010/main" val="379864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0AED499-FE2D-41B4-A07B-060354A29CA7}" type="slidenum">
              <a:rPr lang="en-IN" smtClean="0"/>
              <a:pPr/>
              <a:t>‹#›</a:t>
            </a:fld>
            <a:endParaRPr lang="en-IN"/>
          </a:p>
        </p:txBody>
      </p:sp>
    </p:spTree>
    <p:extLst>
      <p:ext uri="{BB962C8B-B14F-4D97-AF65-F5344CB8AC3E}">
        <p14:creationId xmlns:p14="http://schemas.microsoft.com/office/powerpoint/2010/main" val="225510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0AED499-FE2D-41B4-A07B-060354A29CA7}" type="slidenum">
              <a:rPr lang="en-IN" smtClean="0"/>
              <a:pPr/>
              <a:t>‹#›</a:t>
            </a:fld>
            <a:endParaRPr lang="en-IN"/>
          </a:p>
        </p:txBody>
      </p:sp>
    </p:spTree>
    <p:extLst>
      <p:ext uri="{BB962C8B-B14F-4D97-AF65-F5344CB8AC3E}">
        <p14:creationId xmlns:p14="http://schemas.microsoft.com/office/powerpoint/2010/main" val="152496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70AED499-FE2D-41B4-A07B-060354A29CA7}" type="slidenum">
              <a:rPr lang="en-IN" smtClean="0"/>
              <a:pPr/>
              <a:t>‹#›</a:t>
            </a:fld>
            <a:endParaRPr lang="en-IN"/>
          </a:p>
        </p:txBody>
      </p:sp>
    </p:spTree>
    <p:extLst>
      <p:ext uri="{BB962C8B-B14F-4D97-AF65-F5344CB8AC3E}">
        <p14:creationId xmlns:p14="http://schemas.microsoft.com/office/powerpoint/2010/main" val="316599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2584E4C-FF10-4A07-9F2F-5C974493BA04}" type="datetimeFigureOut">
              <a:rPr lang="en-IN" smtClean="0"/>
              <a:pPr/>
              <a:t>07-07-2017</a:t>
            </a:fld>
            <a:endParaRPr lang="en-IN"/>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AED499-FE2D-41B4-A07B-060354A29CA7}" type="slidenum">
              <a:rPr lang="en-IN" smtClean="0"/>
              <a:pPr/>
              <a:t>‹#›</a:t>
            </a:fld>
            <a:endParaRPr lang="en-IN"/>
          </a:p>
        </p:txBody>
      </p:sp>
    </p:spTree>
    <p:extLst>
      <p:ext uri="{BB962C8B-B14F-4D97-AF65-F5344CB8AC3E}">
        <p14:creationId xmlns:p14="http://schemas.microsoft.com/office/powerpoint/2010/main" val="354562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84E4C-FF10-4A07-9F2F-5C974493BA04}" type="datetimeFigureOut">
              <a:rPr lang="en-IN" smtClean="0"/>
              <a:pPr/>
              <a:t>07-07-2017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AED499-FE2D-41B4-A07B-060354A29CA7}" type="slidenum">
              <a:rPr lang="en-IN" smtClean="0"/>
              <a:pPr/>
              <a:t>‹#›</a:t>
            </a:fld>
            <a:endParaRPr lang="en-IN"/>
          </a:p>
        </p:txBody>
      </p:sp>
    </p:spTree>
    <p:extLst>
      <p:ext uri="{BB962C8B-B14F-4D97-AF65-F5344CB8AC3E}">
        <p14:creationId xmlns:p14="http://schemas.microsoft.com/office/powerpoint/2010/main" val="291776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2584E4C-FF10-4A07-9F2F-5C974493BA04}" type="datetimeFigureOut">
              <a:rPr lang="en-IN" smtClean="0"/>
              <a:pPr/>
              <a:t>07-07-2017</a:t>
            </a:fld>
            <a:endParaRPr lang="en-IN"/>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0AED499-FE2D-41B4-A07B-060354A29CA7}" type="slidenum">
              <a:rPr lang="en-IN" smtClean="0"/>
              <a:pPr/>
              <a:t>‹#›</a:t>
            </a:fld>
            <a:endParaRPr lang="en-IN"/>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1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0738" y="1484784"/>
            <a:ext cx="7772400" cy="2766169"/>
          </a:xfrm>
        </p:spPr>
        <p:txBody>
          <a:bodyPr>
            <a:noAutofit/>
          </a:bodyPr>
          <a:lstStyle/>
          <a:p>
            <a:pPr algn="ctr"/>
            <a:r>
              <a:rPr lang="en-US" sz="6000" b="1" dirty="0" smtClean="0">
                <a:solidFill>
                  <a:schemeClr val="tx1"/>
                </a:solidFill>
                <a:latin typeface="+mn-lt"/>
              </a:rPr>
              <a:t>ERRORS</a:t>
            </a:r>
            <a:r>
              <a:rPr lang="en-US" sz="4800" b="1" dirty="0" smtClean="0">
                <a:solidFill>
                  <a:schemeClr val="tx1"/>
                </a:solidFill>
                <a:latin typeface="+mn-lt"/>
              </a:rPr>
              <a:t/>
            </a:r>
            <a:br>
              <a:rPr lang="en-US" sz="4800" b="1" dirty="0" smtClean="0">
                <a:solidFill>
                  <a:schemeClr val="tx1"/>
                </a:solidFill>
                <a:latin typeface="+mn-lt"/>
              </a:rPr>
            </a:br>
            <a:r>
              <a:rPr lang="en-US" sz="4800" b="1" dirty="0" smtClean="0">
                <a:solidFill>
                  <a:schemeClr val="tx1"/>
                </a:solidFill>
                <a:latin typeface="+mn-lt"/>
              </a:rPr>
              <a:t>(SYSTEMATIC Vs RANDOM</a:t>
            </a:r>
            <a:r>
              <a:rPr lang="en-US" sz="4800" b="1" dirty="0" smtClean="0">
                <a:latin typeface="+mn-lt"/>
              </a:rPr>
              <a:t>)</a:t>
            </a:r>
            <a:br>
              <a:rPr lang="en-US" sz="4800" b="1" dirty="0" smtClean="0">
                <a:latin typeface="+mn-lt"/>
              </a:rPr>
            </a:br>
            <a:r>
              <a:rPr lang="en-US" sz="4800" b="1" dirty="0" smtClean="0">
                <a:latin typeface="+mn-lt"/>
              </a:rPr>
              <a:t/>
            </a:r>
            <a:br>
              <a:rPr lang="en-US" sz="4800" b="1" dirty="0" smtClean="0">
                <a:latin typeface="+mn-lt"/>
              </a:rPr>
            </a:br>
            <a:r>
              <a:rPr lang="en-US" sz="4800" b="1" dirty="0" smtClean="0">
                <a:solidFill>
                  <a:srgbClr val="FF0000"/>
                </a:solidFill>
                <a:latin typeface="+mn-lt"/>
              </a:rPr>
              <a:t>Labs for Life Project</a:t>
            </a:r>
            <a:endParaRPr lang="en-US" sz="4800" b="1" dirty="0">
              <a:solidFill>
                <a:srgbClr val="FF0000"/>
              </a:solidFill>
              <a:latin typeface="+mn-lt"/>
            </a:endParaRPr>
          </a:p>
        </p:txBody>
      </p:sp>
      <p:sp>
        <p:nvSpPr>
          <p:cNvPr id="5" name="Subtitle 4"/>
          <p:cNvSpPr>
            <a:spLocks noGrp="1"/>
          </p:cNvSpPr>
          <p:nvPr>
            <p:ph type="subTitle" idx="1"/>
          </p:nvPr>
        </p:nvSpPr>
        <p:spPr/>
        <p:txBody>
          <a:bodyPr>
            <a:normAutofit/>
          </a:bodyPr>
          <a:lstStyle/>
          <a:p>
            <a:pPr algn="ctr"/>
            <a:r>
              <a:rPr lang="en-US" sz="3200" b="1" dirty="0" smtClean="0">
                <a:solidFill>
                  <a:schemeClr val="tx1"/>
                </a:solidFill>
                <a:latin typeface="+mn-lt"/>
              </a:rPr>
              <a:t>Quality Control Training</a:t>
            </a:r>
            <a:endParaRPr lang="en-US" sz="3200" b="1" dirty="0">
              <a:solidFill>
                <a:schemeClr val="tx1"/>
              </a:solidFill>
              <a:latin typeface="+mn-lt"/>
            </a:endParaRPr>
          </a:p>
        </p:txBody>
      </p:sp>
    </p:spTree>
    <p:extLst>
      <p:ext uri="{BB962C8B-B14F-4D97-AF65-F5344CB8AC3E}">
        <p14:creationId xmlns:p14="http://schemas.microsoft.com/office/powerpoint/2010/main" val="127063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latin typeface="+mn-lt"/>
              </a:rPr>
              <a:t>Recap….. </a:t>
            </a:r>
            <a:endParaRPr lang="en-IN" b="1" dirty="0">
              <a:solidFill>
                <a:schemeClr val="tx1"/>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1737361"/>
            <a:ext cx="7637472" cy="436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508104" y="1124744"/>
            <a:ext cx="1512168" cy="151216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04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solidFill>
                  <a:schemeClr val="tx1"/>
                </a:solidFill>
                <a:latin typeface="+mn-lt"/>
              </a:rPr>
              <a:t>Random ERROR: Imprecision</a:t>
            </a:r>
            <a:endParaRPr lang="en-IN" b="1" dirty="0">
              <a:solidFill>
                <a:schemeClr val="tx1"/>
              </a:solidFill>
              <a:latin typeface="+mn-lt"/>
            </a:endParaRPr>
          </a:p>
        </p:txBody>
      </p:sp>
      <p:sp>
        <p:nvSpPr>
          <p:cNvPr id="3" name="Content Placeholder 2"/>
          <p:cNvSpPr>
            <a:spLocks noGrp="1"/>
          </p:cNvSpPr>
          <p:nvPr>
            <p:ph idx="1"/>
          </p:nvPr>
        </p:nvSpPr>
        <p:spPr>
          <a:xfrm>
            <a:off x="632107" y="2060848"/>
            <a:ext cx="7925505" cy="3744416"/>
          </a:xfrm>
        </p:spPr>
        <p:txBody>
          <a:bodyPr>
            <a:noAutofit/>
          </a:bodyPr>
          <a:lstStyle/>
          <a:p>
            <a:pPr algn="just"/>
            <a:r>
              <a:rPr lang="en-US" sz="4400" b="1" dirty="0">
                <a:solidFill>
                  <a:srgbClr val="FF0000"/>
                </a:solidFill>
              </a:rPr>
              <a:t>Precision</a:t>
            </a:r>
            <a:r>
              <a:rPr lang="en-US" sz="4400" dirty="0">
                <a:solidFill>
                  <a:schemeClr val="tx1"/>
                </a:solidFill>
              </a:rPr>
              <a:t> is the amount of variation in the measurements, a </a:t>
            </a:r>
            <a:r>
              <a:rPr lang="en-US" sz="4400" dirty="0" smtClean="0">
                <a:solidFill>
                  <a:schemeClr val="tx1"/>
                </a:solidFill>
              </a:rPr>
              <a:t>random deviation </a:t>
            </a:r>
            <a:r>
              <a:rPr lang="en-US" sz="4400" dirty="0">
                <a:solidFill>
                  <a:schemeClr val="tx1"/>
                </a:solidFill>
              </a:rPr>
              <a:t>away from an expected result </a:t>
            </a:r>
            <a:r>
              <a:rPr lang="en-US" sz="4400" dirty="0" smtClean="0">
                <a:solidFill>
                  <a:schemeClr val="tx1"/>
                </a:solidFill>
              </a:rPr>
              <a:t>(computed </a:t>
            </a:r>
            <a:r>
              <a:rPr lang="en-US" sz="4400" dirty="0">
                <a:solidFill>
                  <a:schemeClr val="tx1"/>
                </a:solidFill>
              </a:rPr>
              <a:t>as </a:t>
            </a:r>
            <a:r>
              <a:rPr lang="en-US" sz="4400" b="1" dirty="0">
                <a:solidFill>
                  <a:srgbClr val="FF0000"/>
                </a:solidFill>
              </a:rPr>
              <a:t>Random </a:t>
            </a:r>
            <a:r>
              <a:rPr lang="en-US" sz="4400" b="1" dirty="0" smtClean="0">
                <a:solidFill>
                  <a:srgbClr val="FF0000"/>
                </a:solidFill>
              </a:rPr>
              <a:t>Error; </a:t>
            </a:r>
            <a:r>
              <a:rPr lang="en-US" sz="3600" dirty="0" smtClean="0">
                <a:solidFill>
                  <a:schemeClr val="tx1"/>
                </a:solidFill>
              </a:rPr>
              <a:t>to be discussed later</a:t>
            </a:r>
            <a:r>
              <a:rPr lang="en-US" sz="4400" dirty="0" smtClean="0">
                <a:solidFill>
                  <a:schemeClr val="tx1"/>
                </a:solidFill>
              </a:rPr>
              <a:t>)</a:t>
            </a:r>
            <a:endParaRPr lang="en-IN" sz="4400" dirty="0">
              <a:solidFill>
                <a:schemeClr val="tx1"/>
              </a:solidFill>
            </a:endParaRPr>
          </a:p>
        </p:txBody>
      </p:sp>
    </p:spTree>
    <p:extLst>
      <p:ext uri="{BB962C8B-B14F-4D97-AF65-F5344CB8AC3E}">
        <p14:creationId xmlns:p14="http://schemas.microsoft.com/office/powerpoint/2010/main" val="3431140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mn-lt"/>
              </a:rPr>
              <a:t>REASONS</a:t>
            </a:r>
            <a:endParaRPr lang="en-IN" b="1" dirty="0">
              <a:latin typeface="+mn-lt"/>
            </a:endParaRPr>
          </a:p>
        </p:txBody>
      </p:sp>
      <p:sp>
        <p:nvSpPr>
          <p:cNvPr id="3" name="Content Placeholder 2"/>
          <p:cNvSpPr>
            <a:spLocks noGrp="1"/>
          </p:cNvSpPr>
          <p:nvPr>
            <p:ph idx="1"/>
          </p:nvPr>
        </p:nvSpPr>
        <p:spPr>
          <a:xfrm>
            <a:off x="632107" y="2060848"/>
            <a:ext cx="7925505" cy="4023360"/>
          </a:xfrm>
        </p:spPr>
        <p:txBody>
          <a:bodyPr>
            <a:normAutofit fontScale="77500" lnSpcReduction="20000"/>
          </a:bodyPr>
          <a:lstStyle/>
          <a:p>
            <a:pPr marL="514350" indent="-285750">
              <a:buFont typeface="Wingdings" panose="05000000000000000000" pitchFamily="2" charset="2"/>
              <a:buChar char="q"/>
            </a:pPr>
            <a:r>
              <a:rPr lang="en-IN" sz="3100" dirty="0" smtClean="0">
                <a:solidFill>
                  <a:schemeClr val="tx1"/>
                </a:solidFill>
              </a:rPr>
              <a:t> Improperly mixed /dissolved reagents</a:t>
            </a:r>
          </a:p>
          <a:p>
            <a:pPr marL="514350" indent="-285750">
              <a:buFont typeface="Wingdings" panose="05000000000000000000" pitchFamily="2" charset="2"/>
              <a:buChar char="q"/>
            </a:pPr>
            <a:r>
              <a:rPr lang="en-IN" sz="2800" dirty="0" smtClean="0">
                <a:solidFill>
                  <a:schemeClr val="tx1"/>
                </a:solidFill>
              </a:rPr>
              <a:t>Air bubbles in reagents and reagents lines, sampling or reagents syringes.</a:t>
            </a:r>
          </a:p>
          <a:p>
            <a:pPr marL="514350" indent="-285750">
              <a:buFont typeface="Wingdings" panose="05000000000000000000" pitchFamily="2" charset="2"/>
              <a:buChar char="q"/>
            </a:pPr>
            <a:r>
              <a:rPr lang="en-IN" sz="2800" dirty="0" smtClean="0">
                <a:solidFill>
                  <a:schemeClr val="tx1"/>
                </a:solidFill>
              </a:rPr>
              <a:t>Pipette tips  is not fitting properly.</a:t>
            </a:r>
          </a:p>
          <a:p>
            <a:pPr marL="514350" indent="-285750">
              <a:buFont typeface="Wingdings" panose="05000000000000000000" pitchFamily="2" charset="2"/>
              <a:buChar char="q"/>
            </a:pPr>
            <a:r>
              <a:rPr lang="en-IN" sz="2800" dirty="0" smtClean="0">
                <a:solidFill>
                  <a:schemeClr val="tx1"/>
                </a:solidFill>
              </a:rPr>
              <a:t>A clogged pipettor (Clot).</a:t>
            </a:r>
          </a:p>
          <a:p>
            <a:pPr marL="514350" indent="-285750">
              <a:buFont typeface="Wingdings" panose="05000000000000000000" pitchFamily="2" charset="2"/>
              <a:buChar char="q"/>
            </a:pPr>
            <a:r>
              <a:rPr lang="en-IN" sz="2800" dirty="0" smtClean="0">
                <a:solidFill>
                  <a:schemeClr val="tx1"/>
                </a:solidFill>
              </a:rPr>
              <a:t>Unstable temperature and incubation.</a:t>
            </a:r>
          </a:p>
          <a:p>
            <a:pPr marL="514350" indent="-285750">
              <a:buFont typeface="Wingdings" panose="05000000000000000000" pitchFamily="2" charset="2"/>
              <a:buChar char="q"/>
            </a:pPr>
            <a:r>
              <a:rPr lang="en-IN" sz="2800" dirty="0" smtClean="0">
                <a:solidFill>
                  <a:schemeClr val="tx1"/>
                </a:solidFill>
              </a:rPr>
              <a:t>Unstable power supply.</a:t>
            </a:r>
          </a:p>
          <a:p>
            <a:pPr marL="514350" indent="-285750">
              <a:buFont typeface="Wingdings" panose="05000000000000000000" pitchFamily="2" charset="2"/>
              <a:buChar char="q"/>
            </a:pPr>
            <a:r>
              <a:rPr lang="en-IN" sz="2800" dirty="0" smtClean="0">
                <a:solidFill>
                  <a:schemeClr val="tx1"/>
                </a:solidFill>
              </a:rPr>
              <a:t>Poor operator technique.</a:t>
            </a:r>
          </a:p>
          <a:p>
            <a:pPr marL="514350" indent="-285750">
              <a:buFont typeface="Wingdings" panose="05000000000000000000" pitchFamily="2" charset="2"/>
              <a:buChar char="q"/>
            </a:pPr>
            <a:r>
              <a:rPr lang="en-IN" sz="2800" dirty="0" smtClean="0">
                <a:solidFill>
                  <a:schemeClr val="tx1"/>
                </a:solidFill>
              </a:rPr>
              <a:t>Improper mixing of processed samples.</a:t>
            </a:r>
          </a:p>
          <a:p>
            <a:pPr marL="514350" indent="-285750">
              <a:buFont typeface="Wingdings" panose="05000000000000000000" pitchFamily="2" charset="2"/>
              <a:buChar char="q"/>
            </a:pPr>
            <a:r>
              <a:rPr lang="en-IN" sz="2800" dirty="0" smtClean="0">
                <a:solidFill>
                  <a:schemeClr val="tx1"/>
                </a:solidFill>
              </a:rPr>
              <a:t>Incorrect reconstitution of the control material.</a:t>
            </a:r>
          </a:p>
          <a:p>
            <a:pPr marL="514350" indent="-285750">
              <a:buFont typeface="Wingdings" panose="05000000000000000000" pitchFamily="2" charset="2"/>
              <a:buChar char="q"/>
            </a:pPr>
            <a:endParaRPr lang="en-IN" dirty="0">
              <a:solidFill>
                <a:schemeClr val="tx1"/>
              </a:solidFill>
            </a:endParaRPr>
          </a:p>
        </p:txBody>
      </p:sp>
    </p:spTree>
    <p:extLst>
      <p:ext uri="{BB962C8B-B14F-4D97-AF65-F5344CB8AC3E}">
        <p14:creationId xmlns:p14="http://schemas.microsoft.com/office/powerpoint/2010/main" val="401879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04800" y="792027"/>
            <a:ext cx="0" cy="44644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104800" y="5157192"/>
            <a:ext cx="705678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1475656" y="2420888"/>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712677" y="3233440"/>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2166913" y="2736243"/>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287117" y="2506130"/>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2596034" y="3127270"/>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3271466" y="3377456"/>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7498129" y="3041064"/>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7956376" y="2582245"/>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3901715" y="2995724"/>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4369197" y="3635704"/>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3455144" y="1807996"/>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5392016" y="3185080"/>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4489176" y="2897048"/>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7055196" y="2255585"/>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7126013" y="3635704"/>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5798042" y="2445259"/>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6504381" y="2900090"/>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5098578" y="2448211"/>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1104800" y="3085750"/>
            <a:ext cx="7355632" cy="8249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87458" y="5151865"/>
            <a:ext cx="4072974" cy="1421928"/>
          </a:xfrm>
          <a:prstGeom prst="rect">
            <a:avLst/>
          </a:prstGeom>
        </p:spPr>
        <p:txBody>
          <a:bodyPr wrap="non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IN" sz="9600" b="1" dirty="0"/>
              <a:t>Thanks</a:t>
            </a:r>
            <a:endParaRPr lang="en-IN" sz="2000" b="1" dirty="0"/>
          </a:p>
        </p:txBody>
      </p:sp>
    </p:spTree>
    <p:extLst>
      <p:ext uri="{BB962C8B-B14F-4D97-AF65-F5344CB8AC3E}">
        <p14:creationId xmlns:p14="http://schemas.microsoft.com/office/powerpoint/2010/main" val="26961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arn(inVertical)">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0"/>
                                        <p:tgtEl>
                                          <p:spTgt spid="33"/>
                                        </p:tgtEl>
                                      </p:cBhvr>
                                    </p:animEffect>
                                    <p:anim calcmode="lin" valueType="num">
                                      <p:cBhvr>
                                        <p:cTn id="88" dur="1000" fill="hold"/>
                                        <p:tgtEl>
                                          <p:spTgt spid="33"/>
                                        </p:tgtEl>
                                        <p:attrNameLst>
                                          <p:attrName>ppt_x</p:attrName>
                                        </p:attrNameLst>
                                      </p:cBhvr>
                                      <p:tavLst>
                                        <p:tav tm="0">
                                          <p:val>
                                            <p:strVal val="#ppt_x"/>
                                          </p:val>
                                        </p:tav>
                                        <p:tav tm="100000">
                                          <p:val>
                                            <p:strVal val="#ppt_x"/>
                                          </p:val>
                                        </p:tav>
                                      </p:tavLst>
                                    </p:anim>
                                    <p:anim calcmode="lin" valueType="num">
                                      <p:cBhvr>
                                        <p:cTn id="8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1000"/>
                                        <p:tgtEl>
                                          <p:spTgt spid="29"/>
                                        </p:tgtEl>
                                      </p:cBhvr>
                                    </p:animEffect>
                                    <p:anim calcmode="lin" valueType="num">
                                      <p:cBhvr>
                                        <p:cTn id="116" dur="1000" fill="hold"/>
                                        <p:tgtEl>
                                          <p:spTgt spid="29"/>
                                        </p:tgtEl>
                                        <p:attrNameLst>
                                          <p:attrName>ppt_x</p:attrName>
                                        </p:attrNameLst>
                                      </p:cBhvr>
                                      <p:tavLst>
                                        <p:tav tm="0">
                                          <p:val>
                                            <p:strVal val="#ppt_x"/>
                                          </p:val>
                                        </p:tav>
                                        <p:tav tm="100000">
                                          <p:val>
                                            <p:strVal val="#ppt_x"/>
                                          </p:val>
                                        </p:tav>
                                      </p:tavLst>
                                    </p:anim>
                                    <p:anim calcmode="lin" valueType="num">
                                      <p:cBhvr>
                                        <p:cTn id="1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1000"/>
                                        <p:tgtEl>
                                          <p:spTgt spid="30"/>
                                        </p:tgtEl>
                                      </p:cBhvr>
                                    </p:animEffect>
                                    <p:anim calcmode="lin" valueType="num">
                                      <p:cBhvr>
                                        <p:cTn id="123" dur="1000" fill="hold"/>
                                        <p:tgtEl>
                                          <p:spTgt spid="30"/>
                                        </p:tgtEl>
                                        <p:attrNameLst>
                                          <p:attrName>ppt_x</p:attrName>
                                        </p:attrNameLst>
                                      </p:cBhvr>
                                      <p:tavLst>
                                        <p:tav tm="0">
                                          <p:val>
                                            <p:strVal val="#ppt_x"/>
                                          </p:val>
                                        </p:tav>
                                        <p:tav tm="100000">
                                          <p:val>
                                            <p:strVal val="#ppt_x"/>
                                          </p:val>
                                        </p:tav>
                                      </p:tavLst>
                                    </p:anim>
                                    <p:anim calcmode="lin" valueType="num">
                                      <p:cBhvr>
                                        <p:cTn id="1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fade">
                                      <p:cBhvr>
                                        <p:cTn id="129" dur="1000"/>
                                        <p:tgtEl>
                                          <p:spTgt spid="19"/>
                                        </p:tgtEl>
                                      </p:cBhvr>
                                    </p:animEffect>
                                    <p:anim calcmode="lin" valueType="num">
                                      <p:cBhvr>
                                        <p:cTn id="130" dur="1000" fill="hold"/>
                                        <p:tgtEl>
                                          <p:spTgt spid="19"/>
                                        </p:tgtEl>
                                        <p:attrNameLst>
                                          <p:attrName>ppt_x</p:attrName>
                                        </p:attrNameLst>
                                      </p:cBhvr>
                                      <p:tavLst>
                                        <p:tav tm="0">
                                          <p:val>
                                            <p:strVal val="#ppt_x"/>
                                          </p:val>
                                        </p:tav>
                                        <p:tav tm="100000">
                                          <p:val>
                                            <p:strVal val="#ppt_x"/>
                                          </p:val>
                                        </p:tav>
                                      </p:tavLst>
                                    </p:anim>
                                    <p:anim calcmode="lin" valueType="num">
                                      <p:cBhvr>
                                        <p:cTn id="1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1000"/>
                                        <p:tgtEl>
                                          <p:spTgt spid="21"/>
                                        </p:tgtEl>
                                      </p:cBhvr>
                                    </p:animEffect>
                                    <p:anim calcmode="lin" valueType="num">
                                      <p:cBhvr>
                                        <p:cTn id="137" dur="1000" fill="hold"/>
                                        <p:tgtEl>
                                          <p:spTgt spid="21"/>
                                        </p:tgtEl>
                                        <p:attrNameLst>
                                          <p:attrName>ppt_x</p:attrName>
                                        </p:attrNameLst>
                                      </p:cBhvr>
                                      <p:tavLst>
                                        <p:tav tm="0">
                                          <p:val>
                                            <p:strVal val="#ppt_x"/>
                                          </p:val>
                                        </p:tav>
                                        <p:tav tm="100000">
                                          <p:val>
                                            <p:strVal val="#ppt_x"/>
                                          </p:val>
                                        </p:tav>
                                      </p:tavLst>
                                    </p:anim>
                                    <p:anim calcmode="lin" valueType="num">
                                      <p:cBhvr>
                                        <p:cTn id="1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500" fill="hold"/>
                                        <p:tgtEl>
                                          <p:spTgt spid="37"/>
                                        </p:tgtEl>
                                        <p:attrNameLst>
                                          <p:attrName>ppt_x</p:attrName>
                                        </p:attrNameLst>
                                      </p:cBhvr>
                                      <p:tavLst>
                                        <p:tav tm="0">
                                          <p:val>
                                            <p:strVal val="#ppt_x"/>
                                          </p:val>
                                        </p:tav>
                                        <p:tav tm="100000">
                                          <p:val>
                                            <p:strVal val="#ppt_x"/>
                                          </p:val>
                                        </p:tav>
                                      </p:tavLst>
                                    </p:anim>
                                    <p:anim calcmode="lin" valueType="num">
                                      <p:cBhvr additive="base">
                                        <p:cTn id="1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nodeType="clickEffect">
                                  <p:stCondLst>
                                    <p:cond delay="0"/>
                                  </p:stCondLst>
                                  <p:childTnLst>
                                    <p:set>
                                      <p:cBhvr>
                                        <p:cTn id="148" dur="1" fill="hold">
                                          <p:stCondLst>
                                            <p:cond delay="0"/>
                                          </p:stCondLst>
                                        </p:cTn>
                                        <p:tgtEl>
                                          <p:spTgt spid="41">
                                            <p:txEl>
                                              <p:pRg st="0" end="0"/>
                                            </p:txEl>
                                          </p:spTgt>
                                        </p:tgtEl>
                                        <p:attrNameLst>
                                          <p:attrName>style.visibility</p:attrName>
                                        </p:attrNameLst>
                                      </p:cBhvr>
                                      <p:to>
                                        <p:strVal val="visible"/>
                                      </p:to>
                                    </p:set>
                                    <p:animEffect transition="in" filter="fade">
                                      <p:cBhvr>
                                        <p:cTn id="149" dur="1000"/>
                                        <p:tgtEl>
                                          <p:spTgt spid="41">
                                            <p:txEl>
                                              <p:pRg st="0" end="0"/>
                                            </p:txEl>
                                          </p:spTgt>
                                        </p:tgtEl>
                                      </p:cBhvr>
                                    </p:animEffect>
                                    <p:anim calcmode="lin" valueType="num">
                                      <p:cBhvr>
                                        <p:cTn id="150"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51"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19" grpId="0" animBg="1"/>
      <p:bldP spid="21" grpId="0" animBg="1"/>
      <p:bldP spid="22" grpId="0" animBg="1"/>
      <p:bldP spid="24" grpId="0" animBg="1"/>
      <p:bldP spid="25" grpId="0" animBg="1"/>
      <p:bldP spid="26" grpId="0" animBg="1"/>
      <p:bldP spid="27"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800100" y="600075"/>
            <a:ext cx="7543800" cy="56578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a:solidFill>
                  <a:schemeClr val="tx1"/>
                </a:solidFill>
                <a:latin typeface="+mn-lt"/>
              </a:rPr>
              <a:t>Errors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5090" y="1844824"/>
            <a:ext cx="7344816" cy="408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39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944687" y="149918"/>
            <a:ext cx="58385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GB" sz="4800" b="1" dirty="0"/>
              <a:t>Accuracy and Precision</a:t>
            </a:r>
          </a:p>
        </p:txBody>
      </p:sp>
      <p:sp>
        <p:nvSpPr>
          <p:cNvPr id="3075" name="Oval 9"/>
          <p:cNvSpPr>
            <a:spLocks noChangeArrowheads="1"/>
          </p:cNvSpPr>
          <p:nvPr/>
        </p:nvSpPr>
        <p:spPr bwMode="auto">
          <a:xfrm>
            <a:off x="1524000" y="3962400"/>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76" name="Oval 11"/>
          <p:cNvSpPr>
            <a:spLocks noChangeArrowheads="1"/>
          </p:cNvSpPr>
          <p:nvPr/>
        </p:nvSpPr>
        <p:spPr bwMode="auto">
          <a:xfrm>
            <a:off x="1611313" y="4160838"/>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77" name="Oval 13"/>
          <p:cNvSpPr>
            <a:spLocks noChangeArrowheads="1"/>
          </p:cNvSpPr>
          <p:nvPr/>
        </p:nvSpPr>
        <p:spPr bwMode="auto">
          <a:xfrm>
            <a:off x="1676400" y="3886200"/>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78" name="Oval 14"/>
          <p:cNvSpPr>
            <a:spLocks noChangeArrowheads="1"/>
          </p:cNvSpPr>
          <p:nvPr/>
        </p:nvSpPr>
        <p:spPr bwMode="auto">
          <a:xfrm>
            <a:off x="1522413" y="4110038"/>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79" name="Oval 15"/>
          <p:cNvSpPr>
            <a:spLocks noChangeArrowheads="1"/>
          </p:cNvSpPr>
          <p:nvPr/>
        </p:nvSpPr>
        <p:spPr bwMode="auto">
          <a:xfrm>
            <a:off x="6783388" y="2887663"/>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80" name="Rectangle 17"/>
          <p:cNvSpPr>
            <a:spLocks noChangeArrowheads="1"/>
          </p:cNvSpPr>
          <p:nvPr/>
        </p:nvSpPr>
        <p:spPr bwMode="auto">
          <a:xfrm>
            <a:off x="2230438" y="2368550"/>
            <a:ext cx="1984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GB">
                <a:solidFill>
                  <a:srgbClr val="000000"/>
                </a:solidFill>
                <a:latin typeface="SnyderSpeed"/>
              </a:rPr>
              <a:t> </a:t>
            </a:r>
            <a:endParaRPr lang="en-US" altLang="en-GB">
              <a:latin typeface="Challenge Extra Bold"/>
            </a:endParaRPr>
          </a:p>
        </p:txBody>
      </p:sp>
      <p:sp>
        <p:nvSpPr>
          <p:cNvPr id="3081" name="Oval 23"/>
          <p:cNvSpPr>
            <a:spLocks noChangeArrowheads="1"/>
          </p:cNvSpPr>
          <p:nvPr/>
        </p:nvSpPr>
        <p:spPr bwMode="auto">
          <a:xfrm>
            <a:off x="4800600" y="4724400"/>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82" name="Oval 25"/>
          <p:cNvSpPr>
            <a:spLocks noChangeArrowheads="1"/>
          </p:cNvSpPr>
          <p:nvPr/>
        </p:nvSpPr>
        <p:spPr bwMode="auto">
          <a:xfrm>
            <a:off x="4724400" y="4800600"/>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83" name="Oval 26"/>
          <p:cNvSpPr>
            <a:spLocks noChangeArrowheads="1"/>
          </p:cNvSpPr>
          <p:nvPr/>
        </p:nvSpPr>
        <p:spPr bwMode="auto">
          <a:xfrm>
            <a:off x="4724400" y="4724400"/>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84" name="Rectangle 39"/>
          <p:cNvSpPr>
            <a:spLocks noChangeArrowheads="1"/>
          </p:cNvSpPr>
          <p:nvPr/>
        </p:nvSpPr>
        <p:spPr bwMode="auto">
          <a:xfrm>
            <a:off x="6548438" y="2025650"/>
            <a:ext cx="1984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GB">
                <a:solidFill>
                  <a:srgbClr val="000000"/>
                </a:solidFill>
                <a:latin typeface="SnyderSpeed"/>
              </a:rPr>
              <a:t> </a:t>
            </a:r>
            <a:endParaRPr lang="en-US" altLang="en-GB">
              <a:latin typeface="Challenge Extra Bold"/>
            </a:endParaRPr>
          </a:p>
        </p:txBody>
      </p:sp>
      <p:grpSp>
        <p:nvGrpSpPr>
          <p:cNvPr id="3085" name="Group 48"/>
          <p:cNvGrpSpPr>
            <a:grpSpLocks/>
          </p:cNvGrpSpPr>
          <p:nvPr/>
        </p:nvGrpSpPr>
        <p:grpSpPr bwMode="auto">
          <a:xfrm>
            <a:off x="725226" y="1739265"/>
            <a:ext cx="8304212" cy="4340225"/>
            <a:chOff x="798" y="1299"/>
            <a:chExt cx="4499" cy="2293"/>
          </a:xfrm>
        </p:grpSpPr>
        <p:grpSp>
          <p:nvGrpSpPr>
            <p:cNvPr id="3108" name="Group 47"/>
            <p:cNvGrpSpPr>
              <a:grpSpLocks/>
            </p:cNvGrpSpPr>
            <p:nvPr/>
          </p:nvGrpSpPr>
          <p:grpSpPr bwMode="auto">
            <a:xfrm>
              <a:off x="798" y="1299"/>
              <a:ext cx="4499" cy="2293"/>
              <a:chOff x="798" y="1299"/>
              <a:chExt cx="4499" cy="2293"/>
            </a:xfrm>
          </p:grpSpPr>
          <p:grpSp>
            <p:nvGrpSpPr>
              <p:cNvPr id="3110" name="Group 46"/>
              <p:cNvGrpSpPr>
                <a:grpSpLocks/>
              </p:cNvGrpSpPr>
              <p:nvPr/>
            </p:nvGrpSpPr>
            <p:grpSpPr bwMode="auto">
              <a:xfrm>
                <a:off x="798" y="1299"/>
                <a:ext cx="4499" cy="2293"/>
                <a:chOff x="798" y="1299"/>
                <a:chExt cx="4499" cy="2293"/>
              </a:xfrm>
            </p:grpSpPr>
            <p:grpSp>
              <p:nvGrpSpPr>
                <p:cNvPr id="3112" name="Group 45"/>
                <p:cNvGrpSpPr>
                  <a:grpSpLocks/>
                </p:cNvGrpSpPr>
                <p:nvPr/>
              </p:nvGrpSpPr>
              <p:grpSpPr bwMode="auto">
                <a:xfrm>
                  <a:off x="798" y="1503"/>
                  <a:ext cx="2844" cy="2089"/>
                  <a:chOff x="798" y="1503"/>
                  <a:chExt cx="2844" cy="2089"/>
                </a:xfrm>
              </p:grpSpPr>
              <p:grpSp>
                <p:nvGrpSpPr>
                  <p:cNvPr id="3122" name="Group 44"/>
                  <p:cNvGrpSpPr>
                    <a:grpSpLocks/>
                  </p:cNvGrpSpPr>
                  <p:nvPr/>
                </p:nvGrpSpPr>
                <p:grpSpPr bwMode="auto">
                  <a:xfrm>
                    <a:off x="798" y="1503"/>
                    <a:ext cx="1400" cy="1290"/>
                    <a:chOff x="798" y="1503"/>
                    <a:chExt cx="1400" cy="1290"/>
                  </a:xfrm>
                </p:grpSpPr>
                <p:sp>
                  <p:nvSpPr>
                    <p:cNvPr id="3128" name="Oval 5"/>
                    <p:cNvSpPr>
                      <a:spLocks noChangeArrowheads="1"/>
                    </p:cNvSpPr>
                    <p:nvPr/>
                  </p:nvSpPr>
                  <p:spPr bwMode="auto">
                    <a:xfrm>
                      <a:off x="798" y="1503"/>
                      <a:ext cx="1400" cy="1290"/>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3129" name="Oval 6"/>
                    <p:cNvSpPr>
                      <a:spLocks noChangeArrowheads="1"/>
                    </p:cNvSpPr>
                    <p:nvPr/>
                  </p:nvSpPr>
                  <p:spPr bwMode="auto">
                    <a:xfrm>
                      <a:off x="960" y="1680"/>
                      <a:ext cx="1035" cy="928"/>
                    </a:xfrm>
                    <a:prstGeom prst="ellipse">
                      <a:avLst/>
                    </a:prstGeom>
                    <a:solidFill>
                      <a:schemeClr val="accent1">
                        <a:lumMod val="75000"/>
                      </a:schemeClr>
                    </a:solidFill>
                    <a:ln w="12700">
                      <a:solidFill>
                        <a:srgbClr val="000000"/>
                      </a:solidFill>
                      <a:round/>
                      <a:headEnd/>
                      <a:tailEnd/>
                    </a:ln>
                  </p:spPr>
                  <p:txBody>
                    <a:bodyPr/>
                    <a:lstStyle/>
                    <a:p>
                      <a:endParaRPr lang="en-US">
                        <a:latin typeface="Calibri" pitchFamily="34" charset="0"/>
                      </a:endParaRPr>
                    </a:p>
                  </p:txBody>
                </p:sp>
                <p:sp>
                  <p:nvSpPr>
                    <p:cNvPr id="3130" name="Oval 7"/>
                    <p:cNvSpPr>
                      <a:spLocks noChangeArrowheads="1"/>
                    </p:cNvSpPr>
                    <p:nvPr/>
                  </p:nvSpPr>
                  <p:spPr bwMode="auto">
                    <a:xfrm>
                      <a:off x="1104" y="1819"/>
                      <a:ext cx="711" cy="626"/>
                    </a:xfrm>
                    <a:prstGeom prst="ellipse">
                      <a:avLst/>
                    </a:prstGeom>
                    <a:solidFill>
                      <a:schemeClr val="accent1">
                        <a:lumMod val="60000"/>
                        <a:lumOff val="40000"/>
                      </a:schemeClr>
                    </a:solidFill>
                    <a:ln w="12700">
                      <a:solidFill>
                        <a:srgbClr val="000000"/>
                      </a:solidFill>
                      <a:round/>
                      <a:headEnd/>
                      <a:tailEnd/>
                    </a:ln>
                  </p:spPr>
                  <p:txBody>
                    <a:bodyPr/>
                    <a:lstStyle/>
                    <a:p>
                      <a:endParaRPr lang="en-US">
                        <a:latin typeface="Calibri" pitchFamily="34" charset="0"/>
                      </a:endParaRPr>
                    </a:p>
                  </p:txBody>
                </p:sp>
                <p:sp>
                  <p:nvSpPr>
                    <p:cNvPr id="3131" name="Oval 8"/>
                    <p:cNvSpPr>
                      <a:spLocks noChangeArrowheads="1"/>
                    </p:cNvSpPr>
                    <p:nvPr/>
                  </p:nvSpPr>
                  <p:spPr bwMode="auto">
                    <a:xfrm>
                      <a:off x="1296" y="1979"/>
                      <a:ext cx="338" cy="309"/>
                    </a:xfrm>
                    <a:prstGeom prst="ellipse">
                      <a:avLst/>
                    </a:prstGeom>
                    <a:solidFill>
                      <a:srgbClr val="FFF4D5"/>
                    </a:solidFill>
                    <a:ln w="12700">
                      <a:solidFill>
                        <a:srgbClr val="000000"/>
                      </a:solidFill>
                      <a:round/>
                      <a:headEnd/>
                      <a:tailEnd/>
                    </a:ln>
                  </p:spPr>
                  <p:txBody>
                    <a:bodyPr/>
                    <a:lstStyle/>
                    <a:p>
                      <a:endParaRPr lang="en-US">
                        <a:latin typeface="Calibri" pitchFamily="34" charset="0"/>
                      </a:endParaRPr>
                    </a:p>
                  </p:txBody>
                </p:sp>
                <p:sp>
                  <p:nvSpPr>
                    <p:cNvPr id="3132" name="Oval 10"/>
                    <p:cNvSpPr>
                      <a:spLocks noChangeArrowheads="1"/>
                    </p:cNvSpPr>
                    <p:nvPr/>
                  </p:nvSpPr>
                  <p:spPr bwMode="auto">
                    <a:xfrm>
                      <a:off x="1138" y="2697"/>
                      <a:ext cx="56" cy="56"/>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133" name="Oval 12"/>
                    <p:cNvSpPr>
                      <a:spLocks noChangeArrowheads="1"/>
                    </p:cNvSpPr>
                    <p:nvPr/>
                  </p:nvSpPr>
                  <p:spPr bwMode="auto">
                    <a:xfrm>
                      <a:off x="1251" y="2648"/>
                      <a:ext cx="49" cy="49"/>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grpSp>
              <p:sp>
                <p:nvSpPr>
                  <p:cNvPr id="3123" name="Oval 19"/>
                  <p:cNvSpPr>
                    <a:spLocks noChangeArrowheads="1"/>
                  </p:cNvSpPr>
                  <p:nvPr/>
                </p:nvSpPr>
                <p:spPr bwMode="auto">
                  <a:xfrm>
                    <a:off x="2201" y="2253"/>
                    <a:ext cx="1441" cy="1339"/>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3124" name="Oval 20"/>
                  <p:cNvSpPr>
                    <a:spLocks noChangeArrowheads="1"/>
                  </p:cNvSpPr>
                  <p:nvPr/>
                </p:nvSpPr>
                <p:spPr bwMode="auto">
                  <a:xfrm>
                    <a:off x="2366" y="2425"/>
                    <a:ext cx="1092" cy="1047"/>
                  </a:xfrm>
                  <a:prstGeom prst="ellipse">
                    <a:avLst/>
                  </a:prstGeom>
                  <a:solidFill>
                    <a:schemeClr val="accent1">
                      <a:lumMod val="75000"/>
                    </a:schemeClr>
                  </a:solidFill>
                  <a:ln w="12700">
                    <a:solidFill>
                      <a:srgbClr val="000000"/>
                    </a:solidFill>
                    <a:round/>
                    <a:headEnd/>
                    <a:tailEnd/>
                  </a:ln>
                </p:spPr>
                <p:txBody>
                  <a:bodyPr/>
                  <a:lstStyle/>
                  <a:p>
                    <a:endParaRPr lang="en-US">
                      <a:latin typeface="Calibri" pitchFamily="34" charset="0"/>
                    </a:endParaRPr>
                  </a:p>
                </p:txBody>
              </p:sp>
              <p:sp>
                <p:nvSpPr>
                  <p:cNvPr id="3125" name="Oval 21"/>
                  <p:cNvSpPr>
                    <a:spLocks noChangeArrowheads="1"/>
                  </p:cNvSpPr>
                  <p:nvPr/>
                </p:nvSpPr>
                <p:spPr bwMode="auto">
                  <a:xfrm>
                    <a:off x="2573" y="2626"/>
                    <a:ext cx="699" cy="654"/>
                  </a:xfrm>
                  <a:prstGeom prst="ellipse">
                    <a:avLst/>
                  </a:prstGeom>
                  <a:solidFill>
                    <a:schemeClr val="accent1">
                      <a:lumMod val="60000"/>
                      <a:lumOff val="40000"/>
                    </a:schemeClr>
                  </a:solidFill>
                  <a:ln w="12700">
                    <a:solidFill>
                      <a:srgbClr val="000000"/>
                    </a:solidFill>
                    <a:round/>
                    <a:headEnd/>
                    <a:tailEnd/>
                  </a:ln>
                </p:spPr>
                <p:txBody>
                  <a:bodyPr/>
                  <a:lstStyle/>
                  <a:p>
                    <a:endParaRPr lang="en-US">
                      <a:latin typeface="Calibri" pitchFamily="34" charset="0"/>
                    </a:endParaRPr>
                  </a:p>
                </p:txBody>
              </p:sp>
              <p:sp>
                <p:nvSpPr>
                  <p:cNvPr id="3126" name="Oval 22"/>
                  <p:cNvSpPr>
                    <a:spLocks noChangeArrowheads="1"/>
                  </p:cNvSpPr>
                  <p:nvPr/>
                </p:nvSpPr>
                <p:spPr bwMode="auto">
                  <a:xfrm>
                    <a:off x="2779" y="2795"/>
                    <a:ext cx="371" cy="309"/>
                  </a:xfrm>
                  <a:prstGeom prst="ellipse">
                    <a:avLst/>
                  </a:prstGeom>
                  <a:solidFill>
                    <a:srgbClr val="FFF4D5"/>
                  </a:solidFill>
                  <a:ln w="12700">
                    <a:solidFill>
                      <a:srgbClr val="000000"/>
                    </a:solidFill>
                    <a:round/>
                    <a:headEnd/>
                    <a:tailEnd/>
                  </a:ln>
                </p:spPr>
                <p:txBody>
                  <a:bodyPr/>
                  <a:lstStyle/>
                  <a:p>
                    <a:endParaRPr lang="en-US">
                      <a:latin typeface="Calibri" pitchFamily="34" charset="0"/>
                    </a:endParaRPr>
                  </a:p>
                </p:txBody>
              </p:sp>
              <p:sp>
                <p:nvSpPr>
                  <p:cNvPr id="3127" name="Oval 24"/>
                  <p:cNvSpPr>
                    <a:spLocks noChangeArrowheads="1"/>
                  </p:cNvSpPr>
                  <p:nvPr/>
                </p:nvSpPr>
                <p:spPr bwMode="auto">
                  <a:xfrm>
                    <a:off x="2928" y="2928"/>
                    <a:ext cx="56" cy="56"/>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grpSp>
            <p:sp>
              <p:nvSpPr>
                <p:cNvPr id="3113" name="Oval 29"/>
                <p:cNvSpPr>
                  <a:spLocks noChangeArrowheads="1"/>
                </p:cNvSpPr>
                <p:nvPr/>
              </p:nvSpPr>
              <p:spPr bwMode="auto">
                <a:xfrm>
                  <a:off x="4057" y="1299"/>
                  <a:ext cx="1240" cy="1242"/>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3114" name="Oval 30"/>
                <p:cNvSpPr>
                  <a:spLocks noChangeArrowheads="1"/>
                </p:cNvSpPr>
                <p:nvPr/>
              </p:nvSpPr>
              <p:spPr bwMode="auto">
                <a:xfrm>
                  <a:off x="4217" y="1467"/>
                  <a:ext cx="912" cy="930"/>
                </a:xfrm>
                <a:prstGeom prst="ellipse">
                  <a:avLst/>
                </a:prstGeom>
                <a:solidFill>
                  <a:schemeClr val="accent1">
                    <a:lumMod val="75000"/>
                  </a:schemeClr>
                </a:solidFill>
                <a:ln w="12700">
                  <a:solidFill>
                    <a:srgbClr val="000000"/>
                  </a:solidFill>
                  <a:round/>
                  <a:headEnd/>
                  <a:tailEnd/>
                </a:ln>
              </p:spPr>
              <p:txBody>
                <a:bodyPr/>
                <a:lstStyle/>
                <a:p>
                  <a:endParaRPr lang="en-US">
                    <a:latin typeface="Calibri" pitchFamily="34" charset="0"/>
                  </a:endParaRPr>
                </a:p>
              </p:txBody>
            </p:sp>
            <p:sp>
              <p:nvSpPr>
                <p:cNvPr id="3115" name="Oval 31"/>
                <p:cNvSpPr>
                  <a:spLocks noChangeArrowheads="1"/>
                </p:cNvSpPr>
                <p:nvPr/>
              </p:nvSpPr>
              <p:spPr bwMode="auto">
                <a:xfrm>
                  <a:off x="4369" y="1635"/>
                  <a:ext cx="584" cy="594"/>
                </a:xfrm>
                <a:prstGeom prst="ellipse">
                  <a:avLst/>
                </a:prstGeom>
                <a:solidFill>
                  <a:schemeClr val="accent1">
                    <a:lumMod val="60000"/>
                    <a:lumOff val="40000"/>
                  </a:schemeClr>
                </a:solidFill>
                <a:ln w="12700">
                  <a:solidFill>
                    <a:srgbClr val="000000"/>
                  </a:solidFill>
                  <a:round/>
                  <a:headEnd/>
                  <a:tailEnd/>
                </a:ln>
              </p:spPr>
              <p:txBody>
                <a:bodyPr/>
                <a:lstStyle/>
                <a:p>
                  <a:endParaRPr lang="en-US">
                    <a:latin typeface="Calibri" pitchFamily="34" charset="0"/>
                  </a:endParaRPr>
                </a:p>
              </p:txBody>
            </p:sp>
            <p:sp>
              <p:nvSpPr>
                <p:cNvPr id="3116" name="Oval 32"/>
                <p:cNvSpPr>
                  <a:spLocks noChangeArrowheads="1"/>
                </p:cNvSpPr>
                <p:nvPr/>
              </p:nvSpPr>
              <p:spPr bwMode="auto">
                <a:xfrm>
                  <a:off x="4521" y="1734"/>
                  <a:ext cx="284" cy="311"/>
                </a:xfrm>
                <a:prstGeom prst="ellipse">
                  <a:avLst/>
                </a:prstGeom>
                <a:solidFill>
                  <a:srgbClr val="FFF4D5"/>
                </a:solidFill>
                <a:ln w="12700">
                  <a:solidFill>
                    <a:srgbClr val="000000"/>
                  </a:solidFill>
                  <a:round/>
                  <a:headEnd/>
                  <a:tailEnd/>
                </a:ln>
              </p:spPr>
              <p:txBody>
                <a:bodyPr/>
                <a:lstStyle/>
                <a:p>
                  <a:endParaRPr lang="en-US">
                    <a:latin typeface="Calibri" pitchFamily="34" charset="0"/>
                  </a:endParaRPr>
                </a:p>
              </p:txBody>
            </p:sp>
            <p:sp>
              <p:nvSpPr>
                <p:cNvPr id="3117" name="Oval 33"/>
                <p:cNvSpPr>
                  <a:spLocks noChangeArrowheads="1"/>
                </p:cNvSpPr>
                <p:nvPr/>
              </p:nvSpPr>
              <p:spPr bwMode="auto">
                <a:xfrm>
                  <a:off x="3789" y="2056"/>
                  <a:ext cx="56" cy="56"/>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118" name="Oval 34"/>
                <p:cNvSpPr>
                  <a:spLocks noChangeArrowheads="1"/>
                </p:cNvSpPr>
                <p:nvPr/>
              </p:nvSpPr>
              <p:spPr bwMode="auto">
                <a:xfrm>
                  <a:off x="4311" y="2253"/>
                  <a:ext cx="56" cy="56"/>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119" name="Oval 35"/>
                <p:cNvSpPr>
                  <a:spLocks noChangeArrowheads="1"/>
                </p:cNvSpPr>
                <p:nvPr/>
              </p:nvSpPr>
              <p:spPr bwMode="auto">
                <a:xfrm>
                  <a:off x="4025" y="1641"/>
                  <a:ext cx="56" cy="56"/>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120" name="Oval 36"/>
                <p:cNvSpPr>
                  <a:spLocks noChangeArrowheads="1"/>
                </p:cNvSpPr>
                <p:nvPr/>
              </p:nvSpPr>
              <p:spPr bwMode="auto">
                <a:xfrm>
                  <a:off x="4321" y="1345"/>
                  <a:ext cx="56" cy="56"/>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121" name="Oval 37"/>
                <p:cNvSpPr>
                  <a:spLocks noChangeArrowheads="1"/>
                </p:cNvSpPr>
                <p:nvPr/>
              </p:nvSpPr>
              <p:spPr bwMode="auto">
                <a:xfrm>
                  <a:off x="4121" y="1879"/>
                  <a:ext cx="56" cy="56"/>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grpSp>
          <p:sp>
            <p:nvSpPr>
              <p:cNvPr id="3111" name="Oval 27"/>
              <p:cNvSpPr>
                <a:spLocks noChangeArrowheads="1"/>
              </p:cNvSpPr>
              <p:nvPr/>
            </p:nvSpPr>
            <p:spPr bwMode="auto">
              <a:xfrm>
                <a:off x="2976" y="3024"/>
                <a:ext cx="56" cy="56"/>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grpSp>
        <p:sp>
          <p:nvSpPr>
            <p:cNvPr id="3109" name="Oval 28"/>
            <p:cNvSpPr>
              <a:spLocks noChangeArrowheads="1"/>
            </p:cNvSpPr>
            <p:nvPr/>
          </p:nvSpPr>
          <p:spPr bwMode="auto">
            <a:xfrm flipV="1">
              <a:off x="3032" y="2972"/>
              <a:ext cx="72" cy="51"/>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grpSp>
      <p:sp>
        <p:nvSpPr>
          <p:cNvPr id="3086" name="Oval 10"/>
          <p:cNvSpPr>
            <a:spLocks noChangeArrowheads="1"/>
          </p:cNvSpPr>
          <p:nvPr/>
        </p:nvSpPr>
        <p:spPr bwMode="auto">
          <a:xfrm>
            <a:off x="1765300" y="4219575"/>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87" name="Oval 10"/>
          <p:cNvSpPr>
            <a:spLocks noChangeArrowheads="1"/>
          </p:cNvSpPr>
          <p:nvPr/>
        </p:nvSpPr>
        <p:spPr bwMode="auto">
          <a:xfrm>
            <a:off x="1682750" y="4344988"/>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88" name="Oval 10"/>
          <p:cNvSpPr>
            <a:spLocks noChangeArrowheads="1"/>
          </p:cNvSpPr>
          <p:nvPr/>
        </p:nvSpPr>
        <p:spPr bwMode="auto">
          <a:xfrm>
            <a:off x="1835150" y="4497388"/>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89" name="Oval 10"/>
          <p:cNvSpPr>
            <a:spLocks noChangeArrowheads="1"/>
          </p:cNvSpPr>
          <p:nvPr/>
        </p:nvSpPr>
        <p:spPr bwMode="auto">
          <a:xfrm>
            <a:off x="1987550" y="4649788"/>
            <a:ext cx="88900" cy="88900"/>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90" name="Oval 34"/>
          <p:cNvSpPr>
            <a:spLocks noChangeArrowheads="1"/>
          </p:cNvSpPr>
          <p:nvPr/>
        </p:nvSpPr>
        <p:spPr bwMode="auto">
          <a:xfrm>
            <a:off x="6248400" y="2586038"/>
            <a:ext cx="103188" cy="106362"/>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91" name="Oval 34"/>
          <p:cNvSpPr>
            <a:spLocks noChangeArrowheads="1"/>
          </p:cNvSpPr>
          <p:nvPr/>
        </p:nvSpPr>
        <p:spPr bwMode="auto">
          <a:xfrm>
            <a:off x="6680200" y="3751263"/>
            <a:ext cx="103188" cy="92075"/>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92" name="Oval 34"/>
          <p:cNvSpPr>
            <a:spLocks noChangeArrowheads="1"/>
          </p:cNvSpPr>
          <p:nvPr/>
        </p:nvSpPr>
        <p:spPr bwMode="auto">
          <a:xfrm flipH="1">
            <a:off x="7191375" y="4160838"/>
            <a:ext cx="101600" cy="103187"/>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93" name="Oval 34"/>
          <p:cNvSpPr>
            <a:spLocks noChangeArrowheads="1"/>
          </p:cNvSpPr>
          <p:nvPr/>
        </p:nvSpPr>
        <p:spPr bwMode="auto">
          <a:xfrm flipH="1">
            <a:off x="4516438" y="4649788"/>
            <a:ext cx="92075" cy="74612"/>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3094" name="Oval 34"/>
          <p:cNvSpPr>
            <a:spLocks noChangeArrowheads="1"/>
          </p:cNvSpPr>
          <p:nvPr/>
        </p:nvSpPr>
        <p:spPr bwMode="auto">
          <a:xfrm flipH="1" flipV="1">
            <a:off x="4430713" y="4791075"/>
            <a:ext cx="85725" cy="100013"/>
          </a:xfrm>
          <a:prstGeom prst="ellipse">
            <a:avLst/>
          </a:prstGeom>
          <a:solidFill>
            <a:srgbClr val="000000"/>
          </a:solidFill>
          <a:ln w="12700">
            <a:solidFill>
              <a:srgbClr val="000000"/>
            </a:solidFill>
            <a:round/>
            <a:headEnd/>
            <a:tailEnd/>
          </a:ln>
        </p:spPr>
        <p:txBody>
          <a:bodyPr/>
          <a:lstStyle/>
          <a:p>
            <a:endParaRPr lang="en-US">
              <a:latin typeface="Calibri" pitchFamily="34" charset="0"/>
            </a:endParaRPr>
          </a:p>
        </p:txBody>
      </p:sp>
      <p:sp>
        <p:nvSpPr>
          <p:cNvPr id="2" name="TextBox 1"/>
          <p:cNvSpPr txBox="1">
            <a:spLocks noChangeArrowheads="1"/>
          </p:cNvSpPr>
          <p:nvPr/>
        </p:nvSpPr>
        <p:spPr bwMode="auto">
          <a:xfrm>
            <a:off x="450850" y="1165225"/>
            <a:ext cx="3352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dirty="0">
                <a:latin typeface="+mn-lt"/>
              </a:rPr>
              <a:t>Inaccurate but Precise</a:t>
            </a:r>
          </a:p>
        </p:txBody>
      </p:sp>
      <p:sp>
        <p:nvSpPr>
          <p:cNvPr id="4" name="TextBox 3"/>
          <p:cNvSpPr txBox="1">
            <a:spLocks noChangeArrowheads="1"/>
          </p:cNvSpPr>
          <p:nvPr/>
        </p:nvSpPr>
        <p:spPr bwMode="auto">
          <a:xfrm>
            <a:off x="4437063" y="1285875"/>
            <a:ext cx="2606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altLang="en-GB" sz="3200" b="1" dirty="0">
                <a:solidFill>
                  <a:srgbClr val="000000"/>
                </a:solidFill>
                <a:latin typeface="+mn-lt"/>
              </a:rPr>
              <a:t>Inaccurate and Imprecise</a:t>
            </a:r>
          </a:p>
        </p:txBody>
      </p:sp>
      <p:sp>
        <p:nvSpPr>
          <p:cNvPr id="5" name="TextBox 4"/>
          <p:cNvSpPr txBox="1"/>
          <p:nvPr/>
        </p:nvSpPr>
        <p:spPr>
          <a:xfrm>
            <a:off x="6048831" y="4788510"/>
            <a:ext cx="3507003" cy="1077218"/>
          </a:xfrm>
          <a:prstGeom prst="rect">
            <a:avLst/>
          </a:prstGeom>
          <a:noFill/>
        </p:spPr>
        <p:txBody>
          <a:bodyPr wrap="square">
            <a:spAutoFit/>
          </a:bodyPr>
          <a:lstStyle/>
          <a:p>
            <a:pPr eaLnBrk="0" fontAlgn="auto" hangingPunct="0">
              <a:spcBef>
                <a:spcPts val="0"/>
              </a:spcBef>
              <a:spcAft>
                <a:spcPts val="0"/>
              </a:spcAft>
              <a:defRPr/>
            </a:pPr>
            <a:r>
              <a:rPr lang="en-US" altLang="en-GB" sz="3200" b="1" dirty="0">
                <a:solidFill>
                  <a:srgbClr val="000000"/>
                </a:solidFill>
                <a:effectLst>
                  <a:outerShdw blurRad="38100" dist="38100" dir="2700000" algn="tl">
                    <a:srgbClr val="000000">
                      <a:alpha val="43137"/>
                    </a:srgbClr>
                  </a:outerShdw>
                </a:effectLst>
                <a:cs typeface="Arial" charset="0"/>
              </a:rPr>
              <a:t>Accurate and Precise</a:t>
            </a:r>
          </a:p>
        </p:txBody>
      </p:sp>
      <p:cxnSp>
        <p:nvCxnSpPr>
          <p:cNvPr id="7" name="Straight Arrow Connector 6"/>
          <p:cNvCxnSpPr/>
          <p:nvPr/>
        </p:nvCxnSpPr>
        <p:spPr>
          <a:xfrm flipH="1">
            <a:off x="1643063" y="3332163"/>
            <a:ext cx="280987" cy="102235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7012" y="3930650"/>
            <a:ext cx="1192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dirty="0">
                <a:latin typeface="Cooper Black" panose="0208090404030B020404" pitchFamily="18" charset="0"/>
              </a:rPr>
              <a:t>BIAS</a:t>
            </a:r>
          </a:p>
        </p:txBody>
      </p:sp>
      <p:cxnSp>
        <p:nvCxnSpPr>
          <p:cNvPr id="69" name="Straight Arrow Connector 68"/>
          <p:cNvCxnSpPr/>
          <p:nvPr/>
        </p:nvCxnSpPr>
        <p:spPr>
          <a:xfrm>
            <a:off x="6756400" y="2973388"/>
            <a:ext cx="350838" cy="4286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624638" y="2495550"/>
            <a:ext cx="0" cy="3571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351588" y="2732088"/>
            <a:ext cx="333375" cy="1873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5597525" y="2711450"/>
            <a:ext cx="81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latin typeface="Cooper Black" pitchFamily="18" charset="0"/>
              </a:rPr>
              <a:t>SD</a:t>
            </a:r>
          </a:p>
        </p:txBody>
      </p:sp>
      <p:cxnSp>
        <p:nvCxnSpPr>
          <p:cNvPr id="84" name="Straight Arrow Connector 83"/>
          <p:cNvCxnSpPr>
            <a:stCxn id="3113" idx="2"/>
          </p:cNvCxnSpPr>
          <p:nvPr/>
        </p:nvCxnSpPr>
        <p:spPr>
          <a:xfrm>
            <a:off x="6740263" y="2914015"/>
            <a:ext cx="0" cy="77787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3113" idx="2"/>
          </p:cNvCxnSpPr>
          <p:nvPr/>
        </p:nvCxnSpPr>
        <p:spPr>
          <a:xfrm flipH="1">
            <a:off x="6365613" y="2914015"/>
            <a:ext cx="374650" cy="31273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3113" idx="2"/>
          </p:cNvCxnSpPr>
          <p:nvPr/>
        </p:nvCxnSpPr>
        <p:spPr>
          <a:xfrm flipH="1">
            <a:off x="6740263" y="1985328"/>
            <a:ext cx="454025" cy="92868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761163" y="3087688"/>
            <a:ext cx="409575" cy="101758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568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Let us examine inaccuracies first. </a:t>
            </a:r>
          </a:p>
          <a:p>
            <a:r>
              <a:rPr lang="en-IN" dirty="0" smtClean="0"/>
              <a:t>We have looked at the rules that indicate shifting accuracies</a:t>
            </a:r>
          </a:p>
          <a:p>
            <a:r>
              <a:rPr lang="en-IN" dirty="0"/>
              <a:t>We have seen that shifting accuracies are denoted by shifting </a:t>
            </a:r>
            <a:r>
              <a:rPr lang="en-IN" dirty="0" smtClean="0"/>
              <a:t>means</a:t>
            </a:r>
          </a:p>
          <a:p>
            <a:r>
              <a:rPr lang="en-IN" dirty="0"/>
              <a:t>We </a:t>
            </a:r>
            <a:r>
              <a:rPr lang="en-IN" dirty="0" smtClean="0"/>
              <a:t>have seen that inaccuracies </a:t>
            </a:r>
            <a:r>
              <a:rPr lang="en-IN" dirty="0"/>
              <a:t>are indicated by bias in the LJ graphs. </a:t>
            </a:r>
            <a:endParaRPr lang="en-IN" dirty="0" smtClean="0"/>
          </a:p>
          <a:p>
            <a:r>
              <a:rPr lang="en-IN" dirty="0" smtClean="0"/>
              <a:t>Before we go to the changes in the analytical system that produces these errors, we have to understand the kinds of systematic errors that can happen</a:t>
            </a:r>
          </a:p>
          <a:p>
            <a:endParaRPr lang="en-IN" dirty="0"/>
          </a:p>
        </p:txBody>
      </p:sp>
    </p:spTree>
    <p:extLst>
      <p:ext uri="{BB962C8B-B14F-4D97-AF65-F5344CB8AC3E}">
        <p14:creationId xmlns:p14="http://schemas.microsoft.com/office/powerpoint/2010/main" val="158988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6604"/>
            <a:ext cx="7827208" cy="1450757"/>
          </a:xfrm>
        </p:spPr>
        <p:txBody>
          <a:bodyPr>
            <a:noAutofit/>
          </a:bodyPr>
          <a:lstStyle/>
          <a:p>
            <a:r>
              <a:rPr lang="en-IN" sz="5400" b="1" dirty="0" smtClean="0">
                <a:solidFill>
                  <a:schemeClr val="tx1"/>
                </a:solidFill>
                <a:latin typeface="+mn-lt"/>
              </a:rPr>
              <a:t>Types of Systematic </a:t>
            </a:r>
            <a:r>
              <a:rPr lang="en-IN" sz="5400" b="1" dirty="0">
                <a:solidFill>
                  <a:schemeClr val="tx1"/>
                </a:solidFill>
                <a:latin typeface="+mn-lt"/>
              </a:rPr>
              <a:t>E</a:t>
            </a:r>
            <a:r>
              <a:rPr lang="en-IN" sz="5400" b="1" dirty="0" smtClean="0">
                <a:solidFill>
                  <a:schemeClr val="tx1"/>
                </a:solidFill>
                <a:latin typeface="+mn-lt"/>
              </a:rPr>
              <a:t>rrors</a:t>
            </a:r>
            <a:endParaRPr lang="en-IN" sz="5400" b="1" dirty="0">
              <a:solidFill>
                <a:schemeClr val="tx1"/>
              </a:solidFill>
              <a:latin typeface="+mn-lt"/>
            </a:endParaRPr>
          </a:p>
        </p:txBody>
      </p:sp>
      <p:sp>
        <p:nvSpPr>
          <p:cNvPr id="3" name="Content Placeholder 2"/>
          <p:cNvSpPr>
            <a:spLocks noGrp="1"/>
          </p:cNvSpPr>
          <p:nvPr>
            <p:ph idx="1"/>
          </p:nvPr>
        </p:nvSpPr>
        <p:spPr/>
        <p:txBody>
          <a:bodyPr/>
          <a:lstStyle/>
          <a:p>
            <a:r>
              <a:rPr lang="en-IN" sz="3600" b="1" dirty="0" smtClean="0">
                <a:solidFill>
                  <a:srgbClr val="FF0000"/>
                </a:solidFill>
              </a:rPr>
              <a:t>Shifts                                          Trend </a:t>
            </a:r>
          </a:p>
          <a:p>
            <a:endParaRPr lang="en-IN" b="1" dirty="0"/>
          </a:p>
        </p:txBody>
      </p:sp>
      <p:pic>
        <p:nvPicPr>
          <p:cNvPr id="4" name="Content Placeholder 5"/>
          <p:cNvPicPr>
            <a:picLocks/>
          </p:cNvPicPr>
          <p:nvPr/>
        </p:nvPicPr>
        <p:blipFill rotWithShape="1">
          <a:blip r:embed="rId3"/>
          <a:srcRect l="18293" t="26735" r="52817" b="16710"/>
          <a:stretch/>
        </p:blipFill>
        <p:spPr bwMode="auto">
          <a:xfrm>
            <a:off x="822959" y="2636912"/>
            <a:ext cx="7776864" cy="3456384"/>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37190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latin typeface="+mn-lt"/>
              </a:rPr>
              <a:t>Shift:</a:t>
            </a:r>
            <a:r>
              <a:rPr lang="en-IN" b="1" dirty="0" smtClean="0">
                <a:latin typeface="+mn-lt"/>
              </a:rPr>
              <a:t> </a:t>
            </a:r>
            <a:r>
              <a:rPr lang="en-IN" b="1" dirty="0" smtClean="0">
                <a:solidFill>
                  <a:srgbClr val="FF0000"/>
                </a:solidFill>
                <a:latin typeface="+mn-lt"/>
              </a:rPr>
              <a:t>Systematic Error</a:t>
            </a:r>
            <a:endParaRPr lang="en-IN" b="1"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marL="114300" indent="0" algn="just">
              <a:buNone/>
            </a:pPr>
            <a:r>
              <a:rPr lang="en-IN" sz="4400" dirty="0" smtClean="0">
                <a:solidFill>
                  <a:schemeClr val="tx1"/>
                </a:solidFill>
              </a:rPr>
              <a:t>Shift: </a:t>
            </a:r>
            <a:r>
              <a:rPr lang="en-IN" sz="4400" dirty="0">
                <a:solidFill>
                  <a:schemeClr val="tx1"/>
                </a:solidFill>
              </a:rPr>
              <a:t>Abrupt changes in the control </a:t>
            </a:r>
            <a:r>
              <a:rPr lang="en-IN" sz="4400" dirty="0" smtClean="0">
                <a:solidFill>
                  <a:schemeClr val="tx1"/>
                </a:solidFill>
              </a:rPr>
              <a:t>mean</a:t>
            </a:r>
          </a:p>
          <a:p>
            <a:pPr marL="685800" indent="-571500" algn="just">
              <a:buFont typeface="Wingdings" panose="05000000000000000000" pitchFamily="2" charset="2"/>
              <a:buChar char="§"/>
            </a:pPr>
            <a:r>
              <a:rPr lang="en-IN" sz="4400" dirty="0" smtClean="0">
                <a:solidFill>
                  <a:schemeClr val="tx1"/>
                </a:solidFill>
              </a:rPr>
              <a:t>a </a:t>
            </a:r>
            <a:r>
              <a:rPr lang="en-IN" sz="4400" dirty="0">
                <a:solidFill>
                  <a:schemeClr val="tx1"/>
                </a:solidFill>
              </a:rPr>
              <a:t>sudden </a:t>
            </a:r>
            <a:r>
              <a:rPr lang="en-IN" sz="4400" dirty="0" smtClean="0">
                <a:solidFill>
                  <a:schemeClr val="tx1"/>
                </a:solidFill>
              </a:rPr>
              <a:t>and dramatic </a:t>
            </a:r>
            <a:r>
              <a:rPr lang="en-IN" sz="4400" dirty="0">
                <a:solidFill>
                  <a:schemeClr val="tx1"/>
                </a:solidFill>
              </a:rPr>
              <a:t>positive or negative </a:t>
            </a:r>
            <a:r>
              <a:rPr lang="en-IN" sz="4400" dirty="0" smtClean="0">
                <a:solidFill>
                  <a:schemeClr val="tx1"/>
                </a:solidFill>
              </a:rPr>
              <a:t>          </a:t>
            </a:r>
          </a:p>
          <a:p>
            <a:pPr marL="685800" indent="-571500" algn="just">
              <a:buFont typeface="Wingdings" panose="05000000000000000000" pitchFamily="2" charset="2"/>
              <a:buChar char="§"/>
            </a:pPr>
            <a:r>
              <a:rPr lang="en-IN" sz="4400" dirty="0" smtClean="0">
                <a:solidFill>
                  <a:schemeClr val="tx1"/>
                </a:solidFill>
              </a:rPr>
              <a:t>change in test system performance</a:t>
            </a:r>
            <a:r>
              <a:rPr lang="en-IN" dirty="0" smtClean="0">
                <a:solidFill>
                  <a:schemeClr val="tx1"/>
                </a:solidFill>
              </a:rPr>
              <a:t>.</a:t>
            </a:r>
          </a:p>
        </p:txBody>
      </p:sp>
    </p:spTree>
    <p:extLst>
      <p:ext uri="{BB962C8B-B14F-4D97-AF65-F5344CB8AC3E}">
        <p14:creationId xmlns:p14="http://schemas.microsoft.com/office/powerpoint/2010/main" val="2087110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solidFill>
                  <a:schemeClr val="tx1"/>
                </a:solidFill>
                <a:latin typeface="+mn-lt"/>
              </a:rPr>
              <a:t>Causes for Shifts: Sudden Changes/ Failures</a:t>
            </a:r>
            <a:r>
              <a:rPr lang="en-IN" b="1" dirty="0">
                <a:solidFill>
                  <a:schemeClr val="tx1"/>
                </a:solidFill>
                <a:latin typeface="+mn-lt"/>
              </a:rPr>
              <a:t/>
            </a:r>
            <a:br>
              <a:rPr lang="en-IN" b="1" dirty="0">
                <a:solidFill>
                  <a:schemeClr val="tx1"/>
                </a:solidFill>
                <a:latin typeface="+mn-lt"/>
              </a:rPr>
            </a:br>
            <a:endParaRPr lang="en-IN" b="1" dirty="0">
              <a:solidFill>
                <a:schemeClr val="tx1"/>
              </a:solidFill>
              <a:latin typeface="+mn-lt"/>
            </a:endParaRPr>
          </a:p>
        </p:txBody>
      </p:sp>
      <p:sp>
        <p:nvSpPr>
          <p:cNvPr id="3" name="Content Placeholder 2"/>
          <p:cNvSpPr>
            <a:spLocks noGrp="1"/>
          </p:cNvSpPr>
          <p:nvPr>
            <p:ph idx="1"/>
          </p:nvPr>
        </p:nvSpPr>
        <p:spPr>
          <a:xfrm>
            <a:off x="457200" y="1935757"/>
            <a:ext cx="4258816" cy="4373563"/>
          </a:xfrm>
        </p:spPr>
        <p:txBody>
          <a:bodyPr>
            <a:normAutofit fontScale="25000" lnSpcReduction="20000"/>
          </a:bodyPr>
          <a:lstStyle/>
          <a:p>
            <a:pPr marL="114300" indent="0">
              <a:buNone/>
            </a:pPr>
            <a:r>
              <a:rPr lang="en-IN" sz="9600" dirty="0" smtClean="0"/>
              <a:t>Light</a:t>
            </a:r>
          </a:p>
          <a:p>
            <a:pPr marL="114300" indent="0">
              <a:buNone/>
            </a:pPr>
            <a:r>
              <a:rPr lang="en-IN" sz="9600" dirty="0" smtClean="0"/>
              <a:t>Reagent Formulation</a:t>
            </a:r>
          </a:p>
          <a:p>
            <a:pPr marL="114300" indent="0">
              <a:buNone/>
            </a:pPr>
            <a:r>
              <a:rPr lang="en-IN" sz="9600" dirty="0" smtClean="0"/>
              <a:t>Major Instrument Maintenance</a:t>
            </a:r>
          </a:p>
          <a:p>
            <a:pPr marL="114300" indent="0">
              <a:buNone/>
            </a:pPr>
            <a:r>
              <a:rPr lang="en-IN" sz="9600" dirty="0" smtClean="0"/>
              <a:t>Incubation temperature (enzymes)</a:t>
            </a:r>
          </a:p>
          <a:p>
            <a:pPr marL="114300" indent="0">
              <a:buNone/>
            </a:pPr>
            <a:r>
              <a:rPr lang="en-IN" sz="9600" dirty="0" smtClean="0"/>
              <a:t>Room </a:t>
            </a:r>
            <a:r>
              <a:rPr lang="en-IN" sz="9600" dirty="0"/>
              <a:t>Temperature </a:t>
            </a:r>
            <a:endParaRPr lang="en-IN" sz="9600" dirty="0" smtClean="0"/>
          </a:p>
          <a:p>
            <a:pPr marL="114300" indent="0">
              <a:buNone/>
            </a:pPr>
            <a:r>
              <a:rPr lang="en-IN" sz="9600" dirty="0" smtClean="0"/>
              <a:t>Failure </a:t>
            </a:r>
            <a:r>
              <a:rPr lang="en-IN" sz="9600" dirty="0"/>
              <a:t>in the sampling system/reagent dispensing</a:t>
            </a:r>
          </a:p>
          <a:p>
            <a:pPr marL="114300" indent="0">
              <a:buNone/>
            </a:pPr>
            <a:endParaRPr lang="en-IN" sz="9600" dirty="0"/>
          </a:p>
          <a:p>
            <a:pPr marL="114300" indent="0">
              <a:buNone/>
            </a:pPr>
            <a:endParaRPr lang="en-IN" sz="9600" dirty="0" smtClean="0"/>
          </a:p>
          <a:p>
            <a:pPr marL="114300" indent="0">
              <a:buNone/>
            </a:pPr>
            <a:endParaRPr lang="en-IN" sz="1600" b="1" dirty="0">
              <a:solidFill>
                <a:schemeClr val="tx1"/>
              </a:solidFill>
            </a:endParaRPr>
          </a:p>
          <a:p>
            <a:pPr marL="114300" indent="0">
              <a:buNone/>
            </a:pPr>
            <a:endParaRPr lang="en-IN" dirty="0" smtClean="0"/>
          </a:p>
          <a:p>
            <a:pPr marL="114300" indent="0">
              <a:buNone/>
            </a:pPr>
            <a:r>
              <a:rPr lang="en-IN" dirty="0" smtClean="0"/>
              <a:t> </a:t>
            </a:r>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r>
              <a:rPr lang="en-IN" sz="9600" dirty="0" smtClean="0"/>
              <a:t>change </a:t>
            </a:r>
            <a:r>
              <a:rPr lang="en-IN" sz="9600" dirty="0"/>
              <a:t>in reagent </a:t>
            </a:r>
            <a:r>
              <a:rPr lang="en-IN" sz="9600" dirty="0" smtClean="0"/>
              <a:t>formulation</a:t>
            </a:r>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r>
              <a:rPr lang="en-IN" dirty="0" smtClean="0"/>
              <a:t> </a:t>
            </a:r>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endParaRPr lang="en-IN" dirty="0" smtClean="0"/>
          </a:p>
          <a:p>
            <a:pPr marL="114300" indent="0">
              <a:buNone/>
            </a:pPr>
            <a:endParaRPr lang="en-IN" dirty="0"/>
          </a:p>
          <a:p>
            <a:pPr marL="114300" indent="0">
              <a:buNone/>
            </a:pPr>
            <a:r>
              <a:rPr lang="en-IN" dirty="0" smtClean="0"/>
              <a:t>reagent </a:t>
            </a:r>
            <a:r>
              <a:rPr lang="en-IN" dirty="0"/>
              <a:t>lot</a:t>
            </a:r>
          </a:p>
          <a:p>
            <a:pPr marL="114300" indent="0">
              <a:buNone/>
            </a:pPr>
            <a:r>
              <a:rPr lang="en-IN" dirty="0"/>
              <a:t> major Instrument maintenance / change in room temperature or humidity</a:t>
            </a:r>
          </a:p>
          <a:p>
            <a:pPr>
              <a:buFont typeface="Wingdings" pitchFamily="2" charset="2"/>
              <a:buChar char="ü"/>
            </a:pPr>
            <a:r>
              <a:rPr lang="en-IN" dirty="0"/>
              <a:t>Failure in the sampling system/reagent dispense/inaccurate calibration or recalibration</a:t>
            </a:r>
          </a:p>
          <a:p>
            <a:pPr marL="114300" indent="0">
              <a:buNone/>
            </a:pPr>
            <a:endParaRPr lang="en-IN"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82256" y="2420888"/>
            <a:ext cx="2187491" cy="132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008" y="4437112"/>
            <a:ext cx="1926873" cy="1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563" y="4899794"/>
            <a:ext cx="1725181" cy="119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299070"/>
            <a:ext cx="2232967" cy="193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783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latin typeface="+mn-lt"/>
              </a:rPr>
              <a:t>Trend: </a:t>
            </a:r>
            <a:r>
              <a:rPr lang="en-IN" b="1" dirty="0" smtClean="0">
                <a:solidFill>
                  <a:srgbClr val="FF0000"/>
                </a:solidFill>
                <a:latin typeface="+mn-lt"/>
              </a:rPr>
              <a:t>Systematic error </a:t>
            </a:r>
            <a:endParaRPr lang="en-IN" b="1" dirty="0">
              <a:solidFill>
                <a:srgbClr val="FF0000"/>
              </a:solidFill>
              <a:latin typeface="+mn-lt"/>
            </a:endParaRPr>
          </a:p>
        </p:txBody>
      </p:sp>
      <p:sp>
        <p:nvSpPr>
          <p:cNvPr id="3" name="Content Placeholder 2"/>
          <p:cNvSpPr>
            <a:spLocks noGrp="1"/>
          </p:cNvSpPr>
          <p:nvPr>
            <p:ph idx="1"/>
          </p:nvPr>
        </p:nvSpPr>
        <p:spPr>
          <a:xfrm>
            <a:off x="395537" y="1845734"/>
            <a:ext cx="7971224" cy="4023360"/>
          </a:xfrm>
        </p:spPr>
        <p:txBody>
          <a:bodyPr>
            <a:normAutofit/>
          </a:bodyPr>
          <a:lstStyle/>
          <a:p>
            <a:pPr marL="114300" indent="0">
              <a:buNone/>
            </a:pPr>
            <a:r>
              <a:rPr lang="en-IN" sz="2800" dirty="0" smtClean="0">
                <a:solidFill>
                  <a:schemeClr val="tx1"/>
                </a:solidFill>
              </a:rPr>
              <a:t>Trend :gradual </a:t>
            </a:r>
            <a:r>
              <a:rPr lang="en-IN" sz="2800" dirty="0">
                <a:solidFill>
                  <a:schemeClr val="tx1"/>
                </a:solidFill>
              </a:rPr>
              <a:t>loss of reliability in </a:t>
            </a:r>
            <a:r>
              <a:rPr lang="en-IN" sz="2800" dirty="0" smtClean="0">
                <a:solidFill>
                  <a:schemeClr val="tx1"/>
                </a:solidFill>
              </a:rPr>
              <a:t>the test system</a:t>
            </a:r>
            <a:endParaRPr lang="en-IN" sz="2800" dirty="0">
              <a:solidFill>
                <a:schemeClr val="tx1"/>
              </a:solidFill>
            </a:endParaRPr>
          </a:p>
          <a:p>
            <a:pPr marL="114300" indent="0">
              <a:buNone/>
            </a:pPr>
            <a:r>
              <a:rPr lang="en-IN" sz="2400" dirty="0" smtClean="0">
                <a:solidFill>
                  <a:schemeClr val="tx1"/>
                </a:solidFill>
              </a:rPr>
              <a:t>Cause </a:t>
            </a:r>
            <a:r>
              <a:rPr lang="en-IN" dirty="0" smtClean="0">
                <a:solidFill>
                  <a:schemeClr val="tx1"/>
                </a:solidFill>
              </a:rPr>
              <a:t>:</a:t>
            </a:r>
          </a:p>
          <a:p>
            <a:pPr marL="971550" indent="-400050">
              <a:buFont typeface="Wingdings" panose="05000000000000000000" pitchFamily="2" charset="2"/>
              <a:buChar char="q"/>
            </a:pPr>
            <a:r>
              <a:rPr lang="en-IN" dirty="0">
                <a:solidFill>
                  <a:schemeClr val="tx1"/>
                </a:solidFill>
              </a:rPr>
              <a:t>Deterioration of the instrument light </a:t>
            </a:r>
            <a:r>
              <a:rPr lang="en-IN" dirty="0" smtClean="0">
                <a:solidFill>
                  <a:schemeClr val="tx1"/>
                </a:solidFill>
              </a:rPr>
              <a:t>source</a:t>
            </a:r>
          </a:p>
          <a:p>
            <a:pPr marL="971550" indent="-400050">
              <a:buFont typeface="Wingdings" panose="05000000000000000000" pitchFamily="2" charset="2"/>
              <a:buChar char="q"/>
            </a:pPr>
            <a:r>
              <a:rPr lang="en-IN" dirty="0" smtClean="0">
                <a:solidFill>
                  <a:schemeClr val="tx1"/>
                </a:solidFill>
              </a:rPr>
              <a:t>Gradual </a:t>
            </a:r>
            <a:r>
              <a:rPr lang="en-IN" dirty="0">
                <a:solidFill>
                  <a:schemeClr val="tx1"/>
                </a:solidFill>
              </a:rPr>
              <a:t>accumulation of debris </a:t>
            </a:r>
            <a:r>
              <a:rPr lang="en-IN" dirty="0" smtClean="0">
                <a:solidFill>
                  <a:schemeClr val="tx1"/>
                </a:solidFill>
              </a:rPr>
              <a:t>in sample /reagent tubing</a:t>
            </a:r>
            <a:endParaRPr lang="en-IN" dirty="0">
              <a:solidFill>
                <a:schemeClr val="tx1"/>
              </a:solidFill>
            </a:endParaRPr>
          </a:p>
          <a:p>
            <a:pPr marL="971550" indent="-400050">
              <a:buFont typeface="Wingdings" panose="05000000000000000000" pitchFamily="2" charset="2"/>
              <a:buChar char="q"/>
            </a:pPr>
            <a:r>
              <a:rPr lang="en-IN" dirty="0" smtClean="0">
                <a:solidFill>
                  <a:schemeClr val="tx1"/>
                </a:solidFill>
              </a:rPr>
              <a:t>Aging </a:t>
            </a:r>
            <a:r>
              <a:rPr lang="en-IN" dirty="0">
                <a:solidFill>
                  <a:schemeClr val="tx1"/>
                </a:solidFill>
              </a:rPr>
              <a:t>of </a:t>
            </a:r>
            <a:r>
              <a:rPr lang="en-IN" dirty="0" smtClean="0">
                <a:solidFill>
                  <a:schemeClr val="tx1"/>
                </a:solidFill>
              </a:rPr>
              <a:t>reagents</a:t>
            </a:r>
          </a:p>
          <a:p>
            <a:pPr marL="971550" indent="-400050">
              <a:buFont typeface="Wingdings" panose="05000000000000000000" pitchFamily="2" charset="2"/>
              <a:buChar char="q"/>
            </a:pPr>
            <a:r>
              <a:rPr lang="en-IN" dirty="0" smtClean="0">
                <a:solidFill>
                  <a:schemeClr val="tx1"/>
                </a:solidFill>
              </a:rPr>
              <a:t>Gradual </a:t>
            </a:r>
            <a:r>
              <a:rPr lang="en-IN" dirty="0">
                <a:solidFill>
                  <a:schemeClr val="tx1"/>
                </a:solidFill>
              </a:rPr>
              <a:t>deterioration of control </a:t>
            </a:r>
            <a:r>
              <a:rPr lang="en-IN" dirty="0" smtClean="0">
                <a:solidFill>
                  <a:schemeClr val="tx1"/>
                </a:solidFill>
              </a:rPr>
              <a:t>materials</a:t>
            </a:r>
          </a:p>
          <a:p>
            <a:pPr marL="971550" indent="-400050">
              <a:buFont typeface="Wingdings" panose="05000000000000000000" pitchFamily="2" charset="2"/>
              <a:buChar char="q"/>
            </a:pPr>
            <a:r>
              <a:rPr lang="en-IN" dirty="0" smtClean="0">
                <a:solidFill>
                  <a:schemeClr val="tx1"/>
                </a:solidFill>
              </a:rPr>
              <a:t>Gradual </a:t>
            </a:r>
            <a:r>
              <a:rPr lang="en-IN" dirty="0">
                <a:solidFill>
                  <a:schemeClr val="tx1"/>
                </a:solidFill>
              </a:rPr>
              <a:t>deterioration of incubation </a:t>
            </a:r>
            <a:r>
              <a:rPr lang="en-IN" dirty="0" smtClean="0">
                <a:solidFill>
                  <a:schemeClr val="tx1"/>
                </a:solidFill>
              </a:rPr>
              <a:t>chamber temperature(enzymes only)</a:t>
            </a:r>
            <a:endParaRPr lang="en-IN" dirty="0">
              <a:solidFill>
                <a:schemeClr val="tx1"/>
              </a:solidFill>
            </a:endParaRPr>
          </a:p>
          <a:p>
            <a:pPr marL="971550" indent="-400050">
              <a:buFont typeface="Wingdings" panose="05000000000000000000" pitchFamily="2" charset="2"/>
              <a:buChar char="q"/>
            </a:pPr>
            <a:r>
              <a:rPr lang="en-IN" u="sng" dirty="0" smtClean="0">
                <a:solidFill>
                  <a:schemeClr val="tx1"/>
                </a:solidFill>
              </a:rPr>
              <a:t>Gradual </a:t>
            </a:r>
            <a:r>
              <a:rPr lang="en-IN" u="sng" dirty="0">
                <a:solidFill>
                  <a:schemeClr val="tx1"/>
                </a:solidFill>
              </a:rPr>
              <a:t>deterioration of calibration</a:t>
            </a:r>
          </a:p>
        </p:txBody>
      </p:sp>
    </p:spTree>
    <p:extLst>
      <p:ext uri="{BB962C8B-B14F-4D97-AF65-F5344CB8AC3E}">
        <p14:creationId xmlns:p14="http://schemas.microsoft.com/office/powerpoint/2010/main" val="3194284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79</TotalTime>
  <Words>664</Words>
  <Application>Microsoft Office PowerPoint</Application>
  <PresentationFormat>On-screen Show (4:3)</PresentationFormat>
  <Paragraphs>111</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ERRORS (SYSTEMATIC Vs RANDOM)  Labs for Life Project</vt:lpstr>
      <vt:lpstr>PowerPoint Presentation</vt:lpstr>
      <vt:lpstr>Errors</vt:lpstr>
      <vt:lpstr>PowerPoint Presentation</vt:lpstr>
      <vt:lpstr>PowerPoint Presentation</vt:lpstr>
      <vt:lpstr>Types of Systematic Errors</vt:lpstr>
      <vt:lpstr>Shift: Systematic Error</vt:lpstr>
      <vt:lpstr>Causes for Shifts: Sudden Changes/ Failures </vt:lpstr>
      <vt:lpstr>Trend: Systematic error </vt:lpstr>
      <vt:lpstr>Recap….. </vt:lpstr>
      <vt:lpstr>Random ERROR: Imprecision</vt:lpstr>
      <vt:lpstr>REASONS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Errors</dc:title>
  <dc:creator>Lenevo</dc:creator>
  <cp:lastModifiedBy>Dr. Anu George</cp:lastModifiedBy>
  <cp:revision>13</cp:revision>
  <dcterms:created xsi:type="dcterms:W3CDTF">2016-09-01T18:14:09Z</dcterms:created>
  <dcterms:modified xsi:type="dcterms:W3CDTF">2017-07-07T09:34:05Z</dcterms:modified>
</cp:coreProperties>
</file>