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57" r:id="rId3"/>
    <p:sldId id="258" r:id="rId4"/>
    <p:sldId id="260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5452E-EF67-4815-A584-0DC5FD94831A}" type="datetimeFigureOut">
              <a:rPr lang="en-IN" smtClean="0"/>
              <a:t>23-03-2018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78458-74EF-4258-9FD3-821785C890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405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Let us examine</a:t>
            </a:r>
            <a:r>
              <a:rPr lang="en-IN" baseline="0" dirty="0" smtClean="0"/>
              <a:t> these under five specific guidelines for </a:t>
            </a:r>
            <a:r>
              <a:rPr lang="en-IN" baseline="0" smtClean="0"/>
              <a:t>work practice, </a:t>
            </a:r>
            <a:r>
              <a:rPr lang="en-IN" baseline="0" dirty="0" smtClean="0"/>
              <a:t>each with </a:t>
            </a:r>
            <a:r>
              <a:rPr lang="en-IN" baseline="0" smtClean="0"/>
              <a:t>several sub-components. 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78458-74EF-4258-9FD3-821785C890C0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081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4"/>
            <a:ext cx="5723468" cy="292946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General </a:t>
            </a:r>
            <a:r>
              <a:rPr lang="en-US" b="1" dirty="0" smtClean="0">
                <a:solidFill>
                  <a:srgbClr val="FF0000"/>
                </a:solidFill>
              </a:rPr>
              <a:t>Safety Measures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&amp;</a:t>
            </a:r>
            <a:r>
              <a:rPr lang="en-IN" b="1" dirty="0">
                <a:solidFill>
                  <a:srgbClr val="FF0000"/>
                </a:solidFill>
              </a:rPr>
              <a:t/>
            </a:r>
            <a:br>
              <a:rPr lang="en-IN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Standard Precautions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5867400" cy="5410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Hand-washing </a:t>
            </a:r>
            <a:r>
              <a:rPr lang="en-US" b="1" dirty="0"/>
              <a:t>with Germicidal Soap &amp;</a:t>
            </a:r>
            <a:r>
              <a:rPr lang="en-US" b="1" dirty="0" smtClean="0"/>
              <a:t>                 Water</a:t>
            </a:r>
            <a:r>
              <a:rPr lang="en-US" dirty="0" smtClean="0"/>
              <a:t> 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(</a:t>
            </a:r>
            <a:r>
              <a:rPr lang="en-US" dirty="0"/>
              <a:t>40 -60 seconds</a:t>
            </a:r>
            <a:r>
              <a:rPr lang="en-US" dirty="0" smtClean="0"/>
              <a:t>)</a:t>
            </a:r>
            <a:r>
              <a:rPr lang="en-US" dirty="0"/>
              <a:t> </a:t>
            </a:r>
            <a:endParaRPr lang="en-IN" dirty="0"/>
          </a:p>
          <a:p>
            <a:pPr lvl="0"/>
            <a:r>
              <a:rPr lang="en-US" dirty="0"/>
              <a:t>Wet hands first with water (avoid </a:t>
            </a:r>
          </a:p>
          <a:p>
            <a:pPr marL="0" lvl="0" indent="0">
              <a:buNone/>
            </a:pPr>
            <a:r>
              <a:rPr lang="en-US" dirty="0" smtClean="0"/>
              <a:t>    hot </a:t>
            </a:r>
            <a:r>
              <a:rPr lang="en-US" dirty="0"/>
              <a:t>water)</a:t>
            </a:r>
            <a:endParaRPr lang="en-IN" dirty="0"/>
          </a:p>
          <a:p>
            <a:pPr lvl="0"/>
            <a:r>
              <a:rPr lang="en-US" dirty="0"/>
              <a:t>Apply soap to hands</a:t>
            </a:r>
            <a:endParaRPr lang="en-IN" dirty="0"/>
          </a:p>
          <a:p>
            <a:pPr lvl="0"/>
            <a:r>
              <a:rPr lang="en-US" dirty="0"/>
              <a:t>Rub hands vigorously for at least 15 seconds, covering all surfaces of hands and fingers</a:t>
            </a:r>
            <a:endParaRPr lang="en-IN" dirty="0"/>
          </a:p>
          <a:p>
            <a:pPr lvl="0"/>
            <a:r>
              <a:rPr lang="en-US" dirty="0"/>
              <a:t>Rinse hands with water and dry thoroughly with clean towel</a:t>
            </a:r>
            <a:endParaRPr lang="en-IN" dirty="0"/>
          </a:p>
          <a:p>
            <a:pPr lvl="0"/>
            <a:r>
              <a:rPr lang="en-US" dirty="0"/>
              <a:t>Use towel to turn off water faucet if  elbow operated taps are not available</a:t>
            </a:r>
            <a:endParaRPr lang="en-IN" dirty="0"/>
          </a:p>
        </p:txBody>
      </p:sp>
      <p:pic>
        <p:nvPicPr>
          <p:cNvPr id="10242" name="Picture 2" descr="C:\Users\Tavleen Jaggi\Desktop\images FM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67" y="1371600"/>
            <a:ext cx="229016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8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0070C0"/>
                </a:solidFill>
              </a:rPr>
              <a:t>Steps of Hand-Washing</a:t>
            </a:r>
            <a:endParaRPr lang="en-IN" sz="3600" b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Tavleen Jaggi\Desktop\images FMS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5397633" cy="303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817582"/>
            <a:ext cx="7145868" cy="1202485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solidFill>
                  <a:srgbClr val="0070C0"/>
                </a:solidFill>
              </a:rPr>
              <a:t>Standard Precaution </a:t>
            </a: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70C0"/>
                </a:solidFill>
              </a:rPr>
              <a:t>Personal </a:t>
            </a:r>
            <a:r>
              <a:rPr lang="en-US" sz="3100" b="1" dirty="0">
                <a:solidFill>
                  <a:srgbClr val="0070C0"/>
                </a:solidFill>
              </a:rPr>
              <a:t>Protective </a:t>
            </a:r>
            <a:r>
              <a:rPr lang="en-US" sz="3100" b="1" dirty="0" smtClean="0">
                <a:solidFill>
                  <a:srgbClr val="0070C0"/>
                </a:solidFill>
              </a:rPr>
              <a:t>Equipment</a:t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70C0"/>
                </a:solidFill>
              </a:rPr>
              <a:t>(PPE) </a:t>
            </a:r>
            <a:endParaRPr lang="en-IN" sz="31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9257"/>
            <a:ext cx="7315200" cy="3603812"/>
          </a:xfrm>
        </p:spPr>
        <p:txBody>
          <a:bodyPr/>
          <a:lstStyle/>
          <a:p>
            <a:pPr lvl="0"/>
            <a:r>
              <a:rPr lang="en-US" dirty="0"/>
              <a:t>S</a:t>
            </a:r>
            <a:r>
              <a:rPr lang="en-US" dirty="0" smtClean="0"/>
              <a:t>election </a:t>
            </a:r>
            <a:r>
              <a:rPr lang="en-US" dirty="0"/>
              <a:t>of PPE </a:t>
            </a:r>
            <a:r>
              <a:rPr lang="en-US" dirty="0" smtClean="0"/>
              <a:t>based on nature </a:t>
            </a:r>
            <a:r>
              <a:rPr lang="en-US" dirty="0"/>
              <a:t>of </a:t>
            </a:r>
            <a:r>
              <a:rPr lang="en-US" dirty="0" smtClean="0"/>
              <a:t>patient </a:t>
            </a:r>
            <a:r>
              <a:rPr lang="en-US" dirty="0"/>
              <a:t>interaction and potential for exposure to hazards</a:t>
            </a:r>
            <a:endParaRPr lang="en-IN" dirty="0"/>
          </a:p>
          <a:p>
            <a:pPr lvl="0"/>
            <a:r>
              <a:rPr lang="en-US" dirty="0"/>
              <a:t>R</a:t>
            </a:r>
            <a:r>
              <a:rPr lang="en-US" dirty="0" smtClean="0"/>
              <a:t>eview </a:t>
            </a:r>
            <a:r>
              <a:rPr lang="en-US" dirty="0"/>
              <a:t>of available PPE </a:t>
            </a:r>
            <a:r>
              <a:rPr lang="en-US" dirty="0" smtClean="0"/>
              <a:t>to be </a:t>
            </a:r>
            <a:r>
              <a:rPr lang="en-US" dirty="0"/>
              <a:t>performed periodically </a:t>
            </a:r>
            <a:endParaRPr lang="en-IN" dirty="0"/>
          </a:p>
          <a:p>
            <a:pPr lvl="0"/>
            <a:r>
              <a:rPr lang="en-US" b="1" dirty="0"/>
              <a:t>Engineering controls </a:t>
            </a:r>
            <a:r>
              <a:rPr lang="en-US" dirty="0" smtClean="0"/>
              <a:t>always the </a:t>
            </a:r>
            <a:r>
              <a:rPr lang="en-US" b="1" dirty="0"/>
              <a:t>first </a:t>
            </a:r>
            <a:r>
              <a:rPr lang="en-US" dirty="0"/>
              <a:t>line of </a:t>
            </a:r>
            <a:r>
              <a:rPr lang="en-US" dirty="0" smtClean="0"/>
              <a:t>defense</a:t>
            </a: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99475"/>
            <a:ext cx="200645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1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54864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 smtClean="0">
                <a:solidFill>
                  <a:srgbClr val="0070C0"/>
                </a:solidFill>
              </a:rPr>
              <a:t>   </a:t>
            </a:r>
            <a:r>
              <a:rPr lang="en-IN" dirty="0" smtClean="0">
                <a:solidFill>
                  <a:srgbClr val="0070C0"/>
                </a:solidFill>
              </a:rPr>
              <a:t>PPE 1: </a:t>
            </a:r>
            <a:r>
              <a:rPr lang="en-IN" sz="2800" b="1" dirty="0" smtClean="0">
                <a:solidFill>
                  <a:srgbClr val="0070C0"/>
                </a:solidFill>
              </a:rPr>
              <a:t>Gloves</a:t>
            </a:r>
            <a:endParaRPr lang="en-IN" sz="2800" b="1" dirty="0">
              <a:solidFill>
                <a:srgbClr val="0070C0"/>
              </a:solidFill>
            </a:endParaRPr>
          </a:p>
          <a:p>
            <a:pPr lvl="0" algn="just"/>
            <a:r>
              <a:rPr lang="en-US" sz="2200" dirty="0"/>
              <a:t>Wear gloves </a:t>
            </a:r>
            <a:r>
              <a:rPr lang="en-US" sz="2200" dirty="0" smtClean="0"/>
              <a:t>whenever potential </a:t>
            </a:r>
            <a:r>
              <a:rPr lang="en-US" sz="2200" dirty="0"/>
              <a:t>contact with </a:t>
            </a:r>
            <a:r>
              <a:rPr lang="en-US" sz="2200" dirty="0" smtClean="0"/>
              <a:t>blood, </a:t>
            </a:r>
            <a:r>
              <a:rPr lang="en-US" sz="2200" dirty="0"/>
              <a:t>body fluids, mucous membranes, non-intact skin or contaminated equipment, while handling chemicals.</a:t>
            </a:r>
            <a:r>
              <a:rPr lang="en-IN" sz="2200" dirty="0"/>
              <a:t> </a:t>
            </a:r>
            <a:endParaRPr lang="en-IN" sz="2200" dirty="0" smtClean="0"/>
          </a:p>
          <a:p>
            <a:pPr lvl="0" algn="just"/>
            <a:r>
              <a:rPr lang="en-US" sz="2200" dirty="0" smtClean="0"/>
              <a:t>Clean </a:t>
            </a:r>
            <a:r>
              <a:rPr lang="en-US" sz="2200" dirty="0"/>
              <a:t>examination gloves </a:t>
            </a:r>
            <a:r>
              <a:rPr lang="en-US" sz="2200" dirty="0" smtClean="0"/>
              <a:t>sufficient </a:t>
            </a:r>
            <a:r>
              <a:rPr lang="en-US" sz="2200" dirty="0"/>
              <a:t>for phlebotomy and other laboratory practices. </a:t>
            </a:r>
            <a:r>
              <a:rPr lang="en-US" sz="2200" b="1" dirty="0"/>
              <a:t>Sterile gloves </a:t>
            </a:r>
            <a:r>
              <a:rPr lang="en-US" sz="2200" b="1" dirty="0" smtClean="0"/>
              <a:t>not </a:t>
            </a:r>
            <a:r>
              <a:rPr lang="en-US" sz="2200" b="1" dirty="0"/>
              <a:t>required. </a:t>
            </a:r>
            <a:endParaRPr lang="en-IN" sz="2200" b="1" dirty="0"/>
          </a:p>
          <a:p>
            <a:pPr lvl="0" algn="just"/>
            <a:r>
              <a:rPr lang="en-US" sz="2200" dirty="0" smtClean="0"/>
              <a:t>Appropriate fit necessary</a:t>
            </a:r>
            <a:endParaRPr lang="en-IN" sz="2200" b="1" dirty="0"/>
          </a:p>
          <a:p>
            <a:pPr lvl="0" algn="just"/>
            <a:r>
              <a:rPr lang="en-US" sz="2200" dirty="0"/>
              <a:t>Do not wear the same pair of gloves for </a:t>
            </a:r>
            <a:r>
              <a:rPr lang="en-US" sz="2200" dirty="0" smtClean="0"/>
              <a:t>more </a:t>
            </a:r>
            <a:r>
              <a:rPr lang="en-US" sz="2200" dirty="0"/>
              <a:t>than one patient </a:t>
            </a:r>
            <a:endParaRPr lang="en-IN" sz="2200" dirty="0"/>
          </a:p>
          <a:p>
            <a:pPr algn="just"/>
            <a:r>
              <a:rPr lang="en-US" sz="2200" dirty="0"/>
              <a:t>Perform hand hygiene before and immediately after </a:t>
            </a:r>
            <a:endParaRPr lang="en-IN" sz="2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24818"/>
            <a:ext cx="1706563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17065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2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62000"/>
            <a:ext cx="4953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rgbClr val="0070C0"/>
                </a:solidFill>
              </a:rPr>
              <a:t>PPE 2: </a:t>
            </a:r>
            <a:r>
              <a:rPr lang="en-IN" sz="2800" b="1" dirty="0" smtClean="0">
                <a:solidFill>
                  <a:srgbClr val="0070C0"/>
                </a:solidFill>
              </a:rPr>
              <a:t>Gowns</a:t>
            </a:r>
          </a:p>
          <a:p>
            <a:r>
              <a:rPr lang="en-US" dirty="0"/>
              <a:t>D</a:t>
            </a:r>
            <a:r>
              <a:rPr lang="en-US" dirty="0" smtClean="0"/>
              <a:t>uring </a:t>
            </a:r>
            <a:r>
              <a:rPr lang="en-US" dirty="0"/>
              <a:t>procedures or activities where contact with blood, body fluids, chemicals is anticipated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IN" dirty="0"/>
          </a:p>
          <a:p>
            <a:pPr lvl="0"/>
            <a:r>
              <a:rPr lang="en-US" dirty="0"/>
              <a:t>If feasible do not wear the same gown for the care of more than one </a:t>
            </a:r>
            <a:r>
              <a:rPr lang="en-US" dirty="0" smtClean="0"/>
              <a:t>patient</a:t>
            </a:r>
          </a:p>
          <a:p>
            <a:pPr lvl="0"/>
            <a:endParaRPr lang="en-IN" dirty="0"/>
          </a:p>
          <a:p>
            <a:pPr lvl="0"/>
            <a:r>
              <a:rPr lang="en-US" dirty="0"/>
              <a:t>Remove gown and perform hand hygiene before leaving the patient’s environment (e.g., exam room)</a:t>
            </a:r>
            <a:endParaRPr lang="en-IN" dirty="0"/>
          </a:p>
          <a:p>
            <a:pPr marL="0" indent="0">
              <a:buNone/>
            </a:pPr>
            <a:endParaRPr lang="en-IN" sz="2800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14400"/>
            <a:ext cx="23812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5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62000"/>
            <a:ext cx="5029200" cy="5410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PPE 3: </a:t>
            </a:r>
            <a:r>
              <a:rPr lang="en-US" b="1" dirty="0" smtClean="0">
                <a:solidFill>
                  <a:srgbClr val="0070C0"/>
                </a:solidFill>
              </a:rPr>
              <a:t>Facemasks </a:t>
            </a:r>
            <a:r>
              <a:rPr lang="en-US" b="1" dirty="0">
                <a:solidFill>
                  <a:srgbClr val="0070C0"/>
                </a:solidFill>
              </a:rPr>
              <a:t>(Procedure or Surgical Masks)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IN" dirty="0">
              <a:solidFill>
                <a:srgbClr val="0070C0"/>
              </a:solidFill>
            </a:endParaRPr>
          </a:p>
          <a:p>
            <a:pPr lvl="0"/>
            <a:r>
              <a:rPr lang="en-US" dirty="0" smtClean="0"/>
              <a:t>Whenever potential </a:t>
            </a:r>
            <a:r>
              <a:rPr lang="en-US" dirty="0"/>
              <a:t>of contact with respiratory secretions and sprays of blood or body fluids </a:t>
            </a:r>
            <a:endParaRPr lang="en-IN" dirty="0"/>
          </a:p>
          <a:p>
            <a:pPr lvl="0"/>
            <a:r>
              <a:rPr lang="en-US" dirty="0"/>
              <a:t>May be used in combination with goggles or face shield </a:t>
            </a:r>
            <a:endParaRPr lang="en-IN" dirty="0"/>
          </a:p>
          <a:p>
            <a:pPr lvl="0"/>
            <a:r>
              <a:rPr lang="en-US" dirty="0"/>
              <a:t>When placing a catheter or injecting material into the spinal canal or subdural space </a:t>
            </a:r>
            <a:r>
              <a:rPr lang="en-US" sz="1800" dirty="0"/>
              <a:t>(to protect patients from exposure to infectious agents carried in the mouth or nose of health care personnel)</a:t>
            </a:r>
            <a:endParaRPr lang="en-IN" sz="1800" dirty="0"/>
          </a:p>
          <a:p>
            <a:endParaRPr lang="en-IN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200"/>
            <a:ext cx="1573213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4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5943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PPE 4: </a:t>
            </a:r>
            <a:r>
              <a:rPr lang="en-US" b="1" dirty="0" smtClean="0">
                <a:solidFill>
                  <a:srgbClr val="0070C0"/>
                </a:solidFill>
              </a:rPr>
              <a:t>Respirators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     Surgical </a:t>
            </a:r>
            <a:r>
              <a:rPr lang="en-US" sz="2200" dirty="0"/>
              <a:t>masks are </a:t>
            </a:r>
            <a:r>
              <a:rPr lang="en-US" sz="2200" b="1" dirty="0"/>
              <a:t>not </a:t>
            </a:r>
            <a:r>
              <a:rPr lang="en-US" sz="2200" dirty="0"/>
              <a:t>respiratory </a:t>
            </a:r>
            <a:r>
              <a:rPr lang="en-US" sz="2200" dirty="0" smtClean="0"/>
              <a:t>PPE</a:t>
            </a:r>
            <a:endParaRPr lang="en-IN" sz="2200" dirty="0"/>
          </a:p>
          <a:p>
            <a:pPr lvl="0" algn="just"/>
            <a:r>
              <a:rPr lang="en-US" sz="2200" dirty="0"/>
              <a:t>If available, wear N95-or higher </a:t>
            </a:r>
            <a:r>
              <a:rPr lang="en-US" sz="2200" dirty="0" smtClean="0"/>
              <a:t>respirators</a:t>
            </a:r>
            <a:endParaRPr lang="en-IN" sz="2200" dirty="0"/>
          </a:p>
          <a:p>
            <a:pPr lvl="0" algn="just"/>
            <a:r>
              <a:rPr lang="en-US" sz="2200" b="1" dirty="0" smtClean="0"/>
              <a:t>N-</a:t>
            </a:r>
            <a:r>
              <a:rPr lang="en-US" sz="2200" b="1" dirty="0"/>
              <a:t>, R-, and P-series </a:t>
            </a:r>
            <a:r>
              <a:rPr lang="en-US" sz="2200" dirty="0" smtClean="0"/>
              <a:t>filters:</a:t>
            </a:r>
            <a:endParaRPr lang="en-IN" sz="2200" dirty="0"/>
          </a:p>
          <a:p>
            <a:pPr lvl="1" algn="just">
              <a:lnSpc>
                <a:spcPct val="150000"/>
              </a:lnSpc>
            </a:pPr>
            <a:r>
              <a:rPr lang="en-US" sz="1800" b="1" dirty="0"/>
              <a:t>N</a:t>
            </a:r>
            <a:r>
              <a:rPr lang="en-US" sz="1800" b="1" dirty="0" smtClean="0"/>
              <a:t>o </a:t>
            </a:r>
            <a:r>
              <a:rPr lang="en-US" sz="1800" dirty="0"/>
              <a:t>oil </a:t>
            </a:r>
            <a:r>
              <a:rPr lang="en-US" sz="1800" dirty="0" smtClean="0"/>
              <a:t>particles: N</a:t>
            </a:r>
            <a:r>
              <a:rPr lang="en-US" sz="1800" dirty="0"/>
              <a:t>, R-, or </a:t>
            </a:r>
            <a:r>
              <a:rPr lang="en-US" sz="1800" dirty="0" smtClean="0"/>
              <a:t>P-series.</a:t>
            </a:r>
            <a:endParaRPr lang="en-IN" sz="1800" dirty="0"/>
          </a:p>
          <a:p>
            <a:pPr lvl="1" algn="just">
              <a:lnSpc>
                <a:spcPct val="150000"/>
              </a:lnSpc>
            </a:pPr>
            <a:r>
              <a:rPr lang="en-US" sz="1800" dirty="0"/>
              <a:t>If oil particles (e.g., lubricants, cutting fluids, </a:t>
            </a:r>
            <a:r>
              <a:rPr lang="en-US" sz="1800" dirty="0" smtClean="0"/>
              <a:t>glycerin): R- </a:t>
            </a:r>
            <a:r>
              <a:rPr lang="en-US" sz="1800" dirty="0"/>
              <a:t>or P-series filter.  </a:t>
            </a:r>
          </a:p>
          <a:p>
            <a:pPr marL="365760" lvl="1" indent="0" algn="just">
              <a:lnSpc>
                <a:spcPct val="150000"/>
              </a:lnSpc>
              <a:buNone/>
            </a:pPr>
            <a:r>
              <a:rPr lang="en-US" sz="1800" b="1" dirty="0" smtClean="0"/>
              <a:t>Note</a:t>
            </a:r>
            <a:r>
              <a:rPr lang="en-US" sz="1800" b="1" dirty="0"/>
              <a:t>: N-series filters cannot be used if oil particles are present.</a:t>
            </a:r>
            <a:endParaRPr lang="en-IN" sz="1800" dirty="0"/>
          </a:p>
          <a:p>
            <a:pPr lvl="1" algn="just">
              <a:lnSpc>
                <a:spcPct val="150000"/>
              </a:lnSpc>
            </a:pPr>
            <a:r>
              <a:rPr lang="en-US" sz="1800" dirty="0"/>
              <a:t>O</a:t>
            </a:r>
            <a:r>
              <a:rPr lang="en-US" sz="1800" dirty="0" smtClean="0"/>
              <a:t>il </a:t>
            </a:r>
            <a:r>
              <a:rPr lang="en-US" sz="1800" dirty="0"/>
              <a:t>particles are present, and the filter is to be used for </a:t>
            </a:r>
            <a:r>
              <a:rPr lang="en-US" sz="1800" b="1" dirty="0"/>
              <a:t>more than one </a:t>
            </a:r>
            <a:r>
              <a:rPr lang="en-US" sz="1800" dirty="0"/>
              <a:t>work </a:t>
            </a:r>
            <a:r>
              <a:rPr lang="en-US" sz="1800" dirty="0" smtClean="0"/>
              <a:t>shift</a:t>
            </a:r>
            <a:r>
              <a:rPr lang="en-US" sz="1800" dirty="0"/>
              <a:t>:</a:t>
            </a:r>
            <a:r>
              <a:rPr lang="en-US" sz="1800" dirty="0" smtClean="0"/>
              <a:t> </a:t>
            </a:r>
            <a:r>
              <a:rPr lang="en-US" sz="1800" b="1" dirty="0"/>
              <a:t>only </a:t>
            </a:r>
            <a:r>
              <a:rPr lang="en-US" sz="1800" dirty="0"/>
              <a:t>a </a:t>
            </a:r>
            <a:r>
              <a:rPr lang="en-US" sz="1800" b="1" dirty="0"/>
              <a:t>P-</a:t>
            </a:r>
            <a:r>
              <a:rPr lang="en-US" sz="1800" dirty="0"/>
              <a:t>series filter. </a:t>
            </a:r>
            <a:endParaRPr lang="en-IN" sz="1800" dirty="0"/>
          </a:p>
          <a:p>
            <a:endParaRPr lang="en-IN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97" y="822960"/>
            <a:ext cx="1506537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39714" y="2519460"/>
            <a:ext cx="209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accent5"/>
                </a:solidFill>
              </a:rPr>
              <a:t>N for Not resistant to oil,</a:t>
            </a:r>
            <a:endParaRPr lang="en-IN" sz="1200" dirty="0">
              <a:solidFill>
                <a:schemeClr val="accent5"/>
              </a:solidFill>
            </a:endParaRPr>
          </a:p>
          <a:p>
            <a:r>
              <a:rPr lang="en-US" sz="1200" b="1" i="1" dirty="0">
                <a:solidFill>
                  <a:schemeClr val="accent5"/>
                </a:solidFill>
              </a:rPr>
              <a:t>R for Resistant to oil,</a:t>
            </a:r>
            <a:endParaRPr lang="en-IN" sz="1200" dirty="0">
              <a:solidFill>
                <a:schemeClr val="accent5"/>
              </a:solidFill>
            </a:endParaRPr>
          </a:p>
          <a:p>
            <a:r>
              <a:rPr lang="en-US" sz="1200" b="1" i="1" dirty="0">
                <a:solidFill>
                  <a:schemeClr val="accent5"/>
                </a:solidFill>
              </a:rPr>
              <a:t>P for Oil Proof.</a:t>
            </a:r>
            <a:endParaRPr lang="en-IN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62000"/>
            <a:ext cx="4724400" cy="51816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PPE 5: </a:t>
            </a:r>
            <a:r>
              <a:rPr lang="en-US" b="1" dirty="0" smtClean="0">
                <a:solidFill>
                  <a:srgbClr val="0070C0"/>
                </a:solidFill>
              </a:rPr>
              <a:t>Goggles</a:t>
            </a:r>
            <a:r>
              <a:rPr lang="en-US" b="1" dirty="0">
                <a:solidFill>
                  <a:srgbClr val="0070C0"/>
                </a:solidFill>
              </a:rPr>
              <a:t>, Face Shields</a:t>
            </a:r>
            <a:r>
              <a:rPr lang="en-US" dirty="0"/>
              <a:t/>
            </a:r>
            <a:br>
              <a:rPr lang="en-US" dirty="0"/>
            </a:br>
            <a:endParaRPr lang="en-IN" sz="2000" dirty="0"/>
          </a:p>
          <a:p>
            <a:pPr lvl="1" algn="just">
              <a:lnSpc>
                <a:spcPct val="120000"/>
              </a:lnSpc>
            </a:pPr>
            <a:r>
              <a:rPr lang="en-US" sz="2400" dirty="0"/>
              <a:t>P</a:t>
            </a:r>
            <a:r>
              <a:rPr lang="en-US" sz="2400" dirty="0" smtClean="0"/>
              <a:t>otential </a:t>
            </a:r>
            <a:r>
              <a:rPr lang="en-US" sz="2400" dirty="0"/>
              <a:t>splash or spray of blood, respiratory secretions, or other body fluids.</a:t>
            </a:r>
            <a:endParaRPr lang="en-IN" sz="2000" dirty="0"/>
          </a:p>
          <a:p>
            <a:pPr lvl="1" algn="just">
              <a:lnSpc>
                <a:spcPct val="120000"/>
              </a:lnSpc>
            </a:pPr>
            <a:r>
              <a:rPr lang="en-US" sz="2800" dirty="0"/>
              <a:t>Personal eyeglasses and contact lenses </a:t>
            </a:r>
            <a:r>
              <a:rPr lang="en-US" sz="2800" dirty="0" smtClean="0"/>
              <a:t>are</a:t>
            </a:r>
            <a:r>
              <a:rPr lang="en-US" sz="2800" b="1" dirty="0" smtClean="0"/>
              <a:t> </a:t>
            </a:r>
            <a:r>
              <a:rPr lang="en-US" sz="2800" b="1" i="1" dirty="0" smtClean="0"/>
              <a:t>NOT</a:t>
            </a:r>
            <a:r>
              <a:rPr lang="en-US" sz="2800" b="1" dirty="0" smtClean="0"/>
              <a:t> </a:t>
            </a:r>
            <a:r>
              <a:rPr lang="en-US" sz="2800" dirty="0" smtClean="0"/>
              <a:t>considered </a:t>
            </a:r>
            <a:r>
              <a:rPr lang="en-US" sz="2800" dirty="0"/>
              <a:t>adequate </a:t>
            </a:r>
            <a:r>
              <a:rPr lang="en-US" sz="2800" dirty="0" smtClean="0"/>
              <a:t>eye protection</a:t>
            </a:r>
          </a:p>
          <a:p>
            <a:pPr lvl="1" algn="just">
              <a:lnSpc>
                <a:spcPct val="120000"/>
              </a:lnSpc>
            </a:pPr>
            <a:r>
              <a:rPr lang="en-US" sz="2400" dirty="0" smtClean="0"/>
              <a:t>May </a:t>
            </a:r>
            <a:r>
              <a:rPr lang="en-US" sz="2400" dirty="0"/>
              <a:t>use goggles with facemasks, or face shield alone, to protect the mouth, nose and eyes</a:t>
            </a:r>
            <a:endParaRPr lang="en-IN" sz="2000" dirty="0"/>
          </a:p>
          <a:p>
            <a:pPr>
              <a:lnSpc>
                <a:spcPct val="120000"/>
              </a:lnSpc>
            </a:pPr>
            <a:endParaRPr lang="en-IN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58" y="1524000"/>
            <a:ext cx="14446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24200"/>
            <a:ext cx="13779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8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7010400" cy="4808669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PPE 6: </a:t>
            </a:r>
            <a:r>
              <a:rPr lang="en-US" b="1" dirty="0" smtClean="0">
                <a:solidFill>
                  <a:srgbClr val="0070C0"/>
                </a:solidFill>
              </a:rPr>
              <a:t>Foot </a:t>
            </a:r>
            <a:r>
              <a:rPr lang="en-US" b="1" dirty="0">
                <a:solidFill>
                  <a:srgbClr val="0070C0"/>
                </a:solidFill>
              </a:rPr>
              <a:t>protection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endParaRPr lang="en-IN" dirty="0"/>
          </a:p>
          <a:p>
            <a:pPr lvl="0"/>
            <a:r>
              <a:rPr lang="en-US" dirty="0"/>
              <a:t>Closed-toe comfortable shoes that have low heels </a:t>
            </a:r>
            <a:r>
              <a:rPr lang="en-US" dirty="0" smtClean="0"/>
              <a:t>in </a:t>
            </a:r>
            <a:r>
              <a:rPr lang="en-US" dirty="0"/>
              <a:t>the laboratory or other areas where chemicals are present. </a:t>
            </a:r>
            <a:endParaRPr lang="en-US" dirty="0" smtClean="0"/>
          </a:p>
          <a:p>
            <a:pPr lvl="0"/>
            <a:r>
              <a:rPr lang="en-US" dirty="0"/>
              <a:t>R</a:t>
            </a:r>
            <a:r>
              <a:rPr lang="en-US" dirty="0" smtClean="0"/>
              <a:t>educes </a:t>
            </a:r>
            <a:r>
              <a:rPr lang="en-US" dirty="0"/>
              <a:t>injuries that may occur from spills, splashes, falling objects, slipping, and broken glass.</a:t>
            </a:r>
            <a:endParaRPr lang="en-IN" dirty="0"/>
          </a:p>
          <a:p>
            <a:endParaRPr lang="en-I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843" y="3810000"/>
            <a:ext cx="2362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7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sz="3100" b="1" dirty="0" smtClean="0">
                <a:solidFill>
                  <a:srgbClr val="0070C0"/>
                </a:solidFill>
              </a:rPr>
              <a:t/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3100" dirty="0" smtClean="0">
                <a:solidFill>
                  <a:srgbClr val="0070C0"/>
                </a:solidFill>
              </a:rPr>
              <a:t>Standard Precaution </a:t>
            </a:r>
            <a:r>
              <a:rPr lang="en-US" sz="3100" b="1" dirty="0" smtClean="0">
                <a:solidFill>
                  <a:srgbClr val="0070C0"/>
                </a:solidFill>
              </a:rPr>
              <a:t/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3100" b="1" u="sng" dirty="0" smtClean="0">
                <a:solidFill>
                  <a:srgbClr val="0070C0"/>
                </a:solidFill>
              </a:rPr>
              <a:t>Respiratory </a:t>
            </a:r>
            <a:r>
              <a:rPr lang="en-US" sz="3100" b="1" u="sng" dirty="0">
                <a:solidFill>
                  <a:srgbClr val="0070C0"/>
                </a:solidFill>
              </a:rPr>
              <a:t>Hygiene and Cough Etiquette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10327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1905000"/>
            <a:ext cx="5334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Place acute febrile respiratory symptomatic patients at least 1 meter (3 feet) away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smtClean="0"/>
              <a:t>Post </a:t>
            </a:r>
            <a:r>
              <a:rPr lang="en-US" sz="2000" dirty="0"/>
              <a:t>visual alerts at </a:t>
            </a:r>
            <a:r>
              <a:rPr lang="en-US" sz="2000" dirty="0" smtClean="0"/>
              <a:t>entrance </a:t>
            </a:r>
            <a:endParaRPr lang="en-US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smtClean="0"/>
              <a:t>Make tissues </a:t>
            </a:r>
            <a:r>
              <a:rPr lang="en-US" sz="2000" dirty="0"/>
              <a:t>and masks available in common areas </a:t>
            </a:r>
            <a:endParaRPr lang="en-US" sz="20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All persons with signs and symptoms of a respiratory </a:t>
            </a:r>
            <a:r>
              <a:rPr lang="en-US" sz="2000" dirty="0" smtClean="0"/>
              <a:t>infection instructed </a:t>
            </a:r>
            <a:r>
              <a:rPr lang="en-US" sz="2000" dirty="0"/>
              <a:t>to:</a:t>
            </a:r>
            <a:endParaRPr lang="en-IN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Cover mouth </a:t>
            </a:r>
            <a:r>
              <a:rPr lang="en-US" dirty="0"/>
              <a:t>and nose with </a:t>
            </a:r>
            <a:r>
              <a:rPr lang="en-US" dirty="0" smtClean="0"/>
              <a:t>tissue </a:t>
            </a:r>
            <a:r>
              <a:rPr lang="en-US" dirty="0"/>
              <a:t>when </a:t>
            </a:r>
            <a:r>
              <a:rPr lang="en-US" dirty="0" smtClean="0"/>
              <a:t>coughing/sneezing</a:t>
            </a:r>
            <a:r>
              <a:rPr lang="en-US" dirty="0"/>
              <a:t>;</a:t>
            </a:r>
            <a:endParaRPr lang="en-IN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Dispose </a:t>
            </a:r>
            <a:r>
              <a:rPr lang="en-US" dirty="0" smtClean="0"/>
              <a:t>used </a:t>
            </a:r>
            <a:r>
              <a:rPr lang="en-US" dirty="0"/>
              <a:t>tissue in the nearest waste </a:t>
            </a:r>
            <a:r>
              <a:rPr lang="en-US" dirty="0" smtClean="0"/>
              <a:t>bin</a:t>
            </a:r>
            <a:endParaRPr lang="en-IN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Perform hand hygiene after contact with respiratory secretions and contaminated objects/materials</a:t>
            </a:r>
            <a:endParaRPr lang="en-IN" dirty="0"/>
          </a:p>
          <a:p>
            <a:pPr marL="285750" lvl="0" indent="-285750">
              <a:buFont typeface="Arial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89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2800" b="1" dirty="0"/>
              <a:t>Learning Objectives</a:t>
            </a:r>
            <a:r>
              <a:rPr lang="en-IN" sz="1600" dirty="0"/>
              <a:t/>
            </a:r>
            <a:br>
              <a:rPr lang="en-IN" sz="16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importance of lab safety </a:t>
            </a:r>
            <a:endParaRPr lang="en-IN" dirty="0"/>
          </a:p>
          <a:p>
            <a:pPr lvl="0"/>
            <a:r>
              <a:rPr lang="en-US" dirty="0" smtClean="0"/>
              <a:t>The </a:t>
            </a:r>
            <a:r>
              <a:rPr lang="en-US" dirty="0"/>
              <a:t>technical responsibilities/ Work Practice Controls</a:t>
            </a:r>
            <a:endParaRPr lang="en-IN" dirty="0"/>
          </a:p>
          <a:p>
            <a:pPr lvl="0"/>
            <a:r>
              <a:rPr lang="en-US" dirty="0"/>
              <a:t>The first-aid measures</a:t>
            </a:r>
            <a:endParaRPr lang="en-IN" dirty="0"/>
          </a:p>
          <a:p>
            <a:pPr lvl="0"/>
            <a:r>
              <a:rPr lang="en-US" dirty="0"/>
              <a:t>The culture of safety</a:t>
            </a: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54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sz="3100" dirty="0" smtClean="0">
                <a:solidFill>
                  <a:srgbClr val="0070C0"/>
                </a:solidFill>
              </a:rPr>
              <a:t>Standard Precaution </a:t>
            </a:r>
            <a:r>
              <a:rPr lang="en-US" sz="3100" b="1" dirty="0" smtClean="0">
                <a:solidFill>
                  <a:srgbClr val="0070C0"/>
                </a:solidFill>
              </a:rPr>
              <a:t/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3100" b="1" u="sng" dirty="0" smtClean="0">
                <a:solidFill>
                  <a:srgbClr val="0070C0"/>
                </a:solidFill>
              </a:rPr>
              <a:t>Sharps</a:t>
            </a:r>
            <a:r>
              <a:rPr lang="en-US" sz="3100" b="1" u="sng" dirty="0">
                <a:solidFill>
                  <a:srgbClr val="0070C0"/>
                </a:solidFill>
              </a:rPr>
              <a:t>/ Occupational Exposure</a:t>
            </a:r>
            <a:r>
              <a:rPr lang="en-IN" u="sng" dirty="0"/>
              <a:t/>
            </a:r>
            <a:br>
              <a:rPr lang="en-IN" u="sng" dirty="0"/>
            </a:br>
            <a:endParaRPr lang="en-IN" u="sng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34221"/>
            <a:ext cx="1666875" cy="114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32" y="1634221"/>
            <a:ext cx="1326028" cy="118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2743200"/>
            <a:ext cx="678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en-US" b="1" dirty="0"/>
              <a:t>Disposal of sharps generated in the RNTCP</a:t>
            </a:r>
            <a:r>
              <a:rPr lang="en-US" dirty="0"/>
              <a:t> </a:t>
            </a:r>
            <a:r>
              <a:rPr lang="en-US" dirty="0" smtClean="0"/>
              <a:t>lab: </a:t>
            </a:r>
          </a:p>
          <a:p>
            <a:pPr lvl="0"/>
            <a:r>
              <a:rPr lang="en-US" dirty="0" smtClean="0"/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/>
              <a:t>Used </a:t>
            </a:r>
            <a:r>
              <a:rPr lang="en-US" b="1" dirty="0"/>
              <a:t>slides</a:t>
            </a:r>
            <a:r>
              <a:rPr lang="en-US" dirty="0"/>
              <a:t>: </a:t>
            </a:r>
            <a:r>
              <a:rPr lang="en-US" dirty="0" smtClean="0"/>
              <a:t>Disinfected in </a:t>
            </a:r>
            <a:r>
              <a:rPr lang="en-US" dirty="0"/>
              <a:t>5% phenol/ 40% phenolic compound diluted to 5%, </a:t>
            </a:r>
            <a:r>
              <a:rPr lang="en-US" dirty="0" smtClean="0"/>
              <a:t>   </a:t>
            </a:r>
            <a:r>
              <a:rPr lang="en-US" sz="1400" dirty="0" smtClean="0"/>
              <a:t>30 min     </a:t>
            </a:r>
            <a:r>
              <a:rPr lang="en-US" dirty="0" smtClean="0"/>
              <a:t> </a:t>
            </a:r>
            <a:r>
              <a:rPr lang="en-US" dirty="0"/>
              <a:t>pit for sharps/ </a:t>
            </a:r>
            <a:r>
              <a:rPr lang="en-US" dirty="0" smtClean="0"/>
              <a:t>outsourced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chemical solution should be drained away in the hospital drain</a:t>
            </a:r>
            <a:r>
              <a:rPr lang="en-US" dirty="0" smtClean="0"/>
              <a:t>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en-US" dirty="0"/>
              <a:t>Cuts or puncture wounds </a:t>
            </a:r>
            <a:r>
              <a:rPr lang="en-US" dirty="0" smtClean="0"/>
              <a:t>promptly </a:t>
            </a:r>
            <a:r>
              <a:rPr lang="en-US" dirty="0"/>
              <a:t>washed with disinfectant soap and water for 15 minutes.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en-US" dirty="0"/>
              <a:t>Report a needle-stick injury, any other skin puncture, to the supervisor </a:t>
            </a:r>
            <a:r>
              <a:rPr lang="en-US" b="1" dirty="0"/>
              <a:t>immediately</a:t>
            </a:r>
            <a:endParaRPr lang="en-IN" dirty="0"/>
          </a:p>
        </p:txBody>
      </p:sp>
      <p:sp>
        <p:nvSpPr>
          <p:cNvPr id="5" name="Right Arrow 4"/>
          <p:cNvSpPr/>
          <p:nvPr/>
        </p:nvSpPr>
        <p:spPr>
          <a:xfrm>
            <a:off x="4363138" y="3810000"/>
            <a:ext cx="978408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25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944" y="800430"/>
            <a:ext cx="7010400" cy="4961069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Standard Precaution </a:t>
            </a:r>
          </a:p>
          <a:p>
            <a:pPr marL="0" lvl="0" indent="0">
              <a:buNone/>
            </a:pPr>
            <a:r>
              <a:rPr lang="en-US" sz="3200" b="1" u="sng" dirty="0" smtClean="0">
                <a:solidFill>
                  <a:srgbClr val="0070C0"/>
                </a:solidFill>
              </a:rPr>
              <a:t>Linens </a:t>
            </a:r>
            <a:endParaRPr lang="en-IN" sz="3200" u="sng" dirty="0">
              <a:solidFill>
                <a:srgbClr val="0070C0"/>
              </a:solidFill>
            </a:endParaRPr>
          </a:p>
          <a:p>
            <a:pPr lvl="0"/>
            <a:r>
              <a:rPr lang="en-US" sz="2200" dirty="0"/>
              <a:t>Handle, transport, and process used linen in a </a:t>
            </a:r>
            <a:endParaRPr lang="en-US" sz="2200" dirty="0" smtClean="0"/>
          </a:p>
          <a:p>
            <a:pPr marL="0" lv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manner </a:t>
            </a:r>
            <a:r>
              <a:rPr lang="en-US" sz="2200" dirty="0"/>
              <a:t>which: </a:t>
            </a:r>
            <a:endParaRPr lang="en-IN" sz="2200" dirty="0"/>
          </a:p>
          <a:p>
            <a:pPr lvl="1"/>
            <a:r>
              <a:rPr lang="en-US" dirty="0"/>
              <a:t>Prevents skin and mucous membrane exposures and contamination of clothing.</a:t>
            </a:r>
            <a:endParaRPr lang="en-IN" dirty="0"/>
          </a:p>
          <a:p>
            <a:pPr lvl="1"/>
            <a:r>
              <a:rPr lang="en-US" dirty="0"/>
              <a:t>Avoid transfer of pathogens to other patients and or the environment.</a:t>
            </a:r>
            <a:endParaRPr lang="en-IN" dirty="0"/>
          </a:p>
          <a:p>
            <a:endParaRPr lang="en-IN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38199"/>
            <a:ext cx="1331913" cy="119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4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745018"/>
          </a:xfrm>
        </p:spPr>
        <p:txBody>
          <a:bodyPr/>
          <a:lstStyle/>
          <a:p>
            <a:r>
              <a:rPr lang="en-IN" dirty="0" smtClean="0"/>
              <a:t/>
            </a:r>
            <a:br>
              <a:rPr lang="en-IN" dirty="0" smtClean="0"/>
            </a:br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7162800" cy="49610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rgbClr val="0070C0"/>
                </a:solidFill>
              </a:rPr>
              <a:t>Standard Precaution </a:t>
            </a:r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0070C0"/>
                </a:solidFill>
              </a:rPr>
              <a:t>Bio </a:t>
            </a:r>
            <a:r>
              <a:rPr lang="en-US" sz="2800" b="1" u="sng" dirty="0">
                <a:solidFill>
                  <a:srgbClr val="0070C0"/>
                </a:solidFill>
              </a:rPr>
              <a:t>Medical Waste </a:t>
            </a:r>
            <a:r>
              <a:rPr lang="en-US" sz="2800" b="1" u="sng" dirty="0" smtClean="0">
                <a:solidFill>
                  <a:srgbClr val="0070C0"/>
                </a:solidFill>
              </a:rPr>
              <a:t>disposal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(Already Discussed)</a:t>
            </a:r>
          </a:p>
          <a:p>
            <a:pPr lvl="0"/>
            <a:r>
              <a:rPr lang="en-US" sz="2600" dirty="0"/>
              <a:t>Segregate waste at source</a:t>
            </a:r>
            <a:endParaRPr lang="en-IN" sz="2600" dirty="0"/>
          </a:p>
          <a:p>
            <a:pPr lvl="0"/>
            <a:r>
              <a:rPr lang="en-US" sz="2600" dirty="0"/>
              <a:t>Use PPE when handling </a:t>
            </a:r>
            <a:r>
              <a:rPr lang="en-US" sz="2600" dirty="0" smtClean="0"/>
              <a:t>BMW</a:t>
            </a:r>
            <a:endParaRPr lang="en-IN" sz="2600" dirty="0"/>
          </a:p>
          <a:p>
            <a:pPr lvl="0"/>
            <a:r>
              <a:rPr lang="en-US" sz="2600" dirty="0"/>
              <a:t>Handle sharps with care</a:t>
            </a:r>
            <a:endParaRPr lang="en-IN" sz="2600" dirty="0"/>
          </a:p>
          <a:p>
            <a:pPr lvl="0"/>
            <a:r>
              <a:rPr lang="en-US" sz="2600" dirty="0"/>
              <a:t>Do not fiddle with waste</a:t>
            </a:r>
            <a:endParaRPr lang="en-IN" sz="2600" dirty="0"/>
          </a:p>
          <a:p>
            <a:pPr lvl="0"/>
            <a:r>
              <a:rPr lang="en-US" sz="2600" dirty="0"/>
              <a:t>Keep facility clean inside and out</a:t>
            </a:r>
            <a:endParaRPr lang="en-IN" sz="2600" dirty="0"/>
          </a:p>
          <a:p>
            <a:pPr lvl="0"/>
            <a:r>
              <a:rPr lang="en-US" sz="2600" dirty="0"/>
              <a:t>Know steps for treating injuries (first aid)</a:t>
            </a:r>
            <a:endParaRPr lang="en-IN" sz="2600" dirty="0"/>
          </a:p>
          <a:p>
            <a:pPr lvl="0"/>
            <a:r>
              <a:rPr lang="en-US" sz="2600" dirty="0"/>
              <a:t>Get fully immunized against tetanus and hepatitis B </a:t>
            </a:r>
            <a:endParaRPr lang="en-IN" sz="2600" dirty="0"/>
          </a:p>
          <a:p>
            <a:pPr lvl="0"/>
            <a:r>
              <a:rPr lang="en-US" sz="2600" dirty="0"/>
              <a:t>In case of injury go for immediate evaluation to get post-exposure prophylaxis</a:t>
            </a:r>
            <a:endParaRPr lang="en-IN" sz="2600" dirty="0"/>
          </a:p>
          <a:p>
            <a:pPr marL="0" indent="0">
              <a:buNone/>
            </a:pPr>
            <a:endParaRPr lang="en-IN" sz="2800" dirty="0">
              <a:solidFill>
                <a:srgbClr val="0070C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62000"/>
            <a:ext cx="2314575" cy="173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85800"/>
            <a:ext cx="5029200" cy="54864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Standard Precaution </a:t>
            </a:r>
          </a:p>
          <a:p>
            <a:pPr marL="0" lv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800" b="1" u="sng" dirty="0" smtClean="0">
                <a:solidFill>
                  <a:srgbClr val="0070C0"/>
                </a:solidFill>
              </a:rPr>
              <a:t>Equipment </a:t>
            </a:r>
            <a:r>
              <a:rPr lang="en-US" sz="2800" b="1" u="sng" dirty="0">
                <a:solidFill>
                  <a:srgbClr val="0070C0"/>
                </a:solidFill>
              </a:rPr>
              <a:t>Decontamination</a:t>
            </a:r>
            <a:endParaRPr lang="en-IN" sz="2800" dirty="0">
              <a:solidFill>
                <a:srgbClr val="0070C0"/>
              </a:solidFill>
            </a:endParaRPr>
          </a:p>
          <a:p>
            <a:pPr lvl="0" algn="just"/>
            <a:endParaRPr lang="en-US" dirty="0" smtClean="0"/>
          </a:p>
          <a:p>
            <a:pPr lvl="0" algn="just"/>
            <a:r>
              <a:rPr lang="en-US" dirty="0" smtClean="0"/>
              <a:t>Clean</a:t>
            </a:r>
            <a:r>
              <a:rPr lang="en-US" dirty="0"/>
              <a:t>, disinfect and reprocess reusable equipment </a:t>
            </a:r>
            <a:r>
              <a:rPr lang="en-US" dirty="0" smtClean="0"/>
              <a:t>appropriately.</a:t>
            </a:r>
            <a:endParaRPr lang="en-IN" dirty="0"/>
          </a:p>
          <a:p>
            <a:pPr lvl="0" algn="just"/>
            <a:r>
              <a:rPr lang="en-US" dirty="0"/>
              <a:t>Follow the Manufacturer’s Instructions for equipment decontamination</a:t>
            </a:r>
            <a:endParaRPr lang="en-IN" dirty="0"/>
          </a:p>
          <a:p>
            <a:pPr lvl="0" algn="just"/>
            <a:r>
              <a:rPr lang="en-US" b="1" dirty="0"/>
              <a:t>Refrigerators and freezers</a:t>
            </a:r>
            <a:r>
              <a:rPr lang="en-US" dirty="0"/>
              <a:t>  </a:t>
            </a:r>
            <a:r>
              <a:rPr lang="en-US" dirty="0" smtClean="0"/>
              <a:t>to </a:t>
            </a:r>
            <a:r>
              <a:rPr lang="en-US" dirty="0"/>
              <a:t>be regularly inspected for the presence of broken vials or tubes containing infectious agents. </a:t>
            </a:r>
            <a:endParaRPr lang="en-US" dirty="0" smtClean="0"/>
          </a:p>
          <a:p>
            <a:pPr lvl="0" algn="just"/>
            <a:r>
              <a:rPr lang="en-US" dirty="0" smtClean="0"/>
              <a:t>More in detail in subsequent lectures</a:t>
            </a: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18288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85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7162800" cy="54102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Standard Precaution </a:t>
            </a:r>
            <a:endParaRPr lang="en-US" dirty="0" smtClean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sz="2800" b="1" u="sng" dirty="0" smtClean="0">
                <a:solidFill>
                  <a:srgbClr val="0070C0"/>
                </a:solidFill>
              </a:rPr>
              <a:t>Environmental </a:t>
            </a:r>
            <a:r>
              <a:rPr lang="en-US" sz="2800" b="1" u="sng" dirty="0" smtClean="0">
                <a:solidFill>
                  <a:srgbClr val="0070C0"/>
                </a:solidFill>
              </a:rPr>
              <a:t>Cleaning</a:t>
            </a:r>
            <a:endParaRPr lang="en-US" sz="2800" b="1" u="sng" dirty="0">
              <a:solidFill>
                <a:srgbClr val="0070C0"/>
              </a:solidFill>
            </a:endParaRPr>
          </a:p>
          <a:p>
            <a:pPr lvl="0" algn="just"/>
            <a:endParaRPr lang="en-US" sz="2200" dirty="0" smtClean="0"/>
          </a:p>
          <a:p>
            <a:pPr lvl="0" algn="just"/>
            <a:r>
              <a:rPr lang="en-US" sz="2200" dirty="0" smtClean="0"/>
              <a:t>Cleaning </a:t>
            </a:r>
            <a:r>
              <a:rPr lang="en-US" sz="2200" dirty="0"/>
              <a:t>and disinfection of all patient-care areas is important for frequently touched </a:t>
            </a:r>
            <a:r>
              <a:rPr lang="en-US" sz="2200" dirty="0" smtClean="0"/>
              <a:t>surfaces</a:t>
            </a:r>
            <a:r>
              <a:rPr lang="en-US" sz="2200" dirty="0"/>
              <a:t> </a:t>
            </a:r>
            <a:r>
              <a:rPr lang="en-US" sz="1800" dirty="0" smtClean="0"/>
              <a:t>(e.g</a:t>
            </a:r>
            <a:r>
              <a:rPr lang="en-US" sz="1800" dirty="0"/>
              <a:t>., bedrails, bedside tables, commodes, doorknobs, sinks, surfaces and equipment in close proximity to the patient</a:t>
            </a:r>
            <a:r>
              <a:rPr lang="en-US" sz="1800" dirty="0" smtClean="0"/>
              <a:t>)</a:t>
            </a:r>
          </a:p>
          <a:p>
            <a:pPr lvl="0" algn="just"/>
            <a:endParaRPr lang="en-IN" sz="1800" dirty="0"/>
          </a:p>
          <a:p>
            <a:pPr lvl="0" algn="just"/>
            <a:r>
              <a:rPr lang="en-US" sz="2200" dirty="0"/>
              <a:t>E</a:t>
            </a:r>
            <a:r>
              <a:rPr lang="en-US" sz="2200" dirty="0" smtClean="0"/>
              <a:t>nvironmental </a:t>
            </a:r>
            <a:r>
              <a:rPr lang="en-US" sz="2200" dirty="0"/>
              <a:t>reservoirs of pathogens during </a:t>
            </a:r>
            <a:r>
              <a:rPr lang="en-US" sz="2200" b="1" dirty="0"/>
              <a:t>outbreaks</a:t>
            </a:r>
            <a:r>
              <a:rPr lang="en-US" sz="2200" dirty="0"/>
              <a:t> </a:t>
            </a:r>
            <a:r>
              <a:rPr lang="en-US" sz="2200" dirty="0" smtClean="0"/>
              <a:t>due to failure in following </a:t>
            </a:r>
            <a:r>
              <a:rPr lang="en-US" sz="2200" dirty="0"/>
              <a:t>recommended procedures for cleaning and disinfection </a:t>
            </a:r>
            <a:endParaRPr lang="en-IN" sz="2200" dirty="0" smtClean="0"/>
          </a:p>
          <a:p>
            <a:pPr lvl="0" algn="just"/>
            <a:endParaRPr lang="en-US" sz="2200" b="1" dirty="0" smtClean="0"/>
          </a:p>
          <a:p>
            <a:pPr lvl="0" algn="just"/>
            <a:r>
              <a:rPr lang="en-US" sz="2200" b="1" dirty="0" smtClean="0"/>
              <a:t>HBV</a:t>
            </a:r>
            <a:r>
              <a:rPr lang="en-US" sz="2200" dirty="0" smtClean="0"/>
              <a:t> is </a:t>
            </a:r>
            <a:r>
              <a:rPr lang="en-US" sz="2200" dirty="0"/>
              <a:t>stable in </a:t>
            </a:r>
            <a:r>
              <a:rPr lang="en-US" sz="2200" b="1" dirty="0"/>
              <a:t>dried blood </a:t>
            </a:r>
            <a:r>
              <a:rPr lang="en-US" sz="2200" dirty="0"/>
              <a:t>for at least </a:t>
            </a:r>
            <a:r>
              <a:rPr lang="en-US" sz="2200" b="1" dirty="0"/>
              <a:t>seven days </a:t>
            </a:r>
            <a:r>
              <a:rPr lang="en-US" sz="2200" dirty="0"/>
              <a:t>and can be transmitted directly from contaminated surfaces to the skin or mucous membranes</a:t>
            </a:r>
            <a:endParaRPr lang="en-IN" sz="2200" dirty="0"/>
          </a:p>
          <a:p>
            <a:pPr marL="0" lvl="0" indent="0">
              <a:buNone/>
            </a:pPr>
            <a:endParaRPr lang="en-IN" dirty="0">
              <a:solidFill>
                <a:srgbClr val="0070C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85800"/>
            <a:ext cx="1520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3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817582"/>
            <a:ext cx="7543800" cy="120248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/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100" dirty="0" smtClean="0">
                <a:solidFill>
                  <a:srgbClr val="0070C0"/>
                </a:solidFill>
              </a:rPr>
              <a:t>Environmental Cleaning</a:t>
            </a:r>
            <a:r>
              <a:rPr lang="en-US" sz="3600" b="1" dirty="0" smtClean="0">
                <a:solidFill>
                  <a:srgbClr val="0070C0"/>
                </a:solidFill>
              </a:rPr>
              <a:t/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Disinfection (Chemical and </a:t>
            </a:r>
            <a:r>
              <a:rPr lang="en-US" sz="3600" b="1" dirty="0" smtClean="0">
                <a:solidFill>
                  <a:srgbClr val="0070C0"/>
                </a:solidFill>
              </a:rPr>
              <a:t>Physical)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>
                <a:solidFill>
                  <a:srgbClr val="0070C0"/>
                </a:solidFill>
              </a:rPr>
              <a:t>Chemical Disinfection</a:t>
            </a:r>
          </a:p>
          <a:p>
            <a:pPr marL="0" lvl="0" indent="0">
              <a:buNone/>
            </a:pPr>
            <a:r>
              <a:rPr lang="en-US" b="1" dirty="0" smtClean="0"/>
              <a:t>    a. Definitions</a:t>
            </a:r>
            <a:endParaRPr lang="en-IN" b="1" dirty="0" smtClean="0">
              <a:solidFill>
                <a:srgbClr val="0070C0"/>
              </a:solidFill>
            </a:endParaRPr>
          </a:p>
          <a:p>
            <a:pPr lvl="1"/>
            <a:r>
              <a:rPr lang="en-US" b="1" dirty="0" smtClean="0"/>
              <a:t>Antimicrobial</a:t>
            </a:r>
            <a:endParaRPr lang="en-IN" sz="1800" dirty="0"/>
          </a:p>
          <a:p>
            <a:pPr lvl="1"/>
            <a:r>
              <a:rPr lang="en-US" b="1" dirty="0" smtClean="0"/>
              <a:t>Antiseptic</a:t>
            </a:r>
            <a:endParaRPr lang="en-IN" sz="1800" dirty="0"/>
          </a:p>
          <a:p>
            <a:pPr lvl="1"/>
            <a:r>
              <a:rPr lang="en-US" b="1" dirty="0"/>
              <a:t>Decontamination </a:t>
            </a:r>
            <a:endParaRPr lang="en-IN" sz="1800" dirty="0"/>
          </a:p>
          <a:p>
            <a:pPr lvl="1"/>
            <a:r>
              <a:rPr lang="en-US" b="1" dirty="0" err="1"/>
              <a:t>Sporicide</a:t>
            </a:r>
            <a:r>
              <a:rPr lang="en-US" b="1" dirty="0"/>
              <a:t> </a:t>
            </a:r>
            <a:endParaRPr lang="en-IN" sz="1800" dirty="0"/>
          </a:p>
          <a:p>
            <a:pPr lvl="1"/>
            <a:r>
              <a:rPr lang="en-US" b="1" dirty="0"/>
              <a:t>Sterilization </a:t>
            </a:r>
            <a:endParaRPr lang="en-IN" sz="1800" dirty="0"/>
          </a:p>
          <a:p>
            <a:pPr lvl="1"/>
            <a:endParaRPr lang="en-IN" dirty="0">
              <a:solidFill>
                <a:srgbClr val="0070C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1718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14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7086600" cy="4961069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IN" dirty="0" smtClean="0"/>
              <a:t>b. </a:t>
            </a:r>
            <a:r>
              <a:rPr lang="en-US" b="1" dirty="0"/>
              <a:t>Cleaning the Laboratory </a:t>
            </a:r>
            <a:endParaRPr lang="en-IN" dirty="0"/>
          </a:p>
          <a:p>
            <a:endParaRPr lang="en-US" dirty="0" smtClean="0"/>
          </a:p>
          <a:p>
            <a:r>
              <a:rPr lang="en-US" dirty="0" smtClean="0"/>
              <a:t>Pre-cleaning essential </a:t>
            </a:r>
            <a:r>
              <a:rPr lang="en-US" dirty="0"/>
              <a:t>to achieving proper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disinfection </a:t>
            </a:r>
            <a:r>
              <a:rPr lang="en-US" dirty="0"/>
              <a:t>or sterilization. </a:t>
            </a:r>
            <a:endParaRPr lang="en-US" dirty="0" smtClean="0"/>
          </a:p>
          <a:p>
            <a:pPr lvl="0"/>
            <a:r>
              <a:rPr lang="en-US" dirty="0" smtClean="0"/>
              <a:t>It is removal </a:t>
            </a:r>
            <a:r>
              <a:rPr lang="en-US" dirty="0"/>
              <a:t>of dirt, organic matter, and stains </a:t>
            </a:r>
            <a:r>
              <a:rPr lang="en-US" sz="2000" dirty="0"/>
              <a:t>(</a:t>
            </a:r>
            <a:r>
              <a:rPr lang="en-US" sz="2000" dirty="0" smtClean="0"/>
              <a:t>brushing</a:t>
            </a:r>
            <a:r>
              <a:rPr lang="en-US" sz="2000" dirty="0"/>
              <a:t>, vacuuming, dry dusting, washing or damp </a:t>
            </a:r>
            <a:r>
              <a:rPr lang="en-US" sz="2000" dirty="0" smtClean="0"/>
              <a:t>mopping).</a:t>
            </a:r>
            <a:endParaRPr lang="en-IN" sz="2000" dirty="0"/>
          </a:p>
          <a:p>
            <a:r>
              <a:rPr lang="en-US" dirty="0"/>
              <a:t>Work benches and </a:t>
            </a:r>
            <a:r>
              <a:rPr lang="en-US" dirty="0" smtClean="0"/>
              <a:t>floors: wiped </a:t>
            </a:r>
            <a:r>
              <a:rPr lang="en-US" dirty="0"/>
              <a:t>with 1% hypochlorite routinely after working with infectious agents or clinical specimens or after </a:t>
            </a:r>
            <a:r>
              <a:rPr lang="en-US" dirty="0" smtClean="0"/>
              <a:t>spills/ splashes.</a:t>
            </a:r>
          </a:p>
          <a:p>
            <a:r>
              <a:rPr lang="en-US" dirty="0" smtClean="0"/>
              <a:t>Surface then wiped with </a:t>
            </a:r>
            <a:r>
              <a:rPr lang="en-US" dirty="0"/>
              <a:t>70% isopropyl or ethyl alcohol to inactivate the bleach and prevent </a:t>
            </a:r>
            <a:r>
              <a:rPr lang="en-US" dirty="0" smtClean="0"/>
              <a:t>corrosion.</a:t>
            </a:r>
          </a:p>
          <a:p>
            <a:r>
              <a:rPr lang="en-US" dirty="0"/>
              <a:t>Other areas </a:t>
            </a:r>
            <a:r>
              <a:rPr lang="en-US" dirty="0" smtClean="0"/>
              <a:t>scheduled </a:t>
            </a:r>
            <a:r>
              <a:rPr lang="en-US" dirty="0"/>
              <a:t>for cleaning on a weekly or monthly basis</a:t>
            </a:r>
            <a:endParaRPr lang="en-IN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85800"/>
            <a:ext cx="1371600" cy="142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2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581" y="920618"/>
            <a:ext cx="7162800" cy="4961069"/>
          </a:xfrm>
        </p:spPr>
        <p:txBody>
          <a:bodyPr/>
          <a:lstStyle/>
          <a:p>
            <a:pPr marL="0" lvl="0" indent="0">
              <a:buNone/>
            </a:pPr>
            <a:r>
              <a:rPr lang="en-IN" dirty="0" smtClean="0"/>
              <a:t>c. </a:t>
            </a:r>
            <a:r>
              <a:rPr lang="en-US" b="1" dirty="0"/>
              <a:t>Decontamination of spills</a:t>
            </a: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0"/>
            <a:ext cx="1377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000906" y="1752600"/>
            <a:ext cx="70929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Prepare bleach solution fresh daily and keep it in a closed container </a:t>
            </a:r>
            <a:endParaRPr lang="en-IN" dirty="0"/>
          </a:p>
          <a:p>
            <a:r>
              <a:rPr lang="en-US" dirty="0" smtClean="0"/>
              <a:t>                                                   Wear gloves</a:t>
            </a:r>
          </a:p>
          <a:p>
            <a:endParaRPr lang="en-US" dirty="0"/>
          </a:p>
          <a:p>
            <a:r>
              <a:rPr lang="en-US" dirty="0" smtClean="0"/>
              <a:t>                     Cover </a:t>
            </a:r>
            <a:r>
              <a:rPr lang="en-US" dirty="0"/>
              <a:t>with absorbent material e.g. </a:t>
            </a:r>
            <a:r>
              <a:rPr lang="en-US" dirty="0" smtClean="0"/>
              <a:t>gauze/cotton</a:t>
            </a:r>
            <a:endParaRPr lang="en-IN" dirty="0" smtClean="0"/>
          </a:p>
          <a:p>
            <a:endParaRPr lang="en-IN" dirty="0"/>
          </a:p>
          <a:p>
            <a:r>
              <a:rPr lang="en-US" dirty="0" smtClean="0"/>
              <a:t>                Pour </a:t>
            </a:r>
            <a:r>
              <a:rPr lang="en-US" dirty="0"/>
              <a:t>1% sodium hypochlorite or equivalent disinfectant</a:t>
            </a:r>
            <a:endParaRPr lang="en-IN" dirty="0"/>
          </a:p>
          <a:p>
            <a:r>
              <a:rPr lang="en-US" b="1" dirty="0"/>
              <a:t> </a:t>
            </a:r>
            <a:endParaRPr lang="en-IN" dirty="0"/>
          </a:p>
          <a:p>
            <a:r>
              <a:rPr lang="en-US" b="1" dirty="0" smtClean="0"/>
              <a:t>                                        Leave </a:t>
            </a:r>
            <a:r>
              <a:rPr lang="en-US" b="1" dirty="0"/>
              <a:t>for 30 minutes</a:t>
            </a:r>
            <a:endParaRPr lang="en-IN" dirty="0"/>
          </a:p>
          <a:p>
            <a:endParaRPr lang="en-IN" dirty="0" smtClean="0"/>
          </a:p>
          <a:p>
            <a:r>
              <a:rPr lang="en-US" dirty="0" smtClean="0"/>
              <a:t>                 Wipe </a:t>
            </a:r>
            <a:r>
              <a:rPr lang="en-US" dirty="0"/>
              <a:t>off the soaked absorbent material from the area</a:t>
            </a:r>
            <a:endParaRPr lang="en-IN" dirty="0"/>
          </a:p>
          <a:p>
            <a:r>
              <a:rPr lang="en-US" dirty="0"/>
              <a:t> </a:t>
            </a:r>
            <a:endParaRPr lang="en-IN" dirty="0"/>
          </a:p>
          <a:p>
            <a:r>
              <a:rPr lang="en-US" dirty="0" smtClean="0"/>
              <a:t>                           Throw </a:t>
            </a:r>
            <a:r>
              <a:rPr lang="en-US" dirty="0"/>
              <a:t>the wiped material into black bag</a:t>
            </a:r>
            <a:endParaRPr lang="en-IN" dirty="0"/>
          </a:p>
          <a:p>
            <a:r>
              <a:rPr lang="en-US" dirty="0"/>
              <a:t> </a:t>
            </a:r>
            <a:endParaRPr lang="en-IN" dirty="0"/>
          </a:p>
          <a:p>
            <a:r>
              <a:rPr lang="en-US" dirty="0" smtClean="0"/>
              <a:t>              Finally</a:t>
            </a:r>
            <a:r>
              <a:rPr lang="en-US" dirty="0"/>
              <a:t>, wipe the surface with 1% Sodium hypochlorite again</a:t>
            </a:r>
            <a:endParaRPr lang="en-IN" dirty="0"/>
          </a:p>
          <a:p>
            <a:endParaRPr lang="en-IN" dirty="0" smtClean="0"/>
          </a:p>
          <a:p>
            <a:r>
              <a:rPr lang="en-US" dirty="0" smtClean="0"/>
              <a:t>                                     Mop </a:t>
            </a:r>
            <a:r>
              <a:rPr lang="en-US" dirty="0"/>
              <a:t>up to leave a clean area</a:t>
            </a:r>
            <a:endParaRPr lang="en-IN" dirty="0"/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4548016" y="2432318"/>
            <a:ext cx="635" cy="180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4547381" y="2973046"/>
            <a:ext cx="635" cy="180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4530113" y="3539343"/>
            <a:ext cx="635" cy="180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4543718" y="4168110"/>
            <a:ext cx="635" cy="180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4543400" y="4724400"/>
            <a:ext cx="635" cy="180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4548651" y="5161450"/>
            <a:ext cx="635" cy="180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4529478" y="5791200"/>
            <a:ext cx="635" cy="180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592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162800" cy="4961069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d. </a:t>
            </a:r>
            <a:r>
              <a:rPr lang="en-US" dirty="0"/>
              <a:t> </a:t>
            </a:r>
            <a:r>
              <a:rPr lang="en-US" b="1" dirty="0" smtClean="0"/>
              <a:t> </a:t>
            </a:r>
            <a:r>
              <a:rPr lang="en-US" b="1" dirty="0"/>
              <a:t>Common Chemical Germicides used in </a:t>
            </a:r>
            <a:r>
              <a:rPr lang="en-US" b="1" dirty="0" smtClean="0"/>
              <a:t>labs</a:t>
            </a:r>
          </a:p>
          <a:p>
            <a:pPr lvl="1"/>
            <a:r>
              <a:rPr lang="en-US" b="1" dirty="0"/>
              <a:t>70% isopropyl </a:t>
            </a:r>
            <a:r>
              <a:rPr lang="en-US" b="1" dirty="0" smtClean="0"/>
              <a:t>alcohol</a:t>
            </a:r>
          </a:p>
          <a:p>
            <a:pPr lvl="2"/>
            <a:r>
              <a:rPr lang="en-US" dirty="0"/>
              <a:t>surface </a:t>
            </a:r>
            <a:r>
              <a:rPr lang="en-US" dirty="0" smtClean="0"/>
              <a:t>disinfectant (70</a:t>
            </a:r>
            <a:r>
              <a:rPr lang="en-US" dirty="0"/>
              <a:t>% </a:t>
            </a:r>
            <a:r>
              <a:rPr lang="en-US" dirty="0" smtClean="0"/>
              <a:t>) </a:t>
            </a:r>
          </a:p>
          <a:p>
            <a:pPr lvl="2"/>
            <a:r>
              <a:rPr lang="en-US" b="1" dirty="0" smtClean="0"/>
              <a:t>NOT </a:t>
            </a:r>
            <a:r>
              <a:rPr lang="en-US" dirty="0" smtClean="0"/>
              <a:t>the choice </a:t>
            </a:r>
            <a:r>
              <a:rPr lang="en-US" dirty="0"/>
              <a:t>for decontaminating spills. </a:t>
            </a:r>
            <a:endParaRPr lang="en-IN" dirty="0"/>
          </a:p>
          <a:p>
            <a:pPr lvl="2"/>
            <a:endParaRPr lang="en-IN" dirty="0"/>
          </a:p>
          <a:p>
            <a:pPr lvl="1"/>
            <a:r>
              <a:rPr lang="en-US" b="1" dirty="0"/>
              <a:t>Chlorine (sodium hypochlorite</a:t>
            </a:r>
            <a:r>
              <a:rPr lang="en-US" b="1" dirty="0" smtClean="0"/>
              <a:t>)</a:t>
            </a:r>
          </a:p>
          <a:p>
            <a:pPr lvl="2"/>
            <a:r>
              <a:rPr lang="en-US" dirty="0"/>
              <a:t>activity </a:t>
            </a:r>
            <a:r>
              <a:rPr lang="en-US" dirty="0" smtClean="0"/>
              <a:t>considerably </a:t>
            </a:r>
            <a:r>
              <a:rPr lang="en-US" dirty="0"/>
              <a:t>reduced by organic matter (protein</a:t>
            </a:r>
            <a:r>
              <a:rPr lang="en-US" dirty="0" smtClean="0"/>
              <a:t>).</a:t>
            </a:r>
          </a:p>
          <a:p>
            <a:pPr lvl="2"/>
            <a:r>
              <a:rPr lang="en-US" dirty="0" smtClean="0"/>
              <a:t>effective </a:t>
            </a:r>
            <a:r>
              <a:rPr lang="en-US" dirty="0"/>
              <a:t>general disinfectant -</a:t>
            </a:r>
            <a:r>
              <a:rPr lang="en-US" dirty="0" smtClean="0"/>
              <a:t> </a:t>
            </a:r>
            <a:r>
              <a:rPr lang="en-US" dirty="0"/>
              <a:t>1% dilution </a:t>
            </a:r>
            <a:r>
              <a:rPr lang="en-US" dirty="0" smtClean="0"/>
              <a:t>in water</a:t>
            </a:r>
          </a:p>
          <a:p>
            <a:pPr lvl="2"/>
            <a:r>
              <a:rPr lang="en-US" dirty="0"/>
              <a:t>wipe down </a:t>
            </a:r>
            <a:r>
              <a:rPr lang="en-US" dirty="0" smtClean="0"/>
              <a:t>area </a:t>
            </a:r>
            <a:r>
              <a:rPr lang="en-US" dirty="0"/>
              <a:t>with 70% alcohol to inactivate </a:t>
            </a:r>
            <a:r>
              <a:rPr lang="en-US" dirty="0" smtClean="0"/>
              <a:t>bleach</a:t>
            </a:r>
            <a:endParaRPr lang="en-IN" dirty="0"/>
          </a:p>
          <a:p>
            <a:pPr lvl="2"/>
            <a:endParaRPr lang="en-IN" dirty="0"/>
          </a:p>
          <a:p>
            <a:pPr lvl="1"/>
            <a:r>
              <a:rPr lang="en-US" b="1" dirty="0"/>
              <a:t>Phenolic compounds: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/>
              <a:t>effective against spores, viruses, </a:t>
            </a:r>
            <a:r>
              <a:rPr lang="en-US" dirty="0" err="1"/>
              <a:t>moulds</a:t>
            </a:r>
            <a:r>
              <a:rPr lang="en-US" dirty="0"/>
              <a:t> and gram-positive and gram-negative bacteria. </a:t>
            </a:r>
            <a:endParaRPr lang="en-IN" dirty="0"/>
          </a:p>
          <a:p>
            <a:pPr lvl="1"/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54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u="sng" dirty="0">
                <a:solidFill>
                  <a:srgbClr val="0070C0"/>
                </a:solidFill>
              </a:rPr>
              <a:t>Physical Disinfection Methods</a:t>
            </a:r>
            <a:r>
              <a:rPr lang="en-IN" b="1" dirty="0"/>
              <a:t/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IN" sz="2000" dirty="0" smtClean="0"/>
              <a:t>a</a:t>
            </a:r>
            <a:r>
              <a:rPr lang="en-IN" dirty="0" smtClean="0"/>
              <a:t>. </a:t>
            </a:r>
            <a:r>
              <a:rPr lang="en-US" dirty="0"/>
              <a:t>Heat disinfection and sterilization</a:t>
            </a:r>
            <a:endParaRPr lang="en-IN" dirty="0"/>
          </a:p>
          <a:p>
            <a:pPr marL="0" indent="0">
              <a:buNone/>
            </a:pPr>
            <a:r>
              <a:rPr lang="en-IN" sz="2000" dirty="0" smtClean="0"/>
              <a:t>b</a:t>
            </a:r>
            <a:r>
              <a:rPr lang="en-IN" dirty="0" smtClean="0"/>
              <a:t>. Autoclaving</a:t>
            </a:r>
          </a:p>
          <a:p>
            <a:pPr marL="0" indent="0">
              <a:buNone/>
            </a:pPr>
            <a:r>
              <a:rPr lang="en-IN" sz="2000" dirty="0" smtClean="0"/>
              <a:t>c</a:t>
            </a:r>
            <a:r>
              <a:rPr lang="en-IN" dirty="0" smtClean="0"/>
              <a:t>. Incineration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394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b="1" dirty="0"/>
              <a:t>Importance of Lab Safety</a:t>
            </a:r>
            <a:r>
              <a:rPr lang="en-IN" sz="2800" dirty="0"/>
              <a:t/>
            </a:r>
            <a:br>
              <a:rPr lang="en-IN" sz="2800" dirty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086600" cy="43433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Laboratory </a:t>
            </a:r>
            <a:r>
              <a:rPr lang="en-US" dirty="0" smtClean="0"/>
              <a:t>an </a:t>
            </a:r>
            <a:r>
              <a:rPr lang="en-US" dirty="0"/>
              <a:t>area of risk for exposure to various </a:t>
            </a:r>
            <a:r>
              <a:rPr lang="en-US" dirty="0" smtClean="0"/>
              <a:t>hazards</a:t>
            </a:r>
          </a:p>
          <a:p>
            <a:r>
              <a:rPr lang="en-US" dirty="0" smtClean="0"/>
              <a:t>Define </a:t>
            </a:r>
            <a:r>
              <a:rPr lang="en-US" dirty="0"/>
              <a:t>these hazards and formulate plans </a:t>
            </a:r>
            <a:r>
              <a:rPr lang="en-US" dirty="0" smtClean="0"/>
              <a:t>for their prevention </a:t>
            </a:r>
            <a:r>
              <a:rPr lang="en-US" dirty="0"/>
              <a:t>and control </a:t>
            </a:r>
            <a:endParaRPr lang="en-US" dirty="0" smtClean="0"/>
          </a:p>
          <a:p>
            <a:r>
              <a:rPr lang="en-US" dirty="0" smtClean="0"/>
              <a:t>LABORATORY SAFETY PROGRAM: </a:t>
            </a:r>
          </a:p>
          <a:p>
            <a:pPr lvl="1"/>
            <a:r>
              <a:rPr lang="en-US" dirty="0"/>
              <a:t>employees and patients, </a:t>
            </a:r>
          </a:p>
          <a:p>
            <a:pPr lvl="1"/>
            <a:r>
              <a:rPr lang="en-US" dirty="0" smtClean="0"/>
              <a:t>laboratory </a:t>
            </a:r>
            <a:r>
              <a:rPr lang="en-US" dirty="0"/>
              <a:t>equipment and </a:t>
            </a:r>
            <a:r>
              <a:rPr lang="en-US" dirty="0" smtClean="0"/>
              <a:t>facilities,</a:t>
            </a:r>
          </a:p>
          <a:p>
            <a:pPr lvl="1"/>
            <a:r>
              <a:rPr lang="en-US" dirty="0" smtClean="0"/>
              <a:t>environment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/>
              <a:t>Active Steps:</a:t>
            </a:r>
            <a:endParaRPr lang="en-US" dirty="0"/>
          </a:p>
          <a:p>
            <a:pPr lvl="1"/>
            <a:r>
              <a:rPr lang="en-US" dirty="0" smtClean="0"/>
              <a:t>safety </a:t>
            </a:r>
            <a:r>
              <a:rPr lang="en-US" i="1" dirty="0"/>
              <a:t>training</a:t>
            </a:r>
            <a:r>
              <a:rPr lang="en-US" dirty="0"/>
              <a:t> to all staff, </a:t>
            </a:r>
            <a:endParaRPr lang="en-US" dirty="0" smtClean="0"/>
          </a:p>
          <a:p>
            <a:pPr lvl="1"/>
            <a:r>
              <a:rPr lang="en-US" dirty="0" smtClean="0"/>
              <a:t>conduct </a:t>
            </a:r>
            <a:r>
              <a:rPr lang="en-US" dirty="0"/>
              <a:t>safety </a:t>
            </a:r>
            <a:r>
              <a:rPr lang="en-US" i="1" dirty="0"/>
              <a:t>awareness</a:t>
            </a:r>
            <a:r>
              <a:rPr lang="en-US" dirty="0"/>
              <a:t> programs, and </a:t>
            </a:r>
            <a:endParaRPr lang="en-US" dirty="0" smtClean="0"/>
          </a:p>
          <a:p>
            <a:pPr lvl="1"/>
            <a:r>
              <a:rPr lang="en-US" dirty="0" smtClean="0"/>
              <a:t>ensure </a:t>
            </a:r>
            <a:r>
              <a:rPr lang="en-US" dirty="0"/>
              <a:t>fire safety drills and regular </a:t>
            </a:r>
            <a:r>
              <a:rPr lang="en-US" i="1" dirty="0"/>
              <a:t>safety audits</a:t>
            </a:r>
            <a:r>
              <a:rPr lang="en-US" dirty="0"/>
              <a:t>. </a:t>
            </a:r>
            <a:endParaRPr lang="en-IN" dirty="0"/>
          </a:p>
          <a:p>
            <a:endParaRPr lang="en-IN" dirty="0"/>
          </a:p>
        </p:txBody>
      </p:sp>
      <p:pic>
        <p:nvPicPr>
          <p:cNvPr id="1026" name="Picture 2" descr="C:\Users\Tavleen Jaggi\Desktop\images FM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9400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2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Specific Guideline </a:t>
            </a:r>
            <a:r>
              <a:rPr lang="en-US" sz="2800" b="1" dirty="0" smtClean="0">
                <a:solidFill>
                  <a:schemeClr val="tx2"/>
                </a:solidFill>
              </a:rPr>
              <a:t/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3600" b="1" dirty="0" err="1" smtClean="0">
                <a:solidFill>
                  <a:schemeClr val="tx2"/>
                </a:solidFill>
              </a:rPr>
              <a:t>Immuno</a:t>
            </a:r>
            <a:r>
              <a:rPr lang="en-US" sz="3600" b="1" dirty="0" smtClean="0">
                <a:solidFill>
                  <a:schemeClr val="tx2"/>
                </a:solidFill>
              </a:rPr>
              <a:t>-prophylaxis</a:t>
            </a:r>
            <a:endParaRPr lang="en-IN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7010400" cy="4122869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Hepatitis B vaccination to all employees with occupational exposure to blood and body fluids.</a:t>
            </a:r>
          </a:p>
          <a:p>
            <a:endParaRPr lang="en-US" dirty="0" smtClean="0"/>
          </a:p>
          <a:p>
            <a:r>
              <a:rPr lang="en-US" dirty="0" smtClean="0"/>
              <a:t>Verify </a:t>
            </a:r>
            <a:r>
              <a:rPr lang="en-US" dirty="0" err="1" smtClean="0"/>
              <a:t>sero</a:t>
            </a:r>
            <a:r>
              <a:rPr lang="en-US" dirty="0" smtClean="0"/>
              <a:t>-protection</a:t>
            </a:r>
            <a:r>
              <a:rPr lang="en-IN" dirty="0" smtClean="0"/>
              <a:t> </a:t>
            </a:r>
            <a:r>
              <a:rPr lang="en-US" dirty="0" smtClean="0"/>
              <a:t>after completion of the three-dose vaccination series, i.e.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  Antibodies to </a:t>
            </a:r>
            <a:r>
              <a:rPr lang="en-US" sz="2800" b="1" dirty="0" err="1" smtClean="0">
                <a:solidFill>
                  <a:srgbClr val="FF0000"/>
                </a:solidFill>
              </a:rPr>
              <a:t>HBsAg</a:t>
            </a:r>
            <a:r>
              <a:rPr lang="en-US" sz="2800" b="1" dirty="0" smtClean="0">
                <a:solidFill>
                  <a:srgbClr val="FF0000"/>
                </a:solidFill>
              </a:rPr>
              <a:t> at least 10 </a:t>
            </a:r>
            <a:r>
              <a:rPr lang="en-US" sz="2800" b="1" dirty="0" err="1" smtClean="0">
                <a:solidFill>
                  <a:srgbClr val="FF0000"/>
                </a:solidFill>
              </a:rPr>
              <a:t>mIu</a:t>
            </a:r>
            <a:r>
              <a:rPr lang="en-US" sz="2800" b="1" dirty="0" smtClean="0">
                <a:solidFill>
                  <a:srgbClr val="FF0000"/>
                </a:solidFill>
              </a:rPr>
              <a:t>/ml</a:t>
            </a:r>
          </a:p>
          <a:p>
            <a:endParaRPr lang="en-US" dirty="0" smtClean="0"/>
          </a:p>
          <a:p>
            <a:r>
              <a:rPr lang="en-US" dirty="0" smtClean="0"/>
              <a:t>Fourth dose of to be offered if antibody </a:t>
            </a:r>
            <a:r>
              <a:rPr lang="en-US" dirty="0" err="1" smtClean="0"/>
              <a:t>titre</a:t>
            </a:r>
            <a:r>
              <a:rPr lang="en-US" dirty="0" smtClean="0"/>
              <a:t> below 10 </a:t>
            </a:r>
            <a:r>
              <a:rPr lang="en-US" dirty="0" err="1" smtClean="0"/>
              <a:t>mIU</a:t>
            </a:r>
            <a:r>
              <a:rPr lang="en-US" dirty="0" smtClean="0"/>
              <a:t>/ml</a:t>
            </a:r>
            <a:r>
              <a:rPr lang="en-US" dirty="0"/>
              <a:t>. </a:t>
            </a:r>
            <a:endParaRPr lang="en-IN" dirty="0"/>
          </a:p>
          <a:p>
            <a:endParaRPr lang="en-IN" sz="2800" b="1" dirty="0">
              <a:solidFill>
                <a:srgbClr val="FF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838200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4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680044" cy="436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3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sz="2700" dirty="0" smtClean="0">
                <a:solidFill>
                  <a:srgbClr val="0070C0"/>
                </a:solidFill>
              </a:rPr>
              <a:t> </a:t>
            </a:r>
            <a:r>
              <a:rPr lang="en-US" sz="3100" dirty="0" smtClean="0">
                <a:solidFill>
                  <a:srgbClr val="0070C0"/>
                </a:solidFill>
              </a:rPr>
              <a:t>Specific Guideline </a:t>
            </a:r>
            <a:r>
              <a:rPr lang="en-US" sz="2700" b="1" dirty="0" smtClean="0">
                <a:solidFill>
                  <a:srgbClr val="0070C0"/>
                </a:solidFill>
              </a:rPr>
              <a:t/>
            </a:r>
            <a:br>
              <a:rPr lang="en-US" sz="27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 Post-exposure </a:t>
            </a:r>
            <a:r>
              <a:rPr lang="en-US" sz="3600" b="1" dirty="0">
                <a:solidFill>
                  <a:srgbClr val="0070C0"/>
                </a:solidFill>
              </a:rPr>
              <a:t>Prophylaxis (PEP</a:t>
            </a:r>
            <a:r>
              <a:rPr lang="en-US" sz="3600" b="1" dirty="0" smtClean="0">
                <a:solidFill>
                  <a:srgbClr val="0070C0"/>
                </a:solidFill>
              </a:rPr>
              <a:t>)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PEP for HIV exposure </a:t>
            </a:r>
            <a:r>
              <a:rPr lang="en-US" dirty="0" smtClean="0"/>
              <a:t>best: &lt;2 hours</a:t>
            </a:r>
          </a:p>
          <a:p>
            <a:pPr lvl="0"/>
            <a:r>
              <a:rPr lang="en-US" dirty="0" smtClean="0"/>
              <a:t>Little benefit after 72 hours</a:t>
            </a:r>
          </a:p>
          <a:p>
            <a:pPr lvl="0"/>
            <a:r>
              <a:rPr lang="en-US" dirty="0" smtClean="0"/>
              <a:t>Needs to be continued for 28 days.</a:t>
            </a:r>
          </a:p>
          <a:p>
            <a:pPr lvl="0"/>
            <a:r>
              <a:rPr lang="en-US" dirty="0" smtClean="0"/>
              <a:t>No recommended </a:t>
            </a:r>
            <a:r>
              <a:rPr lang="en-US" dirty="0"/>
              <a:t>PEP for exposure to </a:t>
            </a:r>
            <a:r>
              <a:rPr lang="en-US" dirty="0" smtClean="0"/>
              <a:t>HCV: testing of source patient &amp; HCW maybe helpful (research ongoing) </a:t>
            </a:r>
            <a:endParaRPr lang="en-IN" dirty="0"/>
          </a:p>
          <a:p>
            <a:r>
              <a:rPr lang="en-US" dirty="0"/>
              <a:t>Laboratory follow-up for NSI is mandatory (NACO guidelines) 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090573"/>
            <a:ext cx="1876425" cy="112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2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 </a:t>
            </a:r>
            <a:r>
              <a:rPr lang="en-IN" dirty="0"/>
              <a:t/>
            </a:r>
            <a:br>
              <a:rPr lang="en-IN" dirty="0"/>
            </a:br>
            <a:r>
              <a:rPr lang="en-IN" sz="3100" dirty="0" smtClean="0">
                <a:solidFill>
                  <a:srgbClr val="0070C0"/>
                </a:solidFill>
              </a:rPr>
              <a:t>Specific Guideline </a:t>
            </a:r>
            <a:br>
              <a:rPr lang="en-IN" sz="3100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Other </a:t>
            </a:r>
            <a:r>
              <a:rPr lang="en-US" sz="3600" b="1" dirty="0">
                <a:solidFill>
                  <a:srgbClr val="0070C0"/>
                </a:solidFill>
              </a:rPr>
              <a:t>Specific Precautions to Avoid Bio-hazards </a:t>
            </a:r>
            <a:r>
              <a:rPr lang="en-IN" sz="3600" dirty="0"/>
              <a:t/>
            </a:r>
            <a:br>
              <a:rPr lang="en-IN" sz="3600" dirty="0"/>
            </a:b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438848"/>
            <a:ext cx="6196405" cy="3603812"/>
          </a:xfrm>
        </p:spPr>
        <p:txBody>
          <a:bodyPr>
            <a:normAutofit/>
          </a:bodyPr>
          <a:lstStyle/>
          <a:p>
            <a:r>
              <a:rPr lang="en-US" b="1" dirty="0" smtClean="0"/>
              <a:t>Eating </a:t>
            </a:r>
            <a:endParaRPr lang="en-IN" dirty="0"/>
          </a:p>
          <a:p>
            <a:pPr lvl="0"/>
            <a:r>
              <a:rPr lang="en-US" b="1" dirty="0"/>
              <a:t>Mouth pipetting</a:t>
            </a:r>
            <a:endParaRPr lang="en-IN" dirty="0"/>
          </a:p>
          <a:p>
            <a:r>
              <a:rPr lang="en-US" b="1" dirty="0" smtClean="0"/>
              <a:t>Aerosols</a:t>
            </a:r>
          </a:p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endParaRPr lang="en-US" dirty="0"/>
          </a:p>
          <a:p>
            <a:endParaRPr lang="en-US" b="1" dirty="0" smtClean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66260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28907"/>
            <a:ext cx="1514475" cy="178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388" y="4485323"/>
            <a:ext cx="25908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44247"/>
            <a:ext cx="6705599" cy="502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4114800"/>
            <a:ext cx="3251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solidFill>
                  <a:schemeClr val="bg1"/>
                </a:solidFill>
              </a:rPr>
              <a:t>Any Questions???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spcBef>
                <a:spcPct val="0"/>
              </a:spcBef>
            </a:pPr>
            <a:r>
              <a:rPr lang="en-US" sz="2800" b="1" dirty="0"/>
              <a:t>General Laboratory Safety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19257"/>
            <a:ext cx="7239000" cy="35195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Providing </a:t>
            </a:r>
            <a:r>
              <a:rPr lang="en-US" b="1" dirty="0"/>
              <a:t>infrastructure</a:t>
            </a:r>
            <a:r>
              <a:rPr lang="en-US" dirty="0"/>
              <a:t> sup­port </a:t>
            </a:r>
            <a:endParaRPr lang="en-IN" dirty="0"/>
          </a:p>
          <a:p>
            <a:r>
              <a:rPr lang="en-US" dirty="0"/>
              <a:t>Designating a </a:t>
            </a:r>
            <a:r>
              <a:rPr lang="en-US" b="1" dirty="0"/>
              <a:t>safety officer </a:t>
            </a:r>
            <a:endParaRPr lang="en-US" b="1" dirty="0" smtClean="0"/>
          </a:p>
          <a:p>
            <a:r>
              <a:rPr lang="en-US" b="1" dirty="0"/>
              <a:t>S</a:t>
            </a:r>
            <a:r>
              <a:rPr lang="en-US" b="1" dirty="0" smtClean="0"/>
              <a:t>afety </a:t>
            </a:r>
            <a:r>
              <a:rPr lang="en-US" b="1" dirty="0"/>
              <a:t>P</a:t>
            </a:r>
            <a:r>
              <a:rPr lang="en-US" b="1" dirty="0" smtClean="0"/>
              <a:t>rogram </a:t>
            </a:r>
            <a:r>
              <a:rPr lang="en-US" b="1" dirty="0"/>
              <a:t>with specific protocols</a:t>
            </a:r>
            <a:r>
              <a:rPr lang="en-US" dirty="0"/>
              <a:t> and</a:t>
            </a:r>
            <a:r>
              <a:rPr lang="en-US" b="1" dirty="0"/>
              <a:t> preventive and remedial measures </a:t>
            </a:r>
            <a:r>
              <a:rPr lang="en-US" dirty="0"/>
              <a:t>for each kind of </a:t>
            </a:r>
            <a:r>
              <a:rPr lang="en-US" dirty="0" smtClean="0"/>
              <a:t>hazard</a:t>
            </a:r>
          </a:p>
          <a:p>
            <a:r>
              <a:rPr lang="en-US" b="1" dirty="0"/>
              <a:t>S</a:t>
            </a:r>
            <a:r>
              <a:rPr lang="en-US" b="1" dirty="0" smtClean="0"/>
              <a:t>afety </a:t>
            </a:r>
            <a:r>
              <a:rPr lang="en-US" b="1" dirty="0"/>
              <a:t>manual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/>
              <a:t>Safety Indicators</a:t>
            </a:r>
            <a:r>
              <a:rPr lang="en-US" dirty="0"/>
              <a:t> and </a:t>
            </a:r>
            <a:r>
              <a:rPr lang="en-US" b="1" dirty="0"/>
              <a:t>Safety </a:t>
            </a:r>
            <a:r>
              <a:rPr lang="en-US" b="1" dirty="0" smtClean="0"/>
              <a:t>Objectives</a:t>
            </a:r>
          </a:p>
          <a:p>
            <a:r>
              <a:rPr lang="en-US" b="1" dirty="0"/>
              <a:t>Safety audits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/>
              <a:t>First-aid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 smtClean="0"/>
              <a:t>Eye-Wash</a:t>
            </a:r>
          </a:p>
          <a:p>
            <a:r>
              <a:rPr lang="en-US" b="1" dirty="0"/>
              <a:t>Maintain general laboratory cleanliness</a:t>
            </a:r>
            <a:r>
              <a:rPr lang="en-US" dirty="0"/>
              <a:t> </a:t>
            </a:r>
            <a:endParaRPr lang="en-IN" dirty="0"/>
          </a:p>
        </p:txBody>
      </p:sp>
      <p:pic>
        <p:nvPicPr>
          <p:cNvPr id="3074" name="Picture 2" descr="http://nobel.scas.bcit.ca/debeck_pt/science/images/labsaf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27014"/>
            <a:ext cx="1981200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avleen Jaggi\Desktop\images FMS\Safet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5410200"/>
            <a:ext cx="3365500" cy="6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5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Specific Guidelines: Work Practice Controls</a:t>
            </a:r>
            <a:r>
              <a:rPr lang="en-IN" sz="3200" dirty="0">
                <a:solidFill>
                  <a:srgbClr val="0070C0"/>
                </a:solidFill>
              </a:rPr>
              <a:t/>
            </a:r>
            <a:br>
              <a:rPr lang="en-IN" sz="3200" dirty="0">
                <a:solidFill>
                  <a:srgbClr val="0070C0"/>
                </a:solidFill>
              </a:rPr>
            </a:br>
            <a:endParaRPr lang="en-IN" sz="32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543800" cy="439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9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846314"/>
            <a:ext cx="6965245" cy="1334267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600" u="sng" dirty="0" smtClean="0">
                <a:solidFill>
                  <a:srgbClr val="0070C0"/>
                </a:solidFill>
              </a:rPr>
              <a:t>Specific Guideline </a:t>
            </a:r>
            <a:r>
              <a:rPr lang="en-US" sz="4000" b="1" u="sng" dirty="0" smtClean="0">
                <a:solidFill>
                  <a:srgbClr val="0070C0"/>
                </a:solidFill>
              </a:rPr>
              <a:t/>
            </a:r>
            <a:br>
              <a:rPr lang="en-US" sz="4000" b="1" u="sng" dirty="0" smtClean="0">
                <a:solidFill>
                  <a:srgbClr val="0070C0"/>
                </a:solidFill>
              </a:rPr>
            </a:br>
            <a:r>
              <a:rPr lang="en-US" sz="4000" b="1" u="sng" dirty="0" smtClean="0">
                <a:solidFill>
                  <a:srgbClr val="0070C0"/>
                </a:solidFill>
              </a:rPr>
              <a:t>Reporting </a:t>
            </a:r>
            <a:r>
              <a:rPr lang="en-US" sz="4000" b="1" u="sng" dirty="0">
                <a:solidFill>
                  <a:srgbClr val="0070C0"/>
                </a:solidFill>
              </a:rPr>
              <a:t>Accidents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dirty="0" smtClean="0"/>
              <a:t>All </a:t>
            </a:r>
            <a:r>
              <a:rPr lang="en-US" dirty="0"/>
              <a:t>injuries or unusual incidents should be reported immediately to the supervisor.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pic>
        <p:nvPicPr>
          <p:cNvPr id="6146" name="Picture 2" descr="C:\Users\Tavleen Jaggi\Desktop\images FMS\All-Injuries-Report-Accidents-Sign-S-402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20" y="1752600"/>
            <a:ext cx="1905000" cy="1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avleen Jaggi\Desktop\images FMS\Accident poster 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23825"/>
            <a:ext cx="4419600" cy="167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2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sz="3600" dirty="0" smtClean="0">
                <a:solidFill>
                  <a:srgbClr val="0070C0"/>
                </a:solidFill>
              </a:rPr>
              <a:t>Specific Guideline </a:t>
            </a:r>
            <a:r>
              <a:rPr lang="en-US" sz="4000" b="1" dirty="0" smtClean="0">
                <a:solidFill>
                  <a:srgbClr val="0070C0"/>
                </a:solidFill>
              </a:rPr>
              <a:t/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u="sng" dirty="0" smtClean="0">
                <a:solidFill>
                  <a:srgbClr val="0070C0"/>
                </a:solidFill>
              </a:rPr>
              <a:t>Standard </a:t>
            </a:r>
            <a:r>
              <a:rPr lang="en-US" sz="4000" b="1" u="sng" dirty="0">
                <a:solidFill>
                  <a:srgbClr val="0070C0"/>
                </a:solidFill>
              </a:rPr>
              <a:t>Precautions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466" y="1731364"/>
            <a:ext cx="4648199" cy="4572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Hand hygiene </a:t>
            </a:r>
            <a:endParaRPr lang="en-IN" dirty="0"/>
          </a:p>
          <a:p>
            <a:pPr lvl="0"/>
            <a:r>
              <a:rPr lang="en-US" dirty="0"/>
              <a:t>Personal Protective Equipment </a:t>
            </a:r>
            <a:endParaRPr lang="en-IN" dirty="0"/>
          </a:p>
          <a:p>
            <a:pPr lvl="0"/>
            <a:r>
              <a:rPr lang="en-US" dirty="0"/>
              <a:t>Gloves. </a:t>
            </a:r>
            <a:endParaRPr lang="en-IN" dirty="0"/>
          </a:p>
          <a:p>
            <a:pPr lvl="0"/>
            <a:r>
              <a:rPr lang="en-US" dirty="0"/>
              <a:t>Facial </a:t>
            </a:r>
            <a:r>
              <a:rPr lang="en-US" dirty="0" smtClean="0"/>
              <a:t>protection</a:t>
            </a:r>
            <a:endParaRPr lang="en-IN" dirty="0"/>
          </a:p>
          <a:p>
            <a:pPr lvl="0"/>
            <a:r>
              <a:rPr lang="en-US" dirty="0"/>
              <a:t>Gown </a:t>
            </a:r>
            <a:endParaRPr lang="en-IN" dirty="0"/>
          </a:p>
          <a:p>
            <a:pPr lvl="0"/>
            <a:r>
              <a:rPr lang="en-US" dirty="0"/>
              <a:t>Prevention of </a:t>
            </a:r>
            <a:r>
              <a:rPr lang="en-US" dirty="0" smtClean="0"/>
              <a:t>NSIs </a:t>
            </a:r>
            <a:endParaRPr lang="en-IN" dirty="0"/>
          </a:p>
          <a:p>
            <a:pPr lvl="0"/>
            <a:r>
              <a:rPr lang="en-US" dirty="0"/>
              <a:t>Respiratory hygiene and cough etiquette </a:t>
            </a:r>
            <a:endParaRPr lang="en-IN" dirty="0"/>
          </a:p>
          <a:p>
            <a:pPr lvl="0"/>
            <a:r>
              <a:rPr lang="en-US" dirty="0"/>
              <a:t>Linens Handle, transport</a:t>
            </a:r>
            <a:endParaRPr lang="en-IN" dirty="0"/>
          </a:p>
          <a:p>
            <a:pPr lvl="0"/>
            <a:r>
              <a:rPr lang="en-US" dirty="0"/>
              <a:t>Waste disposal </a:t>
            </a:r>
            <a:endParaRPr lang="en-IN" dirty="0"/>
          </a:p>
          <a:p>
            <a:pPr lvl="0"/>
            <a:r>
              <a:rPr lang="en-US" dirty="0"/>
              <a:t>Patient care equipment </a:t>
            </a:r>
            <a:endParaRPr lang="en-IN" dirty="0"/>
          </a:p>
          <a:p>
            <a:pPr lvl="0"/>
            <a:r>
              <a:rPr lang="en-US" dirty="0"/>
              <a:t>Environmental cleaning including Spillages</a:t>
            </a:r>
            <a:endParaRPr lang="en-IN" dirty="0"/>
          </a:p>
          <a:p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396" y="1752600"/>
            <a:ext cx="2609591" cy="40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9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806" y="762000"/>
            <a:ext cx="6660639" cy="496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Standard Precaution </a:t>
            </a:r>
          </a:p>
          <a:p>
            <a:pPr marL="0" indent="0">
              <a:buNone/>
            </a:pPr>
            <a:r>
              <a:rPr lang="en-US" sz="3200" b="1" u="sng" dirty="0" smtClean="0">
                <a:solidFill>
                  <a:srgbClr val="0070C0"/>
                </a:solidFill>
              </a:rPr>
              <a:t>Hand Hygiene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endParaRPr lang="en-IN" sz="32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24984"/>
            <a:ext cx="1111152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43071"/>
            <a:ext cx="5943600" cy="380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55484" y="1750712"/>
            <a:ext cx="3712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Moments for Hand Hygiene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3508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6965245" cy="120248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</a:rPr>
              <a:t>Hand hygiene procedures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99" y="1752600"/>
            <a:ext cx="6223783" cy="4451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   Alcohol-based </a:t>
            </a:r>
            <a:r>
              <a:rPr lang="en-US" b="1" dirty="0"/>
              <a:t>Hand Rub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referred </a:t>
            </a:r>
            <a:r>
              <a:rPr lang="en-US" dirty="0"/>
              <a:t>method </a:t>
            </a:r>
            <a:r>
              <a:rPr lang="en-US" b="1" dirty="0" smtClean="0"/>
              <a:t>except </a:t>
            </a:r>
            <a:r>
              <a:rPr lang="en-US" dirty="0"/>
              <a:t>when hands </a:t>
            </a:r>
            <a:r>
              <a:rPr lang="en-US" dirty="0" smtClean="0"/>
              <a:t> </a:t>
            </a:r>
            <a:r>
              <a:rPr lang="en-US" dirty="0"/>
              <a:t>visibly soiled </a:t>
            </a:r>
            <a:r>
              <a:rPr lang="en-US" dirty="0" smtClean="0"/>
              <a:t>or </a:t>
            </a:r>
            <a:r>
              <a:rPr lang="en-US" dirty="0"/>
              <a:t>after caring for patients with known or suspected infectious diarrhea (e.g., </a:t>
            </a:r>
            <a:r>
              <a:rPr lang="en-US" i="1" dirty="0"/>
              <a:t>Clostridium </a:t>
            </a:r>
            <a:r>
              <a:rPr lang="en-US" i="1" dirty="0" err="1"/>
              <a:t>difficile</a:t>
            </a:r>
            <a:r>
              <a:rPr lang="en-US" dirty="0"/>
              <a:t>, </a:t>
            </a:r>
            <a:r>
              <a:rPr lang="en-US" dirty="0" err="1" smtClean="0"/>
              <a:t>Norovirus</a:t>
            </a:r>
            <a:r>
              <a:rPr lang="en-US" dirty="0" smtClean="0"/>
              <a:t>); soap </a:t>
            </a:r>
            <a:r>
              <a:rPr lang="en-US" dirty="0"/>
              <a:t>and water should be used. </a:t>
            </a:r>
            <a:endParaRPr lang="en-IN" dirty="0"/>
          </a:p>
          <a:p>
            <a:pPr lvl="0"/>
            <a:r>
              <a:rPr lang="en-US" dirty="0"/>
              <a:t>Dispense the recommended volume </a:t>
            </a:r>
            <a:endParaRPr lang="en-IN" sz="2000" dirty="0"/>
          </a:p>
          <a:p>
            <a:pPr lvl="0"/>
            <a:r>
              <a:rPr lang="en-US" dirty="0"/>
              <a:t>Apply </a:t>
            </a:r>
            <a:r>
              <a:rPr lang="en-US" dirty="0" smtClean="0"/>
              <a:t>to palm </a:t>
            </a:r>
            <a:r>
              <a:rPr lang="en-US" dirty="0"/>
              <a:t>of one hand</a:t>
            </a:r>
            <a:endParaRPr lang="en-IN" sz="2000" dirty="0"/>
          </a:p>
          <a:p>
            <a:pPr lvl="0"/>
            <a:r>
              <a:rPr lang="en-US" dirty="0"/>
              <a:t>Rub hands together, covering all surfaces of hands and fingers until they are dry; at least 20-30 seconds (no rinsing is required)</a:t>
            </a:r>
            <a:endParaRPr lang="en-IN" sz="2000" dirty="0"/>
          </a:p>
          <a:p>
            <a:pPr lvl="1"/>
            <a:endParaRPr lang="en-IN" dirty="0"/>
          </a:p>
        </p:txBody>
      </p:sp>
      <p:pic>
        <p:nvPicPr>
          <p:cNvPr id="9219" name="Picture 3" descr="C:\Users\Tavleen Jaggi\Desktop\images FMS\hand hygeine DSCF18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38200"/>
            <a:ext cx="1168400" cy="161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3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1991</TotalTime>
  <Words>1122</Words>
  <Application>Microsoft Office PowerPoint</Application>
  <PresentationFormat>On-screen Show (4:3)</PresentationFormat>
  <Paragraphs>218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Pushpin</vt:lpstr>
      <vt:lpstr>General Safety Measures &amp; Standard Precautions</vt:lpstr>
      <vt:lpstr>Learning Objectives </vt:lpstr>
      <vt:lpstr>Importance of Lab Safety </vt:lpstr>
      <vt:lpstr>General Laboratory Safety </vt:lpstr>
      <vt:lpstr>Specific Guidelines: Work Practice Controls </vt:lpstr>
      <vt:lpstr>Specific Guideline  Reporting Accidents  </vt:lpstr>
      <vt:lpstr>Specific Guideline  Standard Precautions </vt:lpstr>
      <vt:lpstr>PowerPoint Presentation</vt:lpstr>
      <vt:lpstr>Hand hygiene procedures </vt:lpstr>
      <vt:lpstr>PowerPoint Presentation</vt:lpstr>
      <vt:lpstr>Steps of Hand-Washing</vt:lpstr>
      <vt:lpstr>Standard Precaution  Personal Protective Equipment (PPE)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Standard Precaution  Respiratory Hygiene and Cough Etiquette </vt:lpstr>
      <vt:lpstr>Standard Precaution  Sharps/ Occupational Exposure </vt:lpstr>
      <vt:lpstr>PowerPoint Presentation</vt:lpstr>
      <vt:lpstr> </vt:lpstr>
      <vt:lpstr>PowerPoint Presentation</vt:lpstr>
      <vt:lpstr>PowerPoint Presentation</vt:lpstr>
      <vt:lpstr> Environmental Cleaning Disinfection (Chemical and Physical) </vt:lpstr>
      <vt:lpstr>PowerPoint Presentation</vt:lpstr>
      <vt:lpstr>PowerPoint Presentation</vt:lpstr>
      <vt:lpstr>PowerPoint Presentation</vt:lpstr>
      <vt:lpstr>Physical Disinfection Methods </vt:lpstr>
      <vt:lpstr> Specific Guideline  Immuno-prophylaxis</vt:lpstr>
      <vt:lpstr>PowerPoint Presentation</vt:lpstr>
      <vt:lpstr> Specific Guideline   Post-exposure Prophylaxis (PEP) </vt:lpstr>
      <vt:lpstr>  Specific Guideline  Other Specific Precautions to Avoid Bio-hazards 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Safety Measures &amp; Standard Precautions</dc:title>
  <dc:creator>Tavleen Jaggi</dc:creator>
  <cp:lastModifiedBy>Dr. Anu George</cp:lastModifiedBy>
  <cp:revision>61</cp:revision>
  <dcterms:created xsi:type="dcterms:W3CDTF">2006-08-16T00:00:00Z</dcterms:created>
  <dcterms:modified xsi:type="dcterms:W3CDTF">2018-03-23T09:14:49Z</dcterms:modified>
</cp:coreProperties>
</file>