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89" r:id="rId3"/>
    <p:sldId id="291" r:id="rId4"/>
    <p:sldId id="280" r:id="rId5"/>
    <p:sldId id="282" r:id="rId6"/>
    <p:sldId id="283" r:id="rId7"/>
    <p:sldId id="284" r:id="rId8"/>
    <p:sldId id="285" r:id="rId9"/>
    <p:sldId id="287" r:id="rId10"/>
    <p:sldId id="267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510" autoAdjust="0"/>
  </p:normalViewPr>
  <p:slideViewPr>
    <p:cSldViewPr snapToGrid="0">
      <p:cViewPr varScale="1">
        <p:scale>
          <a:sx n="74" d="100"/>
          <a:sy n="74" d="100"/>
        </p:scale>
        <p:origin x="-106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57A28-7C30-45BA-8728-6DC233161EDA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940D3-8251-497C-B5E7-4EE5396F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3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*Assumption here is that the lab is using adequate error detection mechanisms like </a:t>
            </a:r>
            <a:r>
              <a:rPr lang="en-IN" dirty="0" err="1" smtClean="0"/>
              <a:t>IQCs</a:t>
            </a:r>
            <a:r>
              <a:rPr lang="en-IN" dirty="0" smtClean="0"/>
              <a:t> and </a:t>
            </a:r>
            <a:r>
              <a:rPr lang="en-IN" dirty="0" err="1" smtClean="0"/>
              <a:t>EQAS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940D3-8251-497C-B5E7-4EE5396F45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8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92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1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75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41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3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6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3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6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4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9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CE165B-6668-4107-A5CD-01C361FE798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93F716-FE37-4C3F-9D50-657C9C29E34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16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Control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ISO 15189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5.4, 5.5, 5.6, 5.7, 5.8, 5.9, 5.10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55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analytical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39772"/>
            <a:ext cx="7290055" cy="4023360"/>
          </a:xfrm>
        </p:spPr>
        <p:txBody>
          <a:bodyPr>
            <a:no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18-47% Errors happen in the post analytical phase </a:t>
            </a:r>
          </a:p>
          <a:p>
            <a:r>
              <a:rPr lang="en-IN" sz="2400" b="1" dirty="0" smtClean="0"/>
              <a:t>Reviewing the reports and verification</a:t>
            </a:r>
          </a:p>
          <a:p>
            <a:pPr lvl="1"/>
            <a:r>
              <a:rPr lang="en-IN" sz="2400" dirty="0" smtClean="0"/>
              <a:t>Availability of supervisory staff</a:t>
            </a:r>
          </a:p>
          <a:p>
            <a:pPr lvl="1"/>
            <a:r>
              <a:rPr lang="en-IN" sz="2400" dirty="0"/>
              <a:t>Interpretation of </a:t>
            </a:r>
            <a:r>
              <a:rPr lang="en-IN" sz="2400" dirty="0" smtClean="0"/>
              <a:t>results</a:t>
            </a:r>
          </a:p>
          <a:p>
            <a:r>
              <a:rPr lang="en-IN" sz="2400" b="1" dirty="0" smtClean="0"/>
              <a:t>Release of reports</a:t>
            </a:r>
          </a:p>
          <a:p>
            <a:pPr lvl="1">
              <a:lnSpc>
                <a:spcPct val="100000"/>
              </a:lnSpc>
            </a:pPr>
            <a:r>
              <a:rPr lang="en-IN" sz="2400" dirty="0"/>
              <a:t>Turn around time</a:t>
            </a:r>
          </a:p>
          <a:p>
            <a:pPr lvl="1">
              <a:lnSpc>
                <a:spcPct val="100000"/>
              </a:lnSpc>
            </a:pPr>
            <a:r>
              <a:rPr lang="en-IN" sz="2400" dirty="0"/>
              <a:t>Critical reports</a:t>
            </a:r>
          </a:p>
          <a:p>
            <a:pPr lvl="1">
              <a:lnSpc>
                <a:spcPct val="100000"/>
              </a:lnSpc>
            </a:pPr>
            <a:r>
              <a:rPr lang="en-IN" sz="2400" dirty="0"/>
              <a:t>Biological reference </a:t>
            </a:r>
            <a:r>
              <a:rPr lang="en-IN" sz="2400" dirty="0" smtClean="0"/>
              <a:t>Intervals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71200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analytical (Cond.)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764145"/>
            <a:ext cx="7914086" cy="4545215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18-47% Errors happen in the post analytical phase </a:t>
            </a:r>
          </a:p>
          <a:p>
            <a:r>
              <a:rPr lang="en-IN" sz="2800" b="1" dirty="0" smtClean="0"/>
              <a:t>Data Archival</a:t>
            </a:r>
          </a:p>
          <a:p>
            <a:pPr lvl="1">
              <a:lnSpc>
                <a:spcPct val="100000"/>
              </a:lnSpc>
            </a:pPr>
            <a:r>
              <a:rPr lang="en-IN" sz="2800" dirty="0"/>
              <a:t>Lab Information System</a:t>
            </a:r>
          </a:p>
          <a:p>
            <a:pPr lvl="1">
              <a:lnSpc>
                <a:spcPct val="100000"/>
              </a:lnSpc>
            </a:pPr>
            <a:r>
              <a:rPr lang="en-IN" sz="2800" dirty="0"/>
              <a:t>Manual </a:t>
            </a:r>
            <a:r>
              <a:rPr lang="en-IN" sz="2800" dirty="0" smtClean="0"/>
              <a:t>Archival</a:t>
            </a:r>
          </a:p>
          <a:p>
            <a:pPr marL="128016" lvl="1" indent="0">
              <a:buClr>
                <a:srgbClr val="1CADE4"/>
              </a:buClr>
              <a:buSzPct val="100000"/>
              <a:buNone/>
            </a:pPr>
            <a:r>
              <a:rPr lang="en-IN" sz="2400" b="1" dirty="0" smtClean="0">
                <a:solidFill>
                  <a:prstClr val="black"/>
                </a:solidFill>
              </a:rPr>
              <a:t>Documentation</a:t>
            </a:r>
            <a:endParaRPr lang="en-IN" sz="2400" b="1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buSzPct val="100000"/>
            </a:pPr>
            <a:r>
              <a:rPr lang="en-IN" sz="2800" dirty="0" smtClean="0"/>
              <a:t>Availability of SOPs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800" dirty="0" smtClean="0"/>
              <a:t>Availability of Formats </a:t>
            </a:r>
          </a:p>
          <a:p>
            <a:pPr marL="128016" lvl="1" indent="0">
              <a:buClr>
                <a:srgbClr val="1CADE4"/>
              </a:buClr>
              <a:buSzPct val="100000"/>
              <a:buNone/>
            </a:pPr>
            <a:r>
              <a:rPr lang="en-IN" sz="2400" b="1" dirty="0">
                <a:solidFill>
                  <a:prstClr val="black"/>
                </a:solidFill>
              </a:rPr>
              <a:t>Staff Training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800" dirty="0"/>
              <a:t>Post analytical best practices sample discarding and data archival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800" dirty="0"/>
              <a:t>Non conformance tracking </a:t>
            </a:r>
          </a:p>
          <a:p>
            <a:pPr lvl="1">
              <a:lnSpc>
                <a:spcPct val="100000"/>
              </a:lnSpc>
              <a:buSzPct val="100000"/>
            </a:pPr>
            <a:endParaRPr lang="en-IN" sz="2800" dirty="0"/>
          </a:p>
          <a:p>
            <a:pPr marL="128016" lvl="1" indent="0">
              <a:lnSpc>
                <a:spcPct val="100000"/>
              </a:lnSpc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65807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7162800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435927" y="1810327"/>
            <a:ext cx="2410691" cy="15978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52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818" y="522503"/>
            <a:ext cx="6854639" cy="1148463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Process </a:t>
            </a:r>
            <a:r>
              <a:rPr lang="en-IN" dirty="0"/>
              <a:t>Workflow in a </a:t>
            </a:r>
            <a:r>
              <a:rPr lang="en-IN" dirty="0" smtClean="0"/>
              <a:t>Laboratory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1322" t="29657" r="21766" b="14949"/>
          <a:stretch/>
        </p:blipFill>
        <p:spPr>
          <a:xfrm>
            <a:off x="648818" y="1359243"/>
            <a:ext cx="7216027" cy="529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9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 Analytic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607126"/>
            <a:ext cx="7290055" cy="5250873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46- 68% of Laboratory Errors are pre-analytical </a:t>
            </a:r>
            <a:endParaRPr lang="en-IN" dirty="0"/>
          </a:p>
          <a:p>
            <a:r>
              <a:rPr lang="en-IN" b="1" dirty="0" smtClean="0"/>
              <a:t>Test Prescription:  </a:t>
            </a:r>
            <a:r>
              <a:rPr lang="en-IN" dirty="0" smtClean="0"/>
              <a:t>Manual/ Lab Information Systems</a:t>
            </a:r>
          </a:p>
          <a:p>
            <a:pPr lvl="1"/>
            <a:r>
              <a:rPr lang="en-IN" sz="2000" dirty="0" smtClean="0"/>
              <a:t>Test Request Form</a:t>
            </a:r>
          </a:p>
          <a:p>
            <a:pPr lvl="1"/>
            <a:r>
              <a:rPr lang="en-IN" sz="2000" dirty="0" smtClean="0"/>
              <a:t>Patient Identifiers</a:t>
            </a:r>
          </a:p>
          <a:p>
            <a:pPr marL="128016" lvl="1" indent="0">
              <a:buNone/>
            </a:pPr>
            <a:r>
              <a:rPr lang="en-IN" sz="2000" b="1" dirty="0" smtClean="0"/>
              <a:t>Test Registration: </a:t>
            </a:r>
            <a:r>
              <a:rPr lang="en-IN" sz="2000" dirty="0" smtClean="0"/>
              <a:t>Manual/ Lab </a:t>
            </a:r>
            <a:r>
              <a:rPr lang="en-IN" sz="2000" dirty="0"/>
              <a:t>Information </a:t>
            </a:r>
            <a:r>
              <a:rPr lang="en-IN" sz="2000" dirty="0" smtClean="0"/>
              <a:t>Systems</a:t>
            </a:r>
          </a:p>
          <a:p>
            <a:pPr lvl="1"/>
            <a:r>
              <a:rPr lang="en-IN" sz="2000" dirty="0" smtClean="0"/>
              <a:t>Demographics</a:t>
            </a:r>
          </a:p>
          <a:p>
            <a:pPr lvl="1"/>
            <a:r>
              <a:rPr lang="en-IN" sz="2000" dirty="0" smtClean="0"/>
              <a:t>Previous reports</a:t>
            </a:r>
          </a:p>
          <a:p>
            <a:pPr lvl="1"/>
            <a:r>
              <a:rPr lang="en-IN" sz="2000" dirty="0" smtClean="0"/>
              <a:t>Consent forms</a:t>
            </a:r>
            <a:endParaRPr lang="en-IN" sz="2000" dirty="0"/>
          </a:p>
          <a:p>
            <a:r>
              <a:rPr lang="en-IN" b="1" dirty="0" smtClean="0"/>
              <a:t>Sample Collection</a:t>
            </a:r>
            <a:r>
              <a:rPr lang="en-IN" dirty="0" smtClean="0"/>
              <a:t>: Premises/ PPEs/ Safe Collection Equipment/ PEP</a:t>
            </a:r>
          </a:p>
          <a:p>
            <a:pPr lvl="1"/>
            <a:r>
              <a:rPr lang="en-IN" sz="2000" dirty="0" smtClean="0"/>
              <a:t>Wrong labelling</a:t>
            </a:r>
          </a:p>
          <a:p>
            <a:pPr lvl="1"/>
            <a:r>
              <a:rPr lang="en-IN" sz="2000" dirty="0" smtClean="0"/>
              <a:t>Wrong tube</a:t>
            </a:r>
          </a:p>
          <a:p>
            <a:pPr lvl="1"/>
            <a:r>
              <a:rPr lang="en-IN" sz="2000" dirty="0" smtClean="0"/>
              <a:t>Haemolysis, compromised samples</a:t>
            </a:r>
          </a:p>
          <a:p>
            <a:pPr lvl="1"/>
            <a:r>
              <a:rPr lang="en-IN" sz="2000" dirty="0" smtClean="0"/>
              <a:t>Adverse events: patient/HCW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endParaRPr lang="en-IN" sz="2000" dirty="0"/>
          </a:p>
          <a:p>
            <a:pPr lvl="1"/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150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 Analytic (Contd.)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607127"/>
            <a:ext cx="7290055" cy="4864694"/>
          </a:xfrm>
        </p:spPr>
        <p:txBody>
          <a:bodyPr>
            <a:normAutofit fontScale="925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46- 68% of Laboratory Errors are pre-analytical </a:t>
            </a:r>
            <a:endParaRPr lang="en-IN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r>
              <a:rPr lang="en-IN" sz="2000" b="1" dirty="0" smtClean="0"/>
              <a:t>Sample Preparation</a:t>
            </a:r>
          </a:p>
          <a:p>
            <a:pPr lvl="1">
              <a:buSzPct val="100000"/>
            </a:pPr>
            <a:r>
              <a:rPr lang="en-IN" sz="2000" dirty="0" smtClean="0"/>
              <a:t>Sample </a:t>
            </a:r>
            <a:r>
              <a:rPr lang="en-IN" sz="2000" dirty="0"/>
              <a:t>Integrity: Wrong centrifuge speeds/ sample mix </a:t>
            </a:r>
            <a:r>
              <a:rPr lang="en-IN" sz="2000" dirty="0" smtClean="0"/>
              <a:t>up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r>
              <a:rPr lang="en-IN" sz="2000" b="1" dirty="0"/>
              <a:t>Sample Transportation</a:t>
            </a:r>
          </a:p>
          <a:p>
            <a:pPr lvl="1">
              <a:buSzPct val="100000"/>
            </a:pPr>
            <a:r>
              <a:rPr lang="en-IN" sz="2000" dirty="0"/>
              <a:t>Sample Integrity: no cold chain</a:t>
            </a:r>
          </a:p>
          <a:p>
            <a:pPr lvl="1">
              <a:buSzPct val="100000"/>
            </a:pPr>
            <a:r>
              <a:rPr lang="en-IN" sz="2000" dirty="0" smtClean="0"/>
              <a:t>Sample packing: </a:t>
            </a:r>
            <a:r>
              <a:rPr lang="en-IN" sz="2000" dirty="0"/>
              <a:t>Inadequate Packing </a:t>
            </a:r>
            <a:endParaRPr lang="en-IN" sz="2000" dirty="0" smtClean="0"/>
          </a:p>
          <a:p>
            <a:pPr marL="0" indent="-45720">
              <a:buNone/>
            </a:pPr>
            <a:r>
              <a:rPr lang="en-IN" sz="2200" b="1" dirty="0"/>
              <a:t>Documentation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100" dirty="0" smtClean="0"/>
              <a:t>Sample </a:t>
            </a:r>
            <a:r>
              <a:rPr lang="en-IN" sz="2100" dirty="0"/>
              <a:t>Collection </a:t>
            </a:r>
            <a:r>
              <a:rPr lang="en-IN" sz="2100" dirty="0" smtClean="0"/>
              <a:t>manual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100" dirty="0" smtClean="0"/>
              <a:t>Log books/Formats</a:t>
            </a:r>
            <a:endParaRPr lang="en-IN" sz="2100" dirty="0"/>
          </a:p>
          <a:p>
            <a:pPr marL="0" lvl="1" indent="-4572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IN" sz="2200" b="1" dirty="0"/>
              <a:t>Staff Training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400" dirty="0"/>
              <a:t>Pre-analytical best practices for sample integrity and safety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400" dirty="0"/>
              <a:t>Non conformance tracking </a:t>
            </a:r>
          </a:p>
          <a:p>
            <a:pPr lvl="1">
              <a:lnSpc>
                <a:spcPct val="100000"/>
              </a:lnSpc>
              <a:buSzPct val="100000"/>
            </a:pPr>
            <a:endParaRPr lang="en-IN" sz="2100" dirty="0"/>
          </a:p>
          <a:p>
            <a:pPr lvl="1">
              <a:buSzPct val="100000"/>
            </a:pPr>
            <a:endParaRPr lang="en-IN" sz="2000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endParaRPr lang="en-IN" sz="2000" dirty="0"/>
          </a:p>
          <a:p>
            <a:pPr lvl="1"/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052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Analytical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6" y="1773382"/>
            <a:ext cx="7310006" cy="4535978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rgbClr val="FF0000"/>
                </a:solidFill>
              </a:rPr>
              <a:t>7-13</a:t>
            </a:r>
            <a:r>
              <a:rPr lang="en-IN" sz="2800" b="1" dirty="0" smtClean="0">
                <a:solidFill>
                  <a:srgbClr val="FF0000"/>
                </a:solidFill>
              </a:rPr>
              <a:t>%* </a:t>
            </a:r>
            <a:r>
              <a:rPr lang="en-IN" sz="2800" b="1" dirty="0" smtClean="0">
                <a:solidFill>
                  <a:srgbClr val="FF0000"/>
                </a:solidFill>
              </a:rPr>
              <a:t>Errors</a:t>
            </a:r>
            <a:r>
              <a:rPr lang="en-IN" sz="2800" b="1" dirty="0">
                <a:solidFill>
                  <a:srgbClr val="FF0000"/>
                </a:solidFill>
              </a:rPr>
              <a:t> </a:t>
            </a:r>
            <a:r>
              <a:rPr lang="en-IN" sz="2800" b="1" dirty="0" smtClean="0">
                <a:solidFill>
                  <a:srgbClr val="FF0000"/>
                </a:solidFill>
              </a:rPr>
              <a:t>happen in analytical phase</a:t>
            </a:r>
          </a:p>
          <a:p>
            <a:r>
              <a:rPr lang="en-IN" sz="2800" b="1" dirty="0" smtClean="0"/>
              <a:t>Accommodation and Environment </a:t>
            </a:r>
          </a:p>
          <a:p>
            <a:pPr lvl="1"/>
            <a:r>
              <a:rPr lang="en-IN" sz="2800" dirty="0"/>
              <a:t>Temperature, humidity requirements</a:t>
            </a:r>
          </a:p>
          <a:p>
            <a:pPr lvl="1"/>
            <a:r>
              <a:rPr lang="en-IN" sz="2800" dirty="0" smtClean="0"/>
              <a:t>Electrical requirement </a:t>
            </a:r>
            <a:endParaRPr lang="en-IN" sz="2800" dirty="0"/>
          </a:p>
          <a:p>
            <a:pPr lvl="1"/>
            <a:r>
              <a:rPr lang="en-IN" sz="2800" dirty="0"/>
              <a:t>Water Quality </a:t>
            </a:r>
            <a:endParaRPr lang="en-IN" sz="2800" dirty="0" smtClean="0"/>
          </a:p>
          <a:p>
            <a:pPr marL="128016" lvl="1" indent="0">
              <a:buNone/>
            </a:pPr>
            <a:r>
              <a:rPr lang="en-IN" sz="2800" b="1" dirty="0" smtClean="0"/>
              <a:t>Equipment Management </a:t>
            </a:r>
          </a:p>
          <a:p>
            <a:pPr lvl="1"/>
            <a:r>
              <a:rPr lang="en-IN" sz="2800" dirty="0"/>
              <a:t>Daily maintenance</a:t>
            </a:r>
          </a:p>
          <a:p>
            <a:pPr lvl="1"/>
            <a:r>
              <a:rPr lang="en-IN" sz="2800" dirty="0"/>
              <a:t>AMC/CMC</a:t>
            </a:r>
          </a:p>
          <a:p>
            <a:pPr lvl="1"/>
            <a:r>
              <a:rPr lang="en-IN" sz="2800" dirty="0" smtClean="0"/>
              <a:t>Calibration/Calibration verification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736370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Analytical (Contd.)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6" y="1773382"/>
            <a:ext cx="7310006" cy="4535978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IN" sz="2800" b="1" dirty="0" smtClean="0">
                <a:solidFill>
                  <a:srgbClr val="FF0000"/>
                </a:solidFill>
              </a:rPr>
              <a:t>7-13% Errors</a:t>
            </a:r>
            <a:r>
              <a:rPr lang="en-IN" sz="2800" b="1" dirty="0">
                <a:solidFill>
                  <a:srgbClr val="FF0000"/>
                </a:solidFill>
              </a:rPr>
              <a:t> </a:t>
            </a:r>
            <a:r>
              <a:rPr lang="en-IN" sz="2800" b="1" dirty="0" smtClean="0">
                <a:solidFill>
                  <a:srgbClr val="FF0000"/>
                </a:solidFill>
              </a:rPr>
              <a:t>happen in analytical phase</a:t>
            </a:r>
          </a:p>
          <a:p>
            <a:r>
              <a:rPr lang="en-IN" sz="2800" b="1" dirty="0" smtClean="0"/>
              <a:t>Reagent</a:t>
            </a:r>
          </a:p>
          <a:p>
            <a:pPr lvl="1"/>
            <a:r>
              <a:rPr lang="en-IN" sz="2800" dirty="0" smtClean="0"/>
              <a:t>Fitness for purpose </a:t>
            </a:r>
          </a:p>
          <a:p>
            <a:pPr lvl="1"/>
            <a:r>
              <a:rPr lang="en-IN" sz="2800" dirty="0" smtClean="0"/>
              <a:t>Storage requirement</a:t>
            </a:r>
          </a:p>
          <a:p>
            <a:pPr lvl="1"/>
            <a:r>
              <a:rPr lang="en-IN" sz="2800" dirty="0" smtClean="0"/>
              <a:t>Lot to lot verification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IN" sz="2800" b="1" dirty="0" smtClean="0"/>
              <a:t>Internal </a:t>
            </a:r>
            <a:r>
              <a:rPr lang="en-IN" sz="2800" b="1" dirty="0"/>
              <a:t>Quality </a:t>
            </a:r>
            <a:r>
              <a:rPr lang="en-IN" sz="2800" b="1" dirty="0" smtClean="0"/>
              <a:t>Controls</a:t>
            </a:r>
          </a:p>
          <a:p>
            <a:pPr lvl="1">
              <a:buSzPct val="100000"/>
            </a:pPr>
            <a:r>
              <a:rPr lang="en-IN" sz="2800" dirty="0"/>
              <a:t>Control </a:t>
            </a:r>
            <a:r>
              <a:rPr lang="en-IN" sz="2800" dirty="0" smtClean="0"/>
              <a:t>materials: retained patient sample/commercially purchased/ in-house</a:t>
            </a:r>
            <a:endParaRPr lang="en-IN" sz="2800" dirty="0"/>
          </a:p>
          <a:p>
            <a:pPr lvl="1">
              <a:buSzPct val="100000"/>
            </a:pPr>
            <a:r>
              <a:rPr lang="en-IN" sz="2800" dirty="0" smtClean="0"/>
              <a:t>Review and trend analysis: Daily/Monthly/quarterly/six monthly/annually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87658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Analytical (Cond.)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6" y="1773382"/>
            <a:ext cx="7310006" cy="4535978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solidFill>
                  <a:srgbClr val="FF0000"/>
                </a:solidFill>
              </a:rPr>
              <a:t>7-13% Errors</a:t>
            </a:r>
            <a:r>
              <a:rPr lang="en-IN" sz="2800" b="1" dirty="0">
                <a:solidFill>
                  <a:srgbClr val="FF0000"/>
                </a:solidFill>
              </a:rPr>
              <a:t> </a:t>
            </a:r>
            <a:r>
              <a:rPr lang="en-IN" sz="2800" b="1" dirty="0" smtClean="0">
                <a:solidFill>
                  <a:srgbClr val="FF0000"/>
                </a:solidFill>
              </a:rPr>
              <a:t>happen in analytical phase</a:t>
            </a:r>
          </a:p>
          <a:p>
            <a:r>
              <a:rPr lang="en-IN" sz="2800" b="1" dirty="0" smtClean="0"/>
              <a:t>External Quality Assurance</a:t>
            </a:r>
          </a:p>
          <a:p>
            <a:pPr lvl="1"/>
            <a:r>
              <a:rPr lang="en-IN" sz="2800" dirty="0"/>
              <a:t>Participation in EQA</a:t>
            </a:r>
          </a:p>
          <a:p>
            <a:pPr lvl="1"/>
            <a:r>
              <a:rPr lang="en-IN" sz="2800" dirty="0"/>
              <a:t>Corrective </a:t>
            </a:r>
            <a:r>
              <a:rPr lang="en-IN" sz="2800" dirty="0" smtClean="0"/>
              <a:t>actions</a:t>
            </a:r>
          </a:p>
          <a:p>
            <a:pPr marL="128016" lvl="1" indent="0">
              <a:buNone/>
            </a:pPr>
            <a:r>
              <a:rPr lang="en-IN" sz="2800" b="1" dirty="0" smtClean="0"/>
              <a:t>Documentation</a:t>
            </a:r>
          </a:p>
          <a:p>
            <a:pPr lvl="1"/>
            <a:r>
              <a:rPr lang="en-IN" sz="2800" dirty="0"/>
              <a:t>Availability of SOPs</a:t>
            </a:r>
          </a:p>
          <a:p>
            <a:pPr lvl="1"/>
            <a:r>
              <a:rPr lang="en-IN" sz="2800" dirty="0"/>
              <a:t>Availability of </a:t>
            </a:r>
            <a:r>
              <a:rPr lang="en-IN" sz="2800" dirty="0" smtClean="0"/>
              <a:t>formats</a:t>
            </a:r>
            <a:endParaRPr lang="en-IN" sz="2800" dirty="0"/>
          </a:p>
          <a:p>
            <a:pPr marL="128016" lvl="1" indent="0">
              <a:buSzPct val="100000"/>
              <a:buNone/>
            </a:pPr>
            <a:r>
              <a:rPr lang="en-IN" sz="2800" b="1" dirty="0"/>
              <a:t>Staff Training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800" dirty="0" smtClean="0"/>
              <a:t>Analytical standard practices and </a:t>
            </a:r>
            <a:r>
              <a:rPr lang="en-IN" sz="2800" dirty="0"/>
              <a:t>safety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IN" sz="2800" dirty="0"/>
              <a:t>Non conformance tracking </a:t>
            </a:r>
          </a:p>
          <a:p>
            <a:pPr marL="128016" lvl="1" indent="0">
              <a:buNone/>
            </a:pP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70885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analytical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93035"/>
            <a:ext cx="7290055" cy="4023360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solidFill>
                  <a:srgbClr val="FF0000"/>
                </a:solidFill>
              </a:rPr>
              <a:t>18-47% Errors happen in the post analytical phase </a:t>
            </a:r>
          </a:p>
          <a:p>
            <a:r>
              <a:rPr lang="en-IN" sz="2800" b="1" dirty="0" smtClean="0"/>
              <a:t>Retention of samples</a:t>
            </a:r>
          </a:p>
          <a:p>
            <a:pPr lvl="1"/>
            <a:r>
              <a:rPr lang="en-IN" sz="2800" dirty="0"/>
              <a:t>For repeat testing</a:t>
            </a:r>
          </a:p>
          <a:p>
            <a:pPr lvl="1"/>
            <a:r>
              <a:rPr lang="en-IN" sz="2800" dirty="0"/>
              <a:t>Validation of retained samples</a:t>
            </a:r>
          </a:p>
          <a:p>
            <a:r>
              <a:rPr lang="en-IN" sz="2800" b="1" dirty="0" smtClean="0"/>
              <a:t>Discarding of samples</a:t>
            </a:r>
          </a:p>
          <a:p>
            <a:pPr lvl="1"/>
            <a:r>
              <a:rPr lang="en-IN" sz="2800" dirty="0"/>
              <a:t>Following Bio medical waste management rules</a:t>
            </a:r>
          </a:p>
          <a:p>
            <a:pPr lvl="1"/>
            <a:r>
              <a:rPr lang="en-IN" sz="2800" dirty="0"/>
              <a:t>Solid waste and liquid waste </a:t>
            </a:r>
          </a:p>
          <a:p>
            <a:pPr lvl="1"/>
            <a:r>
              <a:rPr lang="en-IN" sz="2800" dirty="0"/>
              <a:t>Safety to workers, users, environment </a:t>
            </a:r>
          </a:p>
        </p:txBody>
      </p:sp>
    </p:spTree>
    <p:extLst>
      <p:ext uri="{BB962C8B-B14F-4D97-AF65-F5344CB8AC3E}">
        <p14:creationId xmlns:p14="http://schemas.microsoft.com/office/powerpoint/2010/main" val="1777569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4359</TotalTime>
  <Words>380</Words>
  <Application>Microsoft Office PowerPoint</Application>
  <PresentationFormat>On-screen Show (4:3)</PresentationFormat>
  <Paragraphs>98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Integral</vt:lpstr>
      <vt:lpstr>Process Control </vt:lpstr>
      <vt:lpstr>PowerPoint Presentation</vt:lpstr>
      <vt:lpstr>Process Workflow in a Laboratory</vt:lpstr>
      <vt:lpstr>Pre Analytic</vt:lpstr>
      <vt:lpstr>Pre Analytic (Contd.)</vt:lpstr>
      <vt:lpstr>Analytical</vt:lpstr>
      <vt:lpstr>Analytical (Contd.)</vt:lpstr>
      <vt:lpstr>Analytical (Cond.)</vt:lpstr>
      <vt:lpstr>Post analytical </vt:lpstr>
      <vt:lpstr>Post analytical (Contd.)</vt:lpstr>
      <vt:lpstr>Post analytical (Cond.)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Control</dc:title>
  <dc:creator>Chhavi Garg</dc:creator>
  <cp:lastModifiedBy>Dr. Anu George</cp:lastModifiedBy>
  <cp:revision>35</cp:revision>
  <dcterms:created xsi:type="dcterms:W3CDTF">2017-09-28T13:21:13Z</dcterms:created>
  <dcterms:modified xsi:type="dcterms:W3CDTF">2018-03-23T07:49:41Z</dcterms:modified>
</cp:coreProperties>
</file>