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264" r:id="rId6"/>
    <p:sldId id="296" r:id="rId7"/>
    <p:sldId id="306" r:id="rId8"/>
    <p:sldId id="300" r:id="rId9"/>
    <p:sldId id="301" r:id="rId10"/>
    <p:sldId id="284" r:id="rId11"/>
    <p:sldId id="285" r:id="rId12"/>
    <p:sldId id="283" r:id="rId13"/>
    <p:sldId id="297" r:id="rId14"/>
    <p:sldId id="298" r:id="rId15"/>
    <p:sldId id="262" r:id="rId16"/>
    <p:sldId id="267" r:id="rId17"/>
    <p:sldId id="268" r:id="rId18"/>
    <p:sldId id="269" r:id="rId19"/>
    <p:sldId id="265" r:id="rId20"/>
    <p:sldId id="263" r:id="rId21"/>
    <p:sldId id="258" r:id="rId22"/>
    <p:sldId id="259" r:id="rId23"/>
    <p:sldId id="260" r:id="rId24"/>
    <p:sldId id="261" r:id="rId25"/>
    <p:sldId id="303" r:id="rId26"/>
    <p:sldId id="302" r:id="rId27"/>
    <p:sldId id="272" r:id="rId28"/>
    <p:sldId id="304" r:id="rId29"/>
    <p:sldId id="276" r:id="rId30"/>
    <p:sldId id="277" r:id="rId31"/>
    <p:sldId id="274" r:id="rId32"/>
    <p:sldId id="275" r:id="rId33"/>
    <p:sldId id="287" r:id="rId34"/>
    <p:sldId id="290" r:id="rId35"/>
    <p:sldId id="289" r:id="rId36"/>
    <p:sldId id="291" r:id="rId37"/>
    <p:sldId id="292" r:id="rId38"/>
    <p:sldId id="279" r:id="rId39"/>
    <p:sldId id="280" r:id="rId40"/>
    <p:sldId id="278" r:id="rId41"/>
    <p:sldId id="281" r:id="rId42"/>
    <p:sldId id="305" r:id="rId43"/>
    <p:sldId id="28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u George" initials="A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4" autoAdjust="0"/>
    <p:restoredTop sz="93060" autoAdjust="0"/>
  </p:normalViewPr>
  <p:slideViewPr>
    <p:cSldViewPr>
      <p:cViewPr varScale="1">
        <p:scale>
          <a:sx n="68" d="100"/>
          <a:sy n="68" d="100"/>
        </p:scale>
        <p:origin x="-142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29226-AAF5-4D45-A2E8-60EB6D3445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797A0-569B-4C82-95F3-C7833DF832BE}">
      <dgm:prSet phldrT="[Text]"/>
      <dgm:spPr/>
      <dgm:t>
        <a:bodyPr/>
        <a:lstStyle/>
        <a:p>
          <a:r>
            <a:rPr lang="en-US" dirty="0" smtClean="0"/>
            <a:t>MSDS</a:t>
          </a:r>
          <a:endParaRPr lang="en-US" dirty="0"/>
        </a:p>
      </dgm:t>
    </dgm:pt>
    <dgm:pt modelId="{FB4A78FC-D999-41DE-B281-599FFFD279CC}" type="parTrans" cxnId="{7B0BDD1D-D8E0-416C-91A0-E4E8B6A0CB48}">
      <dgm:prSet/>
      <dgm:spPr/>
      <dgm:t>
        <a:bodyPr/>
        <a:lstStyle/>
        <a:p>
          <a:endParaRPr lang="en-US"/>
        </a:p>
      </dgm:t>
    </dgm:pt>
    <dgm:pt modelId="{2B5FC31F-71F7-4302-BBE7-74C77935097A}" type="sibTrans" cxnId="{7B0BDD1D-D8E0-416C-91A0-E4E8B6A0CB48}">
      <dgm:prSet/>
      <dgm:spPr/>
      <dgm:t>
        <a:bodyPr/>
        <a:lstStyle/>
        <a:p>
          <a:endParaRPr lang="en-US"/>
        </a:p>
      </dgm:t>
    </dgm:pt>
    <dgm:pt modelId="{BE92B712-9269-4461-AFE6-C4D11FD90C9B}">
      <dgm:prSet phldrT="[Text]"/>
      <dgm:spPr/>
      <dgm:t>
        <a:bodyPr/>
        <a:lstStyle/>
        <a:p>
          <a:r>
            <a:rPr lang="en-US" dirty="0" smtClean="0"/>
            <a:t>LABELS</a:t>
          </a:r>
          <a:endParaRPr lang="en-US" dirty="0"/>
        </a:p>
      </dgm:t>
    </dgm:pt>
    <dgm:pt modelId="{2A6DF14E-CD39-4FCF-BA3D-5750FAF936BE}" type="parTrans" cxnId="{9D65809A-A79A-4929-B344-6D28F50D57B8}">
      <dgm:prSet/>
      <dgm:spPr/>
      <dgm:t>
        <a:bodyPr/>
        <a:lstStyle/>
        <a:p>
          <a:endParaRPr lang="en-US"/>
        </a:p>
      </dgm:t>
    </dgm:pt>
    <dgm:pt modelId="{7761CC92-631F-4413-BF0E-ACED30801338}" type="sibTrans" cxnId="{9D65809A-A79A-4929-B344-6D28F50D57B8}">
      <dgm:prSet/>
      <dgm:spPr/>
      <dgm:t>
        <a:bodyPr/>
        <a:lstStyle/>
        <a:p>
          <a:endParaRPr lang="en-US"/>
        </a:p>
      </dgm:t>
    </dgm:pt>
    <dgm:pt modelId="{8A2738CC-EB25-4503-BF9D-AD51D1DA4E18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GHS</a:t>
          </a:r>
          <a:r>
            <a:rPr lang="en-US" dirty="0" smtClean="0"/>
            <a:t> (Globally Harmonized System of classification and labeling of Chemicals) Hazard and Precautions phrases: </a:t>
          </a:r>
        </a:p>
        <a:p>
          <a:r>
            <a:rPr lang="en-US" b="1" dirty="0" smtClean="0"/>
            <a:t>H and P Phrases</a:t>
          </a:r>
        </a:p>
      </dgm:t>
    </dgm:pt>
    <dgm:pt modelId="{2F0DBEAA-CACA-4417-A8E4-17A46BC588E6}" type="parTrans" cxnId="{CC89E8F3-C415-4A69-B812-9A2C60F89B56}">
      <dgm:prSet/>
      <dgm:spPr/>
      <dgm:t>
        <a:bodyPr/>
        <a:lstStyle/>
        <a:p>
          <a:endParaRPr lang="en-US"/>
        </a:p>
      </dgm:t>
    </dgm:pt>
    <dgm:pt modelId="{84EFD20B-1288-41FC-8A12-5973FCDE4733}" type="sibTrans" cxnId="{CC89E8F3-C415-4A69-B812-9A2C60F89B56}">
      <dgm:prSet/>
      <dgm:spPr/>
      <dgm:t>
        <a:bodyPr/>
        <a:lstStyle/>
        <a:p>
          <a:endParaRPr lang="en-US"/>
        </a:p>
      </dgm:t>
    </dgm:pt>
    <dgm:pt modelId="{BC7FA845-43BE-454B-8B6F-67114271C038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Risk and Safety phrases: </a:t>
          </a:r>
        </a:p>
        <a:p>
          <a:r>
            <a:rPr lang="en-US" b="1" dirty="0" smtClean="0"/>
            <a:t>R and S Phrases</a:t>
          </a:r>
          <a:r>
            <a:rPr lang="en-US" dirty="0" smtClean="0"/>
            <a:t>. </a:t>
          </a:r>
        </a:p>
        <a:p>
          <a:r>
            <a:rPr lang="en-US" dirty="0" smtClean="0"/>
            <a:t>(are being phased out in favor of  H and P Phrases of GHS)</a:t>
          </a:r>
        </a:p>
      </dgm:t>
    </dgm:pt>
    <dgm:pt modelId="{E16EBAFD-656A-422D-BF12-319E80D1F221}" type="parTrans" cxnId="{97D0960F-5660-458B-8406-77E74F20DAC2}">
      <dgm:prSet/>
      <dgm:spPr/>
      <dgm:t>
        <a:bodyPr/>
        <a:lstStyle/>
        <a:p>
          <a:endParaRPr lang="en-US"/>
        </a:p>
      </dgm:t>
    </dgm:pt>
    <dgm:pt modelId="{9F43E6C4-A079-423A-966F-1BC659A573C6}" type="sibTrans" cxnId="{97D0960F-5660-458B-8406-77E74F20DAC2}">
      <dgm:prSet/>
      <dgm:spPr/>
      <dgm:t>
        <a:bodyPr/>
        <a:lstStyle/>
        <a:p>
          <a:endParaRPr lang="en-US"/>
        </a:p>
      </dgm:t>
    </dgm:pt>
    <dgm:pt modelId="{2783ED2A-6219-426E-B932-C4F5CF30344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Hazard</a:t>
          </a:r>
          <a:r>
            <a:rPr lang="en-US" baseline="0" dirty="0" smtClean="0"/>
            <a:t>  Communications; Verbal</a:t>
          </a:r>
          <a:endParaRPr lang="en-US" dirty="0"/>
        </a:p>
      </dgm:t>
    </dgm:pt>
    <dgm:pt modelId="{308763FF-E9F1-4A67-A8C0-9A1D169CEF3F}" type="parTrans" cxnId="{5F7137F9-BCF1-496F-9786-DEB1443B6691}">
      <dgm:prSet/>
      <dgm:spPr/>
      <dgm:t>
        <a:bodyPr/>
        <a:lstStyle/>
        <a:p>
          <a:endParaRPr lang="en-US"/>
        </a:p>
      </dgm:t>
    </dgm:pt>
    <dgm:pt modelId="{58C27187-167C-4027-ACDA-AEB1A82AE2F9}" type="sibTrans" cxnId="{5F7137F9-BCF1-496F-9786-DEB1443B6691}">
      <dgm:prSet/>
      <dgm:spPr/>
      <dgm:t>
        <a:bodyPr/>
        <a:lstStyle/>
        <a:p>
          <a:endParaRPr lang="en-US"/>
        </a:p>
      </dgm:t>
    </dgm:pt>
    <dgm:pt modelId="{3B10013E-0DDE-4DE5-90F0-786020AB11DE}" type="pres">
      <dgm:prSet presAssocID="{27E29226-AAF5-4D45-A2E8-60EB6D3445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42C25-4C26-43DE-817B-B0E862DD8270}" type="pres">
      <dgm:prSet presAssocID="{BC8797A0-569B-4C82-95F3-C7833DF832BE}" presName="node" presStyleLbl="node1" presStyleIdx="0" presStyleCnt="5" custScaleY="27862" custLinFactNeighborX="2710" custLinFactNeighborY="47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226B8-CCC4-48E8-82C1-B2D8F8506CB6}" type="pres">
      <dgm:prSet presAssocID="{2B5FC31F-71F7-4302-BBE7-74C77935097A}" presName="sibTrans" presStyleCnt="0"/>
      <dgm:spPr/>
    </dgm:pt>
    <dgm:pt modelId="{A6503BB4-FA85-482F-AAD0-2BCF8F107745}" type="pres">
      <dgm:prSet presAssocID="{BE92B712-9269-4461-AFE6-C4D11FD90C9B}" presName="node" presStyleLbl="node1" presStyleIdx="1" presStyleCnt="5" custScaleY="30486" custLinFactNeighborX="901" custLinFactNeighborY="49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70680-21F4-4E74-9CE1-3B4CDAD699EC}" type="pres">
      <dgm:prSet presAssocID="{7761CC92-631F-4413-BF0E-ACED30801338}" presName="sibTrans" presStyleCnt="0"/>
      <dgm:spPr/>
    </dgm:pt>
    <dgm:pt modelId="{50E17BE3-1B5F-43B8-B6E1-88A7DB067541}" type="pres">
      <dgm:prSet presAssocID="{BC7FA845-43BE-454B-8B6F-67114271C038}" presName="node" presStyleLbl="node1" presStyleIdx="2" presStyleCnt="5" custScaleY="158348" custLinFactX="8934" custLinFactNeighborX="100000" custLinFactNeighborY="40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A25EB-F069-4DE1-BF7E-35CBB01E1124}" type="pres">
      <dgm:prSet presAssocID="{9F43E6C4-A079-423A-966F-1BC659A573C6}" presName="sibTrans" presStyleCnt="0"/>
      <dgm:spPr/>
    </dgm:pt>
    <dgm:pt modelId="{27DA7E93-57C6-4C47-A6A3-99B65EBB862F}" type="pres">
      <dgm:prSet presAssocID="{8A2738CC-EB25-4503-BF9D-AD51D1DA4E18}" presName="node" presStyleLbl="node1" presStyleIdx="3" presStyleCnt="5" custScaleY="159323" custLinFactX="-7290" custLinFactNeighborX="-100000" custLinFactNeighborY="41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93050-B860-4E13-A69F-7E153382B363}" type="pres">
      <dgm:prSet presAssocID="{84EFD20B-1288-41FC-8A12-5973FCDE4733}" presName="sibTrans" presStyleCnt="0"/>
      <dgm:spPr/>
    </dgm:pt>
    <dgm:pt modelId="{1C045604-ABBF-458D-BF04-CE9F4AC11FD8}" type="pres">
      <dgm:prSet presAssocID="{2783ED2A-6219-426E-B932-C4F5CF303445}" presName="node" presStyleLbl="node1" presStyleIdx="4" presStyleCnt="5" custScaleX="212448" custScaleY="30486" custLinFactY="-100000" custLinFactNeighborX="3934" custLinFactNeighborY="-123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7137F9-BCF1-496F-9786-DEB1443B6691}" srcId="{27E29226-AAF5-4D45-A2E8-60EB6D344595}" destId="{2783ED2A-6219-426E-B932-C4F5CF303445}" srcOrd="4" destOrd="0" parTransId="{308763FF-E9F1-4A67-A8C0-9A1D169CEF3F}" sibTransId="{58C27187-167C-4027-ACDA-AEB1A82AE2F9}"/>
    <dgm:cxn modelId="{7FC1A973-2CA0-4E98-9C0C-7F3EB9020218}" type="presOf" srcId="{8A2738CC-EB25-4503-BF9D-AD51D1DA4E18}" destId="{27DA7E93-57C6-4C47-A6A3-99B65EBB862F}" srcOrd="0" destOrd="0" presId="urn:microsoft.com/office/officeart/2005/8/layout/default"/>
    <dgm:cxn modelId="{CD5DE495-2A2D-4B80-8492-FC2428190D7A}" type="presOf" srcId="{BE92B712-9269-4461-AFE6-C4D11FD90C9B}" destId="{A6503BB4-FA85-482F-AAD0-2BCF8F107745}" srcOrd="0" destOrd="0" presId="urn:microsoft.com/office/officeart/2005/8/layout/default"/>
    <dgm:cxn modelId="{B98FA7E8-98AC-4172-AFCD-B9923D14B474}" type="presOf" srcId="{27E29226-AAF5-4D45-A2E8-60EB6D344595}" destId="{3B10013E-0DDE-4DE5-90F0-786020AB11DE}" srcOrd="0" destOrd="0" presId="urn:microsoft.com/office/officeart/2005/8/layout/default"/>
    <dgm:cxn modelId="{7B0BDD1D-D8E0-416C-91A0-E4E8B6A0CB48}" srcId="{27E29226-AAF5-4D45-A2E8-60EB6D344595}" destId="{BC8797A0-569B-4C82-95F3-C7833DF832BE}" srcOrd="0" destOrd="0" parTransId="{FB4A78FC-D999-41DE-B281-599FFFD279CC}" sibTransId="{2B5FC31F-71F7-4302-BBE7-74C77935097A}"/>
    <dgm:cxn modelId="{97D0960F-5660-458B-8406-77E74F20DAC2}" srcId="{27E29226-AAF5-4D45-A2E8-60EB6D344595}" destId="{BC7FA845-43BE-454B-8B6F-67114271C038}" srcOrd="2" destOrd="0" parTransId="{E16EBAFD-656A-422D-BF12-319E80D1F221}" sibTransId="{9F43E6C4-A079-423A-966F-1BC659A573C6}"/>
    <dgm:cxn modelId="{CC89E8F3-C415-4A69-B812-9A2C60F89B56}" srcId="{27E29226-AAF5-4D45-A2E8-60EB6D344595}" destId="{8A2738CC-EB25-4503-BF9D-AD51D1DA4E18}" srcOrd="3" destOrd="0" parTransId="{2F0DBEAA-CACA-4417-A8E4-17A46BC588E6}" sibTransId="{84EFD20B-1288-41FC-8A12-5973FCDE4733}"/>
    <dgm:cxn modelId="{9D65809A-A79A-4929-B344-6D28F50D57B8}" srcId="{27E29226-AAF5-4D45-A2E8-60EB6D344595}" destId="{BE92B712-9269-4461-AFE6-C4D11FD90C9B}" srcOrd="1" destOrd="0" parTransId="{2A6DF14E-CD39-4FCF-BA3D-5750FAF936BE}" sibTransId="{7761CC92-631F-4413-BF0E-ACED30801338}"/>
    <dgm:cxn modelId="{47317FBC-7AF7-40CF-AFF5-0D2DD8F82254}" type="presOf" srcId="{BC8797A0-569B-4C82-95F3-C7833DF832BE}" destId="{3A142C25-4C26-43DE-817B-B0E862DD8270}" srcOrd="0" destOrd="0" presId="urn:microsoft.com/office/officeart/2005/8/layout/default"/>
    <dgm:cxn modelId="{25E25117-BDD0-4F2A-8DFC-ED3FC90DFD40}" type="presOf" srcId="{2783ED2A-6219-426E-B932-C4F5CF303445}" destId="{1C045604-ABBF-458D-BF04-CE9F4AC11FD8}" srcOrd="0" destOrd="0" presId="urn:microsoft.com/office/officeart/2005/8/layout/default"/>
    <dgm:cxn modelId="{509181BC-7940-4DC3-BA38-F28D5E18E0FA}" type="presOf" srcId="{BC7FA845-43BE-454B-8B6F-67114271C038}" destId="{50E17BE3-1B5F-43B8-B6E1-88A7DB067541}" srcOrd="0" destOrd="0" presId="urn:microsoft.com/office/officeart/2005/8/layout/default"/>
    <dgm:cxn modelId="{B7D13002-735C-43B6-9FD7-CAC3B25EAFF5}" type="presParOf" srcId="{3B10013E-0DDE-4DE5-90F0-786020AB11DE}" destId="{3A142C25-4C26-43DE-817B-B0E862DD8270}" srcOrd="0" destOrd="0" presId="urn:microsoft.com/office/officeart/2005/8/layout/default"/>
    <dgm:cxn modelId="{6BF19056-1A64-4BD3-9351-D102A1DA8A25}" type="presParOf" srcId="{3B10013E-0DDE-4DE5-90F0-786020AB11DE}" destId="{E53226B8-CCC4-48E8-82C1-B2D8F8506CB6}" srcOrd="1" destOrd="0" presId="urn:microsoft.com/office/officeart/2005/8/layout/default"/>
    <dgm:cxn modelId="{F0F137C5-CCE6-47F1-8631-D0A7598E362F}" type="presParOf" srcId="{3B10013E-0DDE-4DE5-90F0-786020AB11DE}" destId="{A6503BB4-FA85-482F-AAD0-2BCF8F107745}" srcOrd="2" destOrd="0" presId="urn:microsoft.com/office/officeart/2005/8/layout/default"/>
    <dgm:cxn modelId="{84E103F7-FB83-4F30-B570-40CA431F4D3A}" type="presParOf" srcId="{3B10013E-0DDE-4DE5-90F0-786020AB11DE}" destId="{9D470680-21F4-4E74-9CE1-3B4CDAD699EC}" srcOrd="3" destOrd="0" presId="urn:microsoft.com/office/officeart/2005/8/layout/default"/>
    <dgm:cxn modelId="{B66B4547-C583-4DD7-8653-93F8CFC2DE6E}" type="presParOf" srcId="{3B10013E-0DDE-4DE5-90F0-786020AB11DE}" destId="{50E17BE3-1B5F-43B8-B6E1-88A7DB067541}" srcOrd="4" destOrd="0" presId="urn:microsoft.com/office/officeart/2005/8/layout/default"/>
    <dgm:cxn modelId="{6543E040-620E-4D04-A77C-9E973DF3585E}" type="presParOf" srcId="{3B10013E-0DDE-4DE5-90F0-786020AB11DE}" destId="{8DEA25EB-F069-4DE1-BF7E-35CBB01E1124}" srcOrd="5" destOrd="0" presId="urn:microsoft.com/office/officeart/2005/8/layout/default"/>
    <dgm:cxn modelId="{1EE2D788-95FB-4441-95AB-83327652BE3D}" type="presParOf" srcId="{3B10013E-0DDE-4DE5-90F0-786020AB11DE}" destId="{27DA7E93-57C6-4C47-A6A3-99B65EBB862F}" srcOrd="6" destOrd="0" presId="urn:microsoft.com/office/officeart/2005/8/layout/default"/>
    <dgm:cxn modelId="{E385ED46-A9EA-4A3F-91A9-C45C1F0C54BF}" type="presParOf" srcId="{3B10013E-0DDE-4DE5-90F0-786020AB11DE}" destId="{4E293050-B860-4E13-A69F-7E153382B363}" srcOrd="7" destOrd="0" presId="urn:microsoft.com/office/officeart/2005/8/layout/default"/>
    <dgm:cxn modelId="{5B417ACD-58BE-490E-8E75-C11F1890D044}" type="presParOf" srcId="{3B10013E-0DDE-4DE5-90F0-786020AB11DE}" destId="{1C045604-ABBF-458D-BF04-CE9F4AC11FD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CE722-0080-47D0-BB09-7D0CE683A2C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1BA1259-9899-42DF-BE69-6F30904E5F3C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Pictograms (GHS, EU Directive..)</a:t>
          </a:r>
        </a:p>
      </dgm:t>
    </dgm:pt>
    <dgm:pt modelId="{A6B56AC9-248B-47B5-A6F0-8ADA2D9752E5}" type="parTrans" cxnId="{03165675-B8BE-47D4-9391-6CAA0AA33546}">
      <dgm:prSet/>
      <dgm:spPr/>
      <dgm:t>
        <a:bodyPr/>
        <a:lstStyle/>
        <a:p>
          <a:endParaRPr lang="en-US"/>
        </a:p>
      </dgm:t>
    </dgm:pt>
    <dgm:pt modelId="{1C192AC5-5D62-499D-977B-E2008D11FBD0}" type="sibTrans" cxnId="{03165675-B8BE-47D4-9391-6CAA0AA33546}">
      <dgm:prSet/>
      <dgm:spPr/>
      <dgm:t>
        <a:bodyPr/>
        <a:lstStyle/>
        <a:p>
          <a:endParaRPr lang="en-US"/>
        </a:p>
      </dgm:t>
    </dgm:pt>
    <dgm:pt modelId="{FF62BF10-B7A8-4AEA-9981-94CB2A1711D9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mtClean="0"/>
            <a:t>NFPA (National Fire Protection Association) Diamond </a:t>
          </a:r>
          <a:endParaRPr lang="en-US" b="1" dirty="0" smtClean="0"/>
        </a:p>
      </dgm:t>
    </dgm:pt>
    <dgm:pt modelId="{353E327F-2A2D-4FD9-9BA9-91B6D5A76DF3}" type="parTrans" cxnId="{3B55E68C-D8E5-47C5-868A-9FB371EDED04}">
      <dgm:prSet/>
      <dgm:spPr/>
      <dgm:t>
        <a:bodyPr/>
        <a:lstStyle/>
        <a:p>
          <a:endParaRPr lang="en-US"/>
        </a:p>
      </dgm:t>
    </dgm:pt>
    <dgm:pt modelId="{39426459-7EC6-4545-99AC-747342E1DD79}" type="sibTrans" cxnId="{3B55E68C-D8E5-47C5-868A-9FB371EDED04}">
      <dgm:prSet/>
      <dgm:spPr/>
      <dgm:t>
        <a:bodyPr/>
        <a:lstStyle/>
        <a:p>
          <a:endParaRPr lang="en-US"/>
        </a:p>
      </dgm:t>
    </dgm:pt>
    <dgm:pt modelId="{B482512B-F0A2-4CB2-8F3C-138DC3EE289B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HMIG (Hazardous Material Identification Guide) Color Bar.</a:t>
          </a:r>
          <a:endParaRPr lang="en-US" dirty="0"/>
        </a:p>
      </dgm:t>
    </dgm:pt>
    <dgm:pt modelId="{CD553C4F-7542-4ACB-9AB6-BBD0086E9A64}" type="parTrans" cxnId="{C94CB276-00AB-4FBA-B762-36657C69D1B4}">
      <dgm:prSet/>
      <dgm:spPr/>
      <dgm:t>
        <a:bodyPr/>
        <a:lstStyle/>
        <a:p>
          <a:endParaRPr lang="en-US"/>
        </a:p>
      </dgm:t>
    </dgm:pt>
    <dgm:pt modelId="{440331BA-74F9-4D51-B8C7-AF6254CD3D39}" type="sibTrans" cxnId="{C94CB276-00AB-4FBA-B762-36657C69D1B4}">
      <dgm:prSet/>
      <dgm:spPr/>
      <dgm:t>
        <a:bodyPr/>
        <a:lstStyle/>
        <a:p>
          <a:endParaRPr lang="en-US"/>
        </a:p>
      </dgm:t>
    </dgm:pt>
    <dgm:pt modelId="{B207E59A-5077-476E-82C4-BBFCB559433C}" type="pres">
      <dgm:prSet presAssocID="{419CE722-0080-47D0-BB09-7D0CE683A2C0}" presName="compositeShape" presStyleCnt="0">
        <dgm:presLayoutVars>
          <dgm:dir/>
          <dgm:resizeHandles/>
        </dgm:presLayoutVars>
      </dgm:prSet>
      <dgm:spPr/>
    </dgm:pt>
    <dgm:pt modelId="{B64B4AF9-C4B2-4A45-95D1-A0726EB73A07}" type="pres">
      <dgm:prSet presAssocID="{419CE722-0080-47D0-BB09-7D0CE683A2C0}" presName="pyramid" presStyleLbl="node1" presStyleIdx="0" presStyleCnt="1"/>
      <dgm:spPr/>
    </dgm:pt>
    <dgm:pt modelId="{5FC68401-0448-43EF-A4A4-8F606C9CC30E}" type="pres">
      <dgm:prSet presAssocID="{419CE722-0080-47D0-BB09-7D0CE683A2C0}" presName="theList" presStyleCnt="0"/>
      <dgm:spPr/>
    </dgm:pt>
    <dgm:pt modelId="{05C0029B-2D0D-490D-A140-184BD5F3FD1E}" type="pres">
      <dgm:prSet presAssocID="{F1BA1259-9899-42DF-BE69-6F30904E5F3C}" presName="aNode" presStyleLbl="fgAcc1" presStyleIdx="0" presStyleCnt="3" custScaleX="203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A8298-4691-45EF-9B9D-E1712E6780CD}" type="pres">
      <dgm:prSet presAssocID="{F1BA1259-9899-42DF-BE69-6F30904E5F3C}" presName="aSpace" presStyleCnt="0"/>
      <dgm:spPr/>
    </dgm:pt>
    <dgm:pt modelId="{C1559A7F-9F34-4472-88AE-9848EB390F45}" type="pres">
      <dgm:prSet presAssocID="{FF62BF10-B7A8-4AEA-9981-94CB2A1711D9}" presName="aNode" presStyleLbl="fgAcc1" presStyleIdx="1" presStyleCnt="3" custScaleX="208788" custLinFactNeighborX="589" custLinFactNeighborY="11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A9B7C-4994-4B56-985E-CB22257E9030}" type="pres">
      <dgm:prSet presAssocID="{FF62BF10-B7A8-4AEA-9981-94CB2A1711D9}" presName="aSpace" presStyleCnt="0"/>
      <dgm:spPr/>
    </dgm:pt>
    <dgm:pt modelId="{F5FE0DD4-8E85-4368-8C90-890DEE36DAEA}" type="pres">
      <dgm:prSet presAssocID="{B482512B-F0A2-4CB2-8F3C-138DC3EE289B}" presName="aNode" presStyleLbl="fgAcc1" presStyleIdx="2" presStyleCnt="3" custScaleX="209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08C9A-DB54-4958-94F7-B5D35DBE7384}" type="pres">
      <dgm:prSet presAssocID="{B482512B-F0A2-4CB2-8F3C-138DC3EE289B}" presName="aSpace" presStyleCnt="0"/>
      <dgm:spPr/>
    </dgm:pt>
  </dgm:ptLst>
  <dgm:cxnLst>
    <dgm:cxn modelId="{F7A8BFE4-9E5B-4AC5-A9BC-3A717A69BD04}" type="presOf" srcId="{FF62BF10-B7A8-4AEA-9981-94CB2A1711D9}" destId="{C1559A7F-9F34-4472-88AE-9848EB390F45}" srcOrd="0" destOrd="0" presId="urn:microsoft.com/office/officeart/2005/8/layout/pyramid2"/>
    <dgm:cxn modelId="{C94CB276-00AB-4FBA-B762-36657C69D1B4}" srcId="{419CE722-0080-47D0-BB09-7D0CE683A2C0}" destId="{B482512B-F0A2-4CB2-8F3C-138DC3EE289B}" srcOrd="2" destOrd="0" parTransId="{CD553C4F-7542-4ACB-9AB6-BBD0086E9A64}" sibTransId="{440331BA-74F9-4D51-B8C7-AF6254CD3D39}"/>
    <dgm:cxn modelId="{03165675-B8BE-47D4-9391-6CAA0AA33546}" srcId="{419CE722-0080-47D0-BB09-7D0CE683A2C0}" destId="{F1BA1259-9899-42DF-BE69-6F30904E5F3C}" srcOrd="0" destOrd="0" parTransId="{A6B56AC9-248B-47B5-A6F0-8ADA2D9752E5}" sibTransId="{1C192AC5-5D62-499D-977B-E2008D11FBD0}"/>
    <dgm:cxn modelId="{3B55E68C-D8E5-47C5-868A-9FB371EDED04}" srcId="{419CE722-0080-47D0-BB09-7D0CE683A2C0}" destId="{FF62BF10-B7A8-4AEA-9981-94CB2A1711D9}" srcOrd="1" destOrd="0" parTransId="{353E327F-2A2D-4FD9-9BA9-91B6D5A76DF3}" sibTransId="{39426459-7EC6-4545-99AC-747342E1DD79}"/>
    <dgm:cxn modelId="{96AE4F00-8CED-442F-8F2C-577ECEE7ACD1}" type="presOf" srcId="{B482512B-F0A2-4CB2-8F3C-138DC3EE289B}" destId="{F5FE0DD4-8E85-4368-8C90-890DEE36DAEA}" srcOrd="0" destOrd="0" presId="urn:microsoft.com/office/officeart/2005/8/layout/pyramid2"/>
    <dgm:cxn modelId="{887DC3EA-B4F5-48C7-B910-7F6B66D9AE09}" type="presOf" srcId="{419CE722-0080-47D0-BB09-7D0CE683A2C0}" destId="{B207E59A-5077-476E-82C4-BBFCB559433C}" srcOrd="0" destOrd="0" presId="urn:microsoft.com/office/officeart/2005/8/layout/pyramid2"/>
    <dgm:cxn modelId="{5EAAAABB-121C-410A-B135-AD604D799032}" type="presOf" srcId="{F1BA1259-9899-42DF-BE69-6F30904E5F3C}" destId="{05C0029B-2D0D-490D-A140-184BD5F3FD1E}" srcOrd="0" destOrd="0" presId="urn:microsoft.com/office/officeart/2005/8/layout/pyramid2"/>
    <dgm:cxn modelId="{6D33B479-0055-41F8-9186-E4C7A4F16E30}" type="presParOf" srcId="{B207E59A-5077-476E-82C4-BBFCB559433C}" destId="{B64B4AF9-C4B2-4A45-95D1-A0726EB73A07}" srcOrd="0" destOrd="0" presId="urn:microsoft.com/office/officeart/2005/8/layout/pyramid2"/>
    <dgm:cxn modelId="{395D0906-FCCB-4F43-AE4C-39D708C55741}" type="presParOf" srcId="{B207E59A-5077-476E-82C4-BBFCB559433C}" destId="{5FC68401-0448-43EF-A4A4-8F606C9CC30E}" srcOrd="1" destOrd="0" presId="urn:microsoft.com/office/officeart/2005/8/layout/pyramid2"/>
    <dgm:cxn modelId="{7DAB2C35-44A3-487E-A898-D6F734B41230}" type="presParOf" srcId="{5FC68401-0448-43EF-A4A4-8F606C9CC30E}" destId="{05C0029B-2D0D-490D-A140-184BD5F3FD1E}" srcOrd="0" destOrd="0" presId="urn:microsoft.com/office/officeart/2005/8/layout/pyramid2"/>
    <dgm:cxn modelId="{8EEDDD9E-3A03-472B-8DD4-CB383B78A4D0}" type="presParOf" srcId="{5FC68401-0448-43EF-A4A4-8F606C9CC30E}" destId="{C72A8298-4691-45EF-9B9D-E1712E6780CD}" srcOrd="1" destOrd="0" presId="urn:microsoft.com/office/officeart/2005/8/layout/pyramid2"/>
    <dgm:cxn modelId="{BC2D0830-247A-4428-929C-17BC573EC0F6}" type="presParOf" srcId="{5FC68401-0448-43EF-A4A4-8F606C9CC30E}" destId="{C1559A7F-9F34-4472-88AE-9848EB390F45}" srcOrd="2" destOrd="0" presId="urn:microsoft.com/office/officeart/2005/8/layout/pyramid2"/>
    <dgm:cxn modelId="{05BE9349-10D5-48B3-A192-BD613119F3DE}" type="presParOf" srcId="{5FC68401-0448-43EF-A4A4-8F606C9CC30E}" destId="{B17A9B7C-4994-4B56-985E-CB22257E9030}" srcOrd="3" destOrd="0" presId="urn:microsoft.com/office/officeart/2005/8/layout/pyramid2"/>
    <dgm:cxn modelId="{970A9919-6FA4-4204-8CA9-9CCAC2D7AE91}" type="presParOf" srcId="{5FC68401-0448-43EF-A4A4-8F606C9CC30E}" destId="{F5FE0DD4-8E85-4368-8C90-890DEE36DAEA}" srcOrd="4" destOrd="0" presId="urn:microsoft.com/office/officeart/2005/8/layout/pyramid2"/>
    <dgm:cxn modelId="{64159B34-587C-4556-8B97-F7AA5C542CCF}" type="presParOf" srcId="{5FC68401-0448-43EF-A4A4-8F606C9CC30E}" destId="{42D08C9A-DB54-4958-94F7-B5D35DBE738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42C25-4C26-43DE-817B-B0E862DD8270}">
      <dsp:nvSpPr>
        <dsp:cNvPr id="0" name=""/>
        <dsp:cNvSpPr/>
      </dsp:nvSpPr>
      <dsp:spPr>
        <a:xfrm>
          <a:off x="152393" y="1142998"/>
          <a:ext cx="3873698" cy="647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MSDS</a:t>
          </a:r>
          <a:endParaRPr lang="en-US" sz="3000" kern="1200" dirty="0"/>
        </a:p>
      </dsp:txBody>
      <dsp:txXfrm>
        <a:off x="152393" y="1142998"/>
        <a:ext cx="3873698" cy="647573"/>
      </dsp:txXfrm>
    </dsp:sp>
    <dsp:sp modelId="{A6503BB4-FA85-482F-AAD0-2BCF8F107745}">
      <dsp:nvSpPr>
        <dsp:cNvPr id="0" name=""/>
        <dsp:cNvSpPr/>
      </dsp:nvSpPr>
      <dsp:spPr>
        <a:xfrm>
          <a:off x="4343386" y="1142998"/>
          <a:ext cx="3873698" cy="708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LABELS</a:t>
          </a:r>
          <a:endParaRPr lang="en-US" sz="3000" kern="1200" dirty="0"/>
        </a:p>
      </dsp:txBody>
      <dsp:txXfrm>
        <a:off x="4343386" y="1142998"/>
        <a:ext cx="3873698" cy="708561"/>
      </dsp:txXfrm>
    </dsp:sp>
    <dsp:sp modelId="{50E17BE3-1B5F-43B8-B6E1-88A7DB067541}">
      <dsp:nvSpPr>
        <dsp:cNvPr id="0" name=""/>
        <dsp:cNvSpPr/>
      </dsp:nvSpPr>
      <dsp:spPr>
        <a:xfrm>
          <a:off x="4267191" y="2057397"/>
          <a:ext cx="3873698" cy="368035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Risk and Safety phrases: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R and S Phrases</a:t>
          </a:r>
          <a:r>
            <a:rPr lang="en-US" sz="3000" kern="1200" dirty="0" smtClean="0"/>
            <a:t>.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(are being phased out in favor of  H and P Phrases of GHS)</a:t>
          </a:r>
        </a:p>
      </dsp:txBody>
      <dsp:txXfrm>
        <a:off x="4267191" y="2057397"/>
        <a:ext cx="3873698" cy="3680354"/>
      </dsp:txXfrm>
    </dsp:sp>
    <dsp:sp modelId="{27DA7E93-57C6-4C47-A6A3-99B65EBB862F}">
      <dsp:nvSpPr>
        <dsp:cNvPr id="0" name=""/>
        <dsp:cNvSpPr/>
      </dsp:nvSpPr>
      <dsp:spPr>
        <a:xfrm>
          <a:off x="152393" y="2057408"/>
          <a:ext cx="3873698" cy="370301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GHS</a:t>
          </a:r>
          <a:r>
            <a:rPr lang="en-US" sz="3000" kern="1200" dirty="0" smtClean="0"/>
            <a:t> (Globally Harmonized System of classification and labeling of Chemicals) Hazard and Precautions phrases: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H and P Phrases</a:t>
          </a:r>
        </a:p>
      </dsp:txBody>
      <dsp:txXfrm>
        <a:off x="152393" y="2057408"/>
        <a:ext cx="3873698" cy="3703015"/>
      </dsp:txXfrm>
    </dsp:sp>
    <dsp:sp modelId="{1C045604-ABBF-458D-BF04-CE9F4AC11FD8}">
      <dsp:nvSpPr>
        <dsp:cNvPr id="0" name=""/>
        <dsp:cNvSpPr/>
      </dsp:nvSpPr>
      <dsp:spPr>
        <a:xfrm>
          <a:off x="5" y="2"/>
          <a:ext cx="8229594" cy="70856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Hazard</a:t>
          </a:r>
          <a:r>
            <a:rPr lang="en-US" sz="3000" kern="1200" baseline="0" dirty="0" smtClean="0"/>
            <a:t>  Communications; Verbal</a:t>
          </a:r>
          <a:endParaRPr lang="en-US" sz="3000" kern="1200" dirty="0"/>
        </a:p>
      </dsp:txBody>
      <dsp:txXfrm>
        <a:off x="5" y="2"/>
        <a:ext cx="8229594" cy="708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B4AF9-C4B2-4A45-95D1-A0726EB73A07}">
      <dsp:nvSpPr>
        <dsp:cNvPr id="0" name=""/>
        <dsp:cNvSpPr/>
      </dsp:nvSpPr>
      <dsp:spPr>
        <a:xfrm>
          <a:off x="710548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0029B-2D0D-490D-A140-184BD5F3FD1E}">
      <dsp:nvSpPr>
        <dsp:cNvPr id="0" name=""/>
        <dsp:cNvSpPr/>
      </dsp:nvSpPr>
      <dsp:spPr>
        <a:xfrm>
          <a:off x="1447799" y="455027"/>
          <a:ext cx="5993336" cy="1071380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Pictograms (GHS, EU Directive..)</a:t>
          </a:r>
        </a:p>
      </dsp:txBody>
      <dsp:txXfrm>
        <a:off x="1500099" y="507327"/>
        <a:ext cx="5888736" cy="966780"/>
      </dsp:txXfrm>
    </dsp:sp>
    <dsp:sp modelId="{C1559A7F-9F34-4472-88AE-9848EB390F45}">
      <dsp:nvSpPr>
        <dsp:cNvPr id="0" name=""/>
        <dsp:cNvSpPr/>
      </dsp:nvSpPr>
      <dsp:spPr>
        <a:xfrm>
          <a:off x="1390653" y="1676399"/>
          <a:ext cx="6142283" cy="1071380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NFPA (National Fire Protection Association) Diamond </a:t>
          </a:r>
          <a:endParaRPr lang="en-US" sz="2500" b="1" kern="1200" dirty="0" smtClean="0"/>
        </a:p>
      </dsp:txBody>
      <dsp:txXfrm>
        <a:off x="1442953" y="1728699"/>
        <a:ext cx="6037683" cy="966780"/>
      </dsp:txXfrm>
    </dsp:sp>
    <dsp:sp modelId="{F5FE0DD4-8E85-4368-8C90-890DEE36DAEA}">
      <dsp:nvSpPr>
        <dsp:cNvPr id="0" name=""/>
        <dsp:cNvSpPr/>
      </dsp:nvSpPr>
      <dsp:spPr>
        <a:xfrm>
          <a:off x="1369883" y="2865632"/>
          <a:ext cx="6149167" cy="1071380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HMIG (Hazardous Material Identification Guide) Color Bar.</a:t>
          </a:r>
          <a:endParaRPr lang="en-US" sz="2500" kern="1200" dirty="0"/>
        </a:p>
      </dsp:txBody>
      <dsp:txXfrm>
        <a:off x="1422183" y="2917932"/>
        <a:ext cx="6044567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1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0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0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1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7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3B9D-61CF-4281-BF38-942B6E6ED768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DBDD-0DF2-475C-81C3-FA0551ED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6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Anu</a:t>
            </a:r>
            <a:r>
              <a:rPr lang="en-US" dirty="0" smtClean="0"/>
              <a:t> George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0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nu George\Desktop\H Ph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9"/>
          <a:stretch/>
        </p:blipFill>
        <p:spPr bwMode="auto">
          <a:xfrm>
            <a:off x="914400" y="457200"/>
            <a:ext cx="7848600" cy="5668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17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nu George\Desktop\Untitled 2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2"/>
          <a:stretch/>
        </p:blipFill>
        <p:spPr bwMode="auto">
          <a:xfrm>
            <a:off x="457200" y="609600"/>
            <a:ext cx="8077200" cy="5516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82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nu George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29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u George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7"/>
          <a:stretch/>
        </p:blipFill>
        <p:spPr bwMode="auto">
          <a:xfrm>
            <a:off x="228600" y="381000"/>
            <a:ext cx="8534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9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Hazardous Chemicals Classification (GHS)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lvl="4"/>
            <a:r>
              <a:rPr lang="en-US" sz="4400" dirty="0" smtClean="0"/>
              <a:t>Physical </a:t>
            </a:r>
            <a:r>
              <a:rPr lang="en-US" sz="3200" i="1" dirty="0" smtClean="0"/>
              <a:t>(H &amp; P / R &amp; S)</a:t>
            </a:r>
          </a:p>
          <a:p>
            <a:pPr lvl="4"/>
            <a:r>
              <a:rPr lang="en-US" sz="4400" dirty="0" smtClean="0"/>
              <a:t>Health </a:t>
            </a:r>
            <a:r>
              <a:rPr lang="en-US" sz="3200" i="1" dirty="0">
                <a:solidFill>
                  <a:prstClr val="black"/>
                </a:solidFill>
              </a:rPr>
              <a:t>(H &amp; P / R &amp; S</a:t>
            </a:r>
            <a:r>
              <a:rPr lang="en-US" sz="3200" i="1" dirty="0" smtClean="0">
                <a:solidFill>
                  <a:prstClr val="black"/>
                </a:solidFill>
              </a:rPr>
              <a:t>)</a:t>
            </a:r>
            <a:endParaRPr lang="en-US" sz="4400" dirty="0" smtClean="0"/>
          </a:p>
          <a:p>
            <a:pPr lvl="4"/>
            <a:r>
              <a:rPr lang="en-US" sz="4400" dirty="0" smtClean="0"/>
              <a:t>Environmental </a:t>
            </a:r>
            <a:r>
              <a:rPr lang="en-US" sz="3200" i="1" dirty="0">
                <a:solidFill>
                  <a:prstClr val="black"/>
                </a:solidFill>
              </a:rPr>
              <a:t>(H &amp; P / R &amp; S)</a:t>
            </a:r>
          </a:p>
          <a:p>
            <a:pPr lvl="4"/>
            <a:endParaRPr lang="en-US" sz="4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3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Hazard CommunPictograms</a:t>
            </a:r>
            <a:endParaRPr lang="en-US" dirty="0"/>
          </a:p>
        </p:txBody>
      </p:sp>
      <p:pic>
        <p:nvPicPr>
          <p:cNvPr id="4" name="Content Placeholder 3" descr="https://s-media-cache-ak0.pinimg.com/originals/80/72/ac/8072acc00243f8edce08fb72bd6c1f0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56" y="1600200"/>
            <a:ext cx="672068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57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categorization: Physical</a:t>
            </a:r>
            <a:endParaRPr lang="en-US" dirty="0"/>
          </a:p>
        </p:txBody>
      </p:sp>
      <p:pic>
        <p:nvPicPr>
          <p:cNvPr id="6146" name="Picture 2" descr="C:\Users\Anu George\Desktop\physical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7"/>
          <a:stretch/>
        </p:blipFill>
        <p:spPr bwMode="auto">
          <a:xfrm>
            <a:off x="1295400" y="1600200"/>
            <a:ext cx="571500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3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Hazard categorization: Physical cont. </a:t>
            </a:r>
            <a:endParaRPr lang="en-US" dirty="0"/>
          </a:p>
        </p:txBody>
      </p:sp>
      <p:pic>
        <p:nvPicPr>
          <p:cNvPr id="7170" name="Picture 2" descr="C:\Users\Anu George\Desktop\physical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6"/>
          <a:stretch/>
        </p:blipFill>
        <p:spPr bwMode="auto">
          <a:xfrm>
            <a:off x="953792" y="1676400"/>
            <a:ext cx="6056607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3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Hazard categorization: </a:t>
            </a:r>
            <a:br>
              <a:rPr lang="en-US" dirty="0" smtClean="0"/>
            </a:br>
            <a:r>
              <a:rPr lang="en-US" dirty="0" smtClean="0"/>
              <a:t>Health</a:t>
            </a:r>
            <a:endParaRPr lang="en-US" dirty="0"/>
          </a:p>
        </p:txBody>
      </p:sp>
      <p:pic>
        <p:nvPicPr>
          <p:cNvPr id="8194" name="Picture 2" descr="C:\Users\Anu George\Desktop\healt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086600" cy="47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9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Hazards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3352799" cy="182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19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7" y="533399"/>
            <a:ext cx="7430983" cy="547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xQSEhUUExQWFhQUFRUUFRgWFRUXFRYUFRUXGBYVFRQYHCggGBolHRQUIjEhJSkrLi4uGB8zODMtNygtLisBCgoKDg0OGhAQGiwkHBwsLCwsLC0sLCwsLCwsLCwsLCwsLCwsLCwsLCwsLCwsLCwsLCwsLCwsLCwsLCwsLCwsLP/AABEIAMEBBgMBIgACEQEDEQH/xAAcAAAABwEBAAAAAAAAAAAAAAAAAQIDBQYHBAj/xABPEAABAwIDBQQFCAYFCQkAAAABAAIRAyEEEjEFBiJBURNhcYEHMpGhsRQjQlKCssHRM1NicuHwJJLC0vEXQ2ODk5Sjw9MVNFRzdKKks+P/xAAZAQADAQEBAAAAAAAAAAAAAAAAAQIDBAX/xAApEQACAgICAQQCAAcAAAAAAAAAAQIRAyESMRMiQVFhBAUjMjNxsdHw/9oADAMBAAIRAxEAPwC2gJwBICcAWQBgIIwjyplCYSoSg1KhMYiEmE7lQhAxsNRuCchJcEhjRCKE7lScqYhGVAtSiEmUAJhJKWUgoATCQ5qWkFAxJCKEaKUCBlREI5QKBCYQIQJQlFDCISSEpEmFCHBJLEtyS5MBMJEJRKQSigCSCllIcmAgtQREoJUIngfinAU0E6FCIQuUEIRwmWKCVKSEcIGgAo0SNAwEpKUETkAJSZSkkoAS5ISykwgBDikylEJtyAG61UNDnOMBoLiegAkn2BZ9tT0i1BTL6FFgEiO1LnEtkiS1pEG2klXTeExhMT3YbEH/AID1iuOY40I4RAaTmexjozvjK1xBf9mY5pPtB7Ey/wBKGLn1MP8A7N/99SGxPSbUfVYyvSp5Xua3NTL2lsmMxDnOBFx0Wbv1Qpugg9CD7FoZ2eldEWZHmm/W/tQUFiSEIRlBAxJSSlwicmA25JSnJJCYBFNlOJBRYCYSXhLSX6JgNFBAoIIJxOtRQk4rEMpML6jmsY0S5zjDQJ5nzCzEjolGqvjt/cDSIBrZiQHDs2OfY94sDbTVc7fSbs79ZUHjRd+BKY7LiAlBV7B777Pq+riqYP7eel/9jQFYWnpz0i8jqDzQUmCEaOEIQMEIoSkSChBCSlokCobIRQlEokCoaKbITxTZCKAre/eLdSwNUt1dFMzfhqHK4eYJHmsZx+Pc+mKYp02taDmLKQD3XmalQy53thbhtrb9HDghzsz4PA2CSejuQ81h+I2ziA17A5zKdQguYBAcRIBdbiN9SmuxPojjMAXjlrHfCRTEmOtk6/FPLAwulrSSBaxOpR4Jxa9rmi7XNcPEEFUZm7bnYipUwVB1bN2mQg5gQSGkhpM9zRdTJCg9k71UMRq7K86hxFydYdopwKDUKEISkEDoSkuS0RCdiGy1FCUUSLAQbJBC66VEua7mBE+wx90pNaiIAFzJiNSO74JWOjlAROCNh9yNxVoQwUaNwRIJsnlUvSg+MJT78QzzhlQwetwPcrcVS/SZiKbmUKBc0VDU7UBz2UwGta9sufUcGtEnmeVpWRBild3E4/tH4lNKW222k0taxrMwEPcysaoLhYu0y3IJ4SRcQo2s1ojKQbXidfMLVAIBXoj0c1y/Z2HLjJAqME/Vp1HNY3wDWtHkvOy370VYum/Z7GscHGm+oHjm0vqOe2QeoPuSZUS4IwlNpk6AnwBSuydzafYVBohEJJCcCJyBjRCSUspBTARCIoykOKBM58bim0mOe8w1okn8B3rL96t+Kr5bTJpsNgBZzv3nfgFN+kPacPZSJORoD3xzJ093xWe/LaHypzq1MVaIaQym2q9jQSwZJeBmMHWIkzyU8rdFKOrIrE1az2l5z5JjNByZumbSVx0WZ3BsgZiBLjDRJiXOOg71Zf8At1rGOZRfiG0w4mnRqup4igCWtBcabwGh8mqcwbaw5kqExNRhDcrAwgQcrnEOPJwDpLT1vHQBaKjNxkzq2pu6+gzOa2GqCQIo4mjVdfTgY4n3KHlWPePeR+MbTDwRkHES7NmfAGaSJFhpMKvuam2rJ4OiQ3dDHYim2q5zabnQS0ZjMHLLfpCYkCDErS9g4nEU3vpt4g2RlBtZwDXQ71ARNjB074y3Zo+cZYmHA8MTa41tqt2wm0KbaJxDoa3jrVINmkgAc5NmtAHUlZZHXRcV8k83AHICHZnNEvA79Mpi8c1yqG2NtXE4hgxGGDmh5IY8tLskFwjI31paJJNhISKW0cNhW5amJeeJoOcSA+oA4BjhJiHtJkmJ5aLOE29MOW6S18k0UJXHhdp0qrnNpvBc0kObBDhHUFda2KA5EQjUdtPEVwezoU2uqHKGl5hmZxgCxnp70m0uyG0uyUwdbI8E6SJ9qa3g2th6NRjTVotLqTXntHMbZzjGUVIBu3l+KjsY2u2lUqF7AGVIBa3PFJwaKbyDHEX5rTEEDvVZbiHuxlFuIdSqsJNN1T5PTzCm4cDm55DQC9vqtGhsVDak7RDzRVK+y3UHNcA5jmva4SHMMtP7p53kWtYpTlR8DvVWa2vTJYMk9iW0KcAU85yENj18rGzoC4mFL7s7wPxDnsqhstIyuaC0FpALbEnkVsnoamn0TzkScKNMZNEKnb87jHG1G1m1Q0sphmQsMOAcTOcOt63Tkri9wEk6KK2jtS0BKEHIxnNRMm2huBVp6ZXeBj4qBxWwqjPWYf581quL2hKhcZUBXbDDH3MHlZnJwBHIrbPRfuz8kouqis2q3EtpubkaQAG5j9K5dxEERaFnmLpjVTu5O9HyV+R89hUPF+w7TtB3dR0E6hRlwa9Jpiy7pifSNsaq7EVavypwaXDLT4yGANAtxQJIOgVDp4ivSMsxFRpHNr3tPtBWzb5YJlWm7LVlz352w45Q3Lrax5LKMfsaoCQL6x3nlyXn4vK7sS83J317HoXZRJoUSTJNGiSTckmk2STzJK6IXPsmq19GmaZlmRgHOIaBlPeND4LphUdqG3BIKdcEgtTGMkSbJLgQuihZzT0cDbWxGiRimkO4vWIDneek98ItAZJ6TG/0h/7rPuNWcALTfSZbEeLG/Afl7lmYKiPbNV0P1Kxlh5hoAlrdATGmvibrnhO16ghncyD49o8/AhNErQFQIRPCEoPKQSqjswAyfOTp9HqJEieXv0XTtDbVXEfNAQwkAU23kkiJJuTIC5e2+aDLa5tL6REqZ9HuBNXG0yBJpuDm/wDmExT9hM/ZU3SbYpJVo9Jbo7JGHwNDDkA9lRa11gQahbx+8keaht7Nm08jm9jSyMAPqM4czhNiOZIUzh8S9zCyiRIgzLZyn6RJB9YyRb6Kid7DVZh2tJBdUPzhJaSMrg6AQwWkBugsFhim7MnEpWHw7Kb2ua0AwRYRcHu5dysLDIlQmFonKXfVfM9zmn+6pPCusuiLEkddJkkD+fFM7UwNV72mixxAM214QYmOct6qV3eo9pWjk0EnxIEe6fd3q70qQaAAIA5KZx5aRnmgpriyjYbd2ocPVpPb+kptDvWBluc/SebzlNoVP2fuLiTWpmqBNKowG4uxrgS8EOPFbSOS2mo3p1XLVoRxWke+3+HsRGFKjFYI6+jA8PuFiwaoc1sua42eBDhXoutP7AqDzT262xatLOKrYeclJokfRJa0hwt9XVadjiWOBnmJI79fxVZ2jVnXlbyC1S0arGovQ9QMiTrofEaoLgw2LDSQT3/z7UFS6Ko7tp7Up3lwtIVS2ntynNne5R23y4OdxgCT8e8qpY+oZ9dp9n5qsM2jlcL2WWttpn1lxVdsM+sqx2veP580h9TvC61mJ8ZN19qN+suT5c3k5RD3+CblS/yX8FLCi7bJ20cmTNIGl9B0Hcnam1mg3VMo1yziHgpDYeGOKxDKbvVceM5g2GD1jmIMQO46rLyLs3ja0ahuXtvJimUyHuNVk9m0gF1R36MXsLDMTr15pob846tjKeGwzaNR1QuOUH1Whpd2bqjmgB7Qx5cQCLgDSSzsXcLaGIa/EUSymHlwpuLnteWSWywtjK3LN+YnqlUPRHtKi7Ox9LNBbLHusCIMyBaCVzQpy2aSeiExvpU2hSqPpubh8zHuYfmzq1xadH9QdE5gvS5i54qOHeLWAqsJ8DnIHsXLtf0VY5nFlDpJuM0T7FDu3NxdJ12t9p/EKn9CTNv20w4jCk0qmTOGPBbObKC15bLTLXECJ5KO3cx9dz6rcS7MZZ2dS0uAzAh5AAzWb7VmO1Mbi6VGm6niK7ADkqCnXqtbIi5aHQDM+1dm6O28S2sGmtUqyc2So5z2Ehr3GcxMDhKwpqV2aKKcrJv0g7PfiMW2lTLQ97GgF5ytHCXXMHk0qJ2f6JMZWzZK2F4YmX1xrMf5m+il948c35dh38oBvrwhwIPfIV99GOLfUfic4hpcx9KP1Ti8Nnv4CftBc082VZlGNcaO14kvx3kbd3X+DNMZ6I6lHJ22MpNLnZBkp1H3Ak65bRz/AIrhd6PqcgfLSS51Jjf6NHFWYXsBmrw2BnNGnNej8Xgqb/WaHWIuAbOEEd4Iseqrm1MFhmS0ik22aCWttNjB5SNe5dEZS9zz/wCI/cwzF7gBhjt3mOmGEaxqaq4nbnj9c/w7AyfCKhWq7VpYcgmWHlOedSALzzLgPtDqoBmEpGCxoIIkOaSQQeYINwuiMWyW5/JRMdus6nSfU7SRTGYg03NJExYyQrd6LdlBtOrXqS1tNkk6HizB0eDc3mB1Tu2abBTc10tplp7SLkNBaTlkG8T5wntoV6lPBUsHSa1tfGE1aozQ2lhr2e/kw5S3MdW03G5cscqb9JtCb9xvdnfmvTdicQXBmHkExTaSTAa1jZ+q0gwCJc6Tqobbm/uNrNdlxBJLwW0+xpOLaJptcC75ogGTrn56c1HbdqsFOlgaNQFoJfVfJDS9zrB5uQ0WcefqiJai2s0Mf2dIksZEGAC4ZQRUfGtnAcUxCI0kOrZaN2d5nZBQxBlz8sHgEVG3AhoFiM0zpm71aMNbh6H3cliBxpLs2kQG30HjrPOeq0jc3eLtvm32eGhp7wNHKm9hxo0zch01KnUGD5gK7qi7gVJfV8j7gPwV5lTB7Znk7CJUdtCoYUgSozaBspb2ECmbZrFVjGVjdWLbLrqsYx2q2XQmR9KucxQTdNsuI6A/EIKLYtl23aqtqVcSxmXPTDmaCzyWOB0/aie4qP3m2RXk5Q67Xi5AEkWygG0HvUnuTggzE1njWoBmtGlaZJm5448GhS2+NSoAOzYKjs0EOfkAbBk5oM8rd6838GmvS3X/AFnb+zxXl9WtLoyutsXEgxJy5Wtu64h4eSOKebm66ATKVR2XWGbOCcxBBzCRBdLfeDPfGgVgqYmrmjsWgSJd2rYgkXAi8CSQOgSH4ipwxR1ALvnafCTqO8C9+dl63E83xogP+zKn6uftN6+CN+x3EXpe5hnxOVTjsRUtFGbCSKtOJJdIvBMBrT35+4o21qhs6iWC/FnY4d1heTZRJUaRwmWbz0Ax4aABDRIAAvmdrHgtr9B25lOnhRi6zA6riLsDhIbRB4bdXEF09CFje9wnEOt9E/ecvV2xaIp4eixoAayjTa0DQBrAAB7Fd6FVHS+sG/4gfEpJxAPMe0KIxmJc15hxF+RTHy58+snGgJ81mxqD5t/NVLeIAExouypj3kQXfBQ+0XSqTSYFS2lgmPDgWAg3OkW1kc1wYfZ9Gk7tKbAHEEaDQx77a+Km9pmBIt/JUE2pwjvAWEpWzox9FZ3irf0ikL6u1Pd/PtWk+h3aEOq0XanK5hA19aWk+/3LLN43TXo/bnw/kJ47FNamajaZdl6Ua7+/1m0nMHPVw0XLKK5Js6c35Sx4Xjavk/8ARu+8G23UqjQCRaSIvAOuYiB5qMfttlWA6m1xgXd2bivPGK2ebkMs3UhhgeJiB5qO7I9AuuHGjz/NZ6D2sGRZjf6jeoPS9wD/ABVTxlcg8LvIAcj4EAxylU/caoadSofo5Wh0ZL6mOLw5EGy1DZzKeIomoIL22MRDR35dddVs58Y2Neog6rW1BTLyA0gF5IMWyuJIA5xoiobToYsuYKnZYjEBlEvq5msa1rAIa+mbRlJaDDeZzE2G1XZaDv2Q72wPzWfmsWNY9jhIhzzImdQI8wsMm5aNca0Wzbu7VKhTy5h2ji5ragqB1GodZa/KxrSBNiXEm0AqN3gq0qmEdVDWis6oxpApsaBLQ45SKmYCMogtI1EqpYjFl5MnXy+CXVolzgBHqUzr/o2q8eltDa+GcpddTuzNoim3PEVGRkcDBieKRztPuUA/VddOmMk9Y94P4hKUbRKkzYNwN6HDEOgCHtGvIkz58h5rTqm08SWEspgzJZwm4ztAni+qHnzavPO4OIisw/stH9Vx/gvTex8RnotJibg+IMLJ432mRkTbuyPw2OrOD88NLahy8M5qYmNTqfdZQGP2hVi9Q2JH6OnyJ14ukK9lQu0jGa/f7gPwSWPeyVF1VmS7Vx9Qn1yANfm2X99v4qPw9ZxHE6fID4FW3a44j/PVVjFj5w+APxXU1UTOmn2crnZb8yUSURfyhEsaNbND3OcDWqREiAbc+1Z+ald5mukZSBe8tJnwIIi09VHbn04qv7wD/wARqkt6qbXQHTd1oAJm40IPVeV+sfo18s9T9p/Xf9kUvHYUtOaGmSBDGuAuNYzG+tx5qOcy8ZYkcmGb3Gp7+alTg6bpDQRl602tHTmwTz06lMHZp04AOmQBvhHmvaR5RyUKGYwQBbXKYBkwJJ4hZdD6ZaIGQN1hrSLd14Sxs5pHEAZ1hrQDaxuNe9NVaTWG3rOEzA0HeGjusVjlejrwLZmW8x/pLv3T95y9TbNpk4SkBr2NP7gXlTeo/wBJd4H7zl6twFUsw9E5XO+bYDlAJAyAzE30i3VJrlV/BhNaa+ygbW2FWNd72ugmox5FsuWm1sN9abuae6DzkqOwm71Wm6mS4kUySWk2eXMpgzfUOa5w8b81c8di5e75qtaT+isYEwCDBJiAo+pjf9FX/wBl/FbRjow8MSvv2U76vL67uvc++i5sTs1/1dRBh56z1srE/F6nsqtrR2Rk2Jt7InvHVcD8bmy/M1xmtJpw0AxxOM2HLylVxVD8USvVsBkAJBGoBLi7rrJVaZXqQLui3SFctp1y6gHFj6ZzHhflDvUN7E2uR5KiYbFhzYEyAJsfDXnoVlHto1jFUHsfZJxmNa1xIZTYXPI1IJgNHQn4AracH6OcCKIz0Q4xN31Y0/fWTejysTjqsadmPc7+JW60Xk0m66LOaLnt0UnaG4Oz7kUY+3U/FyrWK3KwgPDTPtd+a0fFM71y/J2849yOaS6JWNMzfE7FZhab6tFgDg2TOYy0agXsYn2BctHeKrRcHUuIubDhlkAEkFr5EC15tGquW87A2hVcOVNxtE2ErHMTjTVfmFSo0GLZoBjSW6KufKLTejHNjradFuxO0n1GuMAF1R+XLBbBcIAOhA0nuV89H9KtVa7tGAta+8tpkw5tgLTqJWObMrupVc2ZxAmzzLSNDI0PP2LQ93Ns1CC0Pc02BykjMGiAT3wl4+apMlVNLb0Xja+yal8tIxHJlL+6qjtrZtVsEUiOEgxSpk3kcm2U9h9t1m/TLh+1dKxO1hUblcIPuTjhlFleOL92ZbvFhHU2Pa9gaezfGamwHQkEHLfVUZp4f55E/mtR9IzpaD1oVPblAWVj1fM/ALStF41xtFk3LdFRp6H8V6C3FptfQcBUr8LyDmq6W0b0XnfdJ3zjfP4refR4zMKglsEtI1med5jloAqkvTZUnsuT9mzPztUEwZFQ8swsNPpdLwJVb23strGn5zEGbmKxBAGbL5DN8JlW2nSjmTPU2HgOSgN6XFrQW9Y+lp9kg/gso9gjPcUxvbuINTNDm8TyWxDASG6A8LfOTzJMRjD84fAfipZ36Y6aO5On6B9kl3tUXixx+Q+JXQ/5TKRw1NUEqqLoLAs0vc/9I7wb99q7d6sMKgAJMTNgD94EKmYLexmFLw5lSSMoLMhggzMOcOijNsekEPMg4gCdOzofHtl5v63BkxwSlH5Ov9h+RCeZyg7Wieq7NbMz5ZWc9R6uiYds5t7kTbSnETI+jyVQfvrJ9avE6ZKI8p7VB++7Pq4j20x8Hr1kpV0cCmXAYBgMxPKIbGs8hKbxbQGwNFSKm/TL2xHhLLeeZcOM30zaCv51Wj4NKxyRk/Y6sOZR7IXed39Jd4H4uXrXBWw7O6k37gXjzHY3tamaCLRc5r9SYHVexMF/3dl4+abfpwC6dU0vozk7V/ZSsXiIeZh3RxqlsNOvqzInn3p5uDaQNRHSo8i/eTfzQxFMiraszMbNGZpLgRbWnfWdea7RTIFyT3mJPsAHuWy6EcVUaqA2s/iIBdILJGYCNYcLzfTyVlc2yr212tYSX1Gsa88OZ0XA4rZe9p1KYM4NuUz8laTzbPL6p6LM6lYhgg8vwlarvDHyRhBDhksQZaRlNwehlZFWZLBaSABckDv0WCey0TPo0wr62MqhnrdmCLiJkayRIvpzW/Udk1gxg7T1Q2buBkEkgwdOJ3sCw/0L1A3HVSdOxkxf6Q06r0JSdVLQQabpEg8TRzjr3KcmKM+zKUU3ZWMfs2qKYB7RxbIzB1Ti4nHM7vgjutayrj8DU0y1O+9SfKRZXnatTFhhIp0DzvUqCLGdGGeQ0776KEoYkmzwA4kgBudwiYFy0X7kljSWhqCKZtqiWYbEAgg9jUN5+qY1WMUq+W+vnC3nfZnzGJ6/J3fBy8+BqrEltFzVRomK+POYNLSMjS25MxxO0+0rXu5suu4yaOKbzkMqtB0tMXkKmbNGbEUSZOapTzWPN4B9y9myAO4fALZa6MkklRjg2PWyi2JsDPC8k6nm3vXO3ZdcOHDinXkg0X5TqIPBMWPtWynFtkXsQCDyUdtnGZRZ0eEj3p8xmJ75bNrvpw2hWcclQWo1SbgRo3xWXGmWhzXAhzTBBEEEWII5FelMbtA/XcfNxWH+km+NqkTxMouMgiT2bRz/AHQpZUSP3VdFVvn+C9G7gUTEl7jwi0Mjn0E+9ea93Wu7RsGDf8Fvm4eLqtiagLYggsHxCqT9JDfqNJfyUNt1si6kKtUkcJPLkOvgoHbr6xByxEWkQZ77LnUlZa0U3aFF4qEyzsyDADIeDaOMGC31uXRQWObxx3D4lTW0+3n6Hs/h4qKNJ8y+PJdLlaMuVsjsS2CgnK7boliaXRwbZfxO8Ty8VWsdVU7tbEOzESdTzPVVvEYtxvynqVtjOZjJqJqrVTornuTFesulPQI46tRNuelVHJqVgzWIAbr2ps79DT/cZ90LxU0yR5L2rQpu7JoaYOVsGP2QsZ92aX6SJxY4z4rnq6QlYrAYjMYrU7/sFJbs+pHFUBPOAI8pCOQuQwBYrjqsuu2tsyr9Go3W+YDTyC4cRs7EA/pacT9QzHs1T5By+iE3tYBhzGgB8Bwm0LGKuIAbryPwhbZvRgKgwz3PqNcAxxgAjlzWMvoDoFktstdFi9DQzY6qBJmjFtfXavR+Dp5WNHQALzr6IGPGPd2diaZE2gwWSNDyc32r0ZTzQJiYE87+5XypkyG8eOE+CobGRVY1548wJ9e5LiRxXa4wevJXTaTqgacoDraZTP3lXX1cR+rA+y7++o8ioadFc3zb8ziP/TP+69ZTuxg3kNiplmIGcNmdBGYSJstZ3oZU+T4h1QRNCoLCB6h5Ssz3P2nRa1vaVGtsARnps9ud3K/JLFuxzSklZL42m4uGV0mCbVQY1nR/Ky2nd7F1X4TDve8l76NJzyQ27iwF2nfKxzau1sPYsr0idTNSk7QEWDHi+nXwWq7tsrOwWFexwyuwlFzZNgXUWRmB1A11UZ+SS42TqHtZybd2xjKbj2fZOYB9JhLh10cO5VTaG+GJ0LaP9R4PtD1oG0qILAbAkCeGiSDA1Luczos/25RbJFvEsoW16eSMTb0xzyJdIhcbvdiCP810/Rn8XLNd5sU+piarqhkyWiwADWnK1oA6AQr5j6YDHRBu36sjiHRZ9to/OVe6rU9jnH8Qt4gpWrOjdk/ODxP9lbfuxVho8Fhm7f6Qcunu/JbNuxUsLroS0Zt7L1htokWXViMQHNVdFa6f7bhiVk8ey1M5sewElQOLZMqcxDiVD4ph6KuIiu4wXRp3G0TOlkFnxYFR3iBZUe06hxHmCqzVkf4L0NvXuFRxrzUzOpPPrFgaQ49S08/CJVUf6FydMbHjhQff26nHmj7sz8UjIwT/ACExWJ/kLYf8ibv/AB//AMQD/nJDvQYTrjz/ALr/APstfPD5GsUjF3lIW2M9A4545x8MOB/zSumn6BqPPGVD/qmj+0o80X7mnBow+jQzaFoPeTfwXsndzaLcRhKFdthVpU3gHUS0SD3gyPJZvg/Qjhmf59xPfTn+2r1unu4cDTdSbWNSlOZjHNAyO55SCeE9OqHNPpiJWs2SkdmirVK88NKkR313j3diVzvfjOVHD/7xU/6CyVsejq7JM16CYz439Vh/94qf9BM4iljnCA3Dt/11Q/8AJCdMNFU9JmPbSwdQcyMo7y6wH89Fh7K7naNJ8YH4radv+jnF41wNfEUsrbtYwPABgiS43Jg6pmh6J3NHr0//AHfkrhS9yuSKz6G6QbjRms4sfHS5ZN/stW/rONmejupRqNq06zGvYZHCXAjQtItY+KvuGNXR4Ye9rnX+yRb2lU+KeiXs6HLjqsT1So/kyftAKPxLsSfVpM86v5NKxmm+kVF0Vff4gYWvJgdlUn+qV5hYYI7l6c3i3TxuMYWPfSYx3rBpc4uAvGYtEDyVY/yKNOuXxD3j3J4qiqY5uzEatYF3gHD3GF603Jpzs3AkFwPyTC6EcqDBo4ELOh6EWdR/XetS3fwRw2Fo0CQTRpMpTyhgge4BOc4xRG2KxNGqeEVKgEESG0TdwIDjI+jIMAfR53UDtqk4OdmcXSSRwgQCSQBGuvuCk9q4sc2B0acQtNjEtMSqNjdqtpk5KIE68Q5T9WmOqMc4t6K4v3ITev8As/Bw/NZJtR2atUEfTeLc5d+ZWjbx7YD/AFsjbRGa5kg/gozD7Fou43UwXOuTmNydTC1jGyZaRWcFRDRSIIzRxdbmf4LR92sTouKjs+mIHZtgLvw2zWDRkfuue37rlvGNKjOTv2LI6qjGIUS2geWceD3H70pbcK/69Uf7M/GmrTROyQqYi2q5auLt1TDtnP8A11T2Uv7ibdsvq95H2fwCTSY06OPG4gE2J8OiC6BsZvPOftD8kFHjXyPka4aaWAiCUCvKOlBwjhEEYIQMMBKRShKBC2lOhMtTgVJkSQtEk5kReFVioVKNNhyNFhQqUJSZQlJsKFhGkAo5TTFQpESilJlDkxpBlySXIiUSVjoU1yXKbBSmlFg0JqUWHVrT4tB+K5n7NoHWjSPjTYfwXW4pJKdhRxtwFFvq0aY8KbB8AjOFZ9Rv9UfknyU24obZaSEGg3kG+wIMpgch7AnQkkotj0GPBJcO5HKSU7DQgptxSnlIlOyRBKCIoIsk7GpSCCxZYaCCCQCE4zRGggBbU4EaCZLG6qMIIJgGjRoJiCKJBBDGGEaCCCQJKCCGNCXIkEEFACcagghAwiklBBAkNOTb0EEFCgiKCCYBIiggmA29NoIIJEII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2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4825"/>
            <a:ext cx="83820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204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NFPA </a:t>
            </a:r>
            <a:r>
              <a:rPr lang="en-US" dirty="0" smtClean="0"/>
              <a:t>Diamond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700" dirty="0"/>
              <a:t>National Fire Protection Association)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www.wfu.edu/academics/chemistry/courses/organic/HazardID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57150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25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HMIG Color </a:t>
            </a:r>
            <a:r>
              <a:rPr lang="en-US" dirty="0"/>
              <a:t>Bar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(Hazardous </a:t>
            </a:r>
            <a:r>
              <a:rPr lang="en-US" sz="3100" dirty="0"/>
              <a:t>Material Identification </a:t>
            </a:r>
            <a:r>
              <a:rPr lang="en-US" sz="3100" dirty="0" smtClean="0"/>
              <a:t>Guide)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65" y="1600200"/>
            <a:ext cx="44754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945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NEPA Diamond for Sodium Hypochlorite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" y="1752600"/>
            <a:ext cx="8305800" cy="455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55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www.nugentec.com/images/products/acetone_(USA)_EN_ghs_Labe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0772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432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nu George\Desktop\Untitled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26784"/>
          <a:stretch/>
        </p:blipFill>
        <p:spPr bwMode="auto">
          <a:xfrm>
            <a:off x="609600" y="304800"/>
            <a:ext cx="8153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8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5755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5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Safety/ Precautionary Phrases, Pictograms</a:t>
            </a:r>
            <a:endParaRPr lang="en-US" dirty="0"/>
          </a:p>
        </p:txBody>
      </p:sp>
      <p:pic>
        <p:nvPicPr>
          <p:cNvPr id="2050" name="Picture 2" descr="C:\Users\Anu George\Desktop\prec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r="9087"/>
          <a:stretch/>
        </p:blipFill>
        <p:spPr bwMode="auto">
          <a:xfrm>
            <a:off x="1097280" y="1681652"/>
            <a:ext cx="6827520" cy="43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22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nu George\Desktop\Untitled 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71035"/>
          <a:stretch/>
        </p:blipFill>
        <p:spPr bwMode="auto">
          <a:xfrm>
            <a:off x="609600" y="275771"/>
            <a:ext cx="8229600" cy="62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05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Labeling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/>
              <a:t>identity</a:t>
            </a:r>
            <a:r>
              <a:rPr lang="en-US" dirty="0"/>
              <a:t> or contents of the container.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Appropriate </a:t>
            </a:r>
            <a:r>
              <a:rPr lang="en-US" b="1" dirty="0"/>
              <a:t>hazard warnings</a:t>
            </a:r>
            <a:r>
              <a:rPr lang="en-US" dirty="0"/>
              <a:t>, including words, pictures, symbols, or combinations that convey the health and/or physical hazards of the container’s contents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/>
              <a:t>name and address </a:t>
            </a:r>
            <a:r>
              <a:rPr lang="en-US" dirty="0"/>
              <a:t>of the chemical manufacturer and the emergency telephone number.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Containers </a:t>
            </a:r>
            <a:r>
              <a:rPr lang="en-US" dirty="0"/>
              <a:t>that are too small to be labeled should be kept in a </a:t>
            </a:r>
            <a:r>
              <a:rPr lang="en-US" b="1" dirty="0"/>
              <a:t>labeled larger container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Any </a:t>
            </a:r>
            <a:r>
              <a:rPr lang="en-US" b="1" dirty="0"/>
              <a:t>secondary container </a:t>
            </a:r>
            <a:r>
              <a:rPr lang="en-US" dirty="0"/>
              <a:t>into which hazardous chemicals are transferred should be labeled fully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Existing </a:t>
            </a:r>
            <a:r>
              <a:rPr lang="en-US" dirty="0"/>
              <a:t>labels on containers carrying hazardous chemicals should not be removed or defaced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Date </a:t>
            </a:r>
            <a:r>
              <a:rPr lang="en-US" b="1" dirty="0"/>
              <a:t>of preparation </a:t>
            </a:r>
            <a:r>
              <a:rPr lang="en-US" dirty="0"/>
              <a:t>and/or date placed in service and where appropriate, the date of expiration wherever warranted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Unlabeled </a:t>
            </a:r>
            <a:r>
              <a:rPr lang="en-US" dirty="0"/>
              <a:t>containers of chemicals should not be opened.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2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armacyHealthHazards-0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01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65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25" y="2142162"/>
            <a:ext cx="6089349" cy="34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358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MSDS</a:t>
            </a:r>
            <a:br>
              <a:rPr lang="en-US" dirty="0" smtClean="0"/>
            </a:br>
            <a:r>
              <a:rPr lang="en-US" sz="2200" dirty="0" smtClean="0"/>
              <a:t>GHS Directives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1</a:t>
            </a:r>
            <a:r>
              <a:rPr lang="en-US" sz="1600" dirty="0"/>
              <a:t>: Identification of the substance/mixture and of the company/undertaking</a:t>
            </a:r>
          </a:p>
          <a:p>
            <a:pPr marL="0" indent="0">
              <a:buNone/>
            </a:pPr>
            <a:r>
              <a:rPr lang="en-US" sz="1600" dirty="0" smtClean="0"/>
              <a:t>2</a:t>
            </a:r>
            <a:r>
              <a:rPr lang="en-US" sz="1600" dirty="0"/>
              <a:t>: Hazards identification</a:t>
            </a:r>
          </a:p>
          <a:p>
            <a:pPr marL="0" indent="0">
              <a:buNone/>
            </a:pPr>
            <a:r>
              <a:rPr lang="en-US" sz="1600" dirty="0" smtClean="0"/>
              <a:t>3</a:t>
            </a:r>
            <a:r>
              <a:rPr lang="en-US" sz="1600" dirty="0"/>
              <a:t>: Composition/information on ingredients </a:t>
            </a:r>
          </a:p>
          <a:p>
            <a:pPr marL="0" indent="0">
              <a:buNone/>
            </a:pPr>
            <a:r>
              <a:rPr lang="en-US" sz="1600" dirty="0" smtClean="0"/>
              <a:t>4</a:t>
            </a:r>
            <a:r>
              <a:rPr lang="en-US" sz="1600" dirty="0"/>
              <a:t>: First aid measures</a:t>
            </a:r>
          </a:p>
          <a:p>
            <a:pPr marL="0" indent="0">
              <a:buNone/>
            </a:pPr>
            <a:r>
              <a:rPr lang="en-US" sz="1600" dirty="0" smtClean="0"/>
              <a:t>5</a:t>
            </a:r>
            <a:r>
              <a:rPr lang="en-US" sz="1600" dirty="0"/>
              <a:t>: Firefighting measures </a:t>
            </a:r>
          </a:p>
          <a:p>
            <a:pPr marL="0" indent="0">
              <a:buNone/>
            </a:pPr>
            <a:r>
              <a:rPr lang="en-US" sz="1600" dirty="0" smtClean="0"/>
              <a:t>6</a:t>
            </a:r>
            <a:r>
              <a:rPr lang="en-US" sz="1600" dirty="0"/>
              <a:t>: Accidental release measures</a:t>
            </a:r>
          </a:p>
          <a:p>
            <a:pPr marL="0" indent="0">
              <a:buNone/>
            </a:pPr>
            <a:r>
              <a:rPr lang="en-US" sz="1600" dirty="0" smtClean="0"/>
              <a:t>7</a:t>
            </a:r>
            <a:r>
              <a:rPr lang="en-US" sz="1600" dirty="0"/>
              <a:t>: Handling and storage </a:t>
            </a:r>
          </a:p>
          <a:p>
            <a:pPr marL="0" indent="0">
              <a:buNone/>
            </a:pPr>
            <a:r>
              <a:rPr lang="en-US" sz="1600" dirty="0" smtClean="0"/>
              <a:t>8</a:t>
            </a:r>
            <a:r>
              <a:rPr lang="en-US" sz="1600" dirty="0"/>
              <a:t>: Exposure controls/personal protection </a:t>
            </a:r>
          </a:p>
          <a:p>
            <a:pPr marL="0" indent="0">
              <a:buNone/>
            </a:pPr>
            <a:r>
              <a:rPr lang="en-US" sz="1600" dirty="0" smtClean="0"/>
              <a:t>9</a:t>
            </a:r>
            <a:r>
              <a:rPr lang="en-US" sz="1600" dirty="0"/>
              <a:t>: Physical and chemical properties</a:t>
            </a:r>
          </a:p>
          <a:p>
            <a:pPr marL="0" indent="0">
              <a:buNone/>
            </a:pPr>
            <a:r>
              <a:rPr lang="en-US" sz="1600" dirty="0" smtClean="0"/>
              <a:t>10</a:t>
            </a:r>
            <a:r>
              <a:rPr lang="en-US" sz="1600" dirty="0"/>
              <a:t>: Stability and reactivity</a:t>
            </a:r>
          </a:p>
          <a:p>
            <a:pPr marL="0" indent="0">
              <a:buNone/>
            </a:pPr>
            <a:r>
              <a:rPr lang="en-US" sz="1600" dirty="0" smtClean="0"/>
              <a:t>11</a:t>
            </a:r>
            <a:r>
              <a:rPr lang="en-US" sz="1600" dirty="0"/>
              <a:t>: Toxicological information </a:t>
            </a:r>
          </a:p>
          <a:p>
            <a:pPr marL="0" indent="0">
              <a:buNone/>
            </a:pPr>
            <a:r>
              <a:rPr lang="en-US" sz="1600" dirty="0" smtClean="0"/>
              <a:t>12</a:t>
            </a:r>
            <a:r>
              <a:rPr lang="en-US" sz="1600" dirty="0"/>
              <a:t>: Ecological information</a:t>
            </a:r>
          </a:p>
          <a:p>
            <a:pPr marL="0" indent="0">
              <a:buNone/>
            </a:pPr>
            <a:r>
              <a:rPr lang="en-US" sz="1600" dirty="0" smtClean="0"/>
              <a:t>13</a:t>
            </a:r>
            <a:r>
              <a:rPr lang="en-US" sz="1600" dirty="0"/>
              <a:t>: Disposal considerations</a:t>
            </a:r>
          </a:p>
          <a:p>
            <a:pPr marL="0" indent="0">
              <a:buNone/>
            </a:pPr>
            <a:r>
              <a:rPr lang="en-US" sz="1600" dirty="0" smtClean="0"/>
              <a:t>14</a:t>
            </a:r>
            <a:r>
              <a:rPr lang="en-US" sz="1600" dirty="0"/>
              <a:t>: Transport information </a:t>
            </a:r>
          </a:p>
          <a:p>
            <a:pPr marL="0" indent="0">
              <a:buNone/>
            </a:pPr>
            <a:r>
              <a:rPr lang="en-US" sz="1600" dirty="0" smtClean="0"/>
              <a:t>15</a:t>
            </a:r>
            <a:r>
              <a:rPr lang="en-US" sz="1600" dirty="0"/>
              <a:t>: Regulatory information </a:t>
            </a:r>
          </a:p>
          <a:p>
            <a:pPr marL="0" indent="0">
              <a:buNone/>
            </a:pPr>
            <a:r>
              <a:rPr lang="en-US" sz="1600" dirty="0" smtClean="0"/>
              <a:t>16</a:t>
            </a:r>
            <a:r>
              <a:rPr lang="en-US" sz="1600" dirty="0"/>
              <a:t>: Other </a:t>
            </a:r>
            <a:r>
              <a:rPr lang="en-US" sz="1600" dirty="0" smtClean="0"/>
              <a:t>information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1955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33400" y="2362199"/>
            <a:ext cx="4038600" cy="2819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22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Safe Storage of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 smtClean="0"/>
              <a:t>Read storage</a:t>
            </a:r>
            <a:r>
              <a:rPr lang="en-US" dirty="0" smtClean="0"/>
              <a:t> instructions on </a:t>
            </a:r>
            <a:r>
              <a:rPr lang="en-US" b="1" dirty="0" smtClean="0"/>
              <a:t>MSDS </a:t>
            </a:r>
            <a:r>
              <a:rPr lang="en-US" dirty="0" smtClean="0"/>
              <a:t>of all your chemicals</a:t>
            </a:r>
          </a:p>
          <a:p>
            <a:pPr lvl="0"/>
            <a:r>
              <a:rPr lang="en-US" b="1" dirty="0" smtClean="0"/>
              <a:t>Minimize </a:t>
            </a:r>
            <a:r>
              <a:rPr lang="en-US" dirty="0" smtClean="0"/>
              <a:t>quantities kept in the lab. </a:t>
            </a:r>
          </a:p>
          <a:p>
            <a:pPr lvl="0"/>
            <a:r>
              <a:rPr lang="en-US" dirty="0" smtClean="0"/>
              <a:t>Bulk </a:t>
            </a:r>
            <a:r>
              <a:rPr lang="en-US" dirty="0"/>
              <a:t>stocks should be kept in specially </a:t>
            </a:r>
            <a:r>
              <a:rPr lang="en-US" b="1" dirty="0"/>
              <a:t>designated rooms </a:t>
            </a:r>
            <a:r>
              <a:rPr lang="en-US" dirty="0"/>
              <a:t>or buildings.</a:t>
            </a:r>
          </a:p>
          <a:p>
            <a:pPr lvl="0"/>
            <a:r>
              <a:rPr lang="en-US" u="sng" dirty="0"/>
              <a:t>Chemicals should </a:t>
            </a:r>
            <a:r>
              <a:rPr lang="en-US" b="1" u="sng" dirty="0"/>
              <a:t>not be stored in alphabetical order.</a:t>
            </a:r>
            <a:endParaRPr lang="en-US" b="1" dirty="0"/>
          </a:p>
          <a:p>
            <a:pPr lvl="0"/>
            <a:r>
              <a:rPr lang="en-US" dirty="0"/>
              <a:t>Keep glass containers </a:t>
            </a:r>
            <a:r>
              <a:rPr lang="en-US" b="1" dirty="0"/>
              <a:t>off the floor,</a:t>
            </a:r>
            <a:r>
              <a:rPr lang="en-US" dirty="0"/>
              <a:t> away from possible collisions with people and equipment</a:t>
            </a:r>
          </a:p>
          <a:p>
            <a:pPr lvl="0"/>
            <a:r>
              <a:rPr lang="en-US" dirty="0"/>
              <a:t>Store chemicals </a:t>
            </a:r>
            <a:r>
              <a:rPr lang="en-US" b="1" dirty="0"/>
              <a:t>away from sources of heat and direct sunlight </a:t>
            </a:r>
          </a:p>
          <a:p>
            <a:pPr lvl="0"/>
            <a:r>
              <a:rPr lang="en-US" b="1" u="sng" dirty="0"/>
              <a:t>Do not </a:t>
            </a:r>
            <a:r>
              <a:rPr lang="en-US" u="sng" dirty="0"/>
              <a:t>store hazardous liquids on shelves </a:t>
            </a:r>
            <a:r>
              <a:rPr lang="en-US" b="1" u="sng" dirty="0"/>
              <a:t>above eye level </a:t>
            </a:r>
            <a:endParaRPr lang="en-US" b="1" dirty="0"/>
          </a:p>
          <a:p>
            <a:pPr lvl="0"/>
            <a:r>
              <a:rPr lang="en-US" dirty="0" smtClean="0"/>
              <a:t>Place </a:t>
            </a:r>
            <a:r>
              <a:rPr lang="en-US" dirty="0"/>
              <a:t>solvents requiring refrigeration in </a:t>
            </a:r>
            <a:r>
              <a:rPr lang="en-US" b="1" dirty="0"/>
              <a:t>special flammable storage refrigerators </a:t>
            </a:r>
            <a:r>
              <a:rPr lang="en-US" b="1" dirty="0" smtClean="0"/>
              <a:t>and </a:t>
            </a:r>
            <a:r>
              <a:rPr lang="en-US" dirty="0" smtClean="0"/>
              <a:t>Store </a:t>
            </a:r>
            <a:r>
              <a:rPr lang="en-US" b="1" dirty="0"/>
              <a:t>flammable liquids in flammable storage </a:t>
            </a:r>
            <a:r>
              <a:rPr lang="en-US" b="1" dirty="0" smtClean="0"/>
              <a:t>cabinets</a:t>
            </a:r>
            <a:endParaRPr lang="en-US" b="1" dirty="0"/>
          </a:p>
          <a:p>
            <a:pPr lvl="0"/>
            <a:r>
              <a:rPr lang="en-US" b="1" dirty="0"/>
              <a:t>Never pour </a:t>
            </a:r>
            <a:r>
              <a:rPr lang="en-US" dirty="0"/>
              <a:t>flammable liquids down the </a:t>
            </a:r>
            <a:r>
              <a:rPr lang="en-US" b="1" dirty="0"/>
              <a:t>drain</a:t>
            </a:r>
            <a:r>
              <a:rPr lang="en-US" dirty="0"/>
              <a:t> because they can cause an explosion.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94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instructions…Please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Store …………..</a:t>
            </a:r>
          </a:p>
          <a:p>
            <a:r>
              <a:rPr lang="en-US" dirty="0" smtClean="0"/>
              <a:t>In a dry place</a:t>
            </a:r>
          </a:p>
          <a:p>
            <a:r>
              <a:rPr lang="en-US" dirty="0" smtClean="0"/>
              <a:t>In a well ventilated place</a:t>
            </a:r>
          </a:p>
          <a:p>
            <a:r>
              <a:rPr lang="en-US" dirty="0" smtClean="0"/>
              <a:t>In a closed container</a:t>
            </a:r>
          </a:p>
          <a:p>
            <a:r>
              <a:rPr lang="en-US" dirty="0" smtClean="0"/>
              <a:t>Locked up</a:t>
            </a:r>
          </a:p>
          <a:p>
            <a:r>
              <a:rPr lang="en-US" dirty="0" smtClean="0"/>
              <a:t>In a corrosive resistant container</a:t>
            </a:r>
          </a:p>
          <a:p>
            <a:r>
              <a:rPr lang="en-US" dirty="0" smtClean="0"/>
              <a:t>Protected from sunlight</a:t>
            </a:r>
          </a:p>
          <a:p>
            <a:r>
              <a:rPr lang="en-US" dirty="0" smtClean="0"/>
              <a:t>At temperatures not exceeding….</a:t>
            </a:r>
          </a:p>
          <a:p>
            <a:r>
              <a:rPr lang="en-US" dirty="0" smtClean="0"/>
              <a:t>Do not expose to temperatures exceeding…</a:t>
            </a:r>
          </a:p>
          <a:p>
            <a:r>
              <a:rPr lang="en-US" dirty="0" smtClean="0"/>
              <a:t>Away from other material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22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Flammable Storage Cabinet</a:t>
            </a:r>
            <a:endParaRPr lang="en-US" dirty="0"/>
          </a:p>
        </p:txBody>
      </p:sp>
      <p:pic>
        <p:nvPicPr>
          <p:cNvPr id="4" name="Content Placeholder 3" descr="Bench Top Flammable Storage Cabinets SSM10000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87" y="1600200"/>
            <a:ext cx="731602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072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Safe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Dispose of unwanted chemicals </a:t>
            </a:r>
            <a:r>
              <a:rPr lang="en-US" dirty="0" smtClean="0"/>
              <a:t>promptly</a:t>
            </a:r>
          </a:p>
          <a:p>
            <a:pPr lvl="0"/>
            <a:r>
              <a:rPr lang="en-US" dirty="0" smtClean="0"/>
              <a:t>Follow Local regulations; 2015 rules: Black bags with cytotoxic logo, disposal by incineration at 1200◦ C</a:t>
            </a:r>
          </a:p>
          <a:p>
            <a:pPr lvl="0"/>
            <a:r>
              <a:rPr lang="en-US" dirty="0" smtClean="0"/>
              <a:t>Do not pour chemicals into the drain</a:t>
            </a:r>
          </a:p>
          <a:p>
            <a:pPr lvl="0"/>
            <a:r>
              <a:rPr lang="en-US" dirty="0" smtClean="0"/>
              <a:t>Refer to Manufacturer/ supplier for recovery and recycling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50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15561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Cytotoxic Hazards &amp; </a:t>
            </a:r>
            <a:r>
              <a:rPr lang="en-US" dirty="0" smtClean="0"/>
              <a:t>Logo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03" y="3657600"/>
            <a:ext cx="3634154" cy="291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49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 smtClean="0"/>
              <a:t>. Mitigation; chemical fume hoods</a:t>
            </a:r>
            <a:br>
              <a:rPr lang="en-US" dirty="0" smtClean="0"/>
            </a:br>
            <a:r>
              <a:rPr lang="en-US" dirty="0" smtClean="0"/>
              <a:t>formalin hoods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25" y="2008779"/>
            <a:ext cx="6089349" cy="370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833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cont.; Formalin badges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ndoor </a:t>
            </a:r>
            <a:r>
              <a:rPr lang="en-US" dirty="0"/>
              <a:t>air quality, a maximum level of 0.1 ppm. </a:t>
            </a:r>
          </a:p>
          <a:p>
            <a:r>
              <a:rPr lang="en-US" dirty="0"/>
              <a:t>Measurement of personal exposure by clipping the monitoring badge near the breathing zone. </a:t>
            </a:r>
          </a:p>
          <a:p>
            <a:r>
              <a:rPr lang="en-US" dirty="0"/>
              <a:t>The concentration for an 8 hour period must be less than 0.75 ppm.</a:t>
            </a:r>
          </a:p>
          <a:p>
            <a:r>
              <a:rPr lang="en-US" dirty="0"/>
              <a:t> The maximum exposure during any 15 minute interval must be less than 2.0 ppm.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59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calendared training program especially in areas that use chemicals</a:t>
            </a:r>
          </a:p>
          <a:p>
            <a:r>
              <a:rPr lang="en-US" dirty="0" smtClean="0"/>
              <a:t>Have evaluation of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19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an Non Conforming Event/ Incident/ Accident reporting system</a:t>
            </a:r>
          </a:p>
          <a:p>
            <a:r>
              <a:rPr lang="en-US" dirty="0" smtClean="0"/>
              <a:t>Encourage reporting</a:t>
            </a:r>
          </a:p>
          <a:p>
            <a:r>
              <a:rPr lang="en-US" dirty="0" smtClean="0"/>
              <a:t>Do chemical safety audits and discuss with higher authorities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2438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35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4"/>
          <a:stretch/>
        </p:blipFill>
        <p:spPr bwMode="auto">
          <a:xfrm>
            <a:off x="0" y="-5862"/>
            <a:ext cx="8839200" cy="694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905000" y="15240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6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9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Developing a </a:t>
            </a: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C</a:t>
            </a: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hemical Safety Plan</a:t>
            </a: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a written </a:t>
            </a:r>
            <a:r>
              <a:rPr lang="en-US" b="1" dirty="0" smtClean="0"/>
              <a:t>Hazard Communication </a:t>
            </a:r>
            <a:r>
              <a:rPr lang="en-US" dirty="0"/>
              <a:t>program for </a:t>
            </a:r>
            <a:r>
              <a:rPr lang="en-US" dirty="0" smtClean="0"/>
              <a:t>employees.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Properly </a:t>
            </a:r>
            <a:r>
              <a:rPr lang="en-US" b="1" dirty="0"/>
              <a:t>label </a:t>
            </a:r>
            <a:r>
              <a:rPr lang="en-US" dirty="0"/>
              <a:t>hazardous chemical </a:t>
            </a:r>
            <a:r>
              <a:rPr lang="en-US" dirty="0" smtClean="0"/>
              <a:t>containers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b="1" dirty="0" smtClean="0"/>
              <a:t>MSDS / SDS (Material Safety Data Sheets) </a:t>
            </a:r>
            <a:r>
              <a:rPr lang="en-US" dirty="0" smtClean="0"/>
              <a:t>on file for each hazardous chemical available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 </a:t>
            </a:r>
            <a:r>
              <a:rPr lang="en-US" b="1" dirty="0" smtClean="0"/>
              <a:t>Storage </a:t>
            </a:r>
            <a:r>
              <a:rPr lang="en-US" dirty="0" smtClean="0"/>
              <a:t>of Chemicals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 </a:t>
            </a:r>
            <a:r>
              <a:rPr lang="en-US" b="1" dirty="0" smtClean="0"/>
              <a:t>Disposal </a:t>
            </a:r>
            <a:r>
              <a:rPr lang="en-US" dirty="0" smtClean="0"/>
              <a:t>of Chemicals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</a:t>
            </a:r>
            <a:r>
              <a:rPr lang="en-US" b="1" dirty="0" smtClean="0"/>
              <a:t>mitigating</a:t>
            </a:r>
            <a:r>
              <a:rPr lang="en-US" dirty="0" smtClean="0"/>
              <a:t> strategies such as chemical fume hoods, formalin monitoring devices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Train </a:t>
            </a:r>
            <a:r>
              <a:rPr lang="en-US" dirty="0" smtClean="0"/>
              <a:t>employees about potential hazards.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NCE / Incident/ Accident </a:t>
            </a:r>
            <a:r>
              <a:rPr lang="en-US" b="1" dirty="0" smtClean="0"/>
              <a:t>Reporting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   Maintain </a:t>
            </a:r>
            <a:r>
              <a:rPr lang="en-US" b="1" dirty="0" smtClean="0"/>
              <a:t>records</a:t>
            </a:r>
            <a:r>
              <a:rPr lang="en-US" dirty="0" smtClean="0"/>
              <a:t> about the entire program. </a:t>
            </a:r>
          </a:p>
          <a:p>
            <a:pPr marL="0" indent="0" algn="ctr">
              <a:buNone/>
            </a:pPr>
            <a:r>
              <a:rPr lang="en-US" dirty="0" smtClean="0"/>
              <a:t>Important chapter in the </a:t>
            </a:r>
            <a:r>
              <a:rPr lang="en-US" b="1" dirty="0" smtClean="0"/>
              <a:t>Lab </a:t>
            </a:r>
            <a:r>
              <a:rPr lang="en-US" b="1" dirty="0"/>
              <a:t>S</a:t>
            </a:r>
            <a:r>
              <a:rPr lang="en-US" b="1" dirty="0" smtClean="0"/>
              <a:t>afety Manual </a:t>
            </a:r>
            <a:r>
              <a:rPr lang="en-US" dirty="0" smtClean="0"/>
              <a:t>which has to be read and understood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5029200"/>
            <a:ext cx="8001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1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HAZARD COMMUNICATION: </a:t>
            </a:r>
            <a:br>
              <a:rPr lang="en-US" dirty="0" smtClean="0"/>
            </a:br>
            <a:r>
              <a:rPr lang="en-US" dirty="0" smtClean="0"/>
              <a:t>Right to Know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86384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33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162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34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196941"/>
              </p:ext>
            </p:extLst>
          </p:nvPr>
        </p:nvGraphicFramePr>
        <p:xfrm>
          <a:off x="457200" y="228600"/>
          <a:ext cx="82296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08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7089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28204" y="457200"/>
            <a:ext cx="8686800" cy="1071380"/>
            <a:chOff x="1500099" y="455027"/>
            <a:chExt cx="5993336" cy="107138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1500099" y="455027"/>
              <a:ext cx="5993336" cy="107138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500099" y="507327"/>
              <a:ext cx="5888736" cy="9667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Hazard Communications; Visual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44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751</TotalTime>
  <Words>704</Words>
  <Application>Microsoft Office PowerPoint</Application>
  <PresentationFormat>On-screen Show (4:3)</PresentationFormat>
  <Paragraphs>112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Chemical Safety</vt:lpstr>
      <vt:lpstr>PowerPoint Presentation</vt:lpstr>
      <vt:lpstr>PowerPoint Presentation</vt:lpstr>
      <vt:lpstr>PowerPoint Presentation</vt:lpstr>
      <vt:lpstr> Developing a Chemical Safety Plan </vt:lpstr>
      <vt:lpstr>1. HAZARD COMMUNICATION:  Right to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Hazardous Chemicals Classification (GHS)</vt:lpstr>
      <vt:lpstr>Hazard CommunPictograms</vt:lpstr>
      <vt:lpstr>Hazard categorization: Physical</vt:lpstr>
      <vt:lpstr>Hazard categorization: Physical cont. </vt:lpstr>
      <vt:lpstr>Hazard categorization:  Health</vt:lpstr>
      <vt:lpstr>Environment Hazards</vt:lpstr>
      <vt:lpstr>PowerPoint Presentation</vt:lpstr>
      <vt:lpstr>NFPA Diamond (National Fire Protection Association)  </vt:lpstr>
      <vt:lpstr>HMIG Color Bar  (Hazardous Material Identification Guide)</vt:lpstr>
      <vt:lpstr>NEPA Diamond for Sodium Hypochlorite</vt:lpstr>
      <vt:lpstr>PowerPoint Presentation</vt:lpstr>
      <vt:lpstr>PowerPoint Presentation</vt:lpstr>
      <vt:lpstr>PowerPoint Presentation</vt:lpstr>
      <vt:lpstr>Safety/ Precautionary Phrases, Pictograms</vt:lpstr>
      <vt:lpstr>PowerPoint Presentation</vt:lpstr>
      <vt:lpstr>2. Labeling </vt:lpstr>
      <vt:lpstr>Labeling </vt:lpstr>
      <vt:lpstr>3. MSDS GHS Directives</vt:lpstr>
      <vt:lpstr>PowerPoint Presentation</vt:lpstr>
      <vt:lpstr>4. Safe Storage of Chemicals</vt:lpstr>
      <vt:lpstr>Storage instructions…Please Read</vt:lpstr>
      <vt:lpstr>Flammable Storage Cabinet</vt:lpstr>
      <vt:lpstr>5. Safe Disposal</vt:lpstr>
      <vt:lpstr>Cytotoxic Hazards &amp; Logo </vt:lpstr>
      <vt:lpstr>6. Mitigation; chemical fume hoods formalin hoods</vt:lpstr>
      <vt:lpstr>Mitigation cont.; Formalin badges</vt:lpstr>
      <vt:lpstr>7. Training</vt:lpstr>
      <vt:lpstr>5. Reporting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 George</dc:creator>
  <cp:lastModifiedBy>Anu George</cp:lastModifiedBy>
  <cp:revision>51</cp:revision>
  <dcterms:created xsi:type="dcterms:W3CDTF">2015-11-11T08:33:11Z</dcterms:created>
  <dcterms:modified xsi:type="dcterms:W3CDTF">2015-11-14T06:27:47Z</dcterms:modified>
</cp:coreProperties>
</file>