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8" r:id="rId2"/>
    <p:sldId id="260" r:id="rId3"/>
    <p:sldId id="262" r:id="rId4"/>
    <p:sldId id="275" r:id="rId5"/>
    <p:sldId id="287" r:id="rId6"/>
    <p:sldId id="276" r:id="rId7"/>
    <p:sldId id="277" r:id="rId8"/>
    <p:sldId id="288" r:id="rId9"/>
    <p:sldId id="278" r:id="rId10"/>
    <p:sldId id="256" r:id="rId11"/>
    <p:sldId id="266" r:id="rId12"/>
    <p:sldId id="263" r:id="rId13"/>
    <p:sldId id="271" r:id="rId14"/>
    <p:sldId id="270" r:id="rId15"/>
    <p:sldId id="272" r:id="rId16"/>
    <p:sldId id="274" r:id="rId17"/>
    <p:sldId id="279" r:id="rId18"/>
    <p:sldId id="280" r:id="rId19"/>
    <p:sldId id="282" r:id="rId20"/>
    <p:sldId id="283" r:id="rId21"/>
    <p:sldId id="285" r:id="rId22"/>
    <p:sldId id="286" r:id="rId23"/>
    <p:sldId id="289" r:id="rId24"/>
    <p:sldId id="290" r:id="rId25"/>
    <p:sldId id="291" r:id="rId26"/>
    <p:sldId id="261" r:id="rId27"/>
    <p:sldId id="259" r:id="rId28"/>
    <p:sldId id="265" r:id="rId29"/>
    <p:sldId id="268" r:id="rId30"/>
    <p:sldId id="26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56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07198-D611-48E0-B773-1AD8CEF2DEB9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D8437-B635-4DBF-80C8-6A54B0F1FB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1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D8437-B635-4DBF-80C8-6A54B0F1FB8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D8437-B635-4DBF-80C8-6A54B0F1FB8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D8437-B635-4DBF-80C8-6A54B0F1FB8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410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0D8437-B635-4DBF-80C8-6A54B0F1FB84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257800"/>
            <a:ext cx="9144000" cy="1752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209800" y="0"/>
            <a:ext cx="46737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B050"/>
                </a:solidFill>
              </a:rPr>
              <a:t>Labs</a:t>
            </a:r>
            <a:r>
              <a:rPr lang="en-US" sz="4400" baseline="0" dirty="0" smtClean="0">
                <a:solidFill>
                  <a:srgbClr val="00B050"/>
                </a:solidFill>
              </a:rPr>
              <a:t> for Life Project</a:t>
            </a:r>
            <a:endParaRPr lang="en-US" sz="4400" dirty="0">
              <a:solidFill>
                <a:srgbClr val="00B050"/>
              </a:solidFill>
            </a:endParaRPr>
          </a:p>
        </p:txBody>
      </p:sp>
      <p:pic>
        <p:nvPicPr>
          <p:cNvPr id="12" name="Picture 11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6200"/>
            <a:ext cx="533400" cy="990600"/>
          </a:xfrm>
          <a:prstGeom prst="rect">
            <a:avLst/>
          </a:prstGeom>
        </p:spPr>
      </p:pic>
      <p:sp>
        <p:nvSpPr>
          <p:cNvPr id="21" name="Wave 20"/>
          <p:cNvSpPr/>
          <p:nvPr userDrawn="1"/>
        </p:nvSpPr>
        <p:spPr>
          <a:xfrm>
            <a:off x="0" y="3048000"/>
            <a:ext cx="9144000" cy="2895600"/>
          </a:xfrm>
          <a:prstGeom prst="wav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65" name="Rectangle 1"/>
          <p:cNvSpPr>
            <a:spLocks noChangeArrowheads="1"/>
          </p:cNvSpPr>
          <p:nvPr userDrawn="1"/>
        </p:nvSpPr>
        <p:spPr bwMode="auto">
          <a:xfrm>
            <a:off x="6705600" y="6503313"/>
            <a:ext cx="2438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Ministry of Health and Family Welfare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Government of India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http://www.health.mp.gov.in/images/nhm-new.png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743755"/>
            <a:ext cx="974785" cy="73324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3200" b="1" kern="1200" baseline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diffmail.com/cgi-bin/red.cgi?red=http://5.3.1.7&amp;isImage=0&amp;BlockImage=0&amp;rediffng=0&amp;rogue=f143763864af64a531ef209b02b74d94b3cb2d7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4" descr="S:\PFiles\MSOffice\Clipart\standard\stddir3\pe01024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486400" y="2278812"/>
            <a:ext cx="3657600" cy="35123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583" y="1325940"/>
            <a:ext cx="65764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EQUIPMENT DOCUMENTATION </a:t>
            </a:r>
          </a:p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AND </a:t>
            </a:r>
          </a:p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RECORD MANAGEMENT</a:t>
            </a:r>
            <a:endParaRPr lang="en-US" sz="32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514600" y="990600"/>
            <a:ext cx="3352800" cy="685800"/>
            <a:chOff x="2590800" y="1524000"/>
            <a:chExt cx="3352800" cy="685800"/>
          </a:xfrm>
        </p:grpSpPr>
        <p:sp>
          <p:nvSpPr>
            <p:cNvPr id="6" name="Rounded Rectangle 5"/>
            <p:cNvSpPr/>
            <p:nvPr/>
          </p:nvSpPr>
          <p:spPr>
            <a:xfrm>
              <a:off x="2743200" y="1524000"/>
              <a:ext cx="3048000" cy="6858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590800" y="1600200"/>
              <a:ext cx="3352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Arial Rounded MT Bold" pitchFamily="34" charset="0"/>
                  <a:ea typeface="Verdana" pitchFamily="34" charset="0"/>
                  <a:cs typeface="Arial" pitchFamily="34" charset="0"/>
                </a:rPr>
                <a:t> EQUIPMENT LIFE </a:t>
              </a:r>
              <a:endParaRPr lang="en-US" sz="2400" dirty="0">
                <a:solidFill>
                  <a:schemeClr val="bg1"/>
                </a:solidFill>
                <a:latin typeface="Arial Rounded MT Bold" pitchFamily="34" charset="0"/>
                <a:ea typeface="Verdana" pitchFamily="34" charset="0"/>
                <a:cs typeface="Arial" pitchFamily="34" charset="0"/>
              </a:endParaRPr>
            </a:p>
          </p:txBody>
        </p:sp>
      </p:grpSp>
      <p:sp>
        <p:nvSpPr>
          <p:cNvPr id="25" name="Round Diagonal Corner Rectangle 24"/>
          <p:cNvSpPr/>
          <p:nvPr/>
        </p:nvSpPr>
        <p:spPr>
          <a:xfrm>
            <a:off x="2362200" y="3733800"/>
            <a:ext cx="3733800" cy="609600"/>
          </a:xfrm>
          <a:prstGeom prst="round2Diag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DOCUMENTS </a:t>
            </a:r>
            <a:endParaRPr lang="en-US" sz="2000" dirty="0">
              <a:latin typeface="Arial Rounded MT Bold" pitchFamily="34" charset="0"/>
            </a:endParaRPr>
          </a:p>
        </p:txBody>
      </p:sp>
      <p:sp>
        <p:nvSpPr>
          <p:cNvPr id="26" name="Round Diagonal Corner Rectangle 25"/>
          <p:cNvSpPr/>
          <p:nvPr/>
        </p:nvSpPr>
        <p:spPr>
          <a:xfrm>
            <a:off x="2362200" y="4648200"/>
            <a:ext cx="3733800" cy="533400"/>
          </a:xfrm>
          <a:prstGeom prst="round2Diag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RECORDS</a:t>
            </a:r>
            <a:endParaRPr lang="en-US" sz="2000" dirty="0">
              <a:latin typeface="Arial Rounded MT Bold" pitchFamily="34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228600" y="2133600"/>
            <a:ext cx="8534400" cy="1295400"/>
            <a:chOff x="228600" y="2133600"/>
            <a:chExt cx="8534400" cy="1295400"/>
          </a:xfrm>
        </p:grpSpPr>
        <p:grpSp>
          <p:nvGrpSpPr>
            <p:cNvPr id="17" name="Group 16"/>
            <p:cNvGrpSpPr/>
            <p:nvPr/>
          </p:nvGrpSpPr>
          <p:grpSpPr>
            <a:xfrm>
              <a:off x="304800" y="2209800"/>
              <a:ext cx="2209800" cy="1143000"/>
              <a:chOff x="762000" y="2057400"/>
              <a:chExt cx="2209800" cy="106680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762000" y="2057400"/>
                <a:ext cx="2209800" cy="10668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826251" y="2057400"/>
                <a:ext cx="2069349" cy="1015663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  <a:latin typeface="Arial Rounded MT Bold" pitchFamily="34" charset="0"/>
                    <a:ea typeface="Verdana" pitchFamily="34" charset="0"/>
                    <a:cs typeface="Arial" pitchFamily="34" charset="0"/>
                  </a:rPr>
                  <a:t>  PURCHASE </a:t>
                </a:r>
              </a:p>
              <a:p>
                <a:r>
                  <a:rPr lang="en-US" sz="2000" dirty="0" smtClean="0">
                    <a:solidFill>
                      <a:schemeClr val="bg1"/>
                    </a:solidFill>
                    <a:latin typeface="Arial Rounded MT Bold" pitchFamily="34" charset="0"/>
                    <a:ea typeface="Verdana" pitchFamily="34" charset="0"/>
                    <a:cs typeface="Arial" pitchFamily="34" charset="0"/>
                  </a:rPr>
                  <a:t>            &amp; </a:t>
                </a:r>
              </a:p>
              <a:p>
                <a:r>
                  <a:rPr lang="en-US" sz="2000" dirty="0" smtClean="0">
                    <a:solidFill>
                      <a:schemeClr val="bg1"/>
                    </a:solidFill>
                    <a:latin typeface="Arial Rounded MT Bold" pitchFamily="34" charset="0"/>
                    <a:ea typeface="Verdana" pitchFamily="34" charset="0"/>
                    <a:cs typeface="Arial" pitchFamily="34" charset="0"/>
                  </a:rPr>
                  <a:t>INSTALLATION</a:t>
                </a:r>
                <a:endParaRPr lang="en-US" sz="2000" dirty="0">
                  <a:solidFill>
                    <a:schemeClr val="bg1"/>
                  </a:solidFill>
                  <a:latin typeface="Arial Rounded MT Bold" pitchFamily="34" charset="0"/>
                  <a:ea typeface="Verdana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819400" y="2209800"/>
              <a:ext cx="2514600" cy="1143000"/>
              <a:chOff x="4267200" y="2656840"/>
              <a:chExt cx="2438400" cy="9906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4267200" y="2656840"/>
                <a:ext cx="2438400" cy="9906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495800" y="2741434"/>
                <a:ext cx="2133600" cy="707886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  <a:latin typeface="Arial Rounded MT Bold" pitchFamily="34" charset="0"/>
                    <a:ea typeface="Verdana" pitchFamily="34" charset="0"/>
                    <a:cs typeface="Arial" pitchFamily="34" charset="0"/>
                  </a:rPr>
                  <a:t>    ROUTINE OPERATIONS</a:t>
                </a:r>
                <a:endParaRPr lang="en-US" sz="2000" dirty="0">
                  <a:solidFill>
                    <a:schemeClr val="bg1"/>
                  </a:solidFill>
                  <a:latin typeface="Arial Rounded MT Bold" pitchFamily="34" charset="0"/>
                  <a:ea typeface="Verdana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5638800" y="2209800"/>
              <a:ext cx="3055374" cy="1143000"/>
              <a:chOff x="1973826" y="3657600"/>
              <a:chExt cx="3055374" cy="609600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1973826" y="3657600"/>
                <a:ext cx="3055374" cy="6096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096637" y="3730079"/>
                <a:ext cx="2831224" cy="400110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  <a:latin typeface="Arial Rounded MT Bold" pitchFamily="34" charset="0"/>
                    <a:ea typeface="Verdana" pitchFamily="34" charset="0"/>
                    <a:cs typeface="Arial" pitchFamily="34" charset="0"/>
                  </a:rPr>
                  <a:t>DE-COMMISSIONING</a:t>
                </a:r>
                <a:endParaRPr lang="en-US" sz="2000" dirty="0">
                  <a:solidFill>
                    <a:schemeClr val="bg1"/>
                  </a:solidFill>
                  <a:latin typeface="Arial Rounded MT Bold" pitchFamily="34" charset="0"/>
                  <a:ea typeface="Verdana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7" name="Straight Arrow Connector 36"/>
            <p:cNvCxnSpPr>
              <a:stCxn id="9" idx="3"/>
              <a:endCxn id="20" idx="1"/>
            </p:cNvCxnSpPr>
            <p:nvPr/>
          </p:nvCxnSpPr>
          <p:spPr>
            <a:xfrm>
              <a:off x="2514600" y="2781300"/>
              <a:ext cx="304800" cy="0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5334000" y="2743200"/>
              <a:ext cx="304800" cy="0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228600" y="2133600"/>
              <a:ext cx="8534400" cy="1295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9" name="Straight Arrow Connector 58"/>
          <p:cNvCxnSpPr/>
          <p:nvPr/>
        </p:nvCxnSpPr>
        <p:spPr>
          <a:xfrm>
            <a:off x="4038600" y="3429000"/>
            <a:ext cx="0" cy="3048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895600" y="4343400"/>
            <a:ext cx="0" cy="3048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038600" y="4343400"/>
            <a:ext cx="0" cy="3048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562600" y="4343400"/>
            <a:ext cx="0" cy="3048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038600" y="1676400"/>
            <a:ext cx="0" cy="4572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1371600" y="3429000"/>
            <a:ext cx="990600" cy="609600"/>
            <a:chOff x="1371600" y="3429000"/>
            <a:chExt cx="990600" cy="609600"/>
          </a:xfrm>
        </p:grpSpPr>
        <p:cxnSp>
          <p:nvCxnSpPr>
            <p:cNvPr id="71" name="Straight Connector 70"/>
            <p:cNvCxnSpPr/>
            <p:nvPr/>
          </p:nvCxnSpPr>
          <p:spPr>
            <a:xfrm>
              <a:off x="1371600" y="3429000"/>
              <a:ext cx="0" cy="609600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25" idx="2"/>
            </p:cNvCxnSpPr>
            <p:nvPr/>
          </p:nvCxnSpPr>
          <p:spPr>
            <a:xfrm>
              <a:off x="1371600" y="4038600"/>
              <a:ext cx="990600" cy="0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6096000" y="3429000"/>
            <a:ext cx="1066800" cy="609600"/>
            <a:chOff x="6096000" y="3429000"/>
            <a:chExt cx="1066800" cy="609600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7162800" y="3429000"/>
              <a:ext cx="0" cy="609600"/>
            </a:xfrm>
            <a:prstGeom prst="line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endCxn id="25" idx="0"/>
            </p:cNvCxnSpPr>
            <p:nvPr/>
          </p:nvCxnSpPr>
          <p:spPr>
            <a:xfrm flipH="1">
              <a:off x="6096000" y="4038600"/>
              <a:ext cx="1066800" cy="0"/>
            </a:xfrm>
            <a:prstGeom prst="straightConnector1">
              <a:avLst/>
            </a:prstGeom>
            <a:ln w="38100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allAtOnce" animBg="1"/>
      <p:bldP spid="26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425397"/>
            <a:ext cx="620233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DOCUMENTS 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FOR </a:t>
            </a:r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EQUIPMENT PROCUREMENT, INSTALLATION, ACCEPTANCE TESTING..</a:t>
            </a:r>
            <a:endParaRPr lang="en-US" sz="3200" dirty="0">
              <a:solidFill>
                <a:srgbClr val="002060"/>
              </a:solidFill>
              <a:latin typeface="Arial Rounded MT Bold" pitchFamily="34" charset="0"/>
            </a:endParaRPr>
          </a:p>
          <a:p>
            <a:endParaRPr lang="en-US" sz="3200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33400" y="1676400"/>
            <a:ext cx="70104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buBlip>
                <a:blip r:embed="rId3"/>
              </a:buBlip>
            </a:pPr>
            <a:r>
              <a:rPr lang="en-US" sz="2400" spc="-150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USER MANUAL AND TECHNICAL MANUAL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2590800"/>
            <a:ext cx="2491131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3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KIT INSERTS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3400" y="3429000"/>
            <a:ext cx="79248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buBlip>
                <a:blip r:embed="rId3"/>
              </a:buBlip>
            </a:pPr>
            <a:r>
              <a:rPr lang="en-US" sz="2400" spc="-150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  STANDARD  OPERATING  PROCEDURE</a:t>
            </a:r>
            <a:endParaRPr lang="en-US" sz="2400" spc="-15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4267200"/>
            <a:ext cx="7924800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buBlip>
                <a:blip r:embed="rId3"/>
              </a:buBlip>
            </a:pPr>
            <a:r>
              <a:rPr lang="en-US" sz="2400" spc="-150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  SYSTEM  SUPPORT  SOFTWARES</a:t>
            </a:r>
            <a:endParaRPr lang="en-US" sz="2400" spc="-15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  <p:bldP spid="17" grpId="0" build="allAtOnce"/>
      <p:bldP spid="18" grpId="0" build="allAtOnce"/>
      <p:bldP spid="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4687" y="2514600"/>
            <a:ext cx="66481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RECORDS 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FROM</a:t>
            </a:r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 EQUIPMENT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PROCUREMENT, INSTALLATION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ACCEPTANCE TESTING…..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427982"/>
            <a:ext cx="64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 Rounded MT Bold" pitchFamily="34" charset="0"/>
              </a:rPr>
              <a:t>DOCUMENTS </a:t>
            </a:r>
            <a:r>
              <a:rPr lang="en-US" sz="3200" dirty="0">
                <a:solidFill>
                  <a:srgbClr val="FF0000"/>
                </a:solidFill>
                <a:latin typeface="Arial Rounded MT Bold" pitchFamily="34" charset="0"/>
              </a:rPr>
              <a:t>FOR</a:t>
            </a:r>
            <a:r>
              <a:rPr lang="en-US" sz="3200" dirty="0">
                <a:solidFill>
                  <a:srgbClr val="002060"/>
                </a:solidFill>
                <a:latin typeface="Arial Rounded MT Bold" pitchFamily="34" charset="0"/>
              </a:rPr>
              <a:t> ROUTINE </a:t>
            </a:r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OPERATIONOF EQUIPMENT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3886" y="3733800"/>
            <a:ext cx="65981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UNIQUE IDENTIFICATION, LABELLING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4567535"/>
            <a:ext cx="7696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  <a:cs typeface="Arial" pitchFamily="34" charset="0"/>
              </a:rPr>
              <a:t>  CALIBRAION AND TRACEBILITY CERTIFICATE 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9403" y="1219200"/>
            <a:ext cx="393954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IQ / OQ / PQ RECORDS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057400"/>
            <a:ext cx="679160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EQUIPMENT  ACCESSORIES CHECK LIST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9403" y="2891135"/>
            <a:ext cx="440370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TRAINING CERTIFICATES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7" grpId="0" build="allAtOnce"/>
      <p:bldP spid="8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5366" y="4369713"/>
            <a:ext cx="577023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BASIC TROBULESHOOTING GUIDE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6535" y="1545848"/>
            <a:ext cx="3558025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SOPs &amp;BENCH AIDS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1382" y="2007513"/>
            <a:ext cx="4412618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CALIBRATION SCHEDULE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2590800"/>
            <a:ext cx="4602350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MAINTENANCE SCHEDULE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150513"/>
            <a:ext cx="1507272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FLAGS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3729335"/>
            <a:ext cx="3909404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SEFTY INSTRUCTIONS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2427982"/>
            <a:ext cx="64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Arial Rounded MT Bold" pitchFamily="34" charset="0"/>
              </a:rPr>
              <a:t>RECORDS 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FROM</a:t>
            </a:r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 ROUTINE OPERATION OF EQUIPMENT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397913"/>
            <a:ext cx="3612399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MANTINANCE LOGS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50423"/>
            <a:ext cx="362785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CALIBRATION LOGS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0281" y="2560023"/>
            <a:ext cx="5158528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QUALITY CONTROL RECORDS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150513"/>
            <a:ext cx="3588162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BREAKDOWN LOGS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683913"/>
            <a:ext cx="290470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TEST REPORTS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203426"/>
            <a:ext cx="5262082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ADVERSE INCIDENT RECORDS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427982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DOCUMENTS </a:t>
            </a:r>
            <a:r>
              <a:rPr lang="en-US" sz="3200" dirty="0">
                <a:solidFill>
                  <a:srgbClr val="FF0000"/>
                </a:solidFill>
                <a:latin typeface="Arial Rounded MT Bold" pitchFamily="34" charset="0"/>
              </a:rPr>
              <a:t>FOR </a:t>
            </a:r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EQUIPMENT DECOMMISSIONING </a:t>
            </a:r>
            <a:endParaRPr lang="en-US" sz="3200" dirty="0">
              <a:solidFill>
                <a:srgbClr val="002060"/>
              </a:solidFill>
              <a:latin typeface="Arial Rounded MT Bold" pitchFamily="34" charset="0"/>
            </a:endParaRP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2209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76995" y="2514600"/>
            <a:ext cx="27142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 Rounded MT Bold" pitchFamily="34" charset="0"/>
              </a:rPr>
              <a:t>PURPOSE</a:t>
            </a:r>
            <a:endParaRPr lang="en-US" sz="40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9357" y="1600200"/>
            <a:ext cx="282872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STATE POLICY 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9357" y="2316777"/>
            <a:ext cx="6604629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INFORMATIONS OF REGULATORY BODY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357" y="3119735"/>
            <a:ext cx="4328429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CONDEMNATION FORMS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7085" y="3916977"/>
            <a:ext cx="6864315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MANUFACTURER’S RECOMMENDATIONS 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FOR SAFE DISPOSAL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6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2427982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  <a:latin typeface="Arial Rounded MT Bold" pitchFamily="34" charset="0"/>
              </a:rPr>
              <a:t>RECORDS 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FROM</a:t>
            </a:r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 EQUIPMENT </a:t>
            </a:r>
            <a:r>
              <a:rPr lang="en-US" sz="3200" dirty="0">
                <a:solidFill>
                  <a:srgbClr val="002060"/>
                </a:solidFill>
                <a:latin typeface="Arial Rounded MT Bold" pitchFamily="34" charset="0"/>
              </a:rPr>
              <a:t>DECOMMISSIONING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333" y="1371600"/>
            <a:ext cx="7286867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3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EQUIPMENT HISTORY SHEET WITH REASON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FOR CONDEMNATION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9582" y="2438400"/>
            <a:ext cx="8439618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3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RECOMMENDATION OF MAINTENANCE COMMITTEE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2783" y="3048000"/>
            <a:ext cx="6683817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3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APPROVAL OF COMPETENT AUTHORITY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436" y="3657600"/>
            <a:ext cx="8743564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buBlip>
                <a:blip r:embed="rId3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PROOF OF FOLLOWING PROTOCOL FOR 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DECONTAMINATION, SAFE DISPOSAL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648200"/>
            <a:ext cx="410221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3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FIANANCIAL RECORDS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7" grpId="0" build="allAtOnce"/>
      <p:bldP spid="8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09800"/>
            <a:ext cx="7772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 DOCUMENTS AND RECORDS GENERAL AND EQUIPMENT  RELATED 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(ISO 15189)</a:t>
            </a:r>
            <a:endParaRPr lang="en-US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209800"/>
            <a:ext cx="807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2"/>
              </a:buBlip>
            </a:pPr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All Documents (in this case, pertaining to </a:t>
            </a:r>
          </a:p>
          <a:p>
            <a:pPr lvl="0"/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     equipment) should be under document control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200400"/>
            <a:ext cx="807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Any revision or amendment should be done by</a:t>
            </a:r>
          </a:p>
          <a:p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    authorized persons only</a:t>
            </a:r>
            <a:endParaRPr lang="en-US" sz="25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191000"/>
            <a:ext cx="807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Blip>
                <a:blip r:embed="rId2"/>
              </a:buBlip>
            </a:pPr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All revisions and amendments should be</a:t>
            </a:r>
          </a:p>
          <a:p>
            <a:pPr lvl="0"/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     documented</a:t>
            </a:r>
            <a:endParaRPr lang="en-US" sz="2500" dirty="0"/>
          </a:p>
        </p:txBody>
      </p:sp>
      <p:grpSp>
        <p:nvGrpSpPr>
          <p:cNvPr id="9" name="Group 8"/>
          <p:cNvGrpSpPr/>
          <p:nvPr/>
        </p:nvGrpSpPr>
        <p:grpSpPr>
          <a:xfrm>
            <a:off x="1601724" y="1041737"/>
            <a:ext cx="5256276" cy="1015663"/>
            <a:chOff x="1449324" y="914400"/>
            <a:chExt cx="5256276" cy="1015663"/>
          </a:xfrm>
        </p:grpSpPr>
        <p:sp>
          <p:nvSpPr>
            <p:cNvPr id="7" name="Round Diagonal Corner Rectangle 6"/>
            <p:cNvSpPr/>
            <p:nvPr/>
          </p:nvSpPr>
          <p:spPr>
            <a:xfrm>
              <a:off x="1449324" y="939463"/>
              <a:ext cx="5256276" cy="990600"/>
            </a:xfrm>
            <a:prstGeom prst="round2Diag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63166" y="914400"/>
              <a:ext cx="494243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2800" dirty="0" smtClean="0">
                  <a:solidFill>
                    <a:schemeClr val="bg1"/>
                  </a:solidFill>
                  <a:latin typeface="Arial Rounded MT Bold" pitchFamily="34" charset="0"/>
                </a:rPr>
                <a:t>DOCUMENT CONTROL</a:t>
              </a:r>
              <a:br>
                <a:rPr lang="en-US" sz="2800" dirty="0" smtClean="0">
                  <a:solidFill>
                    <a:schemeClr val="bg1"/>
                  </a:solidFill>
                  <a:latin typeface="Arial Rounded MT Bold" pitchFamily="34" charset="0"/>
                </a:rPr>
              </a:br>
              <a:r>
                <a:rPr lang="en-US" sz="2800" dirty="0" smtClean="0">
                  <a:solidFill>
                    <a:schemeClr val="bg1"/>
                  </a:solidFill>
                  <a:latin typeface="Arial Rounded MT Bold" pitchFamily="34" charset="0"/>
                </a:rPr>
                <a:t>(Clause 4.3 of ISO 15189) </a:t>
              </a:r>
              <a:endParaRPr lang="en-US" sz="2800" dirty="0">
                <a:solidFill>
                  <a:schemeClr val="bg1"/>
                </a:solidFill>
                <a:latin typeface="Arial Rounded MT Bold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01724" y="1066800"/>
            <a:ext cx="5256276" cy="990600"/>
            <a:chOff x="1449324" y="939463"/>
            <a:chExt cx="5256276" cy="990600"/>
          </a:xfrm>
        </p:grpSpPr>
        <p:sp>
          <p:nvSpPr>
            <p:cNvPr id="3" name="Round Diagonal Corner Rectangle 2"/>
            <p:cNvSpPr/>
            <p:nvPr/>
          </p:nvSpPr>
          <p:spPr>
            <a:xfrm>
              <a:off x="1449324" y="939463"/>
              <a:ext cx="5256276" cy="990600"/>
            </a:xfrm>
            <a:prstGeom prst="round2Diag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763166" y="975956"/>
              <a:ext cx="49424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chemeClr val="bg1"/>
                  </a:solidFill>
                  <a:latin typeface="Arial Rounded MT Bold" pitchFamily="34" charset="0"/>
                </a:rPr>
                <a:t>CONTROL OF RECORDS</a:t>
              </a:r>
              <a:br>
                <a:rPr lang="en-US" sz="2800" dirty="0" smtClean="0">
                  <a:solidFill>
                    <a:schemeClr val="bg1"/>
                  </a:solidFill>
                  <a:latin typeface="Arial Rounded MT Bold" pitchFamily="34" charset="0"/>
                </a:rPr>
              </a:br>
              <a:r>
                <a:rPr lang="en-US" sz="2800" dirty="0" smtClean="0">
                  <a:solidFill>
                    <a:schemeClr val="bg1"/>
                  </a:solidFill>
                  <a:latin typeface="Arial Rounded MT Bold" pitchFamily="34" charset="0"/>
                </a:rPr>
                <a:t>(Clause 4.3 of ISO 15189) </a:t>
              </a:r>
              <a:endParaRPr lang="en-US" sz="2800" dirty="0">
                <a:solidFill>
                  <a:schemeClr val="bg1"/>
                </a:solidFill>
                <a:latin typeface="Arial Rounded MT Bold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04800" y="2209800"/>
            <a:ext cx="84582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All records (in this case, equipment related) should</a:t>
            </a:r>
          </a:p>
          <a:p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     be created concurrently along with performance</a:t>
            </a:r>
          </a:p>
          <a:p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     of the activity</a:t>
            </a:r>
            <a:endParaRPr lang="en-US" sz="2500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576935"/>
            <a:ext cx="8077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Should be readily retrievable</a:t>
            </a:r>
            <a:endParaRPr lang="en-US" sz="25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4191000"/>
            <a:ext cx="8839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Check sub clauses a-v for list of equipment related</a:t>
            </a:r>
          </a:p>
          <a:p>
            <a:r>
              <a:rPr lang="en-US" sz="2500" dirty="0" smtClean="0">
                <a:solidFill>
                  <a:srgbClr val="002060"/>
                </a:solidFill>
                <a:latin typeface="Arial Rounded MT Bold" pitchFamily="34" charset="0"/>
              </a:rPr>
              <a:t>     records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7" grpId="0" build="allAtOnce"/>
      <p:bldP spid="8" grpId="0" build="allAtOnce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3342" y="2362200"/>
            <a:ext cx="76362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 Rounded MT Bold" pitchFamily="34" charset="0"/>
              </a:rPr>
              <a:t>           </a:t>
            </a:r>
            <a:r>
              <a:rPr lang="en-US" sz="3200" b="1" dirty="0" smtClean="0">
                <a:solidFill>
                  <a:srgbClr val="002060"/>
                </a:solidFill>
                <a:latin typeface="Arial Rounded MT Bold" pitchFamily="34" charset="0"/>
              </a:rPr>
              <a:t>EQUIPMENT RECORDS </a:t>
            </a:r>
          </a:p>
          <a:p>
            <a:r>
              <a:rPr lang="en-US" sz="3200" b="1" dirty="0" smtClean="0">
                <a:solidFill>
                  <a:srgbClr val="002060"/>
                </a:solidFill>
                <a:latin typeface="Arial Rounded MT Bold" pitchFamily="34" charset="0"/>
              </a:rPr>
              <a:t>AS PER CLAUSE </a:t>
            </a:r>
            <a:r>
              <a:rPr lang="en-US" sz="3200" b="1" u="sng" dirty="0" smtClean="0">
                <a:solidFill>
                  <a:srgbClr val="002060"/>
                </a:solidFill>
                <a:latin typeface="Arial Rounded MT Bold" pitchFamily="34" charset="0"/>
                <a:hlinkClick r:id="rId2"/>
              </a:rPr>
              <a:t>5.3.1.7</a:t>
            </a:r>
            <a:r>
              <a:rPr lang="en-US" sz="3200" b="1" dirty="0" smtClean="0">
                <a:solidFill>
                  <a:srgbClr val="002060"/>
                </a:solidFill>
                <a:latin typeface="Arial Rounded MT Bold" pitchFamily="34" charset="0"/>
              </a:rPr>
              <a:t> of ISO 15189</a:t>
            </a:r>
            <a:endParaRPr lang="en-US" sz="32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143000"/>
            <a:ext cx="5745612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Identity and location of equipment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607403"/>
            <a:ext cx="8064900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Manufacturer’s name, model and serial no or other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unique identification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652" y="2445603"/>
            <a:ext cx="679634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Contact information of the supplier or the 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manufacturer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272135"/>
            <a:ext cx="8191473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Date of receiving and date of entering in to service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817203"/>
            <a:ext cx="5547288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Condition when received </a:t>
            </a:r>
          </a:p>
          <a:p>
            <a:pPr algn="just"/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(e.g. new, used or reconditioned)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4719935"/>
            <a:ext cx="4745017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Manufacturer’s instructions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" y="10668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Records that confirmed the equipment’s initial</a:t>
            </a:r>
          </a:p>
          <a:p>
            <a:pPr algn="just"/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   acceptability for use when equipment is</a:t>
            </a:r>
          </a:p>
          <a:p>
            <a:pPr algn="just"/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   incorporated  in the laboratory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445603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Log of maintenance and calibration carried out</a:t>
            </a:r>
          </a:p>
          <a:p>
            <a:pPr algn="just"/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   and the schedule for preventive maintenance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89228" y="3429000"/>
            <a:ext cx="79165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Equipment performance records that confirm the</a:t>
            </a:r>
          </a:p>
          <a:p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   equipment’s ongoing acceptability for use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4426803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Records of damage to, or malfunction,</a:t>
            </a:r>
          </a:p>
          <a:p>
            <a:pPr algn="just"/>
            <a:r>
              <a:rPr lang="en-IN" sz="2400" dirty="0" smtClean="0">
                <a:solidFill>
                  <a:srgbClr val="002060"/>
                </a:solidFill>
                <a:latin typeface="Arial Rounded MT Bold" pitchFamily="34" charset="0"/>
              </a:rPr>
              <a:t>     modification, or repair of the equipment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  <p:bldP spid="9" grpId="0" build="allAtOnce"/>
      <p:bldP spid="10" grpId="0" build="allAtOnce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609600" y="23622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If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it is not written down, it was not done”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44780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This presentation provides the guidance for documentation requirements  of laboratory equipment as per ISO 15189:2012.</a:t>
            </a:r>
          </a:p>
          <a:p>
            <a:pPr algn="just"/>
            <a:endParaRPr lang="en-US" sz="2400" dirty="0">
              <a:solidFill>
                <a:srgbClr val="002060"/>
              </a:solidFill>
              <a:latin typeface="Arial Rounded MT Bold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28600" y="3187005"/>
            <a:ext cx="8839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Rounded MT Bold" pitchFamily="34" charset="0"/>
                <a:ea typeface="Verdana" pitchFamily="34" charset="0"/>
                <a:cs typeface="Verdana" pitchFamily="34" charset="0"/>
              </a:rPr>
              <a:t>Documents and Records include instrument related information such as: description of operation, preventive maintenance, repairs, calibration and verification.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371600" y="1524000"/>
            <a:ext cx="6553200" cy="32004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scene3d>
            <a:camera prst="orthographicFront"/>
            <a:lightRig rig="threePt" dir="t">
              <a:rot lat="0" lon="0" rev="4800000"/>
            </a:lightRig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002060"/>
                </a:solidFill>
                <a:latin typeface="Arial Rounded MT Bold" pitchFamily="34" charset="0"/>
              </a:rPr>
              <a:t>THANK YOU !!!</a:t>
            </a:r>
            <a:endParaRPr lang="en-US" sz="48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454045" y="990600"/>
            <a:ext cx="5784955" cy="609600"/>
            <a:chOff x="1454045" y="990600"/>
            <a:chExt cx="5784955" cy="609600"/>
          </a:xfrm>
        </p:grpSpPr>
        <p:sp>
          <p:nvSpPr>
            <p:cNvPr id="9" name="Round Diagonal Corner Rectangle 8"/>
            <p:cNvSpPr/>
            <p:nvPr/>
          </p:nvSpPr>
          <p:spPr>
            <a:xfrm>
              <a:off x="1600200" y="990600"/>
              <a:ext cx="5638800" cy="609600"/>
            </a:xfrm>
            <a:prstGeom prst="round2Diag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454045" y="990600"/>
              <a:ext cx="57157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rgbClr val="002060"/>
                  </a:solidFill>
                  <a:latin typeface="Arial Rounded MT Bold" pitchFamily="34" charset="0"/>
                </a:rPr>
                <a:t>   </a:t>
              </a:r>
              <a:r>
                <a:rPr lang="en-US" sz="3200" dirty="0" smtClean="0">
                  <a:solidFill>
                    <a:schemeClr val="bg1"/>
                  </a:solidFill>
                  <a:latin typeface="Arial Rounded MT Bold" pitchFamily="34" charset="0"/>
                </a:rPr>
                <a:t>WHAT ARE </a:t>
              </a:r>
              <a:r>
                <a:rPr lang="en-US" sz="3200" dirty="0" smtClean="0">
                  <a:solidFill>
                    <a:srgbClr val="FF0000"/>
                  </a:solidFill>
                  <a:latin typeface="Arial Rounded MT Bold" pitchFamily="34" charset="0"/>
                </a:rPr>
                <a:t>DOCUMENTS?</a:t>
              </a:r>
              <a:endParaRPr lang="en-US" sz="3200" dirty="0">
                <a:solidFill>
                  <a:srgbClr val="FF0000"/>
                </a:solidFill>
                <a:latin typeface="Arial Rounded MT Bold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52400" y="4343400"/>
            <a:ext cx="9144000" cy="83099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Documents can change as per the requirements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 Documents are “ live”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133600"/>
            <a:ext cx="914400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ZA" sz="2400" dirty="0" smtClean="0">
                <a:solidFill>
                  <a:srgbClr val="002060"/>
                </a:solidFill>
                <a:latin typeface="Arial Rounded MT Bold" pitchFamily="34" charset="0"/>
              </a:rPr>
              <a:t>Documents communicate information to all personnel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2743200"/>
            <a:ext cx="914400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Needs to be updated and maintained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3429000"/>
            <a:ext cx="9144000" cy="83099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Establish formats for recording and reporting information</a:t>
            </a:r>
          </a:p>
          <a:p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 by standardized formats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  <p:bldP spid="11" grpId="0" build="allAtOnce"/>
      <p:bldP spid="1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09800"/>
            <a:ext cx="335280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indent="-342900"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ZA" sz="2400" dirty="0">
                <a:solidFill>
                  <a:srgbClr val="002060"/>
                </a:solidFill>
                <a:latin typeface="Arial Rounded MT Bold" pitchFamily="34" charset="0"/>
              </a:rPr>
              <a:t>SOPs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895600"/>
            <a:ext cx="335280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ZA" sz="2400" dirty="0" smtClean="0">
                <a:solidFill>
                  <a:srgbClr val="002060"/>
                </a:solidFill>
                <a:latin typeface="Arial Rounded MT Bold" pitchFamily="34" charset="0"/>
              </a:rPr>
              <a:t>User Manuals 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3581400"/>
            <a:ext cx="335280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ZA" sz="2400" dirty="0" smtClean="0">
                <a:solidFill>
                  <a:srgbClr val="002060"/>
                </a:solidFill>
                <a:latin typeface="Arial Rounded MT Bold" pitchFamily="34" charset="0"/>
              </a:rPr>
              <a:t>Bench Aids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4191000"/>
            <a:ext cx="335280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ZA" sz="2400" dirty="0" smtClean="0">
                <a:solidFill>
                  <a:srgbClr val="002060"/>
                </a:solidFill>
                <a:latin typeface="Arial Rounded MT Bold" pitchFamily="34" charset="0"/>
              </a:rPr>
              <a:t>Kit Inserts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228600" y="1143000"/>
            <a:ext cx="8151876" cy="609600"/>
          </a:xfrm>
          <a:prstGeom prst="round2Diag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Equipment Documents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341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RJ\UserGuid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0"/>
            <a:ext cx="3676650" cy="2257463"/>
          </a:xfrm>
          <a:prstGeom prst="rect">
            <a:avLst/>
          </a:prstGeom>
          <a:noFill/>
        </p:spPr>
      </p:pic>
      <p:pic>
        <p:nvPicPr>
          <p:cNvPr id="2" name="Picture 2" descr="Image result for SO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280" y="2209800"/>
            <a:ext cx="224952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981200" y="990600"/>
            <a:ext cx="5410200" cy="685800"/>
            <a:chOff x="1981200" y="990600"/>
            <a:chExt cx="5410200" cy="685800"/>
          </a:xfrm>
        </p:grpSpPr>
        <p:sp>
          <p:nvSpPr>
            <p:cNvPr id="6" name="Round Diagonal Corner Rectangle 5"/>
            <p:cNvSpPr/>
            <p:nvPr/>
          </p:nvSpPr>
          <p:spPr>
            <a:xfrm>
              <a:off x="1981200" y="990600"/>
              <a:ext cx="5110973" cy="685800"/>
            </a:xfrm>
            <a:prstGeom prst="round2Diag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2141186" y="1012857"/>
              <a:ext cx="5250214" cy="5111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chemeClr val="bg1"/>
                  </a:solidFill>
                  <a:latin typeface="Arial Rounded MT Bold" pitchFamily="34" charset="0"/>
                </a:rPr>
                <a:t>WHAT</a:t>
              </a:r>
              <a:r>
                <a:rPr lang="en-US" sz="3200" dirty="0" smtClean="0">
                  <a:solidFill>
                    <a:srgbClr val="002060"/>
                  </a:solidFill>
                  <a:latin typeface="Arial Rounded MT Bold" pitchFamily="34" charset="0"/>
                </a:rPr>
                <a:t> </a:t>
              </a:r>
              <a:r>
                <a:rPr lang="en-US" sz="3200" dirty="0" smtClean="0">
                  <a:solidFill>
                    <a:schemeClr val="bg1"/>
                  </a:solidFill>
                  <a:latin typeface="Arial Rounded MT Bold" pitchFamily="34" charset="0"/>
                </a:rPr>
                <a:t>ARE</a:t>
              </a:r>
              <a:r>
                <a:rPr lang="en-US" sz="3200" dirty="0" smtClean="0">
                  <a:solidFill>
                    <a:srgbClr val="002060"/>
                  </a:solidFill>
                  <a:latin typeface="Arial Rounded MT Bold" pitchFamily="34" charset="0"/>
                </a:rPr>
                <a:t> </a:t>
              </a:r>
              <a:r>
                <a:rPr lang="en-US" sz="3200" dirty="0" smtClean="0">
                  <a:solidFill>
                    <a:srgbClr val="FF0000"/>
                  </a:solidFill>
                  <a:latin typeface="Arial Rounded MT Bold" pitchFamily="34" charset="0"/>
                </a:rPr>
                <a:t>RECORDS?</a:t>
              </a:r>
              <a:endParaRPr lang="en-US" sz="3200" dirty="0">
                <a:solidFill>
                  <a:srgbClr val="FF0000"/>
                </a:solidFill>
                <a:latin typeface="Arial Rounded MT Bold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2160" y="2704981"/>
            <a:ext cx="797910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ZA" sz="2300" dirty="0" smtClean="0">
                <a:latin typeface="Arial Rounded MT Bold" pitchFamily="34" charset="0"/>
              </a:rPr>
              <a:t>  </a:t>
            </a:r>
            <a:r>
              <a:rPr lang="en-ZA" sz="2300" dirty="0" smtClean="0">
                <a:solidFill>
                  <a:srgbClr val="002060"/>
                </a:solidFill>
                <a:latin typeface="Arial Rounded MT Bold" pitchFamily="34" charset="0"/>
              </a:rPr>
              <a:t>A format becomes a record once used to document </a:t>
            </a:r>
          </a:p>
          <a:p>
            <a:r>
              <a:rPr lang="en-ZA" sz="2300" dirty="0" smtClean="0">
                <a:solidFill>
                  <a:srgbClr val="002060"/>
                </a:solidFill>
                <a:latin typeface="Arial Rounded MT Bold" pitchFamily="34" charset="0"/>
              </a:rPr>
              <a:t>     elicited data</a:t>
            </a:r>
            <a:endParaRPr lang="en-US" sz="23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706" y="1851392"/>
            <a:ext cx="8968353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latin typeface="Arial Rounded MT Bold" pitchFamily="34" charset="0"/>
              </a:rPr>
              <a:t>  </a:t>
            </a:r>
            <a:r>
              <a:rPr lang="en-US" sz="2300" dirty="0" smtClean="0">
                <a:solidFill>
                  <a:srgbClr val="002060"/>
                </a:solidFill>
                <a:latin typeface="Arial Rounded MT Bold" pitchFamily="34" charset="0"/>
              </a:rPr>
              <a:t>Are collected/ captured information produced by  the</a:t>
            </a:r>
          </a:p>
          <a:p>
            <a:r>
              <a:rPr lang="en-US" sz="2300" dirty="0" smtClean="0">
                <a:solidFill>
                  <a:srgbClr val="002060"/>
                </a:solidFill>
                <a:latin typeface="Arial Rounded MT Bold" pitchFamily="34" charset="0"/>
              </a:rPr>
              <a:t>     laboratory in the process of performing and reporting tests</a:t>
            </a:r>
            <a:endParaRPr lang="en-US" sz="23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999" y="3592324"/>
            <a:ext cx="690439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3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300" dirty="0" smtClean="0">
                <a:solidFill>
                  <a:srgbClr val="002060"/>
                </a:solidFill>
                <a:latin typeface="Arial Rounded MT Bold" pitchFamily="34" charset="0"/>
              </a:rPr>
              <a:t>They need to be easily retrieved or accessed</a:t>
            </a:r>
            <a:endParaRPr lang="en-US" sz="28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4125724"/>
            <a:ext cx="916815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300" dirty="0" smtClean="0">
                <a:solidFill>
                  <a:srgbClr val="002060"/>
                </a:solidFill>
                <a:latin typeface="Arial Rounded MT Bold" pitchFamily="34" charset="0"/>
              </a:rPr>
              <a:t>  Contains information that is permanent and cannot be edited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4659124"/>
            <a:ext cx="892622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3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300" dirty="0" smtClean="0">
                <a:solidFill>
                  <a:srgbClr val="002060"/>
                </a:solidFill>
                <a:latin typeface="Arial Rounded MT Bold" pitchFamily="34" charset="0"/>
              </a:rPr>
              <a:t>Needs to retained as per standard guidelines and lab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8" grpId="0" build="allAtOnce"/>
      <p:bldP spid="9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362200"/>
            <a:ext cx="335280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ZA" sz="2400" dirty="0" smtClean="0">
                <a:solidFill>
                  <a:srgbClr val="002060"/>
                </a:solidFill>
                <a:latin typeface="Arial Rounded MT Bold" pitchFamily="34" charset="0"/>
              </a:rPr>
              <a:t>Certificates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3043535"/>
            <a:ext cx="3848862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ZA" sz="2400" dirty="0">
                <a:solidFill>
                  <a:srgbClr val="002060"/>
                </a:solidFill>
                <a:latin typeface="Arial Rounded MT Bold" pitchFamily="34" charset="0"/>
              </a:rPr>
              <a:t>M</a:t>
            </a:r>
            <a:r>
              <a:rPr lang="en-ZA" sz="2400" dirty="0" smtClean="0">
                <a:solidFill>
                  <a:srgbClr val="002060"/>
                </a:solidFill>
                <a:latin typeface="Arial Rounded MT Bold" pitchFamily="34" charset="0"/>
              </a:rPr>
              <a:t>achine Print-Outs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3657600"/>
            <a:ext cx="335280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ZA" sz="2400" dirty="0" smtClean="0">
                <a:solidFill>
                  <a:srgbClr val="002060"/>
                </a:solidFill>
                <a:latin typeface="Arial Rounded MT Bold" pitchFamily="34" charset="0"/>
              </a:rPr>
              <a:t>Log books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267200"/>
            <a:ext cx="3352800" cy="46166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</a:t>
            </a:r>
            <a:r>
              <a:rPr lang="en-ZA" sz="2400" dirty="0" smtClean="0"/>
              <a:t> </a:t>
            </a:r>
            <a:r>
              <a:rPr lang="en-ZA" sz="2400" dirty="0" smtClean="0">
                <a:solidFill>
                  <a:srgbClr val="002060"/>
                </a:solidFill>
                <a:latin typeface="Arial Rounded MT Bold" pitchFamily="34" charset="0"/>
              </a:rPr>
              <a:t>Reports</a:t>
            </a: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54124" y="1066800"/>
            <a:ext cx="5961790" cy="609600"/>
            <a:chOff x="1449324" y="1219200"/>
            <a:chExt cx="5961790" cy="609600"/>
          </a:xfrm>
        </p:grpSpPr>
        <p:sp>
          <p:nvSpPr>
            <p:cNvPr id="7" name="Round Diagonal Corner Rectangle 6"/>
            <p:cNvSpPr/>
            <p:nvPr/>
          </p:nvSpPr>
          <p:spPr>
            <a:xfrm>
              <a:off x="1449324" y="1219200"/>
              <a:ext cx="5561076" cy="609600"/>
            </a:xfrm>
            <a:prstGeom prst="round2Diag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10936" y="1219200"/>
              <a:ext cx="58001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chemeClr val="bg1"/>
                  </a:solidFill>
                  <a:latin typeface="Arial Rounded MT Bold" pitchFamily="34" charset="0"/>
                </a:rPr>
                <a:t>EQUIPMENT RECORDS, e.g.</a:t>
              </a:r>
              <a:endParaRPr lang="en-US" sz="3200" dirty="0">
                <a:solidFill>
                  <a:schemeClr val="bg1"/>
                </a:solidFill>
                <a:latin typeface="Arial Rounded MT Bold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308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457200" y="1752600"/>
            <a:ext cx="3962400" cy="2438400"/>
            <a:chOff x="1066800" y="1447800"/>
            <a:chExt cx="4419600" cy="2590800"/>
          </a:xfrm>
        </p:grpSpPr>
        <p:grpSp>
          <p:nvGrpSpPr>
            <p:cNvPr id="9" name="Group 8"/>
            <p:cNvGrpSpPr/>
            <p:nvPr/>
          </p:nvGrpSpPr>
          <p:grpSpPr>
            <a:xfrm>
              <a:off x="1066800" y="1524000"/>
              <a:ext cx="4341796" cy="2499442"/>
              <a:chOff x="4572000" y="2605958"/>
              <a:chExt cx="4341796" cy="2499442"/>
            </a:xfrm>
          </p:grpSpPr>
          <p:pic>
            <p:nvPicPr>
              <p:cNvPr id="2051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572000" y="2605958"/>
                <a:ext cx="4282377" cy="2499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6248400" y="3810000"/>
                <a:ext cx="4395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ABC</a:t>
                </a:r>
                <a:endParaRPr lang="en-US" sz="1200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7130019" y="3516868"/>
                <a:ext cx="4299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 </a:t>
                </a:r>
                <a:r>
                  <a:rPr lang="en-US" sz="1200" dirty="0" smtClean="0"/>
                  <a:t> 02</a:t>
                </a:r>
                <a:endParaRPr lang="en-US" sz="1200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933697" y="3533001"/>
                <a:ext cx="4844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  FEB</a:t>
                </a:r>
                <a:endParaRPr lang="en-US" sz="12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8430972" y="3581400"/>
                <a:ext cx="4828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    16</a:t>
                </a:r>
                <a:endParaRPr lang="en-US" sz="12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637656" y="4523601"/>
                <a:ext cx="5902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latin typeface="Edwardian Script ITC" pitchFamily="66" charset="0"/>
                  </a:rPr>
                  <a:t>Rajni</a:t>
                </a:r>
                <a:endParaRPr lang="en-US" sz="1600" dirty="0">
                  <a:latin typeface="Edwardian Script ITC" pitchFamily="66" charset="0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1066800" y="1447800"/>
              <a:ext cx="4419600" cy="2590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 descr="calibration certific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914400"/>
            <a:ext cx="2841356" cy="4191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1562</TotalTime>
  <Words>585</Words>
  <Application>Microsoft Office PowerPoint</Application>
  <PresentationFormat>On-screen Show (4:3)</PresentationFormat>
  <Paragraphs>126</Paragraphs>
  <Slides>30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Dr. Anu George</cp:lastModifiedBy>
  <cp:revision>173</cp:revision>
  <dcterms:created xsi:type="dcterms:W3CDTF">2016-02-09T05:11:16Z</dcterms:created>
  <dcterms:modified xsi:type="dcterms:W3CDTF">2018-03-26T06:02:19Z</dcterms:modified>
</cp:coreProperties>
</file>