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9" r:id="rId2"/>
    <p:sldMasterId id="2147483674" r:id="rId3"/>
    <p:sldMasterId id="2147483687" r:id="rId4"/>
  </p:sldMasterIdLst>
  <p:notesMasterIdLst>
    <p:notesMasterId r:id="rId12"/>
  </p:notesMasterIdLst>
  <p:sldIdLst>
    <p:sldId id="271" r:id="rId5"/>
    <p:sldId id="298" r:id="rId6"/>
    <p:sldId id="295" r:id="rId7"/>
    <p:sldId id="282" r:id="rId8"/>
    <p:sldId id="292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4C339-A7B5-4B92-92F0-CA6EFB765781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06BC7-D8CF-44DF-9862-EF4024A95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09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525" y="319651"/>
            <a:ext cx="7772400" cy="573447"/>
          </a:xfrm>
        </p:spPr>
        <p:txBody>
          <a:bodyPr>
            <a:noAutofit/>
          </a:bodyPr>
          <a:lstStyle>
            <a:lvl1pPr>
              <a:defRPr sz="3600">
                <a:solidFill>
                  <a:srgbClr val="0069D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89932"/>
            <a:ext cx="6400800" cy="1593273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47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8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5EDA7-1A48-4780-ADFE-35205F77BD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210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1D10-5DE3-4736-B3E0-330FE1F2BAE4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6742-E4C3-4760-A570-02086F1835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53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91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86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31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380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2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580565"/>
            <a:ext cx="2362200" cy="1696871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FontTx/>
              <a:buNone/>
              <a:defRPr sz="2000">
                <a:ln>
                  <a:noFill/>
                </a:ln>
                <a:solidFill>
                  <a:srgbClr val="0069D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89252" y="2580565"/>
            <a:ext cx="2362200" cy="1696871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FontTx/>
              <a:buNone/>
              <a:defRPr sz="2000">
                <a:ln>
                  <a:noFill/>
                </a:ln>
                <a:solidFill>
                  <a:srgbClr val="0069D7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0037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60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22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99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81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35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991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332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94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8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9748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191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739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296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224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509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762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986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899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612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8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4511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387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015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47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017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48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016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869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9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15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99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6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2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6605-2915-44FB-A481-9D51667769F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761EC-68D1-475C-AAA0-1AF3701984B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5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9B2C4-28B2-4B12-BB38-1E38FFC9483B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D8D3-B143-4616-95FE-D2635BFE0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0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2380-E2CE-4E6F-977E-EC0C801EE0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828E6-CB7F-4020-8E43-3A5EBCDF1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3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75BF0-B241-48FF-AE12-1B00A4B826ED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4417A-8054-4672-B3CB-57515E936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tif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46809"/>
            <a:ext cx="7741227" cy="1000991"/>
          </a:xfrm>
        </p:spPr>
        <p:txBody>
          <a:bodyPr>
            <a:normAutofit/>
          </a:bodyPr>
          <a:lstStyle/>
          <a:p>
            <a:pPr lvl="0" algn="ctr"/>
            <a:r>
              <a:rPr lang="en-US" sz="4000" b="1" dirty="0">
                <a:solidFill>
                  <a:srgbClr val="0068D0"/>
                </a:solidFill>
              </a:rPr>
              <a:t>3</a:t>
            </a:r>
            <a:r>
              <a:rPr lang="en-US" sz="4000" b="1" dirty="0" smtClean="0">
                <a:solidFill>
                  <a:srgbClr val="0068D0"/>
                </a:solidFill>
              </a:rPr>
              <a:t>- Part and 5- Part Analyzers</a:t>
            </a:r>
            <a:endParaRPr lang="en-US" sz="4000" b="1" dirty="0">
              <a:solidFill>
                <a:srgbClr val="0068D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sz="2400" dirty="0"/>
              <a:t>DAILY</a:t>
            </a:r>
          </a:p>
          <a:p>
            <a:pPr lvl="1"/>
            <a:r>
              <a:rPr lang="en-US" sz="2000" dirty="0"/>
              <a:t>Fluidic </a:t>
            </a:r>
            <a:r>
              <a:rPr lang="en-US" sz="2000" dirty="0" smtClean="0"/>
              <a:t>level check then startup </a:t>
            </a:r>
            <a:r>
              <a:rPr lang="en-US" sz="2000" dirty="0"/>
              <a:t>and shutdown</a:t>
            </a:r>
          </a:p>
          <a:p>
            <a:pPr lvl="1"/>
            <a:r>
              <a:rPr lang="en-US" sz="2000" dirty="0" smtClean="0"/>
              <a:t>Cleaning &amp; Priming (sample/reagent)</a:t>
            </a:r>
            <a:endParaRPr lang="en-US" sz="2000" dirty="0"/>
          </a:p>
          <a:p>
            <a:pPr lvl="1"/>
            <a:r>
              <a:rPr lang="en-US" sz="2000" dirty="0" smtClean="0"/>
              <a:t>Valve test/check</a:t>
            </a:r>
            <a:endParaRPr lang="en-US" sz="2000" dirty="0"/>
          </a:p>
          <a:p>
            <a:pPr lvl="1"/>
            <a:r>
              <a:rPr lang="en-US" sz="2000" dirty="0"/>
              <a:t>Pressure verifications (if available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Check for condensation 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Weekly</a:t>
            </a:r>
            <a:endParaRPr lang="en-US" sz="2400" dirty="0"/>
          </a:p>
          <a:p>
            <a:pPr lvl="1"/>
            <a:r>
              <a:rPr lang="en-US" sz="2000" dirty="0"/>
              <a:t>Waste cap </a:t>
            </a:r>
            <a:r>
              <a:rPr lang="en-US" sz="2000" dirty="0" smtClean="0"/>
              <a:t>replacement</a:t>
            </a:r>
          </a:p>
          <a:p>
            <a:pPr lvl="1"/>
            <a:r>
              <a:rPr lang="en-US" sz="2000" dirty="0" smtClean="0"/>
              <a:t>Cleaning of Sipper, Incubator, Aspiration station</a:t>
            </a:r>
          </a:p>
          <a:p>
            <a:pPr lvl="1"/>
            <a:r>
              <a:rPr lang="en-US" sz="2000" dirty="0" smtClean="0"/>
              <a:t>Cleaning of Rinse station</a:t>
            </a:r>
          </a:p>
          <a:p>
            <a:pPr lvl="1"/>
            <a:r>
              <a:rPr lang="en-US" sz="2000" dirty="0" smtClean="0"/>
              <a:t>Liquid flow cleaning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3116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46809"/>
            <a:ext cx="7741227" cy="1000991"/>
          </a:xfrm>
        </p:spPr>
        <p:txBody>
          <a:bodyPr>
            <a:normAutofit/>
          </a:bodyPr>
          <a:lstStyle/>
          <a:p>
            <a:pPr lvl="0" algn="ctr"/>
            <a:r>
              <a:rPr lang="en-US" sz="4000" b="1" dirty="0">
                <a:solidFill>
                  <a:srgbClr val="0068D0"/>
                </a:solidFill>
              </a:rPr>
              <a:t>3</a:t>
            </a:r>
            <a:r>
              <a:rPr lang="en-US" sz="4000" b="1" dirty="0" smtClean="0">
                <a:solidFill>
                  <a:srgbClr val="0068D0"/>
                </a:solidFill>
              </a:rPr>
              <a:t>- Part and 5- Part Analyzers</a:t>
            </a:r>
            <a:endParaRPr lang="en-US" sz="4000" b="1" dirty="0">
              <a:solidFill>
                <a:srgbClr val="0068D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Monthly / 2-monthly / </a:t>
            </a:r>
            <a:endParaRPr lang="en-US" sz="2400" dirty="0"/>
          </a:p>
          <a:p>
            <a:pPr lvl="1"/>
            <a:r>
              <a:rPr lang="en-US" sz="2000" dirty="0" smtClean="0"/>
              <a:t>Pinch valve replacement</a:t>
            </a:r>
            <a:endParaRPr lang="en-US" sz="2000" dirty="0"/>
          </a:p>
          <a:p>
            <a:pPr lvl="1"/>
            <a:r>
              <a:rPr lang="en-US" sz="2000" dirty="0" smtClean="0"/>
              <a:t>Clean all liquid containers</a:t>
            </a:r>
            <a:endParaRPr lang="en-US" sz="2000" dirty="0"/>
          </a:p>
          <a:p>
            <a:pPr lvl="1"/>
            <a:r>
              <a:rPr lang="en-US" sz="2000" dirty="0" smtClean="0"/>
              <a:t>Clean fluidic compartments</a:t>
            </a:r>
            <a:endParaRPr lang="en-US" sz="2000" dirty="0"/>
          </a:p>
          <a:p>
            <a:pPr lvl="1"/>
            <a:endParaRPr lang="en-US" sz="20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62098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DAILY</a:t>
            </a:r>
          </a:p>
          <a:p>
            <a:pPr lvl="1"/>
            <a:r>
              <a:rPr lang="en-US" sz="2000" dirty="0" smtClean="0"/>
              <a:t>Fluidic level check then startup and shutdown</a:t>
            </a:r>
          </a:p>
          <a:p>
            <a:pPr lvl="1"/>
            <a:r>
              <a:rPr lang="en-US" sz="2000" dirty="0" smtClean="0"/>
              <a:t>Purge filter / bubble removal</a:t>
            </a:r>
          </a:p>
          <a:p>
            <a:pPr lvl="1"/>
            <a:r>
              <a:rPr lang="en-US" sz="2000" dirty="0" smtClean="0"/>
              <a:t>SIP cleaning</a:t>
            </a:r>
          </a:p>
          <a:p>
            <a:pPr lvl="1"/>
            <a:r>
              <a:rPr lang="en-US" sz="2000" dirty="0" smtClean="0"/>
              <a:t>Pressure verifications (if available)</a:t>
            </a:r>
          </a:p>
          <a:p>
            <a:pPr lvl="1"/>
            <a:r>
              <a:rPr lang="en-US" sz="2000" dirty="0" smtClean="0"/>
              <a:t>Nozzle sonication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Monthly</a:t>
            </a:r>
            <a:endParaRPr lang="en-US" sz="2400" dirty="0"/>
          </a:p>
          <a:p>
            <a:pPr lvl="1"/>
            <a:r>
              <a:rPr lang="en-US" sz="2000" dirty="0" smtClean="0"/>
              <a:t>Waste cap replacement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1" name="Title 1"/>
          <p:cNvSpPr txBox="1">
            <a:spLocks/>
          </p:cNvSpPr>
          <p:nvPr/>
        </p:nvSpPr>
        <p:spPr>
          <a:xfrm>
            <a:off x="-60537" y="236003"/>
            <a:ext cx="84168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68D0"/>
                </a:solidFill>
              </a:rPr>
              <a:t>FLOWCYTOMETER</a:t>
            </a:r>
            <a:endParaRPr lang="en-US" sz="4000" b="1" dirty="0">
              <a:solidFill>
                <a:srgbClr val="0068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7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DAILY</a:t>
            </a:r>
          </a:p>
          <a:p>
            <a:pPr lvl="1"/>
            <a:r>
              <a:rPr lang="en-US" sz="2000" dirty="0" smtClean="0"/>
              <a:t>Clean the apparatus with water and mild soap</a:t>
            </a:r>
          </a:p>
          <a:p>
            <a:pPr lvl="1"/>
            <a:r>
              <a:rPr lang="en-US" sz="2000" dirty="0" smtClean="0"/>
              <a:t>Tank Clean and Rinse</a:t>
            </a:r>
          </a:p>
          <a:p>
            <a:pPr lvl="1"/>
            <a:r>
              <a:rPr lang="en-US" sz="2000" dirty="0" smtClean="0"/>
              <a:t>Probe cleaning</a:t>
            </a:r>
          </a:p>
          <a:p>
            <a:pPr lvl="1"/>
            <a:r>
              <a:rPr lang="en-US" sz="2000" dirty="0" smtClean="0"/>
              <a:t>Cleaning of depositions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Electrodes are properly fixed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DO NOT</a:t>
            </a:r>
            <a:endParaRPr lang="en-US" sz="2400" dirty="0"/>
          </a:p>
          <a:p>
            <a:pPr lvl="1"/>
            <a:r>
              <a:rPr lang="en-US" sz="2000" dirty="0" smtClean="0"/>
              <a:t>Dry at high temperature</a:t>
            </a:r>
          </a:p>
          <a:p>
            <a:pPr lvl="1"/>
            <a:r>
              <a:rPr lang="en-US" sz="2000" dirty="0" smtClean="0"/>
              <a:t>Use abrasive cleaners</a:t>
            </a:r>
          </a:p>
          <a:p>
            <a:pPr lvl="1"/>
            <a:r>
              <a:rPr lang="en-US" sz="2000" dirty="0" smtClean="0"/>
              <a:t>Use rough clothes or brushes</a:t>
            </a:r>
          </a:p>
          <a:p>
            <a:pPr lvl="1"/>
            <a:r>
              <a:rPr lang="en-US" sz="2000" dirty="0" smtClean="0"/>
              <a:t>Use acetone, halogenated hydrocarbons or undiluted laboratory </a:t>
            </a:r>
            <a:r>
              <a:rPr lang="en-US" sz="2000" dirty="0" err="1" smtClean="0"/>
              <a:t>achocols</a:t>
            </a:r>
            <a:r>
              <a:rPr lang="en-US" sz="2000" dirty="0" smtClean="0"/>
              <a:t> (over 30%) for cleaning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1" name="Title 1"/>
          <p:cNvSpPr txBox="1">
            <a:spLocks/>
          </p:cNvSpPr>
          <p:nvPr/>
        </p:nvSpPr>
        <p:spPr>
          <a:xfrm>
            <a:off x="-60537" y="236003"/>
            <a:ext cx="84168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68D0"/>
                </a:solidFill>
              </a:rPr>
              <a:t>Automated GEL ELECTROPHORESIS</a:t>
            </a:r>
            <a:endParaRPr lang="en-US" sz="4000" b="1" dirty="0">
              <a:solidFill>
                <a:srgbClr val="0068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4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74638"/>
            <a:ext cx="8416822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68D0"/>
                </a:solidFill>
              </a:rPr>
              <a:t>Automated </a:t>
            </a:r>
            <a:r>
              <a:rPr lang="en-US" sz="4000" b="1" dirty="0" smtClean="0">
                <a:solidFill>
                  <a:srgbClr val="0068D0"/>
                </a:solidFill>
              </a:rPr>
              <a:t>GEL ELECTROPHORESIS</a:t>
            </a:r>
            <a:endParaRPr lang="en-US" sz="4000" b="1" dirty="0">
              <a:solidFill>
                <a:srgbClr val="0068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WEEKLY</a:t>
            </a:r>
          </a:p>
          <a:p>
            <a:pPr lvl="1"/>
            <a:r>
              <a:rPr lang="en-US" sz="2000" dirty="0" smtClean="0"/>
              <a:t>Verify the power supply voltages with </a:t>
            </a:r>
            <a:r>
              <a:rPr lang="en-US" sz="2000" dirty="0" err="1" smtClean="0"/>
              <a:t>Multimeter</a:t>
            </a:r>
            <a:r>
              <a:rPr lang="en-US" sz="2000" dirty="0" smtClean="0"/>
              <a:t> (if possible daily)</a:t>
            </a:r>
          </a:p>
          <a:p>
            <a:pPr lvl="1"/>
            <a:r>
              <a:rPr lang="en-US" sz="2000" dirty="0" smtClean="0"/>
              <a:t>Clean the electrodes/nodes</a:t>
            </a:r>
          </a:p>
          <a:p>
            <a:pPr lvl="1"/>
            <a:r>
              <a:rPr lang="en-US" sz="2000" dirty="0" smtClean="0"/>
              <a:t>Clean if any salt depositions found</a:t>
            </a:r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165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68D0"/>
                </a:solidFill>
              </a:rPr>
              <a:t>MICRO HEMATOCRIT</a:t>
            </a:r>
            <a:endParaRPr lang="en-US" sz="4000" b="1" dirty="0">
              <a:solidFill>
                <a:srgbClr val="0068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DAILY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dirty="0"/>
              <a:t>disinfectant towel or cloth </a:t>
            </a:r>
            <a:r>
              <a:rPr lang="en-US" sz="2000" dirty="0" smtClean="0"/>
              <a:t>with non-corrosive disinfectant for lid and other parts of centrifuge</a:t>
            </a:r>
            <a:endParaRPr lang="en-US" sz="2000" dirty="0"/>
          </a:p>
          <a:p>
            <a:pPr lvl="1"/>
            <a:r>
              <a:rPr lang="en-US" sz="2000" dirty="0" smtClean="0"/>
              <a:t>After cleaning, dry with soft tissue or cloth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DO NOT</a:t>
            </a:r>
            <a:endParaRPr lang="en-US" sz="2400" dirty="0"/>
          </a:p>
          <a:p>
            <a:pPr lvl="1"/>
            <a:r>
              <a:rPr lang="en-US" sz="2000" dirty="0" smtClean="0"/>
              <a:t>Use abrasive cleaners, bleach, corrosive solvents, etc…</a:t>
            </a:r>
          </a:p>
          <a:p>
            <a:pPr lvl="1"/>
            <a:r>
              <a:rPr lang="en-US" sz="2000" dirty="0" smtClean="0"/>
              <a:t>Spill liquid inside the electronics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48293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68D0"/>
                </a:solidFill>
              </a:rPr>
              <a:t>MICRO HEMATOCRIT</a:t>
            </a:r>
            <a:endParaRPr lang="en-US" sz="4000" b="1" dirty="0">
              <a:solidFill>
                <a:srgbClr val="0068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WEEKLY</a:t>
            </a:r>
          </a:p>
          <a:p>
            <a:pPr lvl="1"/>
            <a:r>
              <a:rPr lang="en-US" sz="2000" dirty="0" smtClean="0"/>
              <a:t>Inspect the tube holder</a:t>
            </a:r>
          </a:p>
          <a:p>
            <a:pPr lvl="1"/>
            <a:r>
              <a:rPr lang="en-US" sz="2000" dirty="0" smtClean="0"/>
              <a:t>Inspect the lid, lid gasket and any other wear &amp; tear items</a:t>
            </a:r>
            <a:endParaRPr lang="en-US" sz="2000" dirty="0"/>
          </a:p>
          <a:p>
            <a:pPr lvl="1"/>
            <a:r>
              <a:rPr lang="en-US" sz="2000" dirty="0" smtClean="0"/>
              <a:t>Apply electronic grease or white grease before re-fixing the rotor</a:t>
            </a:r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MONTHLY</a:t>
            </a:r>
          </a:p>
          <a:p>
            <a:pPr lvl="1"/>
            <a:r>
              <a:rPr lang="en-US" sz="2000" dirty="0"/>
              <a:t>Remove the rotor and clean with disinfectant</a:t>
            </a:r>
          </a:p>
          <a:p>
            <a:pPr lvl="1"/>
            <a:r>
              <a:rPr lang="en-US" sz="2000" dirty="0"/>
              <a:t>Ensure rotor is completely dry before fixing it</a:t>
            </a:r>
          </a:p>
          <a:p>
            <a:pPr lvl="1"/>
            <a:r>
              <a:rPr lang="en-US" sz="2000" dirty="0"/>
              <a:t>Apply electronic grease or white grease before re-fixing the rotor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49164" y="496544"/>
            <a:ext cx="9235440" cy="6188028"/>
            <a:chOff x="-49164" y="496544"/>
            <a:chExt cx="9235440" cy="6188028"/>
          </a:xfrm>
        </p:grpSpPr>
        <p:pic>
          <p:nvPicPr>
            <p:cNvPr id="5" name="Content Placeholder 3" descr="Description: cid:image001.png@01D11D6D.57A24C70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4801" y="6217886"/>
              <a:ext cx="1038124" cy="46668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6" name="Group 5"/>
            <p:cNvGrpSpPr/>
            <p:nvPr/>
          </p:nvGrpSpPr>
          <p:grpSpPr>
            <a:xfrm>
              <a:off x="-49164" y="496544"/>
              <a:ext cx="9235440" cy="912760"/>
              <a:chOff x="-49164" y="70465"/>
              <a:chExt cx="9235440" cy="912760"/>
            </a:xfrm>
          </p:grpSpPr>
          <p:pic>
            <p:nvPicPr>
              <p:cNvPr id="7" name="Picture 6" descr="C:\Users\10068093\AppData\Local\Microsoft\Windows\Temporary Internet Files\Content.IE5\6JFKA9U3\MC900438065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37871" y="70465"/>
                <a:ext cx="910304" cy="882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Straight Connector 7"/>
              <p:cNvCxnSpPr/>
              <p:nvPr/>
            </p:nvCxnSpPr>
            <p:spPr>
              <a:xfrm flipV="1">
                <a:off x="-49164" y="975032"/>
                <a:ext cx="9235440" cy="8193"/>
              </a:xfrm>
              <a:prstGeom prst="line">
                <a:avLst/>
              </a:prstGeom>
              <a:ln w="19050" cmpd="sng">
                <a:solidFill>
                  <a:srgbClr val="0069D7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2" descr="P:\ADARSH\BD INDIA PHOTOGRAPHS\DOoc+Nurse.t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2298" y="221380"/>
                <a:ext cx="796393" cy="519765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58656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279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1_Office Theme</vt:lpstr>
      <vt:lpstr>2_Custom Design</vt:lpstr>
      <vt:lpstr>Custom Design</vt:lpstr>
      <vt:lpstr>1_Custom Design</vt:lpstr>
      <vt:lpstr>3- Part and 5- Part Analyzers</vt:lpstr>
      <vt:lpstr>3- Part and 5- Part Analyzers</vt:lpstr>
      <vt:lpstr>PowerPoint Presentation</vt:lpstr>
      <vt:lpstr>PowerPoint Presentation</vt:lpstr>
      <vt:lpstr>Automated GEL ELECTROPHORESIS</vt:lpstr>
      <vt:lpstr>MICRO HEMATOCRIT</vt:lpstr>
      <vt:lpstr>MICRO HEMATOCRIT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Adarshpal Singh</dc:creator>
  <cp:lastModifiedBy>Adarshpal Singh</cp:lastModifiedBy>
  <cp:revision>48</cp:revision>
  <dcterms:created xsi:type="dcterms:W3CDTF">2015-12-11T08:45:44Z</dcterms:created>
  <dcterms:modified xsi:type="dcterms:W3CDTF">2016-02-11T04:09:01Z</dcterms:modified>
</cp:coreProperties>
</file>