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8" r:id="rId3"/>
    <p:sldId id="278" r:id="rId4"/>
    <p:sldId id="273" r:id="rId5"/>
    <p:sldId id="257" r:id="rId6"/>
    <p:sldId id="259" r:id="rId7"/>
    <p:sldId id="262" r:id="rId8"/>
    <p:sldId id="264" r:id="rId9"/>
    <p:sldId id="263" r:id="rId10"/>
    <p:sldId id="260" r:id="rId11"/>
    <p:sldId id="261" r:id="rId12"/>
    <p:sldId id="265" r:id="rId13"/>
    <p:sldId id="267" r:id="rId14"/>
    <p:sldId id="268" r:id="rId15"/>
    <p:sldId id="285" r:id="rId16"/>
    <p:sldId id="286" r:id="rId17"/>
    <p:sldId id="287" r:id="rId18"/>
    <p:sldId id="271" r:id="rId19"/>
    <p:sldId id="272" r:id="rId20"/>
    <p:sldId id="284" r:id="rId21"/>
    <p:sldId id="288" r:id="rId22"/>
    <p:sldId id="289" r:id="rId23"/>
    <p:sldId id="290" r:id="rId24"/>
    <p:sldId id="269" r:id="rId25"/>
    <p:sldId id="291" r:id="rId26"/>
    <p:sldId id="292" r:id="rId27"/>
    <p:sldId id="294" r:id="rId28"/>
    <p:sldId id="274" r:id="rId29"/>
    <p:sldId id="277" r:id="rId30"/>
    <p:sldId id="279" r:id="rId31"/>
    <p:sldId id="280" r:id="rId32"/>
    <p:sldId id="281" r:id="rId33"/>
    <p:sldId id="282" r:id="rId34"/>
    <p:sldId id="283" r:id="rId35"/>
    <p:sldId id="295" r:id="rId36"/>
    <p:sldId id="27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2E35C-EE92-4D55-94EA-6A38C6DE1CC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49F2A23-844D-43F8-9FC3-82A19D6589DB}">
      <dgm:prSet phldrT="[Text]" custT="1"/>
      <dgm:spPr>
        <a:solidFill>
          <a:srgbClr val="66FF33"/>
        </a:solidFill>
      </dgm:spPr>
      <dgm:t>
        <a:bodyPr/>
        <a:lstStyle/>
        <a:p>
          <a:pPr rtl="1"/>
          <a:r>
            <a:rPr lang="en-US" sz="2400" b="1" dirty="0" smtClean="0">
              <a:solidFill>
                <a:schemeClr val="tx2">
                  <a:lumMod val="50000"/>
                </a:schemeClr>
              </a:solidFill>
            </a:rPr>
            <a:t>Hospital acquired infection</a:t>
          </a:r>
          <a:endParaRPr lang="ar-EG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CBCB6BA8-A439-41C9-B2DB-0744824CF4E6}" type="parTrans" cxnId="{8A465170-043C-400A-B071-B99E28A63D62}">
      <dgm:prSet/>
      <dgm:spPr/>
      <dgm:t>
        <a:bodyPr/>
        <a:lstStyle/>
        <a:p>
          <a:pPr rtl="1"/>
          <a:endParaRPr lang="ar-EG"/>
        </a:p>
      </dgm:t>
    </dgm:pt>
    <dgm:pt modelId="{107D6A67-EF80-4069-A8C7-0CF5C332CFE4}" type="sibTrans" cxnId="{8A465170-043C-400A-B071-B99E28A63D62}">
      <dgm:prSet/>
      <dgm:spPr/>
      <dgm:t>
        <a:bodyPr/>
        <a:lstStyle/>
        <a:p>
          <a:pPr rtl="1"/>
          <a:endParaRPr lang="ar-EG"/>
        </a:p>
      </dgm:t>
    </dgm:pt>
    <dgm:pt modelId="{A5E91B55-7FE2-4E10-8CD1-494D79AAEDAB}">
      <dgm:prSet phldrT="[Text]" custT="1"/>
      <dgm:spPr>
        <a:solidFill>
          <a:srgbClr val="66FFFF"/>
        </a:solidFill>
      </dgm:spPr>
      <dgm:t>
        <a:bodyPr/>
        <a:lstStyle/>
        <a:p>
          <a:pPr rtl="0"/>
          <a:r>
            <a:rPr lang="en-US" sz="2000" b="1" kern="1200" dirty="0" smtClean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Surveillance of antimicrobial resistance/ Antibiotic consumption</a:t>
          </a:r>
          <a:endParaRPr lang="ar-EG" sz="2000" b="1" kern="1200" dirty="0">
            <a:solidFill>
              <a:schemeClr val="tx2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8E2A088E-FD78-472F-A80A-11A1A67BEC1C}" type="parTrans" cxnId="{0F8B8A39-B8F6-439E-A81B-F3A3EE56103E}">
      <dgm:prSet/>
      <dgm:spPr/>
      <dgm:t>
        <a:bodyPr/>
        <a:lstStyle/>
        <a:p>
          <a:pPr rtl="1"/>
          <a:endParaRPr lang="ar-EG"/>
        </a:p>
      </dgm:t>
    </dgm:pt>
    <dgm:pt modelId="{625767E6-683C-47E9-9F09-1B6CEB34F635}" type="sibTrans" cxnId="{0F8B8A39-B8F6-439E-A81B-F3A3EE56103E}">
      <dgm:prSet/>
      <dgm:spPr/>
      <dgm:t>
        <a:bodyPr/>
        <a:lstStyle/>
        <a:p>
          <a:pPr rtl="1"/>
          <a:endParaRPr lang="ar-EG"/>
        </a:p>
      </dgm:t>
    </dgm:pt>
    <dgm:pt modelId="{4C9466EA-107E-4519-BA5B-9324617E533F}" type="pres">
      <dgm:prSet presAssocID="{FC62E35C-EE92-4D55-94EA-6A38C6DE1CCD}" presName="Name0" presStyleCnt="0">
        <dgm:presLayoutVars>
          <dgm:dir/>
          <dgm:resizeHandles val="exact"/>
        </dgm:presLayoutVars>
      </dgm:prSet>
      <dgm:spPr/>
    </dgm:pt>
    <dgm:pt modelId="{A514E683-07DF-4540-AC5F-8A163BBBADED}" type="pres">
      <dgm:prSet presAssocID="{C49F2A23-844D-43F8-9FC3-82A19D6589D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0DD209B-F841-4491-A5A8-592629B4D1E0}" type="pres">
      <dgm:prSet presAssocID="{107D6A67-EF80-4069-A8C7-0CF5C332CFE4}" presName="sibTrans" presStyleLbl="sibTrans2D1" presStyleIdx="0" presStyleCnt="1" custScaleY="61608" custLinFactNeighborX="5947" custLinFactNeighborY="-30"/>
      <dgm:spPr>
        <a:prstGeom prst="leftRightArrow">
          <a:avLst/>
        </a:prstGeom>
      </dgm:spPr>
      <dgm:t>
        <a:bodyPr/>
        <a:lstStyle/>
        <a:p>
          <a:pPr rtl="1"/>
          <a:endParaRPr lang="ar-EG"/>
        </a:p>
      </dgm:t>
    </dgm:pt>
    <dgm:pt modelId="{65C0A54D-E7D3-4313-9BAE-9A3D938F8873}" type="pres">
      <dgm:prSet presAssocID="{107D6A67-EF80-4069-A8C7-0CF5C332CFE4}" presName="connectorText" presStyleLbl="sibTrans2D1" presStyleIdx="0" presStyleCnt="1"/>
      <dgm:spPr/>
      <dgm:t>
        <a:bodyPr/>
        <a:lstStyle/>
        <a:p>
          <a:pPr rtl="1"/>
          <a:endParaRPr lang="ar-EG"/>
        </a:p>
      </dgm:t>
    </dgm:pt>
    <dgm:pt modelId="{1EB771B1-17CE-4200-9D2C-8D21EFA1E957}" type="pres">
      <dgm:prSet presAssocID="{A5E91B55-7FE2-4E10-8CD1-494D79AAEDA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A465170-043C-400A-B071-B99E28A63D62}" srcId="{FC62E35C-EE92-4D55-94EA-6A38C6DE1CCD}" destId="{C49F2A23-844D-43F8-9FC3-82A19D6589DB}" srcOrd="0" destOrd="0" parTransId="{CBCB6BA8-A439-41C9-B2DB-0744824CF4E6}" sibTransId="{107D6A67-EF80-4069-A8C7-0CF5C332CFE4}"/>
    <dgm:cxn modelId="{E6F8A89C-A82F-435F-AA6E-1C2E73400F54}" type="presOf" srcId="{107D6A67-EF80-4069-A8C7-0CF5C332CFE4}" destId="{00DD209B-F841-4491-A5A8-592629B4D1E0}" srcOrd="0" destOrd="0" presId="urn:microsoft.com/office/officeart/2005/8/layout/process1"/>
    <dgm:cxn modelId="{286043F9-64BE-434E-9133-0DA7C9445002}" type="presOf" srcId="{107D6A67-EF80-4069-A8C7-0CF5C332CFE4}" destId="{65C0A54D-E7D3-4313-9BAE-9A3D938F8873}" srcOrd="1" destOrd="0" presId="urn:microsoft.com/office/officeart/2005/8/layout/process1"/>
    <dgm:cxn modelId="{B29DB7E2-8392-4514-8FE5-8F90741F9720}" type="presOf" srcId="{A5E91B55-7FE2-4E10-8CD1-494D79AAEDAB}" destId="{1EB771B1-17CE-4200-9D2C-8D21EFA1E957}" srcOrd="0" destOrd="0" presId="urn:microsoft.com/office/officeart/2005/8/layout/process1"/>
    <dgm:cxn modelId="{F24882A0-E6AC-4413-BB97-52E5BC72991F}" type="presOf" srcId="{C49F2A23-844D-43F8-9FC3-82A19D6589DB}" destId="{A514E683-07DF-4540-AC5F-8A163BBBADED}" srcOrd="0" destOrd="0" presId="urn:microsoft.com/office/officeart/2005/8/layout/process1"/>
    <dgm:cxn modelId="{6EEE395E-7614-40F3-B080-3FEE454861E5}" type="presOf" srcId="{FC62E35C-EE92-4D55-94EA-6A38C6DE1CCD}" destId="{4C9466EA-107E-4519-BA5B-9324617E533F}" srcOrd="0" destOrd="0" presId="urn:microsoft.com/office/officeart/2005/8/layout/process1"/>
    <dgm:cxn modelId="{0F8B8A39-B8F6-439E-A81B-F3A3EE56103E}" srcId="{FC62E35C-EE92-4D55-94EA-6A38C6DE1CCD}" destId="{A5E91B55-7FE2-4E10-8CD1-494D79AAEDAB}" srcOrd="1" destOrd="0" parTransId="{8E2A088E-FD78-472F-A80A-11A1A67BEC1C}" sibTransId="{625767E6-683C-47E9-9F09-1B6CEB34F635}"/>
    <dgm:cxn modelId="{F7E0AD56-7BD6-4CF0-9335-B6A924798B2C}" type="presParOf" srcId="{4C9466EA-107E-4519-BA5B-9324617E533F}" destId="{A514E683-07DF-4540-AC5F-8A163BBBADED}" srcOrd="0" destOrd="0" presId="urn:microsoft.com/office/officeart/2005/8/layout/process1"/>
    <dgm:cxn modelId="{BD4A1349-9FDF-4B44-9610-6F67F0850A88}" type="presParOf" srcId="{4C9466EA-107E-4519-BA5B-9324617E533F}" destId="{00DD209B-F841-4491-A5A8-592629B4D1E0}" srcOrd="1" destOrd="0" presId="urn:microsoft.com/office/officeart/2005/8/layout/process1"/>
    <dgm:cxn modelId="{E33977EC-FF27-4B87-87FB-9769DD99B88A}" type="presParOf" srcId="{00DD209B-F841-4491-A5A8-592629B4D1E0}" destId="{65C0A54D-E7D3-4313-9BAE-9A3D938F8873}" srcOrd="0" destOrd="0" presId="urn:microsoft.com/office/officeart/2005/8/layout/process1"/>
    <dgm:cxn modelId="{DE5A6636-459F-41EB-A40D-DFC5CA4F451E}" type="presParOf" srcId="{4C9466EA-107E-4519-BA5B-9324617E533F}" destId="{1EB771B1-17CE-4200-9D2C-8D21EFA1E95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4E683-07DF-4540-AC5F-8A163BBBADED}">
      <dsp:nvSpPr>
        <dsp:cNvPr id="0" name=""/>
        <dsp:cNvSpPr/>
      </dsp:nvSpPr>
      <dsp:spPr>
        <a:xfrm>
          <a:off x="5728" y="0"/>
          <a:ext cx="3487726" cy="990600"/>
        </a:xfrm>
        <a:prstGeom prst="roundRect">
          <a:avLst>
            <a:gd name="adj" fmla="val 10000"/>
          </a:avLst>
        </a:prstGeom>
        <a:solidFill>
          <a:srgbClr val="66FF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50000"/>
                </a:schemeClr>
              </a:solidFill>
            </a:rPr>
            <a:t>Hospital acquired infection</a:t>
          </a:r>
          <a:endParaRPr lang="ar-EG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4742" y="29014"/>
        <a:ext cx="3429698" cy="932572"/>
      </dsp:txXfrm>
    </dsp:sp>
    <dsp:sp modelId="{00DD209B-F841-4491-A5A8-592629B4D1E0}">
      <dsp:nvSpPr>
        <dsp:cNvPr id="0" name=""/>
        <dsp:cNvSpPr/>
      </dsp:nvSpPr>
      <dsp:spPr>
        <a:xfrm>
          <a:off x="3886199" y="228599"/>
          <a:ext cx="739398" cy="53288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400" kern="1200"/>
        </a:p>
      </dsp:txBody>
      <dsp:txXfrm>
        <a:off x="3886199" y="335175"/>
        <a:ext cx="579533" cy="319730"/>
      </dsp:txXfrm>
    </dsp:sp>
    <dsp:sp modelId="{1EB771B1-17CE-4200-9D2C-8D21EFA1E957}">
      <dsp:nvSpPr>
        <dsp:cNvPr id="0" name=""/>
        <dsp:cNvSpPr/>
      </dsp:nvSpPr>
      <dsp:spPr>
        <a:xfrm>
          <a:off x="4888545" y="0"/>
          <a:ext cx="3487726" cy="990600"/>
        </a:xfrm>
        <a:prstGeom prst="roundRect">
          <a:avLst>
            <a:gd name="adj" fmla="val 10000"/>
          </a:avLst>
        </a:prstGeom>
        <a:solidFill>
          <a:srgbClr val="66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rPr>
            <a:t>Surveillance of antimicrobial resistance/ Antibiotic consumption</a:t>
          </a:r>
          <a:endParaRPr lang="ar-EG" sz="2000" b="1" kern="1200" dirty="0">
            <a:solidFill>
              <a:schemeClr val="tx2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4917559" y="29014"/>
        <a:ext cx="3429698" cy="932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FACEF-6B5B-41A1-A9C3-FF45BE3C14F1}" type="datetimeFigureOut">
              <a:rPr lang="en-IN" smtClean="0"/>
              <a:t>19-11-2015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5F923-B145-47DE-8EA0-F1490F4AD8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031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5F923-B145-47DE-8EA0-F1490F4AD8D1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19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5F923-B145-47DE-8EA0-F1490F4AD8D1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04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6624"/>
            <a:ext cx="8153400" cy="2595025"/>
          </a:xfrm>
        </p:spPr>
        <p:txBody>
          <a:bodyPr/>
          <a:lstStyle/>
          <a:p>
            <a:r>
              <a:rPr lang="en-IN" dirty="0" smtClean="0"/>
              <a:t>HEALTHCARE ASSOCIATED INFECTIONS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Laboratory Practices Leading to Exposure to Infectious Agents</a:t>
            </a:r>
            <a:endParaRPr lang="en-IN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69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9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315200" cy="10986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mportant </a:t>
            </a:r>
            <a:r>
              <a:rPr lang="en-US" b="1" dirty="0"/>
              <a:t>organisms in  </a:t>
            </a:r>
            <a:r>
              <a:rPr lang="en-US" b="1" dirty="0" smtClean="0"/>
              <a:t>HAI</a:t>
            </a:r>
            <a:r>
              <a:rPr lang="en-IN" dirty="0"/>
              <a:t/>
            </a:r>
            <a:br>
              <a:rPr lang="en-IN" dirty="0"/>
            </a:br>
            <a:r>
              <a:rPr lang="en-US" b="1" dirty="0"/>
              <a:t> 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315200" cy="4480561"/>
          </a:xfrm>
        </p:spPr>
        <p:txBody>
          <a:bodyPr>
            <a:normAutofit/>
          </a:bodyPr>
          <a:lstStyle/>
          <a:p>
            <a:r>
              <a:rPr lang="en-IN" sz="2200" dirty="0" smtClean="0"/>
              <a:t>Methicillin-resistant </a:t>
            </a:r>
            <a:r>
              <a:rPr lang="en-IN" sz="2200" i="1" dirty="0"/>
              <a:t>Staphylococcus </a:t>
            </a:r>
            <a:r>
              <a:rPr lang="en-IN" sz="2200" i="1" dirty="0" err="1"/>
              <a:t>aureus</a:t>
            </a:r>
            <a:r>
              <a:rPr lang="en-IN" sz="2200" dirty="0"/>
              <a:t> (MRSA) </a:t>
            </a:r>
          </a:p>
          <a:p>
            <a:r>
              <a:rPr lang="en-IN" sz="2200" dirty="0" err="1" smtClean="0"/>
              <a:t>Vancomycin</a:t>
            </a:r>
            <a:r>
              <a:rPr lang="en-IN" sz="2200" dirty="0" smtClean="0"/>
              <a:t>-intermediate </a:t>
            </a:r>
            <a:r>
              <a:rPr lang="en-IN" sz="2200" i="1" dirty="0"/>
              <a:t>S. </a:t>
            </a:r>
            <a:r>
              <a:rPr lang="en-IN" sz="2200" i="1" dirty="0" err="1"/>
              <a:t>aureus</a:t>
            </a:r>
            <a:r>
              <a:rPr lang="en-IN" sz="2200" dirty="0"/>
              <a:t> (VISA) </a:t>
            </a:r>
          </a:p>
          <a:p>
            <a:r>
              <a:rPr lang="en-IN" sz="2200" dirty="0" err="1" smtClean="0"/>
              <a:t>Vancomycin</a:t>
            </a:r>
            <a:r>
              <a:rPr lang="en-IN" sz="2200" dirty="0" smtClean="0"/>
              <a:t>-resistant </a:t>
            </a:r>
            <a:r>
              <a:rPr lang="en-IN" sz="2200" dirty="0" smtClean="0"/>
              <a:t>enterococcus </a:t>
            </a:r>
            <a:r>
              <a:rPr lang="en-IN" sz="2200" dirty="0"/>
              <a:t>(VRE) </a:t>
            </a:r>
          </a:p>
          <a:p>
            <a:r>
              <a:rPr lang="en-IN" sz="2200" dirty="0" smtClean="0"/>
              <a:t>MDR </a:t>
            </a:r>
            <a:r>
              <a:rPr lang="en-IN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Pseudomonas </a:t>
            </a:r>
            <a:r>
              <a:rPr lang="en-IN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aeruginosa</a:t>
            </a:r>
            <a:r>
              <a:rPr lang="en-IN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IN" sz="2200" dirty="0" smtClean="0"/>
              <a:t>MDR </a:t>
            </a:r>
            <a:r>
              <a:rPr lang="en-IN" sz="2200" i="1" dirty="0" err="1"/>
              <a:t>Acinetobacter</a:t>
            </a:r>
            <a:r>
              <a:rPr lang="en-IN" sz="2200" i="1" dirty="0"/>
              <a:t> </a:t>
            </a:r>
            <a:r>
              <a:rPr lang="en-IN" sz="2200" i="1" dirty="0" err="1"/>
              <a:t>baumannii</a:t>
            </a:r>
            <a:r>
              <a:rPr lang="en-IN" sz="2200" i="1" dirty="0"/>
              <a:t> </a:t>
            </a:r>
          </a:p>
          <a:p>
            <a:r>
              <a:rPr lang="en-IN" sz="2200" dirty="0" smtClean="0"/>
              <a:t>MDR </a:t>
            </a:r>
            <a:r>
              <a:rPr lang="en-IN" sz="2200" i="1" dirty="0"/>
              <a:t>Mycobacterium tuberculosis </a:t>
            </a:r>
          </a:p>
          <a:p>
            <a:r>
              <a:rPr lang="en-IN" sz="2200" dirty="0" smtClean="0"/>
              <a:t>ESBL  producing bacteria</a:t>
            </a:r>
            <a:endParaRPr lang="en-IN" sz="2200" dirty="0"/>
          </a:p>
          <a:p>
            <a:r>
              <a:rPr lang="en-IN" sz="2200" i="1" dirty="0" smtClean="0"/>
              <a:t>Clostridium </a:t>
            </a:r>
            <a:r>
              <a:rPr lang="en-IN" sz="2200" i="1" dirty="0" err="1" smtClean="0"/>
              <a:t>difficile</a:t>
            </a:r>
            <a:endParaRPr lang="en-IN" sz="2200" i="1" dirty="0" smtClean="0"/>
          </a:p>
          <a:p>
            <a:r>
              <a:rPr lang="en-US" sz="2200" i="1" dirty="0"/>
              <a:t>Legionella sp.,</a:t>
            </a:r>
          </a:p>
          <a:p>
            <a:r>
              <a:rPr lang="en-US" sz="2200" i="1" dirty="0" err="1"/>
              <a:t>Aspergillus</a:t>
            </a:r>
            <a:r>
              <a:rPr lang="en-US" sz="2200" i="1" dirty="0"/>
              <a:t> sp.</a:t>
            </a:r>
            <a:endParaRPr lang="en-IN" sz="2200" i="1" dirty="0"/>
          </a:p>
          <a:p>
            <a:pPr marL="320040" lvl="1" indent="0">
              <a:buNone/>
            </a:pPr>
            <a:endParaRPr lang="en-IN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93795"/>
            <a:ext cx="3581400" cy="25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0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482"/>
            <a:ext cx="7620000" cy="1154097"/>
          </a:xfrm>
        </p:spPr>
        <p:txBody>
          <a:bodyPr>
            <a:noAutofit/>
          </a:bodyPr>
          <a:lstStyle/>
          <a:p>
            <a:r>
              <a:rPr lang="en-US" sz="3600" b="1" dirty="0"/>
              <a:t>Antimicrobial </a:t>
            </a:r>
            <a:r>
              <a:rPr lang="en-US" sz="3600" b="1" dirty="0" smtClean="0"/>
              <a:t>Resistance </a:t>
            </a:r>
            <a:r>
              <a:rPr lang="en-US" sz="3600" b="1" dirty="0"/>
              <a:t>in HAI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867400" cy="51053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MRSA</a:t>
            </a:r>
            <a:r>
              <a:rPr lang="en-US" dirty="0"/>
              <a:t>, VISA, VRSA, VRE, ESBL- </a:t>
            </a:r>
            <a:r>
              <a:rPr lang="en-US" sz="2400" dirty="0"/>
              <a:t>producing </a:t>
            </a:r>
            <a:r>
              <a:rPr lang="en-US" sz="2400" dirty="0" smtClean="0"/>
              <a:t>organisms</a:t>
            </a:r>
            <a:endParaRPr lang="en-US" sz="2400" dirty="0" smtClean="0"/>
          </a:p>
          <a:p>
            <a:pPr marL="45720" lvl="0" indent="0">
              <a:buNone/>
            </a:pPr>
            <a:endParaRPr lang="en-IN" dirty="0"/>
          </a:p>
          <a:p>
            <a:pPr lvl="0"/>
            <a:r>
              <a:rPr lang="en-US" sz="2400" dirty="0"/>
              <a:t>M</a:t>
            </a:r>
            <a:r>
              <a:rPr lang="en-US" sz="2400" dirty="0" smtClean="0"/>
              <a:t>icroorganisms </a:t>
            </a:r>
            <a:r>
              <a:rPr lang="en-US" sz="2400" dirty="0"/>
              <a:t>with unusual patterns of resistance 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isolate </a:t>
            </a:r>
            <a:r>
              <a:rPr lang="en-US" sz="2000" dirty="0"/>
              <a:t>of </a:t>
            </a:r>
            <a:r>
              <a:rPr lang="en-US" sz="2000" i="1" dirty="0" err="1"/>
              <a:t>Burkholderia</a:t>
            </a:r>
            <a:r>
              <a:rPr lang="en-US" sz="2000" i="1" dirty="0"/>
              <a:t> </a:t>
            </a:r>
            <a:r>
              <a:rPr lang="en-US" sz="2000" i="1" dirty="0" err="1"/>
              <a:t>cepacia</a:t>
            </a:r>
            <a:r>
              <a:rPr lang="en-US" sz="2000" i="1" dirty="0"/>
              <a:t> </a:t>
            </a:r>
            <a:r>
              <a:rPr lang="en-US" sz="2000" dirty="0" smtClean="0"/>
              <a:t>complex</a:t>
            </a:r>
          </a:p>
          <a:p>
            <a:pPr lvl="1"/>
            <a:r>
              <a:rPr lang="en-US" sz="2000" dirty="0" smtClean="0"/>
              <a:t>Quinolone-resistant </a:t>
            </a:r>
            <a:r>
              <a:rPr lang="en-US" sz="2000" dirty="0"/>
              <a:t>strain of </a:t>
            </a:r>
            <a:r>
              <a:rPr lang="en-US" sz="2000" i="1" dirty="0"/>
              <a:t>Pseudomonas </a:t>
            </a:r>
            <a:r>
              <a:rPr lang="en-US" sz="2000" i="1" dirty="0" err="1"/>
              <a:t>aeruginosa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pPr marL="320040" lvl="1" indent="0">
              <a:buNone/>
            </a:pPr>
            <a:endParaRPr lang="en-IN" sz="2000" dirty="0"/>
          </a:p>
          <a:p>
            <a:pPr lvl="0"/>
            <a:r>
              <a:rPr lang="en-US" sz="2400" dirty="0"/>
              <a:t>Difficult to treat because of innate or acquired resistance to multiple classes of antimicrobial agents </a:t>
            </a:r>
            <a:r>
              <a:rPr lang="en-US" sz="2400" dirty="0" smtClean="0"/>
              <a:t>(</a:t>
            </a:r>
            <a:r>
              <a:rPr lang="en-US" i="1" dirty="0" err="1" smtClean="0"/>
              <a:t>Stenotrophomonas</a:t>
            </a:r>
            <a:r>
              <a:rPr lang="en-US" i="1" dirty="0" smtClean="0"/>
              <a:t> </a:t>
            </a:r>
            <a:r>
              <a:rPr lang="en-US" i="1" dirty="0" err="1"/>
              <a:t>maltophilia</a:t>
            </a:r>
            <a:r>
              <a:rPr lang="en-US" i="1" dirty="0"/>
              <a:t>, </a:t>
            </a:r>
            <a:r>
              <a:rPr lang="en-US" i="1" dirty="0" err="1"/>
              <a:t>Acinetobacter</a:t>
            </a:r>
            <a:r>
              <a:rPr lang="en-US" i="1" dirty="0"/>
              <a:t> spp</a:t>
            </a:r>
            <a:r>
              <a:rPr lang="en-US" i="1" dirty="0" smtClean="0"/>
              <a:t>.</a:t>
            </a:r>
            <a:r>
              <a:rPr lang="en-US" dirty="0" smtClean="0"/>
              <a:t>)</a:t>
            </a:r>
          </a:p>
          <a:p>
            <a:pPr lvl="0"/>
            <a:endParaRPr lang="en-IN" dirty="0"/>
          </a:p>
          <a:p>
            <a:pPr lvl="0">
              <a:spcBef>
                <a:spcPts val="0"/>
              </a:spcBef>
            </a:pPr>
            <a:r>
              <a:rPr lang="en-US" sz="2400" dirty="0"/>
              <a:t>Association with serious clinical disease </a:t>
            </a:r>
            <a:endParaRPr lang="en-US" sz="2400" dirty="0" smtClean="0"/>
          </a:p>
          <a:p>
            <a:pPr marL="45720" lvl="0" indent="0">
              <a:spcBef>
                <a:spcPts val="0"/>
              </a:spcBef>
              <a:buNone/>
            </a:pPr>
            <a:r>
              <a:rPr lang="en-US" sz="2400" dirty="0" smtClean="0"/>
              <a:t>  leads to increased morbidity </a:t>
            </a:r>
            <a:r>
              <a:rPr lang="en-US" sz="2400" dirty="0"/>
              <a:t>and </a:t>
            </a:r>
            <a:r>
              <a:rPr lang="en-US" sz="2400" dirty="0" smtClean="0"/>
              <a:t>mortality</a:t>
            </a:r>
            <a:endParaRPr lang="en-IN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676400"/>
            <a:ext cx="281940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6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115409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Fundamental </a:t>
            </a:r>
            <a:r>
              <a:rPr lang="en-US" sz="3600" b="1" dirty="0" smtClean="0"/>
              <a:t>Elements for </a:t>
            </a:r>
            <a:br>
              <a:rPr lang="en-US" sz="3600" b="1" dirty="0" smtClean="0"/>
            </a:br>
            <a:r>
              <a:rPr lang="en-US" sz="3600" b="1" dirty="0" smtClean="0"/>
              <a:t>Prevention of HAI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086600" cy="4191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Administrative </a:t>
            </a:r>
            <a:r>
              <a:rPr lang="en-US" sz="2400" b="1" dirty="0" smtClean="0">
                <a:solidFill>
                  <a:srgbClr val="FF0000"/>
                </a:solidFill>
              </a:rPr>
              <a:t>Measures: </a:t>
            </a:r>
          </a:p>
          <a:p>
            <a:pPr marL="320040" lvl="1" indent="0">
              <a:buNone/>
            </a:pPr>
            <a:r>
              <a:rPr lang="en-US" sz="2400" dirty="0" smtClean="0"/>
              <a:t>Incorporating infection </a:t>
            </a:r>
            <a:r>
              <a:rPr lang="en-US" sz="2400" dirty="0"/>
              <a:t>control into the objectives of the organization’s patient and occupational safety programs</a:t>
            </a:r>
            <a:r>
              <a:rPr lang="en-US" sz="2400" dirty="0" smtClean="0"/>
              <a:t>.</a:t>
            </a:r>
          </a:p>
          <a:p>
            <a:pPr marL="320040" lvl="1" indent="0">
              <a:buNone/>
            </a:pPr>
            <a:endParaRPr lang="en-IN" sz="2000" dirty="0"/>
          </a:p>
          <a:p>
            <a:r>
              <a:rPr lang="en-US" sz="2400" b="1" dirty="0">
                <a:solidFill>
                  <a:srgbClr val="FF0000"/>
                </a:solidFill>
              </a:rPr>
              <a:t>Infection Control Team Liaison: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sz="2400" dirty="0" smtClean="0"/>
              <a:t>Bedside caregiver with training </a:t>
            </a:r>
            <a:r>
              <a:rPr lang="en-US" sz="2400" dirty="0"/>
              <a:t>in basic infection control and </a:t>
            </a:r>
            <a:r>
              <a:rPr lang="en-US" sz="2400" dirty="0" smtClean="0"/>
              <a:t>having </a:t>
            </a:r>
            <a:r>
              <a:rPr lang="en-US" sz="2400" dirty="0"/>
              <a:t>frequent communication with the infection control </a:t>
            </a:r>
            <a:r>
              <a:rPr lang="en-US" sz="2400" dirty="0" smtClean="0"/>
              <a:t>team</a:t>
            </a:r>
            <a:endParaRPr lang="en-IN" sz="2400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933700" cy="214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8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696200" cy="600456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Clinical microbiology laboratory support: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romptly detection &amp; reporting 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dentifying </a:t>
            </a:r>
            <a:r>
              <a:rPr lang="en-US" sz="2400" dirty="0"/>
              <a:t>emerging patterns of antimicrobial resistance, 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ssessment </a:t>
            </a:r>
            <a:r>
              <a:rPr lang="en-US" sz="2400" dirty="0"/>
              <a:t>of </a:t>
            </a:r>
            <a:r>
              <a:rPr lang="en-US" sz="2400" dirty="0" smtClean="0"/>
              <a:t>effectiveness </a:t>
            </a:r>
            <a:r>
              <a:rPr lang="en-US" sz="2400" dirty="0"/>
              <a:t>of recommended precautions to limit transmission </a:t>
            </a:r>
            <a:endParaRPr lang="en-IN" sz="2400" dirty="0"/>
          </a:p>
          <a:p>
            <a:endParaRPr lang="en-IN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80" y="3048000"/>
            <a:ext cx="3778997" cy="314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57512"/>
            <a:ext cx="666750" cy="33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540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Infection Control </a:t>
            </a:r>
            <a:r>
              <a:rPr lang="en-US" b="1" dirty="0" smtClean="0">
                <a:latin typeface="+mn-lt"/>
              </a:rPr>
              <a:t>Committee (ICC)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58674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Multidisciplinary committee responsible for monitoring program policies  implementation and recommend corrective actions.</a:t>
            </a:r>
          </a:p>
          <a:p>
            <a:pPr>
              <a:buFont typeface="MS Outlook" pitchFamily="2" charset="2"/>
              <a:buChar char="E"/>
            </a:pPr>
            <a:endParaRPr lang="en-US" sz="2400" dirty="0" smtClean="0"/>
          </a:p>
          <a:p>
            <a:r>
              <a:rPr lang="en-US" sz="2400" dirty="0" smtClean="0"/>
              <a:t>Representatives from different concerned hospital departments &amp; management. </a:t>
            </a:r>
          </a:p>
          <a:p>
            <a:pPr marL="45720" indent="0"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Establishes standards for patient care,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 smtClean="0"/>
              <a:t>  it reviews and assesses IC </a:t>
            </a:r>
            <a:r>
              <a:rPr lang="en-US" sz="2400" dirty="0"/>
              <a:t>reports and </a:t>
            </a:r>
            <a:endParaRPr lang="en-US" sz="24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 smtClean="0"/>
              <a:t>  identifies </a:t>
            </a:r>
            <a:r>
              <a:rPr lang="en-US" sz="2400" dirty="0"/>
              <a:t>areas of </a:t>
            </a:r>
            <a:r>
              <a:rPr lang="en-US" sz="2400" dirty="0" smtClean="0"/>
              <a:t>intervention.</a:t>
            </a: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9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1"/>
            <a:ext cx="7315200" cy="914400"/>
          </a:xfrm>
        </p:spPr>
        <p:txBody>
          <a:bodyPr/>
          <a:lstStyle/>
          <a:p>
            <a:r>
              <a:rPr lang="en-IN" b="1" dirty="0" smtClean="0"/>
              <a:t>ICC Members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8937"/>
            <a:ext cx="6400800" cy="5230423"/>
          </a:xfrm>
        </p:spPr>
        <p:txBody>
          <a:bodyPr>
            <a:normAutofit/>
          </a:bodyPr>
          <a:lstStyle/>
          <a:p>
            <a:pPr marL="533400" indent="-533400">
              <a:spcBef>
                <a:spcPct val="30000"/>
              </a:spcBef>
              <a:spcAft>
                <a:spcPct val="30000"/>
              </a:spcAft>
              <a:buNone/>
            </a:pPr>
            <a:r>
              <a:rPr lang="en-US" sz="2400" dirty="0" smtClean="0"/>
              <a:t>As </a:t>
            </a:r>
            <a:r>
              <a:rPr lang="en-US" sz="2400" dirty="0"/>
              <a:t>a minimum, the committee should include</a:t>
            </a:r>
            <a:r>
              <a:rPr lang="en-US" dirty="0"/>
              <a:t>:</a:t>
            </a:r>
          </a:p>
          <a:p>
            <a:pPr marL="533400" indent="-5334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endParaRPr lang="en-US" dirty="0" smtClean="0"/>
          </a:p>
          <a:p>
            <a:pPr marL="533400" indent="-5334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dirty="0" smtClean="0"/>
              <a:t>Chief </a:t>
            </a:r>
            <a:r>
              <a:rPr lang="en-US" dirty="0"/>
              <a:t>executive, or hospital administrator or his/her nominated representative.</a:t>
            </a:r>
          </a:p>
          <a:p>
            <a:pPr marL="533400" indent="-5334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dirty="0"/>
              <a:t>ICD or hospital microbiologist (chairperson).</a:t>
            </a:r>
          </a:p>
          <a:p>
            <a:pPr marL="533400" indent="-5334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dirty="0"/>
              <a:t>Infection Control Nurse (ICN).</a:t>
            </a:r>
          </a:p>
          <a:p>
            <a:pPr marL="533400" indent="-5334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dirty="0"/>
              <a:t>Infectious Diseases Physician (if available)</a:t>
            </a:r>
          </a:p>
          <a:p>
            <a:pPr marL="533400" indent="-5334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dirty="0"/>
              <a:t>Director of nursing or his representative.</a:t>
            </a:r>
          </a:p>
          <a:p>
            <a:pPr marL="533400" indent="-5334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dirty="0"/>
              <a:t>Occupational Health Physician (if available).</a:t>
            </a:r>
          </a:p>
          <a:p>
            <a:pPr marL="533400" indent="-5334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dirty="0"/>
              <a:t>Representative from the major clinical specialties.</a:t>
            </a:r>
          </a:p>
          <a:p>
            <a:pPr marL="533400" indent="-5334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n-US" dirty="0"/>
              <a:t>Additionally representatives of any other department (pharmacy, central supply, maintenance, housekeeping…</a:t>
            </a:r>
            <a:r>
              <a:rPr lang="en-US" dirty="0" err="1"/>
              <a:t>etc</a:t>
            </a:r>
            <a:r>
              <a:rPr lang="en-US" dirty="0"/>
              <a:t>)  may be </a:t>
            </a:r>
            <a:r>
              <a:rPr lang="en-US" dirty="0" smtClean="0"/>
              <a:t>invited.</a:t>
            </a:r>
            <a:endParaRPr lang="en-US" dirty="0"/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81675"/>
            <a:ext cx="2209800" cy="20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7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6553200" cy="533399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The ICC has the following tasks: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9436"/>
            <a:ext cx="6019800" cy="5617564"/>
          </a:xfrm>
        </p:spPr>
        <p:txBody>
          <a:bodyPr>
            <a:normAutofit lnSpcReduction="10000"/>
          </a:bodyPr>
          <a:lstStyle/>
          <a:p>
            <a:pPr marL="533400" indent="-533400">
              <a:spcBef>
                <a:spcPts val="600"/>
              </a:spcBef>
              <a:spcAft>
                <a:spcPct val="10000"/>
              </a:spcAft>
            </a:pPr>
            <a:r>
              <a:rPr lang="en-US" dirty="0"/>
              <a:t>To review and approve the annual plan for infection control</a:t>
            </a:r>
          </a:p>
          <a:p>
            <a:pPr marL="533400" indent="-533400">
              <a:spcBef>
                <a:spcPts val="600"/>
              </a:spcBef>
              <a:spcAft>
                <a:spcPct val="10000"/>
              </a:spcAft>
            </a:pPr>
            <a:r>
              <a:rPr lang="en-US" dirty="0"/>
              <a:t>To review and approve the infection control policies.</a:t>
            </a:r>
          </a:p>
          <a:p>
            <a:pPr marL="533400" indent="-533400">
              <a:spcBef>
                <a:spcPts val="600"/>
              </a:spcBef>
              <a:spcAft>
                <a:spcPct val="10000"/>
              </a:spcAft>
            </a:pPr>
            <a:r>
              <a:rPr lang="en-US" dirty="0"/>
              <a:t>To support the IC team and direct resources to address problems as identified</a:t>
            </a:r>
          </a:p>
          <a:p>
            <a:pPr marL="533400" indent="-533400">
              <a:spcBef>
                <a:spcPts val="600"/>
              </a:spcBef>
              <a:spcAft>
                <a:spcPct val="10000"/>
              </a:spcAft>
            </a:pPr>
            <a:r>
              <a:rPr lang="en-US" dirty="0"/>
              <a:t>To ensure availability of appropriate </a:t>
            </a:r>
            <a:r>
              <a:rPr lang="en-US" dirty="0" smtClean="0"/>
              <a:t>supplies</a:t>
            </a:r>
          </a:p>
          <a:p>
            <a:pPr marL="533400" indent="-533400">
              <a:spcBef>
                <a:spcPts val="600"/>
              </a:spcBef>
              <a:spcAft>
                <a:spcPct val="10000"/>
              </a:spcAft>
            </a:pPr>
            <a:r>
              <a:rPr lang="en-US" dirty="0" smtClean="0"/>
              <a:t>To review epidemiological surveillance data and identify area for intervention</a:t>
            </a:r>
          </a:p>
          <a:p>
            <a:pPr marL="533400" indent="-533400" algn="just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</a:pPr>
            <a:r>
              <a:rPr lang="en-US" dirty="0" smtClean="0"/>
              <a:t>To assess and promote improved practice at all levels of the health care facility</a:t>
            </a:r>
          </a:p>
          <a:p>
            <a:pPr marL="533400" indent="-533400" algn="just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</a:pPr>
            <a:r>
              <a:rPr lang="en-US" dirty="0" smtClean="0"/>
              <a:t>To ensure appropriate training in infection control and safety.</a:t>
            </a:r>
          </a:p>
          <a:p>
            <a:pPr marL="533400" indent="-533400" algn="just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</a:pPr>
            <a:r>
              <a:rPr lang="en-US" dirty="0" smtClean="0"/>
              <a:t>To review risks associated with new technology and new devices prior to their approval for use.</a:t>
            </a:r>
          </a:p>
          <a:p>
            <a:pPr marL="533400" indent="-533400" algn="just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</a:pPr>
            <a:r>
              <a:rPr lang="en-US" dirty="0" smtClean="0"/>
              <a:t>To review and provide input into an outbreak investigation</a:t>
            </a:r>
          </a:p>
          <a:p>
            <a:pPr marL="533400" indent="-533400">
              <a:spcBef>
                <a:spcPct val="10000"/>
              </a:spcBef>
              <a:spcAft>
                <a:spcPct val="10000"/>
              </a:spcAft>
            </a:pP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1981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Surveillance </a:t>
            </a:r>
            <a:r>
              <a:rPr lang="en-US" b="1" dirty="0"/>
              <a:t>for </a:t>
            </a:r>
            <a:r>
              <a:rPr lang="en-US" b="1" dirty="0" smtClean="0"/>
              <a:t>HAIs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39967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b="1" dirty="0"/>
              <a:t>O</a:t>
            </a:r>
            <a:r>
              <a:rPr lang="en-US" sz="2400" b="1" dirty="0" smtClean="0"/>
              <a:t>ngoing</a:t>
            </a:r>
            <a:r>
              <a:rPr lang="en-US" sz="2400" b="1" dirty="0"/>
              <a:t>, systematic collection, analysis, interpretation, and dissemination of data regarding a health-related event for use in public health action to reduce morbidity and mortality and to improve health. </a:t>
            </a:r>
            <a:endParaRPr lang="en-IN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8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4572000" cy="5242561"/>
          </a:xfrm>
        </p:spPr>
        <p:txBody>
          <a:bodyPr>
            <a:norm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ssential </a:t>
            </a:r>
            <a:r>
              <a:rPr lang="en-US" sz="2400" dirty="0"/>
              <a:t>tool for case-finding of </a:t>
            </a:r>
            <a:r>
              <a:rPr lang="en-US" sz="2400" dirty="0" smtClean="0"/>
              <a:t>single </a:t>
            </a:r>
            <a:r>
              <a:rPr lang="en-US" sz="2400" dirty="0"/>
              <a:t>or clusters of </a:t>
            </a:r>
            <a:r>
              <a:rPr lang="en-US" sz="2400" dirty="0" smtClean="0"/>
              <a:t>patients</a:t>
            </a:r>
          </a:p>
          <a:p>
            <a:r>
              <a:rPr lang="en-US" sz="2400" dirty="0" smtClean="0"/>
              <a:t>Detection of epidemiologically </a:t>
            </a:r>
            <a:r>
              <a:rPr lang="en-US" sz="2400" dirty="0"/>
              <a:t>important </a:t>
            </a:r>
            <a:r>
              <a:rPr lang="en-US" sz="2400" dirty="0" smtClean="0"/>
              <a:t>organisms: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 </a:t>
            </a:r>
            <a:r>
              <a:rPr lang="en-US" sz="2000" i="1" dirty="0" smtClean="0"/>
              <a:t>S</a:t>
            </a:r>
            <a:r>
              <a:rPr lang="en-US" sz="2000" i="1" dirty="0"/>
              <a:t>. </a:t>
            </a:r>
            <a:r>
              <a:rPr lang="en-US" sz="2000" i="1" dirty="0" err="1"/>
              <a:t>aureus</a:t>
            </a:r>
            <a:r>
              <a:rPr lang="en-US" sz="2000" i="1" dirty="0"/>
              <a:t>, </a:t>
            </a:r>
            <a:endParaRPr lang="en-US" sz="2000" i="1" dirty="0" smtClean="0"/>
          </a:p>
          <a:p>
            <a:pPr lvl="1"/>
            <a:r>
              <a:rPr lang="en-US" sz="2000" i="1" dirty="0" smtClean="0"/>
              <a:t>S</a:t>
            </a:r>
            <a:r>
              <a:rPr lang="en-US" sz="2000" i="1" dirty="0"/>
              <a:t>. </a:t>
            </a:r>
            <a:r>
              <a:rPr lang="en-US" sz="2000" i="1" dirty="0" err="1"/>
              <a:t>pyogenes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pPr lvl="1"/>
            <a:r>
              <a:rPr lang="en-US" sz="2000" i="1" dirty="0" err="1" smtClean="0"/>
              <a:t>Enterobacter-Klebsiella</a:t>
            </a:r>
            <a:r>
              <a:rPr lang="en-US" sz="2000" i="1" dirty="0" smtClean="0"/>
              <a:t> </a:t>
            </a:r>
            <a:r>
              <a:rPr lang="en-US" sz="2000" i="1" dirty="0" err="1"/>
              <a:t>spp</a:t>
            </a:r>
            <a:r>
              <a:rPr lang="en-US" sz="2000" dirty="0"/>
              <a:t>; </a:t>
            </a:r>
            <a:endParaRPr lang="en-US" sz="2000" dirty="0" smtClean="0"/>
          </a:p>
          <a:p>
            <a:pPr lvl="1"/>
            <a:r>
              <a:rPr lang="en-US" sz="2000" dirty="0" smtClean="0"/>
              <a:t>MRSA</a:t>
            </a:r>
            <a:r>
              <a:rPr lang="en-US" sz="2000" dirty="0"/>
              <a:t>, VRE, </a:t>
            </a:r>
          </a:p>
          <a:p>
            <a:pPr lvl="1"/>
            <a:r>
              <a:rPr lang="en-US" sz="2000" i="1" dirty="0" smtClean="0"/>
              <a:t>C</a:t>
            </a:r>
            <a:r>
              <a:rPr lang="en-US" sz="2000" i="1" dirty="0"/>
              <a:t>. </a:t>
            </a:r>
            <a:r>
              <a:rPr lang="en-US" sz="2000" i="1" dirty="0" err="1" smtClean="0"/>
              <a:t>difficile</a:t>
            </a:r>
            <a:endParaRPr lang="en-US" sz="2000" i="1" dirty="0" smtClean="0"/>
          </a:p>
          <a:p>
            <a:pPr lvl="1"/>
            <a:r>
              <a:rPr lang="en-US" sz="2000" dirty="0" smtClean="0"/>
              <a:t>RSV</a:t>
            </a:r>
            <a:r>
              <a:rPr lang="en-US" sz="2000" dirty="0"/>
              <a:t>; influenza </a:t>
            </a:r>
            <a:r>
              <a:rPr lang="en-US" sz="2000" dirty="0" smtClean="0"/>
              <a:t>virus</a:t>
            </a:r>
            <a:endParaRPr lang="en-IN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057400"/>
            <a:ext cx="31718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3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308"/>
            <a:ext cx="7315200" cy="1154097"/>
          </a:xfrm>
        </p:spPr>
        <p:txBody>
          <a:bodyPr/>
          <a:lstStyle/>
          <a:p>
            <a:r>
              <a:rPr lang="en-IN" dirty="0" smtClean="0"/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699"/>
            <a:ext cx="8382000" cy="4762501"/>
          </a:xfrm>
        </p:spPr>
        <p:txBody>
          <a:bodyPr/>
          <a:lstStyle/>
          <a:p>
            <a:pPr marL="45720" indent="0" algn="ctr">
              <a:lnSpc>
                <a:spcPct val="110000"/>
              </a:lnSpc>
              <a:buNone/>
            </a:pPr>
            <a:r>
              <a:rPr lang="en-IN" sz="2400" dirty="0"/>
              <a:t>A localized or systemic condition resulting from an adverse reaction to the presence of an infectious agent(s) or its toxin(s) that: </a:t>
            </a:r>
            <a:endParaRPr lang="en-IN" sz="2400" dirty="0" smtClean="0"/>
          </a:p>
          <a:p>
            <a:pPr marL="45720" indent="0" algn="ctr">
              <a:lnSpc>
                <a:spcPct val="110000"/>
              </a:lnSpc>
              <a:buNone/>
            </a:pPr>
            <a:endParaRPr lang="en-IN" sz="2400" dirty="0" smtClean="0"/>
          </a:p>
          <a:p>
            <a:pPr marL="45720" indent="0">
              <a:lnSpc>
                <a:spcPct val="110000"/>
              </a:lnSpc>
              <a:buNone/>
            </a:pPr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</a:t>
            </a:r>
            <a:r>
              <a:rPr lang="en-IN" sz="2400" dirty="0" smtClean="0"/>
              <a:t>Occurs in a patient in a healthcare setting,</a:t>
            </a:r>
          </a:p>
          <a:p>
            <a:pPr marL="45720" indent="0">
              <a:lnSpc>
                <a:spcPct val="110000"/>
              </a:lnSpc>
              <a:buNone/>
            </a:pPr>
            <a:endParaRPr lang="en-IN" sz="2400" dirty="0" smtClean="0"/>
          </a:p>
          <a:p>
            <a:pPr marL="45720" indent="0">
              <a:lnSpc>
                <a:spcPct val="110000"/>
              </a:lnSpc>
              <a:buNone/>
            </a:pPr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en-IN" sz="2400" dirty="0" smtClean="0"/>
              <a:t>Was </a:t>
            </a:r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</a:t>
            </a:r>
            <a:r>
              <a:rPr lang="en-IN" sz="2400" dirty="0" smtClean="0"/>
              <a:t> </a:t>
            </a:r>
            <a:r>
              <a:rPr lang="en-IN" sz="2400" dirty="0"/>
              <a:t>found to be present or incubating at the time </a:t>
            </a:r>
            <a:r>
              <a:rPr lang="en-IN" sz="2400" dirty="0" smtClean="0"/>
              <a:t>of admission </a:t>
            </a:r>
            <a:r>
              <a:rPr lang="en-IN" sz="2400" dirty="0"/>
              <a:t>unless the infection was related to a previous admission to the same </a:t>
            </a:r>
            <a:r>
              <a:rPr lang="en-IN" sz="2400" dirty="0" smtClean="0"/>
              <a:t>setting</a:t>
            </a:r>
          </a:p>
          <a:p>
            <a:pPr marL="45720" indent="0">
              <a:buNone/>
            </a:pP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2590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76201"/>
            <a:ext cx="7315200" cy="990600"/>
          </a:xfrm>
        </p:spPr>
        <p:txBody>
          <a:bodyPr/>
          <a:lstStyle/>
          <a:p>
            <a:r>
              <a:rPr lang="en-IN" dirty="0" smtClean="0"/>
              <a:t>HAI Surveillance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6248400" cy="5105399"/>
          </a:xfrm>
        </p:spPr>
        <p:txBody>
          <a:bodyPr>
            <a:noAutofit/>
          </a:bodyPr>
          <a:lstStyle/>
          <a:p>
            <a:r>
              <a:rPr lang="en-IN" b="1" dirty="0"/>
              <a:t>Routine </a:t>
            </a:r>
            <a:r>
              <a:rPr lang="en-IN" dirty="0"/>
              <a:t>HAI surveillance </a:t>
            </a:r>
            <a:r>
              <a:rPr lang="en-IN" dirty="0" smtClean="0"/>
              <a:t>to be conducted. </a:t>
            </a:r>
          </a:p>
          <a:p>
            <a:r>
              <a:rPr lang="en-IN" b="1" dirty="0"/>
              <a:t>A</a:t>
            </a:r>
            <a:r>
              <a:rPr lang="en-IN" b="1" dirty="0" smtClean="0"/>
              <a:t>ctive</a:t>
            </a:r>
            <a:r>
              <a:rPr lang="en-IN" b="1" dirty="0"/>
              <a:t>, patient-based, prospective, priority-directed </a:t>
            </a:r>
            <a:endParaRPr lang="en-IN" b="1" dirty="0" smtClean="0"/>
          </a:p>
          <a:p>
            <a:pPr marL="45720" indent="0">
              <a:buNone/>
            </a:pPr>
            <a:endParaRPr lang="en-IN" b="1" dirty="0" smtClean="0"/>
          </a:p>
          <a:p>
            <a:pPr marL="502920" indent="-457200">
              <a:buAutoNum type="alphaUcPeriod"/>
            </a:pPr>
            <a:r>
              <a:rPr lang="en-IN" sz="2400" dirty="0" smtClean="0">
                <a:solidFill>
                  <a:schemeClr val="tx2"/>
                </a:solidFill>
              </a:rPr>
              <a:t>Active </a:t>
            </a:r>
            <a:r>
              <a:rPr lang="en-IN" sz="2400" dirty="0">
                <a:solidFill>
                  <a:schemeClr val="tx2"/>
                </a:solidFill>
              </a:rPr>
              <a:t>and passive </a:t>
            </a:r>
            <a:endParaRPr lang="en-IN" sz="2400" dirty="0" smtClean="0">
              <a:solidFill>
                <a:schemeClr val="tx2"/>
              </a:solidFill>
            </a:endParaRPr>
          </a:p>
          <a:p>
            <a:pPr marL="502920" indent="-457200">
              <a:buAutoNum type="arabicPeriod"/>
            </a:pPr>
            <a:r>
              <a:rPr lang="en-IN" b="1" dirty="0" smtClean="0"/>
              <a:t>Active </a:t>
            </a:r>
            <a:r>
              <a:rPr lang="en-IN" b="1" dirty="0"/>
              <a:t>surveillance </a:t>
            </a:r>
            <a:endParaRPr lang="en-IN" b="1" dirty="0" smtClean="0"/>
          </a:p>
          <a:p>
            <a:pPr marL="45720" indent="0">
              <a:buNone/>
            </a:pPr>
            <a:r>
              <a:rPr lang="en-IN" dirty="0"/>
              <a:t> </a:t>
            </a:r>
            <a:r>
              <a:rPr lang="en-IN" dirty="0" smtClean="0"/>
              <a:t>     a</a:t>
            </a:r>
            <a:r>
              <a:rPr lang="en-IN" dirty="0"/>
              <a:t>) Trained personnel, mainly ICPs, vigorously look for HAI </a:t>
            </a:r>
            <a:endParaRPr lang="en-IN" dirty="0" smtClean="0"/>
          </a:p>
          <a:p>
            <a:pPr marL="45720" indent="0">
              <a:buNone/>
            </a:pPr>
            <a:r>
              <a:rPr lang="en-IN" dirty="0"/>
              <a:t> </a:t>
            </a:r>
            <a:r>
              <a:rPr lang="en-IN" dirty="0" smtClean="0"/>
              <a:t>     b</a:t>
            </a:r>
            <a:r>
              <a:rPr lang="en-IN" dirty="0"/>
              <a:t>) Information accumulated by using a variety of data </a:t>
            </a:r>
            <a:r>
              <a:rPr lang="en-IN" dirty="0" smtClean="0"/>
              <a:t>sources</a:t>
            </a:r>
          </a:p>
          <a:p>
            <a:pPr marL="45720" indent="0">
              <a:buNone/>
            </a:pPr>
            <a:endParaRPr lang="en-IN" dirty="0"/>
          </a:p>
          <a:p>
            <a:pPr marL="45720" indent="0">
              <a:buNone/>
            </a:pPr>
            <a:r>
              <a:rPr lang="en-IN" dirty="0" smtClean="0">
                <a:solidFill>
                  <a:schemeClr val="tx2"/>
                </a:solidFill>
              </a:rPr>
              <a:t>2</a:t>
            </a:r>
            <a:r>
              <a:rPr lang="en-IN" b="1" dirty="0">
                <a:solidFill>
                  <a:schemeClr val="tx2"/>
                </a:solidFill>
              </a:rPr>
              <a:t>.</a:t>
            </a:r>
            <a:r>
              <a:rPr lang="en-IN" b="1" dirty="0"/>
              <a:t> Passive surveillance </a:t>
            </a:r>
            <a:endParaRPr lang="en-IN" b="1" dirty="0" smtClean="0"/>
          </a:p>
          <a:p>
            <a:pPr marL="45720" indent="0">
              <a:buNone/>
            </a:pPr>
            <a:r>
              <a:rPr lang="en-IN" dirty="0"/>
              <a:t> </a:t>
            </a:r>
            <a:r>
              <a:rPr lang="en-IN" dirty="0" smtClean="0"/>
              <a:t>    </a:t>
            </a:r>
            <a:r>
              <a:rPr lang="en-IN" dirty="0"/>
              <a:t> </a:t>
            </a:r>
            <a:r>
              <a:rPr lang="en-IN" dirty="0" smtClean="0"/>
              <a:t>   Persons </a:t>
            </a:r>
            <a:r>
              <a:rPr lang="en-IN" dirty="0"/>
              <a:t>who do not have a primary surveillance role, such as </a:t>
            </a:r>
            <a:r>
              <a:rPr lang="en-IN" dirty="0" smtClean="0"/>
              <a:t>           ward </a:t>
            </a:r>
            <a:r>
              <a:rPr lang="en-IN" dirty="0"/>
              <a:t>nurses or respiratory therapists, identify and report HAI </a:t>
            </a:r>
            <a:endParaRPr lang="en-IN" b="1" dirty="0"/>
          </a:p>
        </p:txBody>
      </p:sp>
      <p:pic>
        <p:nvPicPr>
          <p:cNvPr id="1026" name="Picture 2" descr="C:\Users\Dr Sarika Suri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762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7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153400" cy="6553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sz="2400" dirty="0">
                <a:solidFill>
                  <a:schemeClr val="tx2"/>
                </a:solidFill>
              </a:rPr>
              <a:t>B. Patient-based and laboratory-based </a:t>
            </a:r>
            <a:endParaRPr lang="en-IN" sz="24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en-IN" sz="2400" dirty="0" smtClean="0">
              <a:solidFill>
                <a:schemeClr val="tx2"/>
              </a:solidFill>
            </a:endParaRPr>
          </a:p>
          <a:p>
            <a:pPr marL="502920" indent="-457200">
              <a:buAutoNum type="arabicPeriod"/>
            </a:pPr>
            <a:r>
              <a:rPr lang="en-IN" b="1" dirty="0" smtClean="0"/>
              <a:t>Patient-based</a:t>
            </a:r>
            <a:r>
              <a:rPr lang="en-IN" dirty="0" smtClean="0"/>
              <a:t> </a:t>
            </a:r>
          </a:p>
          <a:p>
            <a:pPr marL="45720" indent="0">
              <a:buNone/>
            </a:pPr>
            <a:r>
              <a:rPr lang="en-IN" dirty="0" smtClean="0"/>
              <a:t>a) Count </a:t>
            </a:r>
            <a:r>
              <a:rPr lang="en-IN" dirty="0"/>
              <a:t>HAI, assess risk factors, and monitor patient care procedures and practices for adherence to infection control principles </a:t>
            </a:r>
            <a:endParaRPr lang="en-IN" dirty="0" smtClean="0"/>
          </a:p>
          <a:p>
            <a:pPr marL="45720" indent="0">
              <a:buNone/>
            </a:pPr>
            <a:r>
              <a:rPr lang="en-IN" dirty="0" smtClean="0"/>
              <a:t>b</a:t>
            </a:r>
            <a:r>
              <a:rPr lang="en-IN" dirty="0"/>
              <a:t>) Requires ward rounds and discussion with caregivers </a:t>
            </a:r>
            <a:endParaRPr lang="en-IN" dirty="0" smtClean="0"/>
          </a:p>
          <a:p>
            <a:pPr marL="45720" indent="0">
              <a:buNone/>
            </a:pPr>
            <a:endParaRPr lang="en-IN" dirty="0"/>
          </a:p>
          <a:p>
            <a:pPr marL="502920" indent="-457200">
              <a:buAutoNum type="arabicPeriod" startAt="2"/>
            </a:pPr>
            <a:r>
              <a:rPr lang="en-IN" b="1" dirty="0" smtClean="0"/>
              <a:t>Laboratory-based </a:t>
            </a:r>
          </a:p>
          <a:p>
            <a:pPr marL="45720" indent="0">
              <a:buNone/>
            </a:pPr>
            <a:r>
              <a:rPr lang="en-IN" dirty="0" smtClean="0"/>
              <a:t>a)   Detection </a:t>
            </a:r>
            <a:r>
              <a:rPr lang="en-IN" dirty="0"/>
              <a:t>is based solely on the findings of laboratory studies of clinical </a:t>
            </a:r>
            <a:r>
              <a:rPr lang="en-IN" dirty="0" smtClean="0"/>
              <a:t>specimens</a:t>
            </a:r>
          </a:p>
          <a:p>
            <a:pPr marL="45720" indent="0">
              <a:buNone/>
            </a:pPr>
            <a:endParaRPr lang="en-IN" dirty="0"/>
          </a:p>
          <a:p>
            <a:pPr marL="45720" indent="0">
              <a:buNone/>
            </a:pPr>
            <a:r>
              <a:rPr lang="en-IN" sz="2400" dirty="0">
                <a:solidFill>
                  <a:schemeClr val="tx2"/>
                </a:solidFill>
              </a:rPr>
              <a:t>C. Prospective and retrospective </a:t>
            </a:r>
            <a:endParaRPr lang="en-IN" sz="2400" dirty="0" smtClean="0">
              <a:solidFill>
                <a:schemeClr val="tx2"/>
              </a:solidFill>
            </a:endParaRPr>
          </a:p>
          <a:p>
            <a:pPr marL="502920" indent="-457200">
              <a:buAutoNum type="arabicPeriod"/>
            </a:pPr>
            <a:r>
              <a:rPr lang="en-IN" b="1" dirty="0" smtClean="0"/>
              <a:t>Prospective surveillance: </a:t>
            </a:r>
            <a:r>
              <a:rPr lang="en-IN" dirty="0" smtClean="0"/>
              <a:t>Monitor </a:t>
            </a:r>
            <a:r>
              <a:rPr lang="en-IN" dirty="0"/>
              <a:t>patients during their hospitalization </a:t>
            </a:r>
          </a:p>
          <a:p>
            <a:pPr marL="502920" indent="-457200">
              <a:buAutoNum type="arabicPeriod" startAt="2"/>
            </a:pPr>
            <a:r>
              <a:rPr lang="en-IN" b="1" dirty="0" smtClean="0"/>
              <a:t>Retrospective surveillance:</a:t>
            </a:r>
            <a:r>
              <a:rPr lang="en-IN" dirty="0" smtClean="0"/>
              <a:t> Identify </a:t>
            </a:r>
            <a:r>
              <a:rPr lang="en-IN" dirty="0"/>
              <a:t>infections via chart reviews after patient discharge</a:t>
            </a:r>
          </a:p>
        </p:txBody>
      </p:sp>
    </p:spTree>
    <p:extLst>
      <p:ext uri="{BB962C8B-B14F-4D97-AF65-F5344CB8AC3E}">
        <p14:creationId xmlns:p14="http://schemas.microsoft.com/office/powerpoint/2010/main" val="31562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04800" y="228601"/>
            <a:ext cx="8153400" cy="6080760"/>
          </a:xfrm>
        </p:spPr>
        <p:txBody>
          <a:bodyPr/>
          <a:lstStyle/>
          <a:p>
            <a:pPr marL="45720" indent="0">
              <a:buNone/>
            </a:pPr>
            <a:r>
              <a:rPr lang="en-IN" sz="2800" dirty="0">
                <a:solidFill>
                  <a:schemeClr val="tx2"/>
                </a:solidFill>
              </a:rPr>
              <a:t>D. Priority-directed and comprehensive </a:t>
            </a:r>
            <a:endParaRPr lang="en-IN" sz="28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en-IN" sz="24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en-IN" dirty="0" smtClean="0">
                <a:solidFill>
                  <a:schemeClr val="tx2"/>
                </a:solidFill>
              </a:rPr>
              <a:t>1</a:t>
            </a:r>
            <a:r>
              <a:rPr lang="en-IN" dirty="0" smtClean="0"/>
              <a:t>. </a:t>
            </a:r>
            <a:r>
              <a:rPr lang="en-IN" b="1" dirty="0" smtClean="0"/>
              <a:t>Priority-directed</a:t>
            </a:r>
            <a:r>
              <a:rPr lang="en-IN" dirty="0" smtClean="0"/>
              <a:t> (also called targeted, focused, or Surveillance by Objective)</a:t>
            </a:r>
          </a:p>
          <a:p>
            <a:pPr marL="45720" indent="0">
              <a:buNone/>
            </a:pPr>
            <a:r>
              <a:rPr lang="en-IN" dirty="0" smtClean="0"/>
              <a:t>a) Objectives for surveillance are defined </a:t>
            </a:r>
          </a:p>
          <a:p>
            <a:pPr marL="45720" indent="0">
              <a:buNone/>
            </a:pPr>
            <a:r>
              <a:rPr lang="en-IN" dirty="0" smtClean="0"/>
              <a:t>b) Focus is on specific events, processes, organisms, and/or patient populations </a:t>
            </a:r>
          </a:p>
          <a:p>
            <a:pPr marL="45720" indent="0">
              <a:buNone/>
            </a:pPr>
            <a:endParaRPr lang="en-IN" dirty="0" smtClean="0"/>
          </a:p>
          <a:p>
            <a:pPr marL="45720" indent="0">
              <a:buNone/>
            </a:pPr>
            <a:r>
              <a:rPr lang="en-IN" dirty="0" smtClean="0">
                <a:solidFill>
                  <a:schemeClr val="tx2"/>
                </a:solidFill>
              </a:rPr>
              <a:t>2. </a:t>
            </a:r>
            <a:r>
              <a:rPr lang="en-IN" b="1" dirty="0" smtClean="0"/>
              <a:t>Comprehensive</a:t>
            </a:r>
            <a:r>
              <a:rPr lang="en-IN" dirty="0" smtClean="0"/>
              <a:t> </a:t>
            </a:r>
          </a:p>
          <a:p>
            <a:pPr marL="45720" indent="0">
              <a:buNone/>
            </a:pPr>
            <a:r>
              <a:rPr lang="en-IN" dirty="0" smtClean="0"/>
              <a:t>a) Continuous monitoring of all patients for all events and/or processes </a:t>
            </a:r>
          </a:p>
          <a:p>
            <a:pPr marL="45720" indent="0">
              <a:buNone/>
            </a:pPr>
            <a:r>
              <a:rPr lang="en-IN" dirty="0" smtClean="0"/>
              <a:t>b) Highly personnel resource intensive if done manually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80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381000" y="381001"/>
            <a:ext cx="8229600" cy="5928360"/>
          </a:xfrm>
        </p:spPr>
        <p:txBody>
          <a:bodyPr/>
          <a:lstStyle/>
          <a:p>
            <a:pPr marL="45720" indent="0">
              <a:buNone/>
            </a:pPr>
            <a:r>
              <a:rPr lang="en-IN" sz="2400" dirty="0">
                <a:solidFill>
                  <a:schemeClr val="tx2"/>
                </a:solidFill>
              </a:rPr>
              <a:t>E. Risk-adjusted rates and crude rates </a:t>
            </a:r>
            <a:endParaRPr lang="en-IN" sz="24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en-IN" dirty="0" smtClean="0">
                <a:solidFill>
                  <a:schemeClr val="tx2"/>
                </a:solidFill>
              </a:rPr>
              <a:t>1</a:t>
            </a:r>
            <a:r>
              <a:rPr lang="en-IN" dirty="0">
                <a:solidFill>
                  <a:schemeClr val="tx2"/>
                </a:solidFill>
              </a:rPr>
              <a:t>. </a:t>
            </a:r>
            <a:r>
              <a:rPr lang="en-IN" b="1" dirty="0"/>
              <a:t>Risk-adjusted </a:t>
            </a:r>
            <a:r>
              <a:rPr lang="en-IN" b="1" dirty="0" smtClean="0"/>
              <a:t>rates</a:t>
            </a:r>
          </a:p>
          <a:p>
            <a:pPr marL="45720" indent="0">
              <a:buNone/>
            </a:pPr>
            <a:r>
              <a:rPr lang="en-IN" dirty="0" smtClean="0"/>
              <a:t>a</a:t>
            </a:r>
            <a:r>
              <a:rPr lang="en-IN" dirty="0"/>
              <a:t>) Rates are controlled for variations in the distribution of major risk factors associated with an event’s occurrence </a:t>
            </a:r>
            <a:endParaRPr lang="en-IN" dirty="0" smtClean="0"/>
          </a:p>
          <a:p>
            <a:pPr marL="45720" indent="0">
              <a:buNone/>
            </a:pPr>
            <a:r>
              <a:rPr lang="en-IN" dirty="0" smtClean="0"/>
              <a:t>b</a:t>
            </a:r>
            <a:r>
              <a:rPr lang="en-IN" dirty="0"/>
              <a:t>) Such rates allow inter- and intra-facility rate comparisons </a:t>
            </a:r>
            <a:endParaRPr lang="en-IN" dirty="0" smtClean="0"/>
          </a:p>
          <a:p>
            <a:pPr marL="45720" indent="0">
              <a:buNone/>
            </a:pPr>
            <a:endParaRPr lang="en-IN" dirty="0"/>
          </a:p>
          <a:p>
            <a:pPr marL="45720" indent="0">
              <a:buNone/>
            </a:pPr>
            <a:r>
              <a:rPr lang="en-IN" dirty="0" smtClean="0">
                <a:solidFill>
                  <a:schemeClr val="tx2"/>
                </a:solidFill>
              </a:rPr>
              <a:t>2</a:t>
            </a:r>
            <a:r>
              <a:rPr lang="en-IN" dirty="0">
                <a:solidFill>
                  <a:schemeClr val="tx2"/>
                </a:solidFill>
              </a:rPr>
              <a:t>. </a:t>
            </a:r>
            <a:r>
              <a:rPr lang="en-IN" b="1" dirty="0"/>
              <a:t>Crude rates </a:t>
            </a:r>
            <a:endParaRPr lang="en-IN" b="1" dirty="0" smtClean="0"/>
          </a:p>
          <a:p>
            <a:pPr marL="45720" indent="0">
              <a:buNone/>
            </a:pPr>
            <a:r>
              <a:rPr lang="en-IN" dirty="0" smtClean="0"/>
              <a:t>a) Rates </a:t>
            </a:r>
            <a:r>
              <a:rPr lang="en-IN" dirty="0"/>
              <a:t>assume equal distribution of risk factors for all events </a:t>
            </a:r>
            <a:endParaRPr lang="en-IN" dirty="0" smtClean="0"/>
          </a:p>
          <a:p>
            <a:pPr marL="45720" indent="0">
              <a:buNone/>
            </a:pPr>
            <a:r>
              <a:rPr lang="en-IN" dirty="0" smtClean="0"/>
              <a:t>b</a:t>
            </a:r>
            <a:r>
              <a:rPr lang="en-IN" dirty="0"/>
              <a:t>) Such rates cannot be used for inter-facility comparisons </a:t>
            </a:r>
            <a:endParaRPr lang="en-IN" dirty="0" smtClean="0"/>
          </a:p>
          <a:p>
            <a:pPr marL="45720" indent="0">
              <a:buNone/>
            </a:pPr>
            <a:endParaRPr lang="en-IN" dirty="0"/>
          </a:p>
          <a:p>
            <a:pPr marL="45720" indent="0">
              <a:buNone/>
            </a:pPr>
            <a:r>
              <a:rPr lang="en-IN" sz="2400" dirty="0" smtClean="0">
                <a:solidFill>
                  <a:schemeClr val="tx2"/>
                </a:solidFill>
              </a:rPr>
              <a:t>F</a:t>
            </a:r>
            <a:r>
              <a:rPr lang="en-IN" sz="2400" dirty="0">
                <a:solidFill>
                  <a:schemeClr val="tx2"/>
                </a:solidFill>
              </a:rPr>
              <a:t>. Incidence and prevalence </a:t>
            </a:r>
          </a:p>
          <a:p>
            <a:pPr marL="45720" indent="0">
              <a:buNone/>
            </a:pPr>
            <a:r>
              <a:rPr lang="en-IN" dirty="0" smtClean="0">
                <a:solidFill>
                  <a:schemeClr val="tx2"/>
                </a:solidFill>
              </a:rPr>
              <a:t>1. </a:t>
            </a:r>
            <a:r>
              <a:rPr lang="en-IN" b="1" dirty="0" smtClean="0"/>
              <a:t>Incidence: </a:t>
            </a:r>
            <a:r>
              <a:rPr lang="en-IN" dirty="0" smtClean="0"/>
              <a:t>Count </a:t>
            </a:r>
            <a:r>
              <a:rPr lang="en-IN" dirty="0"/>
              <a:t>only new events occurring during some defined time period </a:t>
            </a:r>
            <a:endParaRPr lang="en-IN" dirty="0" smtClean="0"/>
          </a:p>
          <a:p>
            <a:pPr marL="45720" indent="0">
              <a:buNone/>
            </a:pPr>
            <a:r>
              <a:rPr lang="en-IN" dirty="0" smtClean="0">
                <a:solidFill>
                  <a:schemeClr val="tx2"/>
                </a:solidFill>
              </a:rPr>
              <a:t>2. </a:t>
            </a:r>
            <a:r>
              <a:rPr lang="en-IN" b="1" dirty="0" smtClean="0"/>
              <a:t>Prevalence: </a:t>
            </a:r>
            <a:r>
              <a:rPr lang="en-IN" dirty="0" smtClean="0"/>
              <a:t>Count </a:t>
            </a:r>
            <a:r>
              <a:rPr lang="en-IN" dirty="0"/>
              <a:t>all events (new and previously existing) occurring at either a point in time or during some defined time period </a:t>
            </a:r>
          </a:p>
        </p:txBody>
      </p:sp>
    </p:spTree>
    <p:extLst>
      <p:ext uri="{BB962C8B-B14F-4D97-AF65-F5344CB8AC3E}">
        <p14:creationId xmlns:p14="http://schemas.microsoft.com/office/powerpoint/2010/main" val="9327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115409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 Functions Of The Clinical Microbiology Laboratory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600201"/>
            <a:ext cx="7936523" cy="5053608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IN" sz="2400" b="1" dirty="0" smtClean="0"/>
              <a:t>Rapid communication</a:t>
            </a:r>
            <a:r>
              <a:rPr lang="en-IN" sz="2400" dirty="0" smtClean="0"/>
              <a:t>: </a:t>
            </a:r>
            <a:r>
              <a:rPr lang="en-IN" dirty="0"/>
              <a:t>rapid communication is crucial and is the base of any good collaboration between microbiology laboratory and infection </a:t>
            </a:r>
            <a:r>
              <a:rPr lang="en-IN" dirty="0" smtClean="0"/>
              <a:t>control</a:t>
            </a:r>
          </a:p>
          <a:p>
            <a:pPr>
              <a:spcBef>
                <a:spcPts val="1800"/>
              </a:spcBef>
            </a:pPr>
            <a:r>
              <a:rPr lang="en-IN" sz="2400" b="1" dirty="0"/>
              <a:t>Participation in outbreak </a:t>
            </a:r>
            <a:r>
              <a:rPr lang="en-IN" sz="2400" b="1" dirty="0" smtClean="0"/>
              <a:t>management: </a:t>
            </a:r>
          </a:p>
          <a:p>
            <a:pPr lvl="1">
              <a:spcBef>
                <a:spcPts val="1800"/>
              </a:spcBef>
            </a:pPr>
            <a:r>
              <a:rPr lang="en-IN" sz="2200" dirty="0" smtClean="0"/>
              <a:t>early </a:t>
            </a:r>
            <a:r>
              <a:rPr lang="en-IN" sz="2200" dirty="0"/>
              <a:t>isolation of a new or unusual microorganism </a:t>
            </a:r>
            <a:endParaRPr lang="en-IN" sz="2200" dirty="0" smtClean="0"/>
          </a:p>
          <a:p>
            <a:pPr lvl="1">
              <a:spcBef>
                <a:spcPts val="1800"/>
              </a:spcBef>
            </a:pPr>
            <a:r>
              <a:rPr lang="en-IN" sz="2200" dirty="0" smtClean="0"/>
              <a:t>Reporting of  cluster </a:t>
            </a:r>
            <a:r>
              <a:rPr lang="en-IN" sz="2200" dirty="0"/>
              <a:t>of infections (two related isolates in different patients in the same time frame</a:t>
            </a:r>
            <a:r>
              <a:rPr lang="en-IN" sz="2200" dirty="0" smtClean="0"/>
              <a:t>)</a:t>
            </a:r>
          </a:p>
          <a:p>
            <a:pPr lvl="1">
              <a:spcBef>
                <a:spcPts val="1800"/>
              </a:spcBef>
            </a:pPr>
            <a:r>
              <a:rPr lang="en-IN" sz="2200" dirty="0" smtClean="0"/>
              <a:t>Isolation, identification </a:t>
            </a:r>
            <a:r>
              <a:rPr lang="en-IN" sz="2200" dirty="0"/>
              <a:t>to the species level and </a:t>
            </a:r>
            <a:r>
              <a:rPr lang="en-IN" sz="2200" dirty="0" smtClean="0"/>
              <a:t>bacterial typing. </a:t>
            </a:r>
          </a:p>
          <a:p>
            <a:pPr lvl="1">
              <a:spcBef>
                <a:spcPts val="1800"/>
              </a:spcBef>
            </a:pPr>
            <a:r>
              <a:rPr lang="en-IN" sz="2200" dirty="0"/>
              <a:t>microbiological tests of blood products, environmental surfaces, disinfectants and antiseptics, air, water, hands of personnel, nostrils of personnel.</a:t>
            </a:r>
            <a:endParaRPr lang="en-IN" sz="2200" b="1" dirty="0" smtClean="0"/>
          </a:p>
          <a:p>
            <a:pPr>
              <a:spcBef>
                <a:spcPts val="1800"/>
              </a:spcBef>
            </a:pPr>
            <a:endParaRPr lang="en-IN" sz="2400" b="1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47" y="76200"/>
            <a:ext cx="1267924" cy="146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1"/>
            <a:ext cx="8382000" cy="6004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N" sz="2400" b="1" dirty="0"/>
              <a:t>Accurate speciation and typing of </a:t>
            </a:r>
            <a:r>
              <a:rPr lang="en-IN" sz="2400" b="1" dirty="0" smtClean="0"/>
              <a:t>isolated pathogen</a:t>
            </a:r>
            <a:r>
              <a:rPr lang="en-IN" sz="2400" b="1" dirty="0"/>
              <a:t>: </a:t>
            </a:r>
          </a:p>
          <a:p>
            <a:pPr lvl="1">
              <a:spcBef>
                <a:spcPts val="1800"/>
              </a:spcBef>
            </a:pPr>
            <a:r>
              <a:rPr lang="en-IN" sz="2200" dirty="0"/>
              <a:t>epidemiological analysis of small clusters </a:t>
            </a:r>
          </a:p>
          <a:p>
            <a:pPr lvl="1">
              <a:spcBef>
                <a:spcPts val="1800"/>
              </a:spcBef>
            </a:pPr>
            <a:r>
              <a:rPr lang="en-IN" sz="2200" dirty="0"/>
              <a:t>outbreaks of HAI if pathogenic bacteria are involved (e.g. </a:t>
            </a:r>
            <a:r>
              <a:rPr lang="en-IN" sz="2200" i="1" dirty="0"/>
              <a:t>Salmonella</a:t>
            </a:r>
            <a:r>
              <a:rPr lang="en-IN" sz="2200" dirty="0"/>
              <a:t> </a:t>
            </a:r>
            <a:r>
              <a:rPr lang="en-IN" sz="2200" i="1" dirty="0" err="1"/>
              <a:t>e</a:t>
            </a:r>
            <a:r>
              <a:rPr lang="en-IN" sz="2200" i="1" dirty="0" err="1" smtClean="0"/>
              <a:t>nteritidis</a:t>
            </a:r>
            <a:r>
              <a:rPr lang="en-IN" sz="2200" dirty="0" smtClean="0"/>
              <a:t> </a:t>
            </a:r>
            <a:r>
              <a:rPr lang="en-IN" sz="2200" dirty="0"/>
              <a:t>food poisoning outbreak originating from hospital kitchen). </a:t>
            </a:r>
          </a:p>
          <a:p>
            <a:pPr lvl="1">
              <a:spcBef>
                <a:spcPts val="1800"/>
              </a:spcBef>
            </a:pPr>
            <a:r>
              <a:rPr lang="en-IN" sz="2200" dirty="0"/>
              <a:t>opportunistic pathogens (e.g. </a:t>
            </a:r>
            <a:r>
              <a:rPr lang="en-IN" sz="2200" i="1" dirty="0"/>
              <a:t>S. </a:t>
            </a:r>
            <a:r>
              <a:rPr lang="en-IN" sz="2200" i="1" dirty="0" err="1"/>
              <a:t>aureus</a:t>
            </a:r>
            <a:r>
              <a:rPr lang="en-IN" sz="2200" i="1" dirty="0"/>
              <a:t>, E. coli, </a:t>
            </a:r>
            <a:r>
              <a:rPr lang="en-IN" sz="2200" i="1" dirty="0" err="1"/>
              <a:t>Enterobacter</a:t>
            </a:r>
            <a:r>
              <a:rPr lang="en-IN" sz="2200" i="1" dirty="0"/>
              <a:t> cloacae</a:t>
            </a:r>
            <a:r>
              <a:rPr lang="en-IN" sz="2200" dirty="0"/>
              <a:t>, enterococci </a:t>
            </a:r>
            <a:r>
              <a:rPr lang="en-IN" sz="2200" dirty="0" err="1"/>
              <a:t>etc</a:t>
            </a:r>
            <a:r>
              <a:rPr lang="en-IN" sz="22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IN" sz="2400" dirty="0" smtClean="0"/>
              <a:t>Two methods of typing:</a:t>
            </a:r>
          </a:p>
          <a:p>
            <a:pPr marL="320040" lvl="1" indent="0">
              <a:spcBef>
                <a:spcPts val="1800"/>
              </a:spcBef>
              <a:buNone/>
            </a:pPr>
            <a:r>
              <a:rPr lang="en-IN" sz="2200" dirty="0"/>
              <a:t> </a:t>
            </a:r>
            <a:r>
              <a:rPr lang="en-IN" sz="2200" dirty="0" smtClean="0"/>
              <a:t>  a</a:t>
            </a:r>
            <a:r>
              <a:rPr lang="en-IN" sz="2200" dirty="0"/>
              <a:t>) </a:t>
            </a:r>
            <a:r>
              <a:rPr lang="en-IN" sz="2200" dirty="0" err="1"/>
              <a:t>phenotyping</a:t>
            </a:r>
            <a:r>
              <a:rPr lang="en-IN" sz="2200" dirty="0"/>
              <a:t> </a:t>
            </a:r>
            <a:endParaRPr lang="en-IN" sz="2200" dirty="0" smtClean="0"/>
          </a:p>
          <a:p>
            <a:pPr marL="320040" lvl="1" indent="0">
              <a:spcBef>
                <a:spcPts val="1800"/>
              </a:spcBef>
              <a:buNone/>
            </a:pPr>
            <a:r>
              <a:rPr lang="en-IN" sz="2200" dirty="0"/>
              <a:t> </a:t>
            </a:r>
            <a:r>
              <a:rPr lang="en-IN" sz="2200" dirty="0" smtClean="0"/>
              <a:t>  b</a:t>
            </a:r>
            <a:r>
              <a:rPr lang="en-IN" sz="2200" dirty="0"/>
              <a:t>) genotyping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64860"/>
            <a:ext cx="3533775" cy="293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0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1"/>
            <a:ext cx="7848600" cy="5928360"/>
          </a:xfrm>
        </p:spPr>
        <p:txBody>
          <a:bodyPr/>
          <a:lstStyle/>
          <a:p>
            <a:r>
              <a:rPr lang="en-IN" sz="2400" b="1" dirty="0" err="1"/>
              <a:t>Phenotyping</a:t>
            </a:r>
            <a:r>
              <a:rPr lang="en-IN" sz="2400" dirty="0"/>
              <a:t> </a:t>
            </a:r>
            <a:endParaRPr lang="en-IN" sz="2400" dirty="0" smtClean="0"/>
          </a:p>
          <a:p>
            <a:pPr marL="320040" lvl="1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Determining characteristics expressed </a:t>
            </a:r>
            <a:r>
              <a:rPr lang="en-IN" sz="2000" dirty="0"/>
              <a:t>in the bacterial </a:t>
            </a:r>
            <a:r>
              <a:rPr lang="en-IN" sz="2000" dirty="0" smtClean="0"/>
              <a:t>culture</a:t>
            </a:r>
            <a:endParaRPr lang="en-IN" sz="2000" dirty="0"/>
          </a:p>
          <a:p>
            <a:pPr marL="320040" lvl="1" indent="0">
              <a:buNone/>
            </a:pPr>
            <a:r>
              <a:rPr lang="en-IN" sz="2000" dirty="0" smtClean="0"/>
              <a:t> </a:t>
            </a:r>
            <a:r>
              <a:rPr lang="en-IN" sz="2000" dirty="0"/>
              <a:t>• Antigenic structure (serotyping</a:t>
            </a:r>
            <a:r>
              <a:rPr lang="en-IN" sz="2000" dirty="0" smtClean="0"/>
              <a:t>)</a:t>
            </a:r>
          </a:p>
          <a:p>
            <a:pPr marL="320040" lvl="1" indent="0">
              <a:buNone/>
            </a:pPr>
            <a:r>
              <a:rPr lang="en-IN" sz="2000" dirty="0" smtClean="0"/>
              <a:t> </a:t>
            </a:r>
            <a:r>
              <a:rPr lang="en-IN" sz="2000" dirty="0"/>
              <a:t>• Physiologic properties/metabolic reactions (</a:t>
            </a:r>
            <a:r>
              <a:rPr lang="en-IN" sz="2000" dirty="0" err="1"/>
              <a:t>biotyping</a:t>
            </a:r>
            <a:r>
              <a:rPr lang="en-IN" sz="2000" dirty="0"/>
              <a:t>) </a:t>
            </a:r>
            <a:endParaRPr lang="en-IN" sz="2000" dirty="0" smtClean="0"/>
          </a:p>
          <a:p>
            <a:pPr marL="320040" lvl="1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• </a:t>
            </a:r>
            <a:r>
              <a:rPr lang="en-IN" sz="2000" dirty="0"/>
              <a:t>Susceptibility to antimicrobial agents (</a:t>
            </a:r>
            <a:r>
              <a:rPr lang="en-IN" sz="2000" dirty="0" err="1"/>
              <a:t>resistotyping</a:t>
            </a:r>
            <a:r>
              <a:rPr lang="en-IN" sz="2000" dirty="0"/>
              <a:t>) </a:t>
            </a:r>
            <a:endParaRPr lang="en-IN" sz="2000" dirty="0" smtClean="0"/>
          </a:p>
          <a:p>
            <a:pPr marL="320040" lvl="1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• </a:t>
            </a:r>
            <a:r>
              <a:rPr lang="en-IN" sz="2000" dirty="0"/>
              <a:t>Susceptibility to </a:t>
            </a:r>
            <a:r>
              <a:rPr lang="en-IN" sz="2000" dirty="0" err="1"/>
              <a:t>colicines</a:t>
            </a:r>
            <a:r>
              <a:rPr lang="en-IN" sz="2000" dirty="0"/>
              <a:t> (</a:t>
            </a:r>
            <a:r>
              <a:rPr lang="en-IN" sz="2000" dirty="0" err="1"/>
              <a:t>colicinotyping</a:t>
            </a:r>
            <a:r>
              <a:rPr lang="en-IN" sz="2000" dirty="0" smtClean="0"/>
              <a:t>)</a:t>
            </a:r>
          </a:p>
          <a:p>
            <a:pPr marL="320040" lvl="1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• </a:t>
            </a:r>
            <a:r>
              <a:rPr lang="en-IN" sz="2000" dirty="0"/>
              <a:t>Susceptibility to bacteriophages (phage typing</a:t>
            </a:r>
            <a:r>
              <a:rPr lang="en-IN" sz="2000" dirty="0" smtClean="0"/>
              <a:t>)</a:t>
            </a:r>
          </a:p>
          <a:p>
            <a:pPr marL="320040" lvl="1" indent="0">
              <a:buNone/>
            </a:pPr>
            <a:endParaRPr lang="en-IN" sz="2000" dirty="0"/>
          </a:p>
          <a:p>
            <a:r>
              <a:rPr lang="en-IN" sz="2400" b="1" dirty="0" smtClean="0"/>
              <a:t>Genotyping</a:t>
            </a:r>
          </a:p>
          <a:p>
            <a:pPr marL="449263" indent="-404813">
              <a:buNone/>
            </a:pPr>
            <a:r>
              <a:rPr lang="en-IN" dirty="0" smtClean="0"/>
              <a:t>     • Relatedness </a:t>
            </a:r>
            <a:r>
              <a:rPr lang="en-IN" dirty="0"/>
              <a:t>or difference between two isolates of the </a:t>
            </a:r>
            <a:r>
              <a:rPr lang="en-IN" dirty="0" smtClean="0"/>
              <a:t>same </a:t>
            </a:r>
            <a:r>
              <a:rPr lang="en-IN" dirty="0"/>
              <a:t> </a:t>
            </a:r>
            <a:r>
              <a:rPr lang="en-IN" dirty="0" smtClean="0"/>
              <a:t>     species </a:t>
            </a:r>
            <a:r>
              <a:rPr lang="en-IN" dirty="0"/>
              <a:t>very </a:t>
            </a:r>
            <a:r>
              <a:rPr lang="en-IN" dirty="0" smtClean="0"/>
              <a:t>precisely</a:t>
            </a:r>
          </a:p>
          <a:p>
            <a:pPr marL="449263" indent="-404813">
              <a:buNone/>
            </a:pPr>
            <a:r>
              <a:rPr lang="en-IN" dirty="0" smtClean="0"/>
              <a:t>     • Diagnosis is rapid: not </a:t>
            </a:r>
            <a:r>
              <a:rPr lang="en-IN" dirty="0"/>
              <a:t>dependent on waiting for bacterial growth in </a:t>
            </a:r>
            <a:r>
              <a:rPr lang="en-IN" dirty="0" smtClean="0"/>
              <a:t>cultures</a:t>
            </a:r>
          </a:p>
          <a:p>
            <a:pPr marL="45720" indent="0">
              <a:buNone/>
            </a:pPr>
            <a:r>
              <a:rPr lang="en-IN" dirty="0" smtClean="0"/>
              <a:t>     • Sophisticated </a:t>
            </a:r>
            <a:r>
              <a:rPr lang="en-IN" dirty="0"/>
              <a:t>and expensive equipment </a:t>
            </a:r>
            <a:r>
              <a:rPr lang="en-IN" dirty="0" smtClean="0"/>
              <a:t>and well </a:t>
            </a:r>
            <a:r>
              <a:rPr lang="en-IN" dirty="0"/>
              <a:t>trained staff</a:t>
            </a:r>
            <a:r>
              <a:rPr lang="en-IN" dirty="0" smtClean="0"/>
              <a:t>.</a:t>
            </a:r>
          </a:p>
          <a:p>
            <a:pPr marL="45720" indent="0">
              <a:buNone/>
            </a:pPr>
            <a:r>
              <a:rPr lang="en-IN" dirty="0"/>
              <a:t> </a:t>
            </a:r>
            <a:r>
              <a:rPr lang="en-IN" dirty="0" smtClean="0"/>
              <a:t>       Examples: PFGE, gene sequencing, PCR      </a:t>
            </a:r>
          </a:p>
          <a:p>
            <a:pPr>
              <a:buFont typeface="Arial" pitchFamily="34" charset="0"/>
              <a:buChar char="•"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394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1"/>
            <a:ext cx="8077200" cy="5775960"/>
          </a:xfrm>
        </p:spPr>
        <p:txBody>
          <a:bodyPr>
            <a:normAutofit/>
          </a:bodyPr>
          <a:lstStyle/>
          <a:p>
            <a:r>
              <a:rPr lang="en-IN" sz="2800" b="1" dirty="0"/>
              <a:t>Participation in resistance </a:t>
            </a:r>
            <a:r>
              <a:rPr lang="en-IN" sz="2800" b="1" dirty="0" smtClean="0"/>
              <a:t>surveillance:</a:t>
            </a:r>
          </a:p>
          <a:p>
            <a:pPr lvl="1"/>
            <a:r>
              <a:rPr lang="en-IN" sz="2200" dirty="0" smtClean="0"/>
              <a:t>Policies </a:t>
            </a:r>
            <a:r>
              <a:rPr lang="en-IN" sz="2200" dirty="0"/>
              <a:t>for antibiotic use with the ultimate goal to decrease </a:t>
            </a:r>
            <a:r>
              <a:rPr lang="en-IN" sz="2200" dirty="0" smtClean="0"/>
              <a:t>resistance (Hospital Antibiotic Policy).</a:t>
            </a:r>
          </a:p>
          <a:p>
            <a:pPr lvl="1"/>
            <a:endParaRPr lang="en-IN" sz="2200" b="1" dirty="0"/>
          </a:p>
          <a:p>
            <a:r>
              <a:rPr lang="en-IN" sz="2600" b="1" dirty="0"/>
              <a:t>Education of HAI prevention personnel and other healthcare </a:t>
            </a:r>
            <a:r>
              <a:rPr lang="en-IN" sz="2600" b="1" dirty="0" smtClean="0"/>
              <a:t>workers</a:t>
            </a:r>
          </a:p>
          <a:p>
            <a:endParaRPr lang="en-IN" sz="2600" b="1" dirty="0"/>
          </a:p>
          <a:p>
            <a:r>
              <a:rPr lang="en-IN" sz="2400" b="1" dirty="0"/>
              <a:t>Microbiologist as a member of Infection Control Committee (ICC)/Infection Control Team (ICT) and Antibiotic Committee (AC)</a:t>
            </a:r>
          </a:p>
        </p:txBody>
      </p:sp>
    </p:spTree>
    <p:extLst>
      <p:ext uri="{BB962C8B-B14F-4D97-AF65-F5344CB8AC3E}">
        <p14:creationId xmlns:p14="http://schemas.microsoft.com/office/powerpoint/2010/main" val="31707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10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7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2825"/>
            <a:ext cx="8001000" cy="1154097"/>
          </a:xfrm>
        </p:spPr>
        <p:txBody>
          <a:bodyPr/>
          <a:lstStyle/>
          <a:p>
            <a:r>
              <a:rPr lang="en-IN" b="1" dirty="0" smtClean="0"/>
              <a:t>Hospital Antibiotic Policy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382000" cy="5486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IN" sz="2400" dirty="0" smtClean="0"/>
              <a:t>To minimize morbidity and mortality due to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IN" sz="2400" dirty="0"/>
              <a:t> </a:t>
            </a:r>
            <a:r>
              <a:rPr lang="en-IN" sz="2400" dirty="0" smtClean="0"/>
              <a:t>  antimicrobial-resistance; and</a:t>
            </a:r>
          </a:p>
          <a:p>
            <a:r>
              <a:rPr lang="en-IN" sz="2400" dirty="0" smtClean="0"/>
              <a:t>To preserve effectiveness of antimicrobial agents </a:t>
            </a:r>
          </a:p>
          <a:p>
            <a:pPr marL="45720" indent="0">
              <a:buNone/>
            </a:pPr>
            <a:r>
              <a:rPr lang="en-IN" sz="2400" b="1" dirty="0" smtClean="0"/>
              <a:t>  </a:t>
            </a:r>
          </a:p>
          <a:p>
            <a:pPr>
              <a:buFont typeface="Wingdings" pitchFamily="2" charset="2"/>
              <a:buChar char="q"/>
            </a:pPr>
            <a:r>
              <a:rPr lang="en-IN" sz="2400" b="1" dirty="0" smtClean="0"/>
              <a:t>   Scope: </a:t>
            </a:r>
            <a:r>
              <a:rPr lang="en-IN" sz="2400" dirty="0" smtClean="0"/>
              <a:t>for prophylaxis, empirical and definitive therapy.</a:t>
            </a:r>
          </a:p>
          <a:p>
            <a:pPr lvl="1"/>
            <a:endParaRPr lang="en-IN" dirty="0" smtClean="0"/>
          </a:p>
          <a:p>
            <a:pPr marL="320040" lvl="1" indent="0">
              <a:buNone/>
            </a:pPr>
            <a:r>
              <a:rPr lang="en-IN" sz="2400" dirty="0" smtClean="0"/>
              <a:t>The </a:t>
            </a:r>
            <a:r>
              <a:rPr lang="en-IN" sz="2400" dirty="0"/>
              <a:t>hospital antibiotic policy shall be based upon:</a:t>
            </a:r>
          </a:p>
          <a:p>
            <a:pPr lvl="1"/>
            <a:r>
              <a:rPr lang="en-IN" sz="2400" dirty="0"/>
              <a:t>spectrum of antibiotic activity;</a:t>
            </a:r>
          </a:p>
          <a:p>
            <a:pPr lvl="1"/>
            <a:r>
              <a:rPr lang="en-IN" sz="2400" dirty="0"/>
              <a:t>pharmacokinetics/pharmacodynamics of these medicines;</a:t>
            </a:r>
          </a:p>
          <a:p>
            <a:pPr lvl="1"/>
            <a:r>
              <a:rPr lang="en-IN" sz="2400" dirty="0"/>
              <a:t>adverse effects;</a:t>
            </a:r>
          </a:p>
          <a:p>
            <a:pPr lvl="1"/>
            <a:r>
              <a:rPr lang="en-IN" sz="2400" dirty="0"/>
              <a:t>potential to select resistance;</a:t>
            </a:r>
          </a:p>
          <a:p>
            <a:pPr lvl="1"/>
            <a:r>
              <a:rPr lang="en-IN" sz="2400" dirty="0"/>
              <a:t>cost;</a:t>
            </a:r>
          </a:p>
          <a:p>
            <a:pPr lvl="1"/>
            <a:r>
              <a:rPr lang="en-IN" sz="2400" dirty="0"/>
              <a:t>special needs of individual patient groups</a:t>
            </a:r>
            <a:r>
              <a:rPr lang="en-IN" sz="2000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8" y="152400"/>
            <a:ext cx="202530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799"/>
            <a:ext cx="8077200" cy="5623561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en-IN" sz="2400" dirty="0" smtClean="0"/>
              <a:t>The patient must have been admitted for reasons </a:t>
            </a:r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 </a:t>
            </a:r>
            <a:r>
              <a:rPr lang="en-IN" sz="2400" dirty="0" smtClean="0"/>
              <a:t>than the </a:t>
            </a:r>
            <a:r>
              <a:rPr lang="en-IN" sz="2400" dirty="0"/>
              <a:t>infection</a:t>
            </a:r>
            <a:r>
              <a:rPr lang="en-IN" sz="2400" dirty="0" smtClean="0"/>
              <a:t>.</a:t>
            </a:r>
          </a:p>
          <a:p>
            <a:pPr marL="45720" indent="0" fontAlgn="base">
              <a:buNone/>
            </a:pPr>
            <a:r>
              <a:rPr lang="en-IN" sz="2400" dirty="0" smtClean="0"/>
              <a:t>He </a:t>
            </a:r>
            <a:r>
              <a:rPr lang="en-IN" sz="2400" dirty="0"/>
              <a:t>or she must also have shown </a:t>
            </a:r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  <a:r>
              <a:rPr lang="en-IN" sz="2400" dirty="0" smtClean="0"/>
              <a:t> </a:t>
            </a:r>
            <a:r>
              <a:rPr lang="en-IN" sz="2400" dirty="0"/>
              <a:t>signs of active or incubating infection</a:t>
            </a:r>
            <a:r>
              <a:rPr lang="en-IN" sz="2400" dirty="0" smtClean="0"/>
              <a:t>.</a:t>
            </a:r>
          </a:p>
          <a:p>
            <a:pPr marL="45720" indent="0" fontAlgn="base">
              <a:buNone/>
            </a:pPr>
            <a:endParaRPr lang="en-IN" sz="2400" dirty="0"/>
          </a:p>
          <a:p>
            <a:pPr marL="320040" lvl="1" indent="0" fontAlgn="base">
              <a:buNone/>
            </a:pPr>
            <a:r>
              <a:rPr lang="en-IN" sz="2200" dirty="0" smtClean="0"/>
              <a:t>  These </a:t>
            </a:r>
            <a:r>
              <a:rPr lang="en-IN" sz="2200" dirty="0"/>
              <a:t>infections occur:</a:t>
            </a:r>
          </a:p>
          <a:p>
            <a:pPr lvl="1" fontAlgn="base"/>
            <a:r>
              <a:rPr lang="en-IN" sz="2200" dirty="0"/>
              <a:t>up to </a:t>
            </a:r>
            <a:r>
              <a:rPr lang="en-IN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48 hours</a:t>
            </a:r>
            <a:r>
              <a:rPr lang="en-IN" sz="2200" dirty="0"/>
              <a:t> after hospital admission</a:t>
            </a:r>
          </a:p>
          <a:p>
            <a:pPr lvl="1" fontAlgn="base"/>
            <a:r>
              <a:rPr lang="en-IN" sz="2200" dirty="0"/>
              <a:t>up to 3 days after discharge</a:t>
            </a:r>
          </a:p>
          <a:p>
            <a:pPr lvl="1" fontAlgn="base"/>
            <a:r>
              <a:rPr lang="en-IN" sz="2200" dirty="0"/>
              <a:t>up to 30 days after an operation</a:t>
            </a:r>
          </a:p>
          <a:p>
            <a:pPr lvl="1" fontAlgn="base"/>
            <a:r>
              <a:rPr lang="en-IN" sz="2200" dirty="0"/>
              <a:t>in a healthcare facility when a patient was admitted for reasons other than the infection</a:t>
            </a:r>
          </a:p>
          <a:p>
            <a:endParaRPr lang="en-IN" sz="2400" dirty="0" smtClean="0"/>
          </a:p>
          <a:p>
            <a:r>
              <a:rPr lang="en-IN" dirty="0" smtClean="0"/>
              <a:t>Earlier referred to as </a:t>
            </a:r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Nosocomial</a:t>
            </a:r>
            <a:r>
              <a:rPr lang="en-IN" dirty="0" smtClean="0"/>
              <a:t> or </a:t>
            </a:r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Hospital Acquired Infections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1"/>
            <a:ext cx="8305800" cy="5852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dirty="0" smtClean="0"/>
              <a:t>Set levels for prescribing antibiotics:</a:t>
            </a:r>
          </a:p>
          <a:p>
            <a:pPr lvl="1"/>
            <a:endParaRPr lang="en-IN" sz="2400" dirty="0" smtClean="0"/>
          </a:p>
          <a:p>
            <a:pPr lvl="1"/>
            <a:r>
              <a:rPr lang="en-IN" sz="2400" dirty="0" smtClean="0"/>
              <a:t>First choice antibiotics: prescribed by all doctors </a:t>
            </a:r>
          </a:p>
          <a:p>
            <a:pPr lvl="1"/>
            <a:endParaRPr lang="en-IN" sz="2400" dirty="0" smtClean="0"/>
          </a:p>
          <a:p>
            <a:pPr lvl="1"/>
            <a:r>
              <a:rPr lang="en-IN" sz="2400" dirty="0" smtClean="0"/>
              <a:t>Restricted choice antibiotics: prescribed after consulting the HOD or the antimicrobial team (AMT) representative. </a:t>
            </a:r>
          </a:p>
          <a:p>
            <a:pPr lvl="1"/>
            <a:endParaRPr lang="en-IN" sz="2400" dirty="0" smtClean="0"/>
          </a:p>
          <a:p>
            <a:pPr lvl="1"/>
            <a:r>
              <a:rPr lang="en-IN" sz="2400" dirty="0" smtClean="0"/>
              <a:t>Reserve antibiotics: prescribed </a:t>
            </a:r>
            <a:r>
              <a:rPr lang="en-IN" sz="2400" dirty="0"/>
              <a:t>only by designated experts.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29125"/>
            <a:ext cx="19939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0698281"/>
              </p:ext>
            </p:extLst>
          </p:nvPr>
        </p:nvGraphicFramePr>
        <p:xfrm>
          <a:off x="412848" y="819150"/>
          <a:ext cx="8382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8" y="2438400"/>
            <a:ext cx="8255000" cy="422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09750"/>
            <a:ext cx="8175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65" y="1809750"/>
            <a:ext cx="8651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422" y="142911"/>
            <a:ext cx="881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Process For The Development Of Hospital Antibiotic Policy</a:t>
            </a:r>
            <a:endParaRPr lang="en-IN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6183"/>
            <a:ext cx="3886200" cy="527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36183"/>
            <a:ext cx="3859213" cy="515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0176" y="314979"/>
            <a:ext cx="6063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Objectives of Antibiotic Policy</a:t>
            </a:r>
            <a:endParaRPr lang="en-IN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82000" cy="1371600"/>
          </a:xfrm>
        </p:spPr>
        <p:txBody>
          <a:bodyPr>
            <a:noAutofit/>
          </a:bodyPr>
          <a:lstStyle/>
          <a:p>
            <a:r>
              <a:rPr lang="en-IN" sz="3200" b="1" dirty="0" smtClean="0"/>
              <a:t>Multidisciplinary Antibiotic Management Team (AMT)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610600" cy="4556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sz="2800" dirty="0"/>
              <a:t>6–10 members with expertise and experience in </a:t>
            </a:r>
            <a:r>
              <a:rPr lang="en-IN" sz="2800" dirty="0" smtClean="0"/>
              <a:t>different subjects:</a:t>
            </a:r>
          </a:p>
          <a:p>
            <a:pPr lvl="1"/>
            <a:r>
              <a:rPr lang="en-IN" sz="2400" dirty="0" smtClean="0"/>
              <a:t>Infectious diseases, </a:t>
            </a:r>
          </a:p>
          <a:p>
            <a:pPr lvl="1"/>
            <a:r>
              <a:rPr lang="en-IN" sz="2400" dirty="0" smtClean="0"/>
              <a:t>Internal medicine, </a:t>
            </a:r>
          </a:p>
          <a:p>
            <a:pPr lvl="1"/>
            <a:r>
              <a:rPr lang="en-IN" sz="2400" dirty="0" smtClean="0"/>
              <a:t>Surgery,</a:t>
            </a:r>
          </a:p>
          <a:p>
            <a:pPr lvl="1"/>
            <a:r>
              <a:rPr lang="en-IN" sz="2400" dirty="0" err="1" smtClean="0"/>
              <a:t>Pediatrics</a:t>
            </a:r>
            <a:r>
              <a:rPr lang="en-IN" sz="2400" dirty="0" smtClean="0"/>
              <a:t>, </a:t>
            </a:r>
          </a:p>
          <a:p>
            <a:pPr lvl="1"/>
            <a:r>
              <a:rPr lang="en-IN" sz="2400" dirty="0" smtClean="0"/>
              <a:t>Clinical microbiology, </a:t>
            </a:r>
          </a:p>
          <a:p>
            <a:pPr lvl="1"/>
            <a:r>
              <a:rPr lang="en-IN" sz="2400" dirty="0" smtClean="0"/>
              <a:t>Pharmacology and </a:t>
            </a:r>
          </a:p>
          <a:p>
            <a:pPr lvl="1"/>
            <a:r>
              <a:rPr lang="en-IN" sz="2400" dirty="0" smtClean="0"/>
              <a:t>Hospital pharmacy.</a:t>
            </a:r>
            <a:endParaRPr lang="en-IN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8479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7924800" cy="1154097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   Functions Of AMT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038600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Developing hospital antimicrobial policy (HAP)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Monitoring implementation of HAP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Receiving feedback, assessing outcome and discussing with clinicians,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Conducting revision of the policy every year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Antimicrobial susceptibility profiles, and setting audit targets.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574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Reducing </a:t>
            </a:r>
            <a:r>
              <a:rPr lang="en-US" b="1" dirty="0"/>
              <a:t>Risk of Infection from </a:t>
            </a:r>
            <a:r>
              <a:rPr lang="en-US" b="1" dirty="0" smtClean="0"/>
              <a:t>Bio-Medical </a:t>
            </a:r>
            <a:r>
              <a:rPr lang="en-US" b="1" dirty="0"/>
              <a:t>Waste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6019800" cy="486156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Segregate </a:t>
            </a:r>
            <a:r>
              <a:rPr lang="en-US" sz="2400" dirty="0"/>
              <a:t>waste at source</a:t>
            </a:r>
            <a:endParaRPr lang="en-IN" sz="2400" dirty="0"/>
          </a:p>
          <a:p>
            <a:pPr lvl="0"/>
            <a:r>
              <a:rPr lang="en-US" sz="2400" dirty="0"/>
              <a:t>Use PPE when handling biomedical waste</a:t>
            </a:r>
            <a:endParaRPr lang="en-IN" sz="2400" dirty="0"/>
          </a:p>
          <a:p>
            <a:pPr lvl="0"/>
            <a:r>
              <a:rPr lang="en-US" sz="2400" dirty="0"/>
              <a:t>Handle sharps with care</a:t>
            </a:r>
            <a:endParaRPr lang="en-IN" sz="2400" dirty="0"/>
          </a:p>
          <a:p>
            <a:pPr lvl="0"/>
            <a:r>
              <a:rPr lang="en-US" sz="2400" dirty="0"/>
              <a:t>Do not fiddle with waste</a:t>
            </a:r>
            <a:endParaRPr lang="en-IN" sz="2400" dirty="0"/>
          </a:p>
          <a:p>
            <a:pPr lvl="0"/>
            <a:r>
              <a:rPr lang="en-US" sz="2400" dirty="0"/>
              <a:t>Keep facility clean inside and out</a:t>
            </a:r>
            <a:endParaRPr lang="en-IN" sz="2400" dirty="0"/>
          </a:p>
          <a:p>
            <a:pPr lvl="0"/>
            <a:r>
              <a:rPr lang="en-US" sz="2400" dirty="0"/>
              <a:t>Know steps for treating injuries (first aid)</a:t>
            </a:r>
            <a:endParaRPr lang="en-IN" sz="2400" dirty="0"/>
          </a:p>
          <a:p>
            <a:pPr lvl="0"/>
            <a:r>
              <a:rPr lang="en-US" sz="2400" dirty="0"/>
              <a:t>Get fully immunized against tetanus and hepatitis B </a:t>
            </a:r>
            <a:endParaRPr lang="en-IN" sz="2400" dirty="0"/>
          </a:p>
          <a:p>
            <a:pPr lvl="0"/>
            <a:r>
              <a:rPr lang="en-US" sz="2400" dirty="0"/>
              <a:t>In case of injury go for immediate evaluation to get post-exposure prophylaxis</a:t>
            </a:r>
            <a:endParaRPr lang="en-IN" sz="2400" dirty="0"/>
          </a:p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2"/>
          <a:stretch/>
        </p:blipFill>
        <p:spPr bwMode="auto">
          <a:xfrm>
            <a:off x="6477000" y="2362200"/>
            <a:ext cx="2133600" cy="25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3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1"/>
            <a:ext cx="6400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Dr Sarika Suri\Desktop\hemside-bild-health-care-related-infections-1208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14400"/>
            <a:ext cx="838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6810"/>
            <a:ext cx="3657600" cy="4882551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</a:rPr>
              <a:t>Patient</a:t>
            </a:r>
            <a:endParaRPr lang="en-US" sz="2400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ahoma" pitchFamily="34" charset="0"/>
              </a:rPr>
              <a:t>HCW’s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ahoma" pitchFamily="34" charset="0"/>
              </a:rPr>
              <a:t>Attendants and visitors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Tahoma" pitchFamily="34" charset="0"/>
              </a:rPr>
              <a:t>Air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Tahoma" pitchFamily="34" charset="0"/>
              </a:rPr>
              <a:t>Water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Tahoma" pitchFamily="34" charset="0"/>
              </a:rPr>
              <a:t>Equipment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Tahoma" pitchFamily="34" charset="0"/>
              </a:rPr>
              <a:t>Food</a:t>
            </a:r>
            <a:r>
              <a:rPr lang="en-US" sz="2200" dirty="0">
                <a:latin typeface="Tahoma" pitchFamily="34" charset="0"/>
              </a:rPr>
              <a:t>,  </a:t>
            </a:r>
            <a:r>
              <a:rPr lang="en-US" sz="2200" dirty="0" smtClean="0">
                <a:latin typeface="Tahoma" pitchFamily="34" charset="0"/>
              </a:rPr>
              <a:t>medicines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Tahoma" pitchFamily="34" charset="0"/>
              </a:rPr>
              <a:t>I/V fluids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Tahoma" pitchFamily="34" charset="0"/>
              </a:rPr>
              <a:t>A/C </a:t>
            </a:r>
            <a:r>
              <a:rPr lang="en-US" sz="2200" dirty="0">
                <a:latin typeface="Tahoma" pitchFamily="34" charset="0"/>
              </a:rPr>
              <a:t>, </a:t>
            </a:r>
            <a:r>
              <a:rPr lang="en-US" sz="2200" dirty="0" err="1">
                <a:latin typeface="Tahoma" pitchFamily="34" charset="0"/>
              </a:rPr>
              <a:t>ventilatory</a:t>
            </a:r>
            <a:r>
              <a:rPr lang="en-US" sz="2200" dirty="0">
                <a:latin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</a:rPr>
              <a:t>equipment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Tahoma" pitchFamily="34" charset="0"/>
              </a:rPr>
              <a:t>Blood </a:t>
            </a:r>
            <a:r>
              <a:rPr lang="en-US" sz="2200" dirty="0">
                <a:latin typeface="Tahoma" pitchFamily="34" charset="0"/>
              </a:rPr>
              <a:t>products</a:t>
            </a:r>
          </a:p>
          <a:p>
            <a:endParaRPr lang="en-IN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315200" cy="11541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ahoma" pitchFamily="34" charset="0"/>
              </a:rPr>
              <a:t>Sources of infection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41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1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15200" cy="1154097"/>
          </a:xfrm>
        </p:spPr>
        <p:txBody>
          <a:bodyPr/>
          <a:lstStyle/>
          <a:p>
            <a:r>
              <a:rPr lang="en-US" b="1" dirty="0">
                <a:latin typeface="Tahoma" pitchFamily="34" charset="0"/>
              </a:rPr>
              <a:t>Mode of spread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53340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828800"/>
            <a:ext cx="917516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0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315200" cy="6096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271073"/>
              </p:ext>
            </p:extLst>
          </p:nvPr>
        </p:nvGraphicFramePr>
        <p:xfrm>
          <a:off x="152400" y="762000"/>
          <a:ext cx="8763001" cy="571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729"/>
                <a:gridCol w="1113941"/>
                <a:gridCol w="6312331"/>
              </a:tblGrid>
              <a:tr h="188218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effectLst/>
                        </a:rPr>
                        <a:t>One-to-one</a:t>
                      </a:r>
                      <a:r>
                        <a:rPr lang="en-IN" sz="1800" dirty="0" smtClean="0"/>
                        <a:t/>
                      </a:r>
                      <a:br>
                        <a:rPr lang="en-IN" sz="1800" dirty="0" smtClean="0"/>
                      </a:br>
                      <a:r>
                        <a:rPr lang="en-IN" sz="1800" kern="1200" dirty="0" smtClean="0">
                          <a:effectLst/>
                        </a:rPr>
                        <a:t>contact</a:t>
                      </a:r>
                      <a:endParaRPr lang="en-IN" sz="1800" dirty="0" smtClean="0"/>
                    </a:p>
                    <a:p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rgbClr val="FF0000"/>
                          </a:solidFill>
                        </a:rPr>
                        <a:t>Direct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kern="1200" dirty="0" smtClean="0">
                          <a:effectLst/>
                        </a:rPr>
                        <a:t>Direct physical contact</a:t>
                      </a:r>
                      <a:r>
                        <a:rPr lang="en-IN" sz="1800" b="0" dirty="0" smtClean="0"/>
                        <a:t/>
                      </a:r>
                      <a:br>
                        <a:rPr lang="en-IN" sz="1800" b="0" dirty="0" smtClean="0"/>
                      </a:br>
                      <a:r>
                        <a:rPr lang="en-IN" sz="1800" b="0" kern="1200" dirty="0" smtClean="0">
                          <a:effectLst/>
                        </a:rPr>
                        <a:t>Examples of transmission: Shaking hands </a:t>
                      </a:r>
                      <a:r>
                        <a:rPr lang="en-IN" sz="1800" b="0" dirty="0" smtClean="0"/>
                        <a:t/>
                      </a:r>
                      <a:br>
                        <a:rPr lang="en-IN" sz="1800" b="0" dirty="0" smtClean="0"/>
                      </a:br>
                      <a:r>
                        <a:rPr lang="en-IN" sz="1800" b="0" kern="1200" dirty="0" smtClean="0">
                          <a:effectLst/>
                        </a:rPr>
                        <a:t>Precautions: Hand hygiene,</a:t>
                      </a:r>
                      <a:r>
                        <a:rPr lang="en-IN" sz="1800" b="0" kern="1200" baseline="0" dirty="0" smtClean="0">
                          <a:effectLst/>
                        </a:rPr>
                        <a:t> </a:t>
                      </a:r>
                      <a:r>
                        <a:rPr lang="en-IN" sz="1800" b="0" kern="1200" dirty="0" smtClean="0">
                          <a:effectLst/>
                        </a:rPr>
                        <a:t>masks</a:t>
                      </a:r>
                      <a:endParaRPr lang="en-IN" sz="1800" b="0" dirty="0"/>
                    </a:p>
                  </a:txBody>
                  <a:tcPr/>
                </a:tc>
              </a:tr>
              <a:tr h="188218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rgbClr val="FF0000"/>
                          </a:solidFill>
                        </a:rPr>
                        <a:t>Indirect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effectLst/>
                        </a:rPr>
                        <a:t>Infectious agent deposited onto an object or surface (fomite)</a:t>
                      </a:r>
                      <a:r>
                        <a:rPr lang="en-IN" sz="1800" dirty="0" smtClean="0"/>
                        <a:t/>
                      </a:r>
                      <a:br>
                        <a:rPr lang="en-IN" sz="1800" dirty="0" smtClean="0"/>
                      </a:br>
                      <a:r>
                        <a:rPr lang="en-IN" sz="1800" kern="1200" dirty="0" smtClean="0">
                          <a:effectLst/>
                        </a:rPr>
                        <a:t>Examples of transmission: Not washing your hands between patients,</a:t>
                      </a:r>
                      <a:r>
                        <a:rPr lang="en-IN" sz="1800" kern="1200" baseline="0" dirty="0" smtClean="0">
                          <a:effectLst/>
                        </a:rPr>
                        <a:t> </a:t>
                      </a:r>
                      <a:r>
                        <a:rPr lang="en-IN" sz="1800" kern="1200" dirty="0" smtClean="0">
                          <a:effectLst/>
                        </a:rPr>
                        <a:t>contaminated instruments, </a:t>
                      </a:r>
                      <a:r>
                        <a:rPr lang="en-IN" sz="1800" kern="1200" dirty="0" smtClean="0">
                          <a:solidFill>
                            <a:srgbClr val="FF0000"/>
                          </a:solidFill>
                          <a:effectLst/>
                        </a:rPr>
                        <a:t>needle-stick</a:t>
                      </a:r>
                      <a:r>
                        <a:rPr lang="en-IN" sz="1800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injuries</a:t>
                      </a:r>
                      <a:r>
                        <a:rPr lang="en-IN" sz="1800" dirty="0" smtClean="0"/>
                        <a:t/>
                      </a:r>
                      <a:br>
                        <a:rPr lang="en-IN" sz="1800" dirty="0" smtClean="0"/>
                      </a:br>
                      <a:r>
                        <a:rPr lang="en-IN" sz="1800" kern="1200" dirty="0" smtClean="0">
                          <a:effectLst/>
                        </a:rPr>
                        <a:t>Precautions: Sterilizing instruments, disinfect surfaces </a:t>
                      </a:r>
                      <a:endParaRPr lang="en-IN" sz="1800" dirty="0"/>
                    </a:p>
                  </a:txBody>
                  <a:tcPr/>
                </a:tc>
              </a:tr>
              <a:tr h="195062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rgbClr val="FF0000"/>
                          </a:solidFill>
                        </a:rPr>
                        <a:t>Droplet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effectLst/>
                        </a:rPr>
                        <a:t>Contact, but transmission is through the air. Droplets are relatively large (&gt;5 µm) and projected up to about one metre. </a:t>
                      </a:r>
                      <a:r>
                        <a:rPr lang="en-IN" sz="1800" dirty="0" smtClean="0"/>
                        <a:t/>
                      </a:r>
                      <a:br>
                        <a:rPr lang="en-IN" sz="1800" dirty="0" smtClean="0"/>
                      </a:br>
                      <a:r>
                        <a:rPr lang="en-IN" sz="1800" kern="1200" dirty="0" smtClean="0">
                          <a:effectLst/>
                        </a:rPr>
                        <a:t>Examples of transmission: Sneezing,</a:t>
                      </a:r>
                      <a:r>
                        <a:rPr lang="en-IN" sz="1800" kern="1200" baseline="0" dirty="0" smtClean="0">
                          <a:effectLst/>
                        </a:rPr>
                        <a:t> </a:t>
                      </a:r>
                      <a:r>
                        <a:rPr lang="en-IN" sz="1800" kern="1200" dirty="0" smtClean="0">
                          <a:effectLst/>
                        </a:rPr>
                        <a:t>coughing,</a:t>
                      </a:r>
                      <a:r>
                        <a:rPr lang="en-IN" sz="1800" kern="1200" baseline="0" dirty="0" smtClean="0">
                          <a:effectLst/>
                        </a:rPr>
                        <a:t> </a:t>
                      </a:r>
                      <a:r>
                        <a:rPr lang="en-IN" sz="1800" kern="1200" dirty="0" smtClean="0">
                          <a:effectLst/>
                        </a:rPr>
                        <a:t>during suctioning</a:t>
                      </a:r>
                      <a:r>
                        <a:rPr lang="en-IN" sz="1800" dirty="0" smtClean="0"/>
                        <a:t/>
                      </a:r>
                      <a:br>
                        <a:rPr lang="en-IN" sz="1800" dirty="0" smtClean="0"/>
                      </a:br>
                      <a:r>
                        <a:rPr lang="en-IN" sz="1800" kern="1200" dirty="0" smtClean="0">
                          <a:effectLst/>
                        </a:rPr>
                        <a:t>Precautions: Masks,</a:t>
                      </a:r>
                      <a:r>
                        <a:rPr lang="en-IN" sz="1800" kern="1200" baseline="0" dirty="0" smtClean="0">
                          <a:effectLst/>
                        </a:rPr>
                        <a:t> </a:t>
                      </a:r>
                      <a:r>
                        <a:rPr lang="en-IN" sz="1800" kern="1200" dirty="0" smtClean="0">
                          <a:effectLst/>
                        </a:rPr>
                        <a:t>cover mouth</a:t>
                      </a:r>
                      <a:endParaRPr lang="en-IN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315200" cy="6096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914532"/>
              </p:ext>
            </p:extLst>
          </p:nvPr>
        </p:nvGraphicFramePr>
        <p:xfrm>
          <a:off x="152400" y="685800"/>
          <a:ext cx="8763001" cy="563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729"/>
                <a:gridCol w="1113941"/>
                <a:gridCol w="6312331"/>
              </a:tblGrid>
              <a:tr h="1676400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effectLst/>
                        </a:rPr>
                        <a:t>Non-contact</a:t>
                      </a:r>
                      <a:endParaRPr lang="en-IN" sz="1800" b="1" dirty="0" smtClean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solidFill>
                            <a:srgbClr val="FF0000"/>
                          </a:solidFill>
                        </a:rPr>
                        <a:t>Airborne</a:t>
                      </a:r>
                      <a:endParaRPr lang="en-IN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effectLst/>
                        </a:rPr>
                        <a:t>Via aerosols (airborne particles &lt;5µm) that contain organisms in droplet nuclei</a:t>
                      </a:r>
                      <a:r>
                        <a:rPr lang="en-IN" sz="1800" b="0" dirty="0" smtClean="0"/>
                        <a:t/>
                      </a:r>
                      <a:br>
                        <a:rPr lang="en-IN" sz="1800" b="0" dirty="0" smtClean="0"/>
                      </a:br>
                      <a:r>
                        <a:rPr lang="en-IN" sz="1800" b="0" kern="1200" dirty="0" smtClean="0">
                          <a:effectLst/>
                        </a:rPr>
                        <a:t>Examples of transmission: Via ventilation system in a hospital</a:t>
                      </a:r>
                      <a:r>
                        <a:rPr lang="en-IN" sz="1800" b="0" dirty="0" smtClean="0"/>
                        <a:t/>
                      </a:r>
                      <a:br>
                        <a:rPr lang="en-IN" sz="1800" b="0" dirty="0" smtClean="0"/>
                      </a:br>
                      <a:r>
                        <a:rPr lang="en-IN" sz="1800" b="0" kern="1200" dirty="0" smtClean="0">
                          <a:effectLst/>
                        </a:rPr>
                        <a:t>Precautions: Masks; negative pressure rooms in hospital</a:t>
                      </a:r>
                      <a:endParaRPr lang="en-IN" sz="1800" b="0" dirty="0" smtClean="0"/>
                    </a:p>
                  </a:txBody>
                  <a:tcPr marT="45714" marB="45714"/>
                </a:tc>
              </a:tr>
              <a:tr h="167640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rgbClr val="FF0000"/>
                          </a:solidFill>
                        </a:rPr>
                        <a:t>Vehicle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effectLst/>
                        </a:rPr>
                        <a:t>A single contaminated source spreads the infection</a:t>
                      </a:r>
                      <a:r>
                        <a:rPr lang="en-IN" sz="1800" dirty="0" smtClean="0"/>
                        <a:t/>
                      </a:r>
                      <a:br>
                        <a:rPr lang="en-IN" sz="1800" dirty="0" smtClean="0"/>
                      </a:br>
                      <a:r>
                        <a:rPr lang="en-IN" sz="1800" kern="1200" dirty="0" smtClean="0">
                          <a:effectLst/>
                        </a:rPr>
                        <a:t>Examples of transmission - Point source: Food-borne outbreak from infected batch of food; IV fluid; medical equipment. </a:t>
                      </a:r>
                      <a:r>
                        <a:rPr lang="en-IN" sz="1800" dirty="0" smtClean="0"/>
                        <a:t/>
                      </a:r>
                      <a:br>
                        <a:rPr lang="en-IN" sz="1800" dirty="0" smtClean="0"/>
                      </a:br>
                      <a:r>
                        <a:rPr lang="en-IN" sz="1800" kern="1200" dirty="0" smtClean="0">
                          <a:effectLst/>
                        </a:rPr>
                        <a:t>Common source:</a:t>
                      </a:r>
                      <a:r>
                        <a:rPr lang="en-IN" sz="1800" kern="1200" baseline="0" dirty="0" smtClean="0">
                          <a:effectLst/>
                        </a:rPr>
                        <a:t> </a:t>
                      </a:r>
                      <a:r>
                        <a:rPr lang="en-IN" sz="1800" kern="1200" dirty="0" smtClean="0">
                          <a:effectLst/>
                        </a:rPr>
                        <a:t>Cases may be widely dispersed due to transport &amp;</a:t>
                      </a:r>
                      <a:r>
                        <a:rPr lang="en-IN" sz="1800" kern="1200" baseline="0" dirty="0" smtClean="0">
                          <a:effectLst/>
                        </a:rPr>
                        <a:t> </a:t>
                      </a:r>
                      <a:r>
                        <a:rPr lang="en-IN" sz="1800" kern="1200" dirty="0" smtClean="0">
                          <a:effectLst/>
                        </a:rPr>
                        <a:t>distribution of the vehicle </a:t>
                      </a:r>
                      <a:r>
                        <a:rPr lang="en-IN" sz="1800" dirty="0" smtClean="0"/>
                        <a:t/>
                      </a:r>
                      <a:br>
                        <a:rPr lang="en-IN" sz="1800" dirty="0" smtClean="0"/>
                      </a:br>
                      <a:r>
                        <a:rPr lang="en-IN" sz="1800" kern="1200" dirty="0" smtClean="0">
                          <a:effectLst/>
                        </a:rPr>
                        <a:t>Precautions: Normal safety and disinfection standards. Package medicines in tamper-proof containers.</a:t>
                      </a:r>
                      <a:endParaRPr lang="en-IN" sz="1800" dirty="0" smtClean="0"/>
                    </a:p>
                  </a:txBody>
                  <a:tcPr marT="45714" marB="45714"/>
                </a:tc>
              </a:tr>
              <a:tr h="167640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rgbClr val="FF0000"/>
                          </a:solidFill>
                        </a:rPr>
                        <a:t>Vector-borne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effectLst/>
                        </a:rPr>
                        <a:t>Transmission by insect or animal vectors. </a:t>
                      </a:r>
                      <a:r>
                        <a:rPr lang="en-IN" sz="1800" dirty="0" smtClean="0"/>
                        <a:t/>
                      </a:r>
                      <a:br>
                        <a:rPr lang="en-IN" sz="1800" dirty="0" smtClean="0"/>
                      </a:br>
                      <a:r>
                        <a:rPr lang="en-IN" sz="1800" kern="1200" dirty="0" smtClean="0">
                          <a:effectLst/>
                        </a:rPr>
                        <a:t>Example of infections: Mosquitoes and malaria.</a:t>
                      </a:r>
                      <a:br>
                        <a:rPr lang="en-IN" sz="1800" kern="1200" dirty="0" smtClean="0">
                          <a:effectLst/>
                        </a:rPr>
                      </a:br>
                      <a:r>
                        <a:rPr lang="en-IN" sz="1800" kern="1200" dirty="0" smtClean="0">
                          <a:effectLst/>
                        </a:rPr>
                        <a:t>Precautions: Protect via barriers (window screens, bed nets); insect sprays; culling animals.</a:t>
                      </a:r>
                      <a:endParaRPr lang="en-IN" sz="1800" dirty="0" smtClean="0"/>
                    </a:p>
                  </a:txBody>
                  <a:tcPr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1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543800" cy="762000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b="1" dirty="0" smtClean="0"/>
              <a:t>Droplet Transmission</a:t>
            </a:r>
            <a:endParaRPr lang="en-IN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91399" cy="494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9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1684</TotalTime>
  <Words>1643</Words>
  <Application>Microsoft Office PowerPoint</Application>
  <PresentationFormat>On-screen Show (4:3)</PresentationFormat>
  <Paragraphs>262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Perspective</vt:lpstr>
      <vt:lpstr>HEALTHCARE ASSOCIATED INFECTIONS</vt:lpstr>
      <vt:lpstr>DEFINITION</vt:lpstr>
      <vt:lpstr>PowerPoint Presentation</vt:lpstr>
      <vt:lpstr>PowerPoint Presentation</vt:lpstr>
      <vt:lpstr>Sources of infection</vt:lpstr>
      <vt:lpstr>Mode of spread</vt:lpstr>
      <vt:lpstr>PowerPoint Presentation</vt:lpstr>
      <vt:lpstr>PowerPoint Presentation</vt:lpstr>
      <vt:lpstr> Droplet Transmission</vt:lpstr>
      <vt:lpstr>Laboratory Practices Leading to Exposure to Infectious Agents</vt:lpstr>
      <vt:lpstr>Important organisms in  HAI   </vt:lpstr>
      <vt:lpstr>Antimicrobial Resistance in HAI </vt:lpstr>
      <vt:lpstr>Fundamental Elements for  Prevention of HAI</vt:lpstr>
      <vt:lpstr>PowerPoint Presentation</vt:lpstr>
      <vt:lpstr>Infection Control Committee (ICC)</vt:lpstr>
      <vt:lpstr>ICC Members</vt:lpstr>
      <vt:lpstr>The ICC has the following tasks:</vt:lpstr>
      <vt:lpstr>         Surveillance for HAIs</vt:lpstr>
      <vt:lpstr>PowerPoint Presentation</vt:lpstr>
      <vt:lpstr>HAI Surveillance</vt:lpstr>
      <vt:lpstr>PowerPoint Presentation</vt:lpstr>
      <vt:lpstr>PowerPoint Presentation</vt:lpstr>
      <vt:lpstr>PowerPoint Presentation</vt:lpstr>
      <vt:lpstr>Key Functions Of The Clinical Microbiology Laboratory</vt:lpstr>
      <vt:lpstr>PowerPoint Presentation</vt:lpstr>
      <vt:lpstr>PowerPoint Presentation</vt:lpstr>
      <vt:lpstr>PowerPoint Presentation</vt:lpstr>
      <vt:lpstr>PowerPoint Presentation</vt:lpstr>
      <vt:lpstr>Hospital Antibiotic Policy</vt:lpstr>
      <vt:lpstr>PowerPoint Presentation</vt:lpstr>
      <vt:lpstr>PowerPoint Presentation</vt:lpstr>
      <vt:lpstr>PowerPoint Presentation</vt:lpstr>
      <vt:lpstr>Multidisciplinary Antibiotic Management Team (AMT)</vt:lpstr>
      <vt:lpstr>   Functions Of AMT</vt:lpstr>
      <vt:lpstr>   Reducing Risk of Infection from Bio-Medical Waste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ASSOCIATED INFECTIONS</dc:title>
  <dc:creator>Tavleen Jaggi</dc:creator>
  <cp:lastModifiedBy>Dr Sarika Suri</cp:lastModifiedBy>
  <cp:revision>79</cp:revision>
  <dcterms:created xsi:type="dcterms:W3CDTF">2006-08-16T00:00:00Z</dcterms:created>
  <dcterms:modified xsi:type="dcterms:W3CDTF">2015-11-19T05:49:35Z</dcterms:modified>
</cp:coreProperties>
</file>