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handoutMasterIdLst>
    <p:handoutMasterId r:id="rId27"/>
  </p:handoutMasterIdLst>
  <p:sldIdLst>
    <p:sldId id="256" r:id="rId2"/>
    <p:sldId id="278" r:id="rId3"/>
    <p:sldId id="279" r:id="rId4"/>
    <p:sldId id="280" r:id="rId5"/>
    <p:sldId id="281" r:id="rId6"/>
    <p:sldId id="287" r:id="rId7"/>
    <p:sldId id="289" r:id="rId8"/>
    <p:sldId id="288" r:id="rId9"/>
    <p:sldId id="284" r:id="rId10"/>
    <p:sldId id="285" r:id="rId11"/>
    <p:sldId id="291" r:id="rId12"/>
    <p:sldId id="292" r:id="rId13"/>
    <p:sldId id="293" r:id="rId14"/>
    <p:sldId id="294" r:id="rId15"/>
    <p:sldId id="299" r:id="rId16"/>
    <p:sldId id="304" r:id="rId17"/>
    <p:sldId id="305" r:id="rId18"/>
    <p:sldId id="306" r:id="rId19"/>
    <p:sldId id="301" r:id="rId20"/>
    <p:sldId id="302" r:id="rId21"/>
    <p:sldId id="303" r:id="rId22"/>
    <p:sldId id="295" r:id="rId23"/>
    <p:sldId id="296" r:id="rId24"/>
    <p:sldId id="29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47" autoAdjust="0"/>
  </p:normalViewPr>
  <p:slideViewPr>
    <p:cSldViewPr>
      <p:cViewPr varScale="1">
        <p:scale>
          <a:sx n="60" d="100"/>
          <a:sy n="60" d="100"/>
        </p:scale>
        <p:origin x="-1428"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5.bin"/><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LJ 1. Feb 2016 - AST LI Right chart</a:t>
            </a:r>
          </a:p>
        </c:rich>
      </c:tx>
      <c:layout/>
      <c:overlay val="0"/>
      <c:spPr>
        <a:noFill/>
        <a:ln>
          <a:noFill/>
        </a:ln>
        <a:effectLst/>
      </c:spPr>
    </c:title>
    <c:autoTitleDeleted val="0"/>
    <c:plotArea>
      <c:layout>
        <c:manualLayout>
          <c:layoutTarget val="inner"/>
          <c:xMode val="edge"/>
          <c:yMode val="edge"/>
          <c:x val="3.8785006243151642E-2"/>
          <c:y val="0.18138095238095239"/>
          <c:w val="0.94341564100603925"/>
          <c:h val="0.77100000000000002"/>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'[Worksheet - Excercises QC Module Volume 1.xlsx]EXC 9 '!$B$2:$B$31</c:f>
              <c:numCache>
                <c:formatCode>0</c:formatCode>
                <c:ptCount val="30"/>
                <c:pt idx="0">
                  <c:v>70</c:v>
                </c:pt>
                <c:pt idx="1">
                  <c:v>68</c:v>
                </c:pt>
                <c:pt idx="2">
                  <c:v>60</c:v>
                </c:pt>
                <c:pt idx="3">
                  <c:v>59</c:v>
                </c:pt>
                <c:pt idx="4">
                  <c:v>72</c:v>
                </c:pt>
                <c:pt idx="5">
                  <c:v>74</c:v>
                </c:pt>
                <c:pt idx="6">
                  <c:v>70</c:v>
                </c:pt>
                <c:pt idx="7">
                  <c:v>73</c:v>
                </c:pt>
                <c:pt idx="8">
                  <c:v>74</c:v>
                </c:pt>
                <c:pt idx="9">
                  <c:v>72</c:v>
                </c:pt>
                <c:pt idx="10">
                  <c:v>85</c:v>
                </c:pt>
                <c:pt idx="11">
                  <c:v>77</c:v>
                </c:pt>
                <c:pt idx="12">
                  <c:v>69</c:v>
                </c:pt>
                <c:pt idx="13">
                  <c:v>69</c:v>
                </c:pt>
                <c:pt idx="14">
                  <c:v>72</c:v>
                </c:pt>
                <c:pt idx="15">
                  <c:v>70</c:v>
                </c:pt>
                <c:pt idx="16">
                  <c:v>66</c:v>
                </c:pt>
                <c:pt idx="17">
                  <c:v>65</c:v>
                </c:pt>
                <c:pt idx="18">
                  <c:v>80</c:v>
                </c:pt>
                <c:pt idx="19">
                  <c:v>71</c:v>
                </c:pt>
                <c:pt idx="20">
                  <c:v>70.400000000000006</c:v>
                </c:pt>
                <c:pt idx="21">
                  <c:v>79</c:v>
                </c:pt>
                <c:pt idx="22">
                  <c:v>79.346666666666707</c:v>
                </c:pt>
                <c:pt idx="23">
                  <c:v>65</c:v>
                </c:pt>
                <c:pt idx="24">
                  <c:v>71</c:v>
                </c:pt>
                <c:pt idx="25">
                  <c:v>68</c:v>
                </c:pt>
                <c:pt idx="26">
                  <c:v>70</c:v>
                </c:pt>
                <c:pt idx="27">
                  <c:v>72</c:v>
                </c:pt>
                <c:pt idx="28">
                  <c:v>70</c:v>
                </c:pt>
                <c:pt idx="29">
                  <c:v>70</c:v>
                </c:pt>
              </c:numCache>
            </c:numRef>
          </c:val>
          <c:smooth val="0"/>
        </c:ser>
        <c:dLbls>
          <c:dLblPos val="ctr"/>
          <c:showLegendKey val="0"/>
          <c:showVal val="1"/>
          <c:showCatName val="0"/>
          <c:showSerName val="0"/>
          <c:showPercent val="0"/>
          <c:showBubbleSize val="0"/>
        </c:dLbls>
        <c:marker val="1"/>
        <c:smooth val="0"/>
        <c:axId val="241872896"/>
        <c:axId val="241875584"/>
      </c:lineChart>
      <c:catAx>
        <c:axId val="241872896"/>
        <c:scaling>
          <c:orientation val="minMax"/>
        </c:scaling>
        <c:delete val="1"/>
        <c:axPos val="b"/>
        <c:majorTickMark val="none"/>
        <c:minorTickMark val="none"/>
        <c:tickLblPos val="nextTo"/>
        <c:crossAx val="241875584"/>
        <c:crossesAt val="72"/>
        <c:auto val="1"/>
        <c:lblAlgn val="ctr"/>
        <c:lblOffset val="100"/>
        <c:noMultiLvlLbl val="0"/>
      </c:catAx>
      <c:valAx>
        <c:axId val="241875584"/>
        <c:scaling>
          <c:orientation val="minMax"/>
          <c:max val="87"/>
          <c:min val="57"/>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872896"/>
        <c:crosses val="autoZero"/>
        <c:crossBetween val="between"/>
      </c:valAx>
      <c:spPr>
        <a:noFill/>
        <a:ln>
          <a:noFill/>
        </a:ln>
        <a:effectLst/>
      </c:spPr>
    </c:plotArea>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LJ 2. Feb 2016 -AST L1  (Wrong chart)</a:t>
            </a:r>
          </a:p>
        </c:rich>
      </c:tx>
      <c:layout/>
      <c:overlay val="0"/>
      <c:spPr>
        <a:noFill/>
        <a:ln>
          <a:noFill/>
        </a:ln>
        <a:effectLst/>
      </c:spPr>
    </c:title>
    <c:autoTitleDeleted val="0"/>
    <c:plotArea>
      <c:layout>
        <c:manualLayout>
          <c:layoutTarget val="inner"/>
          <c:xMode val="edge"/>
          <c:yMode val="edge"/>
          <c:x val="4.5520358515881577E-2"/>
          <c:y val="0.19721047924657334"/>
          <c:w val="0.90286351706036749"/>
          <c:h val="0.77736111111111106"/>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'[Worksheet - Excercises QC Module Volume 1.xlsx]EXC 9 '!$B$2:$B$31</c:f>
              <c:numCache>
                <c:formatCode>0</c:formatCode>
                <c:ptCount val="30"/>
                <c:pt idx="0">
                  <c:v>70</c:v>
                </c:pt>
                <c:pt idx="1">
                  <c:v>68</c:v>
                </c:pt>
                <c:pt idx="2">
                  <c:v>60</c:v>
                </c:pt>
                <c:pt idx="3">
                  <c:v>59</c:v>
                </c:pt>
                <c:pt idx="4">
                  <c:v>72</c:v>
                </c:pt>
                <c:pt idx="5">
                  <c:v>74</c:v>
                </c:pt>
                <c:pt idx="6">
                  <c:v>70</c:v>
                </c:pt>
                <c:pt idx="7">
                  <c:v>73</c:v>
                </c:pt>
                <c:pt idx="8">
                  <c:v>74</c:v>
                </c:pt>
                <c:pt idx="9">
                  <c:v>72</c:v>
                </c:pt>
                <c:pt idx="10">
                  <c:v>85</c:v>
                </c:pt>
                <c:pt idx="11">
                  <c:v>77</c:v>
                </c:pt>
                <c:pt idx="12">
                  <c:v>69</c:v>
                </c:pt>
                <c:pt idx="13">
                  <c:v>69</c:v>
                </c:pt>
                <c:pt idx="14">
                  <c:v>72</c:v>
                </c:pt>
                <c:pt idx="15">
                  <c:v>70</c:v>
                </c:pt>
                <c:pt idx="16">
                  <c:v>66</c:v>
                </c:pt>
                <c:pt idx="17">
                  <c:v>65</c:v>
                </c:pt>
                <c:pt idx="18">
                  <c:v>80</c:v>
                </c:pt>
                <c:pt idx="19">
                  <c:v>71</c:v>
                </c:pt>
                <c:pt idx="20">
                  <c:v>70.400000000000006</c:v>
                </c:pt>
                <c:pt idx="21">
                  <c:v>79</c:v>
                </c:pt>
                <c:pt idx="22">
                  <c:v>79.346666666666707</c:v>
                </c:pt>
                <c:pt idx="23">
                  <c:v>65</c:v>
                </c:pt>
                <c:pt idx="24">
                  <c:v>71</c:v>
                </c:pt>
                <c:pt idx="25">
                  <c:v>68</c:v>
                </c:pt>
                <c:pt idx="26">
                  <c:v>70</c:v>
                </c:pt>
                <c:pt idx="27">
                  <c:v>72</c:v>
                </c:pt>
                <c:pt idx="28">
                  <c:v>70</c:v>
                </c:pt>
                <c:pt idx="29">
                  <c:v>70</c:v>
                </c:pt>
              </c:numCache>
            </c:numRef>
          </c:val>
          <c:smooth val="0"/>
        </c:ser>
        <c:dLbls>
          <c:dLblPos val="ctr"/>
          <c:showLegendKey val="0"/>
          <c:showVal val="1"/>
          <c:showCatName val="0"/>
          <c:showSerName val="0"/>
          <c:showPercent val="0"/>
          <c:showBubbleSize val="0"/>
        </c:dLbls>
        <c:marker val="1"/>
        <c:smooth val="0"/>
        <c:axId val="242816512"/>
        <c:axId val="242848128"/>
      </c:lineChart>
      <c:catAx>
        <c:axId val="242816512"/>
        <c:scaling>
          <c:orientation val="minMax"/>
        </c:scaling>
        <c:delete val="1"/>
        <c:axPos val="b"/>
        <c:majorTickMark val="none"/>
        <c:minorTickMark val="none"/>
        <c:tickLblPos val="nextTo"/>
        <c:crossAx val="242848128"/>
        <c:crossesAt val="67"/>
        <c:auto val="1"/>
        <c:lblAlgn val="ctr"/>
        <c:lblOffset val="100"/>
        <c:noMultiLvlLbl val="0"/>
      </c:catAx>
      <c:valAx>
        <c:axId val="242848128"/>
        <c:scaling>
          <c:orientation val="minMax"/>
          <c:max val="82"/>
          <c:min val="52"/>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816512"/>
        <c:crosses val="autoZero"/>
        <c:crossBetween val="between"/>
        <c:majorUnit val="5"/>
      </c:valAx>
      <c:spPr>
        <a:noFill/>
        <a:ln>
          <a:noFill/>
        </a:ln>
        <a:effectLst/>
      </c:spPr>
    </c:plotArea>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LJ 1. Feb 2016 - AST LI Right chart</a:t>
            </a:r>
          </a:p>
        </c:rich>
      </c:tx>
      <c:layout/>
      <c:overlay val="0"/>
      <c:spPr>
        <a:noFill/>
        <a:ln>
          <a:noFill/>
        </a:ln>
        <a:effectLst/>
      </c:spPr>
    </c:title>
    <c:autoTitleDeleted val="0"/>
    <c:plotArea>
      <c:layout>
        <c:manualLayout>
          <c:layoutTarget val="inner"/>
          <c:xMode val="edge"/>
          <c:yMode val="edge"/>
          <c:x val="4.6875621129883034E-2"/>
          <c:y val="0.17903562054743155"/>
          <c:w val="0.94341564100603925"/>
          <c:h val="0.77100000000000002"/>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'[Worksheet - Excercises QC Module Volume 1.xlsx]EXC 9 '!$B$2:$B$31</c:f>
              <c:numCache>
                <c:formatCode>0</c:formatCode>
                <c:ptCount val="30"/>
                <c:pt idx="0">
                  <c:v>70</c:v>
                </c:pt>
                <c:pt idx="1">
                  <c:v>68</c:v>
                </c:pt>
                <c:pt idx="2">
                  <c:v>60</c:v>
                </c:pt>
                <c:pt idx="3">
                  <c:v>59</c:v>
                </c:pt>
                <c:pt idx="4">
                  <c:v>72</c:v>
                </c:pt>
                <c:pt idx="5">
                  <c:v>74</c:v>
                </c:pt>
                <c:pt idx="6">
                  <c:v>70</c:v>
                </c:pt>
                <c:pt idx="7">
                  <c:v>73</c:v>
                </c:pt>
                <c:pt idx="8">
                  <c:v>74</c:v>
                </c:pt>
                <c:pt idx="9">
                  <c:v>72</c:v>
                </c:pt>
                <c:pt idx="10">
                  <c:v>85</c:v>
                </c:pt>
                <c:pt idx="11">
                  <c:v>77</c:v>
                </c:pt>
                <c:pt idx="12">
                  <c:v>69</c:v>
                </c:pt>
                <c:pt idx="13">
                  <c:v>69</c:v>
                </c:pt>
                <c:pt idx="14">
                  <c:v>72</c:v>
                </c:pt>
                <c:pt idx="15">
                  <c:v>70</c:v>
                </c:pt>
                <c:pt idx="16">
                  <c:v>66</c:v>
                </c:pt>
                <c:pt idx="17">
                  <c:v>65</c:v>
                </c:pt>
                <c:pt idx="18">
                  <c:v>80</c:v>
                </c:pt>
                <c:pt idx="19">
                  <c:v>71</c:v>
                </c:pt>
                <c:pt idx="20">
                  <c:v>70.400000000000006</c:v>
                </c:pt>
                <c:pt idx="21">
                  <c:v>79</c:v>
                </c:pt>
                <c:pt idx="22">
                  <c:v>79.346666666666707</c:v>
                </c:pt>
                <c:pt idx="23">
                  <c:v>65</c:v>
                </c:pt>
                <c:pt idx="24">
                  <c:v>71</c:v>
                </c:pt>
                <c:pt idx="25">
                  <c:v>68</c:v>
                </c:pt>
                <c:pt idx="26">
                  <c:v>70</c:v>
                </c:pt>
                <c:pt idx="27">
                  <c:v>72</c:v>
                </c:pt>
                <c:pt idx="28">
                  <c:v>70</c:v>
                </c:pt>
                <c:pt idx="29">
                  <c:v>70</c:v>
                </c:pt>
              </c:numCache>
            </c:numRef>
          </c:val>
          <c:smooth val="0"/>
        </c:ser>
        <c:dLbls>
          <c:dLblPos val="ctr"/>
          <c:showLegendKey val="0"/>
          <c:showVal val="1"/>
          <c:showCatName val="0"/>
          <c:showSerName val="0"/>
          <c:showPercent val="0"/>
          <c:showBubbleSize val="0"/>
        </c:dLbls>
        <c:marker val="1"/>
        <c:smooth val="0"/>
        <c:axId val="242858240"/>
        <c:axId val="241767552"/>
      </c:lineChart>
      <c:catAx>
        <c:axId val="242858240"/>
        <c:scaling>
          <c:orientation val="minMax"/>
        </c:scaling>
        <c:delete val="1"/>
        <c:axPos val="b"/>
        <c:majorTickMark val="none"/>
        <c:minorTickMark val="none"/>
        <c:tickLblPos val="nextTo"/>
        <c:crossAx val="241767552"/>
        <c:crossesAt val="72"/>
        <c:auto val="1"/>
        <c:lblAlgn val="ctr"/>
        <c:lblOffset val="100"/>
        <c:noMultiLvlLbl val="0"/>
      </c:catAx>
      <c:valAx>
        <c:axId val="241767552"/>
        <c:scaling>
          <c:orientation val="minMax"/>
          <c:max val="87"/>
          <c:min val="57"/>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858240"/>
        <c:crosses val="autoZero"/>
        <c:crossBetween val="between"/>
      </c:valAx>
      <c:spPr>
        <a:noFill/>
        <a:ln>
          <a:solidFill>
            <a:srgbClr val="FF0000"/>
          </a:solidFill>
        </a:ln>
        <a:effectLst/>
      </c:spPr>
    </c:plotArea>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LJ 2. Feb 2016 -AST L1  (Wrong chart)</a:t>
            </a:r>
            <a:endParaRPr lang="en-US" sz="1400" b="1">
              <a:solidFill>
                <a:sysClr val="windowText" lastClr="000000"/>
              </a:solidFill>
              <a:effectLst/>
            </a:endParaRPr>
          </a:p>
        </c:rich>
      </c:tx>
      <c:layout/>
      <c:overlay val="0"/>
      <c:spPr>
        <a:noFill/>
        <a:ln>
          <a:noFill/>
        </a:ln>
        <a:effectLst/>
      </c:spPr>
    </c:title>
    <c:autoTitleDeleted val="0"/>
    <c:plotArea>
      <c:layout>
        <c:manualLayout>
          <c:layoutTarget val="inner"/>
          <c:xMode val="edge"/>
          <c:yMode val="edge"/>
          <c:x val="5.5676936014066196E-2"/>
          <c:y val="0.15395324141083808"/>
          <c:w val="0.89019685039370078"/>
          <c:h val="0.7886444261184844"/>
        </c:manualLayout>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'[Worksheet - Excercises QC Module Volume 1.xlsx]EXC 9 '!$B$2:$B$31</c:f>
              <c:numCache>
                <c:formatCode>0</c:formatCode>
                <c:ptCount val="30"/>
                <c:pt idx="0">
                  <c:v>70</c:v>
                </c:pt>
                <c:pt idx="1">
                  <c:v>68</c:v>
                </c:pt>
                <c:pt idx="2">
                  <c:v>60</c:v>
                </c:pt>
                <c:pt idx="3">
                  <c:v>59</c:v>
                </c:pt>
                <c:pt idx="4">
                  <c:v>72</c:v>
                </c:pt>
                <c:pt idx="5">
                  <c:v>74</c:v>
                </c:pt>
                <c:pt idx="6">
                  <c:v>70</c:v>
                </c:pt>
                <c:pt idx="7">
                  <c:v>73</c:v>
                </c:pt>
                <c:pt idx="8">
                  <c:v>74</c:v>
                </c:pt>
                <c:pt idx="9">
                  <c:v>72</c:v>
                </c:pt>
                <c:pt idx="10">
                  <c:v>85</c:v>
                </c:pt>
                <c:pt idx="11">
                  <c:v>77</c:v>
                </c:pt>
                <c:pt idx="12">
                  <c:v>69</c:v>
                </c:pt>
                <c:pt idx="13">
                  <c:v>69</c:v>
                </c:pt>
                <c:pt idx="14">
                  <c:v>72</c:v>
                </c:pt>
                <c:pt idx="15">
                  <c:v>70</c:v>
                </c:pt>
                <c:pt idx="16">
                  <c:v>66</c:v>
                </c:pt>
                <c:pt idx="17">
                  <c:v>65</c:v>
                </c:pt>
                <c:pt idx="18">
                  <c:v>80</c:v>
                </c:pt>
                <c:pt idx="19">
                  <c:v>71</c:v>
                </c:pt>
                <c:pt idx="20">
                  <c:v>70.400000000000006</c:v>
                </c:pt>
                <c:pt idx="21">
                  <c:v>79</c:v>
                </c:pt>
                <c:pt idx="22">
                  <c:v>79.346666666666707</c:v>
                </c:pt>
                <c:pt idx="23">
                  <c:v>65</c:v>
                </c:pt>
                <c:pt idx="24">
                  <c:v>71</c:v>
                </c:pt>
                <c:pt idx="25">
                  <c:v>68</c:v>
                </c:pt>
                <c:pt idx="26">
                  <c:v>70</c:v>
                </c:pt>
                <c:pt idx="27">
                  <c:v>72</c:v>
                </c:pt>
                <c:pt idx="28">
                  <c:v>70</c:v>
                </c:pt>
                <c:pt idx="29">
                  <c:v>70</c:v>
                </c:pt>
              </c:numCache>
            </c:numRef>
          </c:val>
          <c:smooth val="0"/>
        </c:ser>
        <c:dLbls>
          <c:showLegendKey val="0"/>
          <c:showVal val="1"/>
          <c:showCatName val="0"/>
          <c:showSerName val="0"/>
          <c:showPercent val="0"/>
          <c:showBubbleSize val="0"/>
        </c:dLbls>
        <c:marker val="1"/>
        <c:smooth val="0"/>
        <c:axId val="242688000"/>
        <c:axId val="242690688"/>
      </c:lineChart>
      <c:catAx>
        <c:axId val="242688000"/>
        <c:scaling>
          <c:orientation val="minMax"/>
        </c:scaling>
        <c:delete val="1"/>
        <c:axPos val="b"/>
        <c:majorTickMark val="none"/>
        <c:minorTickMark val="none"/>
        <c:tickLblPos val="nextTo"/>
        <c:crossAx val="242690688"/>
        <c:crossesAt val="72"/>
        <c:auto val="1"/>
        <c:lblAlgn val="ctr"/>
        <c:lblOffset val="100"/>
        <c:noMultiLvlLbl val="0"/>
      </c:catAx>
      <c:valAx>
        <c:axId val="242690688"/>
        <c:scaling>
          <c:orientation val="minMax"/>
          <c:max val="102"/>
          <c:min val="42"/>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688000"/>
        <c:crosses val="autoZero"/>
        <c:crossBetween val="between"/>
      </c:valAx>
      <c:spPr>
        <a:noFill/>
        <a:ln>
          <a:solidFill>
            <a:srgbClr val="FF0000"/>
          </a:solidFill>
        </a:ln>
        <a:effectLst/>
      </c:spPr>
    </c:plotArea>
    <c:plotVisOnly val="1"/>
    <c:dispBlanksAs val="zero"/>
    <c:showDLblsOverMax val="0"/>
  </c:chart>
  <c:spPr>
    <a:solidFill>
      <a:schemeClr val="bg1"/>
    </a:solidFill>
    <a:ln w="28575" cap="flat" cmpd="sng" algn="ctr">
      <a:solidFill>
        <a:schemeClr val="tx1"/>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LJ 1. Feb 2016 - AST LI Right chart</a:t>
            </a:r>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'[Worksheet - Excercises QC Module Volume 1.xlsx]EXC 9 '!$B$2:$B$31</c:f>
              <c:numCache>
                <c:formatCode>0</c:formatCode>
                <c:ptCount val="30"/>
                <c:pt idx="0">
                  <c:v>70</c:v>
                </c:pt>
                <c:pt idx="1">
                  <c:v>68</c:v>
                </c:pt>
                <c:pt idx="2">
                  <c:v>60</c:v>
                </c:pt>
                <c:pt idx="3">
                  <c:v>59</c:v>
                </c:pt>
                <c:pt idx="4">
                  <c:v>72</c:v>
                </c:pt>
                <c:pt idx="5">
                  <c:v>74</c:v>
                </c:pt>
                <c:pt idx="6">
                  <c:v>70</c:v>
                </c:pt>
                <c:pt idx="7">
                  <c:v>73</c:v>
                </c:pt>
                <c:pt idx="8">
                  <c:v>74</c:v>
                </c:pt>
                <c:pt idx="9">
                  <c:v>72</c:v>
                </c:pt>
                <c:pt idx="10">
                  <c:v>85</c:v>
                </c:pt>
                <c:pt idx="11">
                  <c:v>77</c:v>
                </c:pt>
                <c:pt idx="12">
                  <c:v>69</c:v>
                </c:pt>
                <c:pt idx="13">
                  <c:v>69</c:v>
                </c:pt>
                <c:pt idx="14">
                  <c:v>72</c:v>
                </c:pt>
                <c:pt idx="15">
                  <c:v>70</c:v>
                </c:pt>
                <c:pt idx="16">
                  <c:v>66</c:v>
                </c:pt>
                <c:pt idx="17">
                  <c:v>65</c:v>
                </c:pt>
                <c:pt idx="18">
                  <c:v>80</c:v>
                </c:pt>
                <c:pt idx="19">
                  <c:v>71</c:v>
                </c:pt>
                <c:pt idx="20">
                  <c:v>70.400000000000006</c:v>
                </c:pt>
                <c:pt idx="21">
                  <c:v>79</c:v>
                </c:pt>
                <c:pt idx="22">
                  <c:v>79.346666666666707</c:v>
                </c:pt>
                <c:pt idx="23">
                  <c:v>65</c:v>
                </c:pt>
                <c:pt idx="24">
                  <c:v>71</c:v>
                </c:pt>
                <c:pt idx="25">
                  <c:v>68</c:v>
                </c:pt>
                <c:pt idx="26">
                  <c:v>70</c:v>
                </c:pt>
                <c:pt idx="27">
                  <c:v>72</c:v>
                </c:pt>
                <c:pt idx="28">
                  <c:v>70</c:v>
                </c:pt>
                <c:pt idx="29">
                  <c:v>70</c:v>
                </c:pt>
              </c:numCache>
            </c:numRef>
          </c:val>
          <c:smooth val="0"/>
        </c:ser>
        <c:dLbls>
          <c:dLblPos val="ctr"/>
          <c:showLegendKey val="0"/>
          <c:showVal val="1"/>
          <c:showCatName val="0"/>
          <c:showSerName val="0"/>
          <c:showPercent val="0"/>
          <c:showBubbleSize val="0"/>
        </c:dLbls>
        <c:marker val="1"/>
        <c:smooth val="0"/>
        <c:axId val="242703360"/>
        <c:axId val="242734976"/>
      </c:lineChart>
      <c:catAx>
        <c:axId val="242703360"/>
        <c:scaling>
          <c:orientation val="minMax"/>
        </c:scaling>
        <c:delete val="1"/>
        <c:axPos val="b"/>
        <c:majorTickMark val="none"/>
        <c:minorTickMark val="none"/>
        <c:tickLblPos val="nextTo"/>
        <c:crossAx val="242734976"/>
        <c:crossesAt val="72"/>
        <c:auto val="1"/>
        <c:lblAlgn val="ctr"/>
        <c:lblOffset val="100"/>
        <c:noMultiLvlLbl val="0"/>
      </c:catAx>
      <c:valAx>
        <c:axId val="242734976"/>
        <c:scaling>
          <c:orientation val="minMax"/>
          <c:max val="87"/>
          <c:min val="57"/>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703360"/>
        <c:crosses val="autoZero"/>
        <c:crossBetween val="between"/>
      </c:valAx>
      <c:spPr>
        <a:noFill/>
        <a:ln>
          <a:noFill/>
        </a:ln>
        <a:effectLst/>
      </c:spPr>
    </c:plotArea>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solidFill>
                  <a:sysClr val="windowText" lastClr="000000"/>
                </a:solidFill>
                <a:effectLst/>
              </a:rPr>
              <a:t>LJ 2. Feb 2016 -AST L1  (Wrong chart)</a:t>
            </a:r>
            <a:endParaRPr lang="en-US" sz="1400" b="1">
              <a:solidFill>
                <a:sysClr val="windowText" lastClr="000000"/>
              </a:solidFill>
              <a:effectLst/>
            </a:endParaRPr>
          </a:p>
        </c:rich>
      </c:tx>
      <c:layout>
        <c:manualLayout>
          <c:xMode val="edge"/>
          <c:yMode val="edge"/>
          <c:x val="0.26121091659659046"/>
          <c:y val="2.8293272551457388E-2"/>
        </c:manualLayout>
      </c:layout>
      <c:overlay val="0"/>
      <c:spPr>
        <a:noFill/>
        <a:ln>
          <a:noFill/>
        </a:ln>
        <a:effectLst/>
      </c:spPr>
    </c:title>
    <c:autoTitleDeleted val="0"/>
    <c:plotArea>
      <c:layout>
        <c:manualLayout>
          <c:layoutTarget val="inner"/>
          <c:xMode val="edge"/>
          <c:yMode val="edge"/>
          <c:x val="8.6087072853757357E-2"/>
          <c:y val="0.16212287608785741"/>
          <c:w val="0.90286351706036749"/>
          <c:h val="0.77736111111111106"/>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'[Worksheet - Excercises QC Module Volume 1.xlsx]EXC 9 '!$B$2:$B$31</c:f>
              <c:numCache>
                <c:formatCode>0</c:formatCode>
                <c:ptCount val="30"/>
                <c:pt idx="0">
                  <c:v>70</c:v>
                </c:pt>
                <c:pt idx="1">
                  <c:v>68</c:v>
                </c:pt>
                <c:pt idx="2">
                  <c:v>60</c:v>
                </c:pt>
                <c:pt idx="3">
                  <c:v>59</c:v>
                </c:pt>
                <c:pt idx="4">
                  <c:v>72</c:v>
                </c:pt>
                <c:pt idx="5">
                  <c:v>74</c:v>
                </c:pt>
                <c:pt idx="6">
                  <c:v>70</c:v>
                </c:pt>
                <c:pt idx="7">
                  <c:v>73</c:v>
                </c:pt>
                <c:pt idx="8">
                  <c:v>74</c:v>
                </c:pt>
                <c:pt idx="9">
                  <c:v>72</c:v>
                </c:pt>
                <c:pt idx="10">
                  <c:v>85</c:v>
                </c:pt>
                <c:pt idx="11">
                  <c:v>77</c:v>
                </c:pt>
                <c:pt idx="12">
                  <c:v>69</c:v>
                </c:pt>
                <c:pt idx="13">
                  <c:v>69</c:v>
                </c:pt>
                <c:pt idx="14">
                  <c:v>72</c:v>
                </c:pt>
                <c:pt idx="15">
                  <c:v>70</c:v>
                </c:pt>
                <c:pt idx="16">
                  <c:v>66</c:v>
                </c:pt>
                <c:pt idx="17">
                  <c:v>65</c:v>
                </c:pt>
                <c:pt idx="18">
                  <c:v>80</c:v>
                </c:pt>
                <c:pt idx="19">
                  <c:v>71</c:v>
                </c:pt>
                <c:pt idx="20">
                  <c:v>70.400000000000006</c:v>
                </c:pt>
                <c:pt idx="21">
                  <c:v>79</c:v>
                </c:pt>
                <c:pt idx="22">
                  <c:v>79.346666666666707</c:v>
                </c:pt>
                <c:pt idx="23">
                  <c:v>65</c:v>
                </c:pt>
                <c:pt idx="24">
                  <c:v>71</c:v>
                </c:pt>
                <c:pt idx="25">
                  <c:v>68</c:v>
                </c:pt>
                <c:pt idx="26">
                  <c:v>70</c:v>
                </c:pt>
                <c:pt idx="27">
                  <c:v>72</c:v>
                </c:pt>
                <c:pt idx="28">
                  <c:v>70</c:v>
                </c:pt>
                <c:pt idx="29">
                  <c:v>70</c:v>
                </c:pt>
              </c:numCache>
            </c:numRef>
          </c:val>
          <c:smooth val="0"/>
        </c:ser>
        <c:dLbls>
          <c:dLblPos val="ctr"/>
          <c:showLegendKey val="0"/>
          <c:showVal val="1"/>
          <c:showCatName val="0"/>
          <c:showSerName val="0"/>
          <c:showPercent val="0"/>
          <c:showBubbleSize val="0"/>
        </c:dLbls>
        <c:marker val="1"/>
        <c:smooth val="0"/>
        <c:axId val="159216768"/>
        <c:axId val="159223808"/>
      </c:lineChart>
      <c:catAx>
        <c:axId val="159216768"/>
        <c:scaling>
          <c:orientation val="minMax"/>
        </c:scaling>
        <c:delete val="1"/>
        <c:axPos val="b"/>
        <c:majorTickMark val="none"/>
        <c:minorTickMark val="none"/>
        <c:tickLblPos val="nextTo"/>
        <c:crossAx val="159223808"/>
        <c:crossesAt val="72"/>
        <c:auto val="1"/>
        <c:lblAlgn val="ctr"/>
        <c:lblOffset val="100"/>
        <c:noMultiLvlLbl val="0"/>
      </c:catAx>
      <c:valAx>
        <c:axId val="159223808"/>
        <c:scaling>
          <c:orientation val="minMax"/>
          <c:max val="79.5"/>
          <c:min val="64.5"/>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16768"/>
        <c:crosses val="autoZero"/>
        <c:crossBetween val="between"/>
        <c:majorUnit val="2.5"/>
      </c:valAx>
      <c:spPr>
        <a:noFill/>
        <a:ln w="25400">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0.04854</cdr:x>
      <cdr:y>1</cdr:y>
    </cdr:from>
    <cdr:to>
      <cdr:x>1</cdr:x>
      <cdr:y>1</cdr:y>
    </cdr:to>
    <cdr:cxnSp macro="">
      <cdr:nvCxnSpPr>
        <cdr:cNvPr id="2" name="Straight Connector 1"/>
        <cdr:cNvCxnSpPr/>
      </cdr:nvCxnSpPr>
      <cdr:spPr>
        <a:xfrm xmlns:a="http://schemas.openxmlformats.org/drawingml/2006/main">
          <a:off x="1041400" y="5080000"/>
          <a:ext cx="7467600" cy="0"/>
        </a:xfrm>
        <a:prstGeom xmlns:a="http://schemas.openxmlformats.org/drawingml/2006/main" prst="line">
          <a:avLst/>
        </a:prstGeom>
        <a:ln xmlns:a="http://schemas.openxmlformats.org/drawingml/2006/main" w="38100">
          <a:solidFill>
            <a:srgbClr val="FF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0.03883</cdr:x>
      <cdr:y>0.57143</cdr:y>
    </cdr:from>
    <cdr:to>
      <cdr:x>0.99029</cdr:x>
      <cdr:y>0.57143</cdr:y>
    </cdr:to>
    <cdr:cxnSp macro="">
      <cdr:nvCxnSpPr>
        <cdr:cNvPr id="3" name="Straight Connector 2"/>
        <cdr:cNvCxnSpPr/>
      </cdr:nvCxnSpPr>
      <cdr:spPr>
        <a:xfrm xmlns:a="http://schemas.openxmlformats.org/drawingml/2006/main">
          <a:off x="304800" y="1523999"/>
          <a:ext cx="7467600"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0.08738</cdr:x>
      <cdr:y>0.55263</cdr:y>
    </cdr:from>
    <cdr:to>
      <cdr:x>0.98058</cdr:x>
      <cdr:y>0.55263</cdr:y>
    </cdr:to>
    <cdr:cxnSp macro="">
      <cdr:nvCxnSpPr>
        <cdr:cNvPr id="3" name="Straight Connector 2"/>
        <cdr:cNvCxnSpPr/>
      </cdr:nvCxnSpPr>
      <cdr:spPr>
        <a:xfrm xmlns:a="http://schemas.openxmlformats.org/drawingml/2006/main">
          <a:off x="685800" y="1600200"/>
          <a:ext cx="7010400"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B1B28F-009A-482E-B685-16C8E7B10AF0}" type="datetimeFigureOut">
              <a:rPr lang="en-US" smtClean="0"/>
              <a:t>7/7/2017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89726A-E4B2-403C-8102-01D6288E53A1}" type="slidenum">
              <a:rPr lang="en-US" smtClean="0"/>
              <a:t>‹#›</a:t>
            </a:fld>
            <a:endParaRPr lang="en-US"/>
          </a:p>
        </p:txBody>
      </p:sp>
    </p:spTree>
    <p:extLst>
      <p:ext uri="{BB962C8B-B14F-4D97-AF65-F5344CB8AC3E}">
        <p14:creationId xmlns:p14="http://schemas.microsoft.com/office/powerpoint/2010/main" val="304968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A088A5-5A2F-4E4C-955F-4DE7BA3B83AE}" type="datetimeFigureOut">
              <a:rPr lang="en-US" smtClean="0"/>
              <a:pPr/>
              <a:t>7/7/2017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68BA03-F1D9-418A-8FE2-76EB5C568B5E}" type="slidenum">
              <a:rPr lang="en-US" smtClean="0"/>
              <a:pPr/>
              <a:t>‹#›</a:t>
            </a:fld>
            <a:endParaRPr lang="en-US"/>
          </a:p>
        </p:txBody>
      </p:sp>
    </p:spTree>
    <p:extLst>
      <p:ext uri="{BB962C8B-B14F-4D97-AF65-F5344CB8AC3E}">
        <p14:creationId xmlns:p14="http://schemas.microsoft.com/office/powerpoint/2010/main" val="32908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a:t>
            </a:r>
            <a:r>
              <a:rPr lang="en-IN" baseline="0" dirty="0" smtClean="0"/>
              <a:t> saw in the previous slide about imprecision or shifting accuracy and more data points falling in the SD areas more than the specified percentages. Such events denote errors in the analytical system. However, there is a more critical and often overlooked reason for his happening. Carelessness in assigning the right values on the chart. Let us understand more</a:t>
            </a:r>
            <a:endParaRPr lang="en-IN" dirty="0"/>
          </a:p>
        </p:txBody>
      </p:sp>
      <p:sp>
        <p:nvSpPr>
          <p:cNvPr id="4" name="Slide Number Placeholder 3"/>
          <p:cNvSpPr>
            <a:spLocks noGrp="1"/>
          </p:cNvSpPr>
          <p:nvPr>
            <p:ph type="sldNum" sz="quarter" idx="10"/>
          </p:nvPr>
        </p:nvSpPr>
        <p:spPr/>
        <p:txBody>
          <a:bodyPr/>
          <a:lstStyle/>
          <a:p>
            <a:fld id="{6E68BA03-F1D9-418A-8FE2-76EB5C568B5E}" type="slidenum">
              <a:rPr lang="en-US" smtClean="0"/>
              <a:pPr/>
              <a:t>3</a:t>
            </a:fld>
            <a:endParaRPr lang="en-US"/>
          </a:p>
        </p:txBody>
      </p:sp>
    </p:spTree>
    <p:extLst>
      <p:ext uri="{BB962C8B-B14F-4D97-AF65-F5344CB8AC3E}">
        <p14:creationId xmlns:p14="http://schemas.microsoft.com/office/powerpoint/2010/main" val="131643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dirty="0" smtClean="0"/>
              <a:t>SD assigned is less than observed</a:t>
            </a:r>
          </a:p>
          <a:p>
            <a:pPr>
              <a:spcBef>
                <a:spcPct val="0"/>
              </a:spcBef>
            </a:pPr>
            <a:endParaRPr 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24" indent="-291163" eaLnBrk="0" hangingPunct="0">
              <a:defRPr sz="2400">
                <a:solidFill>
                  <a:schemeClr val="tx1"/>
                </a:solidFill>
                <a:latin typeface="Arial" charset="0"/>
                <a:ea typeface="ＭＳ Ｐゴシック" pitchFamily="34" charset="-128"/>
              </a:defRPr>
            </a:lvl2pPr>
            <a:lvl3pPr marL="1164653" indent="-232930" eaLnBrk="0" hangingPunct="0">
              <a:defRPr sz="2400">
                <a:solidFill>
                  <a:schemeClr val="tx1"/>
                </a:solidFill>
                <a:latin typeface="Arial" charset="0"/>
                <a:ea typeface="ＭＳ Ｐゴシック" pitchFamily="34" charset="-128"/>
              </a:defRPr>
            </a:lvl3pPr>
            <a:lvl4pPr marL="1630514" indent="-232930" eaLnBrk="0" hangingPunct="0">
              <a:defRPr sz="2400">
                <a:solidFill>
                  <a:schemeClr val="tx1"/>
                </a:solidFill>
                <a:latin typeface="Arial" charset="0"/>
                <a:ea typeface="ＭＳ Ｐゴシック" pitchFamily="34" charset="-128"/>
              </a:defRPr>
            </a:lvl4pPr>
            <a:lvl5pPr marL="2096375" indent="-232930" eaLnBrk="0" hangingPunct="0">
              <a:defRPr sz="2400">
                <a:solidFill>
                  <a:schemeClr val="tx1"/>
                </a:solidFill>
                <a:latin typeface="Arial" charset="0"/>
                <a:ea typeface="ＭＳ Ｐゴシック" pitchFamily="34" charset="-128"/>
              </a:defRPr>
            </a:lvl5pPr>
            <a:lvl6pPr marL="2562236" indent="-232930" eaLnBrk="0" fontAlgn="base" hangingPunct="0">
              <a:spcBef>
                <a:spcPct val="0"/>
              </a:spcBef>
              <a:spcAft>
                <a:spcPct val="0"/>
              </a:spcAft>
              <a:defRPr sz="2400">
                <a:solidFill>
                  <a:schemeClr val="tx1"/>
                </a:solidFill>
                <a:latin typeface="Arial" charset="0"/>
                <a:ea typeface="ＭＳ Ｐゴシック" pitchFamily="34" charset="-128"/>
              </a:defRPr>
            </a:lvl6pPr>
            <a:lvl7pPr marL="3028096" indent="-232930" eaLnBrk="0" fontAlgn="base" hangingPunct="0">
              <a:spcBef>
                <a:spcPct val="0"/>
              </a:spcBef>
              <a:spcAft>
                <a:spcPct val="0"/>
              </a:spcAft>
              <a:defRPr sz="2400">
                <a:solidFill>
                  <a:schemeClr val="tx1"/>
                </a:solidFill>
                <a:latin typeface="Arial" charset="0"/>
                <a:ea typeface="ＭＳ Ｐゴシック" pitchFamily="34" charset="-128"/>
              </a:defRPr>
            </a:lvl7pPr>
            <a:lvl8pPr marL="3493957" indent="-232930" eaLnBrk="0" fontAlgn="base" hangingPunct="0">
              <a:spcBef>
                <a:spcPct val="0"/>
              </a:spcBef>
              <a:spcAft>
                <a:spcPct val="0"/>
              </a:spcAft>
              <a:defRPr sz="2400">
                <a:solidFill>
                  <a:schemeClr val="tx1"/>
                </a:solidFill>
                <a:latin typeface="Arial" charset="0"/>
                <a:ea typeface="ＭＳ Ｐゴシック" pitchFamily="34" charset="-128"/>
              </a:defRPr>
            </a:lvl8pPr>
            <a:lvl9pPr marL="3959819" indent="-23293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1CD1390-CC11-4298-ACFE-9D08E8AEE9F2}" type="slidenum">
              <a:rPr lang="en-US" sz="1200"/>
              <a:pPr eaLnBrk="1" hangingPunct="1"/>
              <a:t>14</a:t>
            </a:fld>
            <a:endParaRPr lang="en-US" sz="1200" dirty="0"/>
          </a:p>
        </p:txBody>
      </p:sp>
    </p:spTree>
    <p:extLst>
      <p:ext uri="{BB962C8B-B14F-4D97-AF65-F5344CB8AC3E}">
        <p14:creationId xmlns:p14="http://schemas.microsoft.com/office/powerpoint/2010/main" val="115398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F1C36-DCFA-48CA-9BAC-03EB95BF39A3}" type="slidenum">
              <a:rPr lang="en-US" smtClean="0"/>
              <a:pPr/>
              <a:t>17</a:t>
            </a:fld>
            <a:endParaRPr lang="en-US" dirty="0"/>
          </a:p>
        </p:txBody>
      </p:sp>
    </p:spTree>
    <p:extLst>
      <p:ext uri="{BB962C8B-B14F-4D97-AF65-F5344CB8AC3E}">
        <p14:creationId xmlns:p14="http://schemas.microsoft.com/office/powerpoint/2010/main" val="87548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Let us</a:t>
            </a:r>
            <a:r>
              <a:rPr lang="en-IN" baseline="0" dirty="0" smtClean="0"/>
              <a:t> see the same values plotted with 2 means. The right mean is 72. if the lab assigns 67 as shown in the second graph, what will happen? Look at the 3</a:t>
            </a:r>
            <a:r>
              <a:rPr lang="en-IN" baseline="30000" dirty="0" smtClean="0"/>
              <a:t>rd</a:t>
            </a:r>
            <a:r>
              <a:rPr lang="en-IN" baseline="0" dirty="0" smtClean="0"/>
              <a:t> and 4</a:t>
            </a:r>
            <a:r>
              <a:rPr lang="en-IN" baseline="30000" dirty="0" smtClean="0"/>
              <a:t>th</a:t>
            </a:r>
            <a:r>
              <a:rPr lang="en-IN" baseline="0" dirty="0" smtClean="0"/>
              <a:t> values. It is a 2:2s, but will the lab pick it up? No. False acceptance. Look at eh 12</a:t>
            </a:r>
            <a:r>
              <a:rPr lang="en-IN" baseline="30000" dirty="0" smtClean="0"/>
              <a:t>th</a:t>
            </a:r>
            <a:r>
              <a:rPr lang="en-IN" baseline="0" dirty="0" smtClean="0"/>
              <a:t> value. It was a 1: 2s warning which became a 1:3s rejection</a:t>
            </a:r>
            <a:endParaRPr lang="en-IN" dirty="0"/>
          </a:p>
        </p:txBody>
      </p:sp>
      <p:sp>
        <p:nvSpPr>
          <p:cNvPr id="4" name="Slide Number Placeholder 3"/>
          <p:cNvSpPr>
            <a:spLocks noGrp="1"/>
          </p:cNvSpPr>
          <p:nvPr>
            <p:ph type="sldNum" sz="quarter" idx="10"/>
          </p:nvPr>
        </p:nvSpPr>
        <p:spPr/>
        <p:txBody>
          <a:bodyPr/>
          <a:lstStyle/>
          <a:p>
            <a:fld id="{6E68BA03-F1D9-418A-8FE2-76EB5C568B5E}" type="slidenum">
              <a:rPr lang="en-US" smtClean="0"/>
              <a:pPr/>
              <a:t>19</a:t>
            </a:fld>
            <a:endParaRPr lang="en-US"/>
          </a:p>
        </p:txBody>
      </p:sp>
    </p:spTree>
    <p:extLst>
      <p:ext uri="{BB962C8B-B14F-4D97-AF65-F5344CB8AC3E}">
        <p14:creationId xmlns:p14="http://schemas.microsoft.com/office/powerpoint/2010/main" val="285387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Wrong</a:t>
            </a:r>
            <a:r>
              <a:rPr lang="en-IN" baseline="0" dirty="0" smtClean="0"/>
              <a:t> SD. Too wide. Right SD 5. Wrong SD 10. No warnings, no rejections. False accepts.</a:t>
            </a:r>
            <a:endParaRPr lang="en-IN" dirty="0"/>
          </a:p>
        </p:txBody>
      </p:sp>
      <p:sp>
        <p:nvSpPr>
          <p:cNvPr id="4" name="Slide Number Placeholder 3"/>
          <p:cNvSpPr>
            <a:spLocks noGrp="1"/>
          </p:cNvSpPr>
          <p:nvPr>
            <p:ph type="sldNum" sz="quarter" idx="10"/>
          </p:nvPr>
        </p:nvSpPr>
        <p:spPr/>
        <p:txBody>
          <a:bodyPr/>
          <a:lstStyle/>
          <a:p>
            <a:fld id="{6E68BA03-F1D9-418A-8FE2-76EB5C568B5E}" type="slidenum">
              <a:rPr lang="en-US" smtClean="0"/>
              <a:pPr/>
              <a:t>20</a:t>
            </a:fld>
            <a:endParaRPr lang="en-US"/>
          </a:p>
        </p:txBody>
      </p:sp>
    </p:spTree>
    <p:extLst>
      <p:ext uri="{BB962C8B-B14F-4D97-AF65-F5344CB8AC3E}">
        <p14:creationId xmlns:p14="http://schemas.microsoft.com/office/powerpoint/2010/main" val="142508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Wrong</a:t>
            </a:r>
            <a:r>
              <a:rPr lang="en-IN" baseline="0" dirty="0" smtClean="0"/>
              <a:t> SD. Too narrow. Right SD 5. Wrong SD 2.5.. False rejects.</a:t>
            </a:r>
            <a:endParaRPr lang="en-IN" dirty="0" smtClean="0"/>
          </a:p>
          <a:p>
            <a:endParaRPr lang="en-IN" dirty="0"/>
          </a:p>
        </p:txBody>
      </p:sp>
      <p:sp>
        <p:nvSpPr>
          <p:cNvPr id="4" name="Slide Number Placeholder 3"/>
          <p:cNvSpPr>
            <a:spLocks noGrp="1"/>
          </p:cNvSpPr>
          <p:nvPr>
            <p:ph type="sldNum" sz="quarter" idx="10"/>
          </p:nvPr>
        </p:nvSpPr>
        <p:spPr/>
        <p:txBody>
          <a:bodyPr/>
          <a:lstStyle/>
          <a:p>
            <a:fld id="{6E68BA03-F1D9-418A-8FE2-76EB5C568B5E}" type="slidenum">
              <a:rPr lang="en-US" smtClean="0"/>
              <a:pPr/>
              <a:t>21</a:t>
            </a:fld>
            <a:endParaRPr lang="en-US"/>
          </a:p>
        </p:txBody>
      </p:sp>
    </p:spTree>
    <p:extLst>
      <p:ext uri="{BB962C8B-B14F-4D97-AF65-F5344CB8AC3E}">
        <p14:creationId xmlns:p14="http://schemas.microsoft.com/office/powerpoint/2010/main" val="301436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2 cardinal errors made by</a:t>
            </a:r>
            <a:r>
              <a:rPr lang="en-IN" baseline="0" dirty="0" smtClean="0"/>
              <a:t> even well meaning operators!</a:t>
            </a:r>
            <a:endParaRPr lang="en-IN" dirty="0"/>
          </a:p>
        </p:txBody>
      </p:sp>
      <p:sp>
        <p:nvSpPr>
          <p:cNvPr id="4" name="Slide Number Placeholder 3"/>
          <p:cNvSpPr>
            <a:spLocks noGrp="1"/>
          </p:cNvSpPr>
          <p:nvPr>
            <p:ph type="sldNum" sz="quarter" idx="10"/>
          </p:nvPr>
        </p:nvSpPr>
        <p:spPr/>
        <p:txBody>
          <a:bodyPr/>
          <a:lstStyle/>
          <a:p>
            <a:fld id="{6E68BA03-F1D9-418A-8FE2-76EB5C568B5E}" type="slidenum">
              <a:rPr lang="en-US" smtClean="0"/>
              <a:pPr/>
              <a:t>4</a:t>
            </a:fld>
            <a:endParaRPr lang="en-US"/>
          </a:p>
        </p:txBody>
      </p:sp>
    </p:spTree>
    <p:extLst>
      <p:ext uri="{BB962C8B-B14F-4D97-AF65-F5344CB8AC3E}">
        <p14:creationId xmlns:p14="http://schemas.microsoft.com/office/powerpoint/2010/main" val="387226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mean assigned on the chart is depicted by the black</a:t>
            </a:r>
            <a:r>
              <a:rPr lang="en-US" baseline="0" dirty="0" smtClean="0"/>
              <a:t> dotted </a:t>
            </a:r>
            <a:r>
              <a:rPr lang="en-US" dirty="0" smtClean="0"/>
              <a:t>line. 1SD</a:t>
            </a:r>
            <a:r>
              <a:rPr lang="en-US" baseline="0" dirty="0" smtClean="0"/>
              <a:t> green lines, 2 </a:t>
            </a:r>
            <a:r>
              <a:rPr lang="en-US" baseline="0" dirty="0" err="1" smtClean="0"/>
              <a:t>Sd</a:t>
            </a:r>
            <a:r>
              <a:rPr lang="en-US" baseline="0" dirty="0" smtClean="0"/>
              <a:t> the red lines. The QCs are being run diligently, but all data points are above the mean. The expected Gaussian is here, but the actual Gaussian is there. So what is the problem? A wrong mean. </a:t>
            </a:r>
            <a:r>
              <a:rPr lang="en-US" baseline="0" dirty="0" err="1" smtClean="0"/>
              <a:t>Conseqently</a:t>
            </a:r>
            <a:r>
              <a:rPr lang="en-US" baseline="0" dirty="0" smtClean="0"/>
              <a:t> what would the lab do? Look at these points. Multiple points falling outside 2 </a:t>
            </a:r>
            <a:r>
              <a:rPr lang="en-US" baseline="0" dirty="0" err="1" smtClean="0"/>
              <a:t>sd</a:t>
            </a:r>
            <a:r>
              <a:rPr lang="en-US" baseline="0" dirty="0" smtClean="0"/>
              <a:t>, even 3 </a:t>
            </a:r>
            <a:r>
              <a:rPr lang="en-US" baseline="0" dirty="0" err="1" smtClean="0"/>
              <a:t>sd</a:t>
            </a:r>
            <a:r>
              <a:rPr lang="en-US" baseline="0" dirty="0" smtClean="0"/>
              <a:t> and continuous false rejections</a:t>
            </a:r>
            <a:endParaRPr lang="en-US" dirty="0"/>
          </a:p>
        </p:txBody>
      </p:sp>
      <p:sp>
        <p:nvSpPr>
          <p:cNvPr id="4" name="Slide Number Placeholder 3"/>
          <p:cNvSpPr>
            <a:spLocks noGrp="1"/>
          </p:cNvSpPr>
          <p:nvPr>
            <p:ph type="sldNum" sz="quarter" idx="10"/>
          </p:nvPr>
        </p:nvSpPr>
        <p:spPr/>
        <p:txBody>
          <a:bodyPr/>
          <a:lstStyle/>
          <a:p>
            <a:fld id="{9D92CD65-C183-4D43-971A-D3A797E92CBC}" type="slidenum">
              <a:rPr lang="en-US" smtClean="0"/>
              <a:pPr/>
              <a:t>5</a:t>
            </a:fld>
            <a:endParaRPr lang="en-US" dirty="0"/>
          </a:p>
        </p:txBody>
      </p:sp>
    </p:spTree>
    <p:extLst>
      <p:ext uri="{BB962C8B-B14F-4D97-AF65-F5344CB8AC3E}">
        <p14:creationId xmlns:p14="http://schemas.microsoft.com/office/powerpoint/2010/main" val="270528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Assigned mean ≠</a:t>
            </a:r>
            <a:r>
              <a:rPr lang="en-US" baseline="0" dirty="0" smtClean="0"/>
              <a:t> observed mean</a:t>
            </a:r>
            <a:endParaRPr lang="en-US" dirty="0"/>
          </a:p>
        </p:txBody>
      </p:sp>
      <p:sp>
        <p:nvSpPr>
          <p:cNvPr id="4" name="Slide Number Placeholder 3"/>
          <p:cNvSpPr>
            <a:spLocks noGrp="1"/>
          </p:cNvSpPr>
          <p:nvPr>
            <p:ph type="sldNum" sz="quarter" idx="10"/>
          </p:nvPr>
        </p:nvSpPr>
        <p:spPr/>
        <p:txBody>
          <a:bodyPr/>
          <a:lstStyle/>
          <a:p>
            <a:fld id="{EB8F1C36-DCFA-48CA-9BAC-03EB95BF39A3}" type="slidenum">
              <a:rPr lang="en-US" smtClean="0"/>
              <a:pPr/>
              <a:t>7</a:t>
            </a:fld>
            <a:endParaRPr lang="en-US" dirty="0"/>
          </a:p>
        </p:txBody>
      </p:sp>
    </p:spTree>
    <p:extLst>
      <p:ext uri="{BB962C8B-B14F-4D97-AF65-F5344CB8AC3E}">
        <p14:creationId xmlns:p14="http://schemas.microsoft.com/office/powerpoint/2010/main" val="232132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dirty="0" smtClean="0"/>
              <a:t>Assigned mean ≠</a:t>
            </a:r>
            <a:r>
              <a:rPr lang="en-US" baseline="0" dirty="0" smtClean="0"/>
              <a:t> observed mean</a:t>
            </a:r>
            <a:endParaRPr lang="en-US" dirty="0" smtClean="0"/>
          </a:p>
          <a:p>
            <a:pPr>
              <a:spcBef>
                <a:spcPct val="0"/>
              </a:spcBef>
            </a:pPr>
            <a:endParaRPr 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24" indent="-291163" eaLnBrk="0" hangingPunct="0">
              <a:defRPr sz="2400">
                <a:solidFill>
                  <a:schemeClr val="tx1"/>
                </a:solidFill>
                <a:latin typeface="Arial" charset="0"/>
                <a:ea typeface="ＭＳ Ｐゴシック" pitchFamily="34" charset="-128"/>
              </a:defRPr>
            </a:lvl2pPr>
            <a:lvl3pPr marL="1164653" indent="-232930" eaLnBrk="0" hangingPunct="0">
              <a:defRPr sz="2400">
                <a:solidFill>
                  <a:schemeClr val="tx1"/>
                </a:solidFill>
                <a:latin typeface="Arial" charset="0"/>
                <a:ea typeface="ＭＳ Ｐゴシック" pitchFamily="34" charset="-128"/>
              </a:defRPr>
            </a:lvl3pPr>
            <a:lvl4pPr marL="1630514" indent="-232930" eaLnBrk="0" hangingPunct="0">
              <a:defRPr sz="2400">
                <a:solidFill>
                  <a:schemeClr val="tx1"/>
                </a:solidFill>
                <a:latin typeface="Arial" charset="0"/>
                <a:ea typeface="ＭＳ Ｐゴシック" pitchFamily="34" charset="-128"/>
              </a:defRPr>
            </a:lvl4pPr>
            <a:lvl5pPr marL="2096375" indent="-232930" eaLnBrk="0" hangingPunct="0">
              <a:defRPr sz="2400">
                <a:solidFill>
                  <a:schemeClr val="tx1"/>
                </a:solidFill>
                <a:latin typeface="Arial" charset="0"/>
                <a:ea typeface="ＭＳ Ｐゴシック" pitchFamily="34" charset="-128"/>
              </a:defRPr>
            </a:lvl5pPr>
            <a:lvl6pPr marL="2562236" indent="-232930" eaLnBrk="0" fontAlgn="base" hangingPunct="0">
              <a:spcBef>
                <a:spcPct val="0"/>
              </a:spcBef>
              <a:spcAft>
                <a:spcPct val="0"/>
              </a:spcAft>
              <a:defRPr sz="2400">
                <a:solidFill>
                  <a:schemeClr val="tx1"/>
                </a:solidFill>
                <a:latin typeface="Arial" charset="0"/>
                <a:ea typeface="ＭＳ Ｐゴシック" pitchFamily="34" charset="-128"/>
              </a:defRPr>
            </a:lvl6pPr>
            <a:lvl7pPr marL="3028096" indent="-232930" eaLnBrk="0" fontAlgn="base" hangingPunct="0">
              <a:spcBef>
                <a:spcPct val="0"/>
              </a:spcBef>
              <a:spcAft>
                <a:spcPct val="0"/>
              </a:spcAft>
              <a:defRPr sz="2400">
                <a:solidFill>
                  <a:schemeClr val="tx1"/>
                </a:solidFill>
                <a:latin typeface="Arial" charset="0"/>
                <a:ea typeface="ＭＳ Ｐゴシック" pitchFamily="34" charset="-128"/>
              </a:defRPr>
            </a:lvl7pPr>
            <a:lvl8pPr marL="3493957" indent="-232930" eaLnBrk="0" fontAlgn="base" hangingPunct="0">
              <a:spcBef>
                <a:spcPct val="0"/>
              </a:spcBef>
              <a:spcAft>
                <a:spcPct val="0"/>
              </a:spcAft>
              <a:defRPr sz="2400">
                <a:solidFill>
                  <a:schemeClr val="tx1"/>
                </a:solidFill>
                <a:latin typeface="Arial" charset="0"/>
                <a:ea typeface="ＭＳ Ｐゴシック" pitchFamily="34" charset="-128"/>
              </a:defRPr>
            </a:lvl8pPr>
            <a:lvl9pPr marL="3959819" indent="-23293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1CD1390-CC11-4298-ACFE-9D08E8AEE9F2}" type="slidenum">
              <a:rPr lang="en-US" sz="1200"/>
              <a:pPr eaLnBrk="1" hangingPunct="1"/>
              <a:t>8</a:t>
            </a:fld>
            <a:endParaRPr lang="en-US" sz="1200" dirty="0"/>
          </a:p>
        </p:txBody>
      </p:sp>
    </p:spTree>
    <p:extLst>
      <p:ext uri="{BB962C8B-B14F-4D97-AF65-F5344CB8AC3E}">
        <p14:creationId xmlns:p14="http://schemas.microsoft.com/office/powerpoint/2010/main" val="34364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a:t>
            </a:r>
            <a:r>
              <a:rPr lang="en-US" baseline="0" dirty="0" smtClean="0"/>
              <a:t> accepts, too wide SDs. Wrong chart</a:t>
            </a:r>
            <a:endParaRPr lang="en-US" dirty="0"/>
          </a:p>
        </p:txBody>
      </p:sp>
      <p:sp>
        <p:nvSpPr>
          <p:cNvPr id="4" name="Slide Number Placeholder 3"/>
          <p:cNvSpPr>
            <a:spLocks noGrp="1"/>
          </p:cNvSpPr>
          <p:nvPr>
            <p:ph type="sldNum" sz="quarter" idx="10"/>
          </p:nvPr>
        </p:nvSpPr>
        <p:spPr/>
        <p:txBody>
          <a:bodyPr/>
          <a:lstStyle/>
          <a:p>
            <a:fld id="{9D92CD65-C183-4D43-971A-D3A797E92CBC}" type="slidenum">
              <a:rPr lang="en-US" smtClean="0"/>
              <a:pPr/>
              <a:t>10</a:t>
            </a:fld>
            <a:endParaRPr lang="en-US" dirty="0"/>
          </a:p>
        </p:txBody>
      </p:sp>
    </p:spTree>
    <p:extLst>
      <p:ext uri="{BB962C8B-B14F-4D97-AF65-F5344CB8AC3E}">
        <p14:creationId xmlns:p14="http://schemas.microsoft.com/office/powerpoint/2010/main" val="270528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 assigned is greater than observed SD</a:t>
            </a:r>
            <a:endParaRPr lang="en-US" dirty="0"/>
          </a:p>
        </p:txBody>
      </p:sp>
      <p:sp>
        <p:nvSpPr>
          <p:cNvPr id="4" name="Slide Number Placeholder 3"/>
          <p:cNvSpPr>
            <a:spLocks noGrp="1"/>
          </p:cNvSpPr>
          <p:nvPr>
            <p:ph type="sldNum" sz="quarter" idx="10"/>
          </p:nvPr>
        </p:nvSpPr>
        <p:spPr/>
        <p:txBody>
          <a:bodyPr/>
          <a:lstStyle/>
          <a:p>
            <a:fld id="{EB8F1C36-DCFA-48CA-9BAC-03EB95BF39A3}" type="slidenum">
              <a:rPr lang="en-US" smtClean="0"/>
              <a:pPr/>
              <a:t>11</a:t>
            </a:fld>
            <a:endParaRPr lang="en-US" dirty="0"/>
          </a:p>
        </p:txBody>
      </p:sp>
    </p:spTree>
    <p:extLst>
      <p:ext uri="{BB962C8B-B14F-4D97-AF65-F5344CB8AC3E}">
        <p14:creationId xmlns:p14="http://schemas.microsoft.com/office/powerpoint/2010/main" val="375260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dirty="0" smtClean="0"/>
              <a:t>SD assigned is greater than observed SD</a:t>
            </a:r>
          </a:p>
          <a:p>
            <a:pPr>
              <a:spcBef>
                <a:spcPct val="0"/>
              </a:spcBef>
            </a:pPr>
            <a:endParaRPr 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24" indent="-291163" eaLnBrk="0" hangingPunct="0">
              <a:defRPr sz="2400">
                <a:solidFill>
                  <a:schemeClr val="tx1"/>
                </a:solidFill>
                <a:latin typeface="Arial" charset="0"/>
                <a:ea typeface="ＭＳ Ｐゴシック" pitchFamily="34" charset="-128"/>
              </a:defRPr>
            </a:lvl2pPr>
            <a:lvl3pPr marL="1164653" indent="-232930" eaLnBrk="0" hangingPunct="0">
              <a:defRPr sz="2400">
                <a:solidFill>
                  <a:schemeClr val="tx1"/>
                </a:solidFill>
                <a:latin typeface="Arial" charset="0"/>
                <a:ea typeface="ＭＳ Ｐゴシック" pitchFamily="34" charset="-128"/>
              </a:defRPr>
            </a:lvl3pPr>
            <a:lvl4pPr marL="1630514" indent="-232930" eaLnBrk="0" hangingPunct="0">
              <a:defRPr sz="2400">
                <a:solidFill>
                  <a:schemeClr val="tx1"/>
                </a:solidFill>
                <a:latin typeface="Arial" charset="0"/>
                <a:ea typeface="ＭＳ Ｐゴシック" pitchFamily="34" charset="-128"/>
              </a:defRPr>
            </a:lvl4pPr>
            <a:lvl5pPr marL="2096375" indent="-232930" eaLnBrk="0" hangingPunct="0">
              <a:defRPr sz="2400">
                <a:solidFill>
                  <a:schemeClr val="tx1"/>
                </a:solidFill>
                <a:latin typeface="Arial" charset="0"/>
                <a:ea typeface="ＭＳ Ｐゴシック" pitchFamily="34" charset="-128"/>
              </a:defRPr>
            </a:lvl5pPr>
            <a:lvl6pPr marL="2562236" indent="-232930" eaLnBrk="0" fontAlgn="base" hangingPunct="0">
              <a:spcBef>
                <a:spcPct val="0"/>
              </a:spcBef>
              <a:spcAft>
                <a:spcPct val="0"/>
              </a:spcAft>
              <a:defRPr sz="2400">
                <a:solidFill>
                  <a:schemeClr val="tx1"/>
                </a:solidFill>
                <a:latin typeface="Arial" charset="0"/>
                <a:ea typeface="ＭＳ Ｐゴシック" pitchFamily="34" charset="-128"/>
              </a:defRPr>
            </a:lvl6pPr>
            <a:lvl7pPr marL="3028096" indent="-232930" eaLnBrk="0" fontAlgn="base" hangingPunct="0">
              <a:spcBef>
                <a:spcPct val="0"/>
              </a:spcBef>
              <a:spcAft>
                <a:spcPct val="0"/>
              </a:spcAft>
              <a:defRPr sz="2400">
                <a:solidFill>
                  <a:schemeClr val="tx1"/>
                </a:solidFill>
                <a:latin typeface="Arial" charset="0"/>
                <a:ea typeface="ＭＳ Ｐゴシック" pitchFamily="34" charset="-128"/>
              </a:defRPr>
            </a:lvl7pPr>
            <a:lvl8pPr marL="3493957" indent="-232930" eaLnBrk="0" fontAlgn="base" hangingPunct="0">
              <a:spcBef>
                <a:spcPct val="0"/>
              </a:spcBef>
              <a:spcAft>
                <a:spcPct val="0"/>
              </a:spcAft>
              <a:defRPr sz="2400">
                <a:solidFill>
                  <a:schemeClr val="tx1"/>
                </a:solidFill>
                <a:latin typeface="Arial" charset="0"/>
                <a:ea typeface="ＭＳ Ｐゴシック" pitchFamily="34" charset="-128"/>
              </a:defRPr>
            </a:lvl8pPr>
            <a:lvl9pPr marL="3959819" indent="-23293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1CD1390-CC11-4298-ACFE-9D08E8AEE9F2}" type="slidenum">
              <a:rPr lang="en-US" sz="1200"/>
              <a:pPr eaLnBrk="1" hangingPunct="1"/>
              <a:t>12</a:t>
            </a:fld>
            <a:endParaRPr lang="en-US" sz="1200" dirty="0"/>
          </a:p>
        </p:txBody>
      </p:sp>
    </p:spTree>
    <p:extLst>
      <p:ext uri="{BB962C8B-B14F-4D97-AF65-F5344CB8AC3E}">
        <p14:creationId xmlns:p14="http://schemas.microsoft.com/office/powerpoint/2010/main" val="302027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 assigned is less than observed</a:t>
            </a:r>
            <a:endParaRPr lang="en-US" dirty="0"/>
          </a:p>
        </p:txBody>
      </p:sp>
      <p:sp>
        <p:nvSpPr>
          <p:cNvPr id="4" name="Slide Number Placeholder 3"/>
          <p:cNvSpPr>
            <a:spLocks noGrp="1"/>
          </p:cNvSpPr>
          <p:nvPr>
            <p:ph type="sldNum" sz="quarter" idx="10"/>
          </p:nvPr>
        </p:nvSpPr>
        <p:spPr/>
        <p:txBody>
          <a:bodyPr/>
          <a:lstStyle/>
          <a:p>
            <a:fld id="{EB8F1C36-DCFA-48CA-9BAC-03EB95BF39A3}" type="slidenum">
              <a:rPr lang="en-US" smtClean="0"/>
              <a:pPr/>
              <a:t>13</a:t>
            </a:fld>
            <a:endParaRPr lang="en-US" dirty="0"/>
          </a:p>
        </p:txBody>
      </p:sp>
    </p:spTree>
    <p:extLst>
      <p:ext uri="{BB962C8B-B14F-4D97-AF65-F5344CB8AC3E}">
        <p14:creationId xmlns:p14="http://schemas.microsoft.com/office/powerpoint/2010/main" val="222667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9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11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102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491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62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96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239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7/7/2017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8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7/7/2017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470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1D8BD707-D9CF-40AE-B4C6-C98DA3205C09}" type="datetimeFigureOut">
              <a:rPr lang="en-US" smtClean="0"/>
              <a:pPr/>
              <a:t>7/7/2017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150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752600"/>
            <a:ext cx="9144000" cy="2514600"/>
          </a:xfrm>
        </p:spPr>
        <p:txBody>
          <a:bodyPr>
            <a:normAutofit fontScale="90000"/>
          </a:bodyPr>
          <a:lstStyle/>
          <a:p>
            <a:pPr algn="ctr"/>
            <a:r>
              <a:rPr lang="en-US" sz="6000" b="1" dirty="0">
                <a:ea typeface="ＭＳ Ｐゴシック" pitchFamily="-111" charset="-128"/>
              </a:rPr>
              <a:t>It Begins with the Right Chart</a:t>
            </a:r>
            <a:r>
              <a:rPr lang="en-US" sz="6000" b="1" dirty="0" smtClean="0">
                <a:solidFill>
                  <a:schemeClr val="tx1"/>
                </a:solidFill>
                <a:latin typeface="+mn-lt"/>
              </a:rPr>
              <a:t/>
            </a:r>
            <a:br>
              <a:rPr lang="en-US" sz="6000" b="1" dirty="0" smtClean="0">
                <a:solidFill>
                  <a:schemeClr val="tx1"/>
                </a:solidFill>
                <a:latin typeface="+mn-lt"/>
              </a:rPr>
            </a:br>
            <a:r>
              <a:rPr lang="en-US" sz="5400" b="1" dirty="0" smtClean="0">
                <a:solidFill>
                  <a:srgbClr val="FF0000"/>
                </a:solidFill>
                <a:latin typeface="+mn-lt"/>
              </a:rPr>
              <a:t>Labs for Life Project</a:t>
            </a:r>
            <a:r>
              <a:rPr lang="en-US" sz="5400" b="1" dirty="0" smtClean="0">
                <a:solidFill>
                  <a:schemeClr val="tx1"/>
                </a:solidFill>
                <a:latin typeface="+mn-lt"/>
              </a:rPr>
              <a:t/>
            </a:r>
            <a:br>
              <a:rPr lang="en-US" sz="5400" b="1" dirty="0" smtClean="0">
                <a:solidFill>
                  <a:schemeClr val="tx1"/>
                </a:solidFill>
                <a:latin typeface="+mn-lt"/>
              </a:rPr>
            </a:br>
            <a:r>
              <a:rPr lang="en-US" sz="4000" b="1" dirty="0" smtClean="0">
                <a:solidFill>
                  <a:schemeClr val="tx1"/>
                </a:solidFill>
                <a:latin typeface="+mn-lt"/>
              </a:rPr>
              <a:t>Quality Control Training</a:t>
            </a:r>
            <a:r>
              <a:rPr lang="en-US" dirty="0" smtClean="0"/>
              <a:t/>
            </a:r>
            <a:br>
              <a:rPr lang="en-US" dirty="0" smtClean="0"/>
            </a:br>
            <a:endParaRPr lang="en-US" dirty="0"/>
          </a:p>
        </p:txBody>
      </p:sp>
      <p:pic>
        <p:nvPicPr>
          <p:cNvPr id="5" name="Picture 125" descr="MPj03138460000[1]"/>
          <p:cNvPicPr>
            <a:picLocks noChangeAspect="1" noChangeArrowheads="1"/>
          </p:cNvPicPr>
          <p:nvPr/>
        </p:nvPicPr>
        <p:blipFill>
          <a:blip r:embed="rId2"/>
          <a:srcRect/>
          <a:stretch>
            <a:fillRect/>
          </a:stretch>
        </p:blipFill>
        <p:spPr bwMode="auto">
          <a:xfrm rot="-1265509">
            <a:off x="5936281" y="3962497"/>
            <a:ext cx="2952457" cy="1968305"/>
          </a:xfrm>
          <a:prstGeom prst="rect">
            <a:avLst/>
          </a:prstGeom>
          <a:noFill/>
          <a:ln w="9525">
            <a:noFill/>
            <a:miter lim="800000"/>
            <a:headEnd/>
            <a:tailEnd/>
          </a:ln>
        </p:spPr>
      </p:pic>
      <p:pic>
        <p:nvPicPr>
          <p:cNvPr id="6" name="Picture 128" descr="j0232723"/>
          <p:cNvPicPr>
            <a:picLocks noChangeAspect="1" noChangeArrowheads="1"/>
          </p:cNvPicPr>
          <p:nvPr/>
        </p:nvPicPr>
        <p:blipFill>
          <a:blip r:embed="rId3"/>
          <a:srcRect/>
          <a:stretch>
            <a:fillRect/>
          </a:stretch>
        </p:blipFill>
        <p:spPr bwMode="auto">
          <a:xfrm>
            <a:off x="381000" y="4281487"/>
            <a:ext cx="37338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976310" y="4572000"/>
            <a:ext cx="6191251" cy="0"/>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625050" y="1888201"/>
            <a:ext cx="3571875" cy="2828925"/>
            <a:chOff x="0" y="0"/>
            <a:chExt cx="3571875" cy="2828925"/>
          </a:xfrm>
        </p:grpSpPr>
        <p:sp>
          <p:nvSpPr>
            <p:cNvPr id="5" name="Oval 4"/>
            <p:cNvSpPr>
              <a:spLocks noChangeAspect="1" noChangeArrowheads="1"/>
            </p:cNvSpPr>
            <p:nvPr/>
          </p:nvSpPr>
          <p:spPr bwMode="auto">
            <a:xfrm>
              <a:off x="209550" y="20574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6" name="Oval 5"/>
            <p:cNvSpPr>
              <a:spLocks noChangeAspect="1" noChangeArrowheads="1"/>
            </p:cNvSpPr>
            <p:nvPr/>
          </p:nvSpPr>
          <p:spPr bwMode="auto">
            <a:xfrm>
              <a:off x="571500" y="6858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7" name="Oval 6"/>
            <p:cNvSpPr>
              <a:spLocks noChangeAspect="1" noChangeArrowheads="1"/>
            </p:cNvSpPr>
            <p:nvPr/>
          </p:nvSpPr>
          <p:spPr bwMode="auto">
            <a:xfrm>
              <a:off x="752475" y="22288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8" name="Oval 7"/>
            <p:cNvSpPr>
              <a:spLocks noChangeAspect="1" noChangeArrowheads="1"/>
            </p:cNvSpPr>
            <p:nvPr/>
          </p:nvSpPr>
          <p:spPr bwMode="auto">
            <a:xfrm>
              <a:off x="933450" y="10287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9" name="Oval 8"/>
            <p:cNvSpPr>
              <a:spLocks noChangeAspect="1" noChangeArrowheads="1"/>
            </p:cNvSpPr>
            <p:nvPr/>
          </p:nvSpPr>
          <p:spPr bwMode="auto">
            <a:xfrm>
              <a:off x="1114425" y="13716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0" name="Oval 9"/>
            <p:cNvSpPr>
              <a:spLocks noChangeAspect="1" noChangeArrowheads="1"/>
            </p:cNvSpPr>
            <p:nvPr/>
          </p:nvSpPr>
          <p:spPr bwMode="auto">
            <a:xfrm>
              <a:off x="1295400" y="8572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1" name="Oval 10"/>
            <p:cNvSpPr>
              <a:spLocks noChangeAspect="1" noChangeArrowheads="1"/>
            </p:cNvSpPr>
            <p:nvPr/>
          </p:nvSpPr>
          <p:spPr bwMode="auto">
            <a:xfrm>
              <a:off x="1476375" y="1714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2" name="Oval 11"/>
            <p:cNvSpPr>
              <a:spLocks noChangeAspect="1" noChangeArrowheads="1"/>
            </p:cNvSpPr>
            <p:nvPr/>
          </p:nvSpPr>
          <p:spPr bwMode="auto">
            <a:xfrm>
              <a:off x="1657350" y="11620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3" name="Oval 12"/>
            <p:cNvSpPr>
              <a:spLocks noChangeAspect="1" noChangeArrowheads="1"/>
            </p:cNvSpPr>
            <p:nvPr/>
          </p:nvSpPr>
          <p:spPr bwMode="auto">
            <a:xfrm>
              <a:off x="1838325" y="27432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4" name="Oval 13"/>
            <p:cNvSpPr>
              <a:spLocks noChangeAspect="1" noChangeArrowheads="1"/>
            </p:cNvSpPr>
            <p:nvPr/>
          </p:nvSpPr>
          <p:spPr bwMode="auto">
            <a:xfrm>
              <a:off x="2019300" y="17145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5" name="Oval 14"/>
            <p:cNvSpPr>
              <a:spLocks noChangeAspect="1" noChangeArrowheads="1"/>
            </p:cNvSpPr>
            <p:nvPr/>
          </p:nvSpPr>
          <p:spPr bwMode="auto">
            <a:xfrm>
              <a:off x="2200275" y="6858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6" name="Oval 15"/>
            <p:cNvSpPr>
              <a:spLocks noChangeAspect="1" noChangeArrowheads="1"/>
            </p:cNvSpPr>
            <p:nvPr/>
          </p:nvSpPr>
          <p:spPr bwMode="auto">
            <a:xfrm>
              <a:off x="2381250" y="13716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7" name="Oval 16"/>
            <p:cNvSpPr>
              <a:spLocks noChangeAspect="1" noChangeArrowheads="1"/>
            </p:cNvSpPr>
            <p:nvPr/>
          </p:nvSpPr>
          <p:spPr bwMode="auto">
            <a:xfrm>
              <a:off x="2562225" y="13716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8" name="Oval 17"/>
            <p:cNvSpPr>
              <a:spLocks noChangeAspect="1" noChangeArrowheads="1"/>
            </p:cNvSpPr>
            <p:nvPr/>
          </p:nvSpPr>
          <p:spPr bwMode="auto">
            <a:xfrm>
              <a:off x="2743200" y="3429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9" name="Oval 18"/>
            <p:cNvSpPr>
              <a:spLocks noChangeAspect="1" noChangeArrowheads="1"/>
            </p:cNvSpPr>
            <p:nvPr/>
          </p:nvSpPr>
          <p:spPr bwMode="auto">
            <a:xfrm>
              <a:off x="2924175" y="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20" name="Oval 19"/>
            <p:cNvSpPr>
              <a:spLocks noChangeAspect="1" noChangeArrowheads="1"/>
            </p:cNvSpPr>
            <p:nvPr/>
          </p:nvSpPr>
          <p:spPr bwMode="auto">
            <a:xfrm>
              <a:off x="3105150" y="5143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21" name="Oval 20"/>
            <p:cNvSpPr>
              <a:spLocks noChangeAspect="1" noChangeArrowheads="1"/>
            </p:cNvSpPr>
            <p:nvPr/>
          </p:nvSpPr>
          <p:spPr bwMode="auto">
            <a:xfrm>
              <a:off x="3467100" y="514350"/>
              <a:ext cx="104775" cy="104775"/>
            </a:xfrm>
            <a:prstGeom prst="ellipse">
              <a:avLst/>
            </a:prstGeom>
            <a:solidFill>
              <a:srgbClr val="0000FF"/>
            </a:solidFill>
            <a:ln w="9525">
              <a:solidFill>
                <a:srgbClr val="000000"/>
              </a:solidFill>
              <a:round/>
              <a:headEnd/>
              <a:tailEnd/>
            </a:ln>
          </p:spPr>
          <p:txBody>
            <a:bodyPr/>
            <a:lstStyle/>
            <a:p>
              <a:endParaRPr lang="en-US" dirty="0"/>
            </a:p>
          </p:txBody>
        </p:sp>
        <p:sp>
          <p:nvSpPr>
            <p:cNvPr id="22" name="Oval 21"/>
            <p:cNvSpPr>
              <a:spLocks noChangeAspect="1" noChangeArrowheads="1"/>
            </p:cNvSpPr>
            <p:nvPr/>
          </p:nvSpPr>
          <p:spPr bwMode="auto">
            <a:xfrm>
              <a:off x="3286125" y="1152525"/>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23" name="Oval 22"/>
            <p:cNvSpPr>
              <a:spLocks noChangeAspect="1" noChangeArrowheads="1"/>
            </p:cNvSpPr>
            <p:nvPr/>
          </p:nvSpPr>
          <p:spPr bwMode="auto">
            <a:xfrm>
              <a:off x="0" y="1123950"/>
              <a:ext cx="95250" cy="95250"/>
            </a:xfrm>
            <a:prstGeom prst="ellipse">
              <a:avLst/>
            </a:prstGeom>
            <a:solidFill>
              <a:srgbClr val="0000FF"/>
            </a:solidFill>
            <a:ln w="9525">
              <a:solidFill>
                <a:srgbClr val="000000"/>
              </a:solidFill>
              <a:round/>
              <a:headEnd/>
              <a:tailEnd/>
            </a:ln>
          </p:spPr>
          <p:txBody>
            <a:bodyPr/>
            <a:lstStyle/>
            <a:p>
              <a:endParaRPr lang="en-US" dirty="0"/>
            </a:p>
          </p:txBody>
        </p:sp>
        <p:sp>
          <p:nvSpPr>
            <p:cNvPr id="24" name="Oval 23"/>
            <p:cNvSpPr>
              <a:spLocks noChangeAspect="1" noChangeArrowheads="1"/>
            </p:cNvSpPr>
            <p:nvPr/>
          </p:nvSpPr>
          <p:spPr bwMode="auto">
            <a:xfrm>
              <a:off x="390525" y="1371600"/>
              <a:ext cx="85725" cy="85725"/>
            </a:xfrm>
            <a:prstGeom prst="ellipse">
              <a:avLst/>
            </a:prstGeom>
            <a:solidFill>
              <a:srgbClr val="0000FF"/>
            </a:solidFill>
            <a:ln w="9525">
              <a:solidFill>
                <a:srgbClr val="000000"/>
              </a:solidFill>
              <a:round/>
              <a:headEnd/>
              <a:tailEnd/>
            </a:ln>
          </p:spPr>
          <p:txBody>
            <a:bodyPr/>
            <a:lstStyle/>
            <a:p>
              <a:endParaRPr lang="en-US" dirty="0"/>
            </a:p>
          </p:txBody>
        </p:sp>
      </p:grpSp>
      <p:cxnSp>
        <p:nvCxnSpPr>
          <p:cNvPr id="3" name="Straight Arrow Connector 2"/>
          <p:cNvCxnSpPr/>
          <p:nvPr/>
        </p:nvCxnSpPr>
        <p:spPr>
          <a:xfrm flipV="1">
            <a:off x="952500" y="457200"/>
            <a:ext cx="0" cy="571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52500" y="6172200"/>
            <a:ext cx="7810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28699" y="3247022"/>
            <a:ext cx="636270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84605" y="2524123"/>
            <a:ext cx="6362700" cy="9525"/>
          </a:xfrm>
          <a:prstGeom prst="line">
            <a:avLst/>
          </a:prstGeom>
          <a:ln w="50800">
            <a:solidFill>
              <a:srgbClr val="0082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70535" y="3973790"/>
            <a:ext cx="6300789" cy="0"/>
          </a:xfrm>
          <a:prstGeom prst="line">
            <a:avLst/>
          </a:prstGeom>
          <a:ln w="50800">
            <a:solidFill>
              <a:srgbClr val="00823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14696" y="4572000"/>
            <a:ext cx="6594580" cy="29576"/>
          </a:xfrm>
          <a:prstGeom prst="line">
            <a:avLst/>
          </a:prstGeom>
          <a:ln w="63500">
            <a:solidFill>
              <a:srgbClr val="00823B"/>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543800" y="3012350"/>
            <a:ext cx="1295400" cy="400110"/>
          </a:xfrm>
          <a:prstGeom prst="rect">
            <a:avLst/>
          </a:prstGeom>
          <a:noFill/>
        </p:spPr>
        <p:txBody>
          <a:bodyPr wrap="square" rtlCol="0">
            <a:spAutoFit/>
          </a:bodyPr>
          <a:lstStyle/>
          <a:p>
            <a:r>
              <a:rPr lang="en-US" sz="2000" b="1" dirty="0" smtClean="0"/>
              <a:t>MEAN obs</a:t>
            </a:r>
            <a:endParaRPr lang="en-US" sz="2000" b="1" dirty="0"/>
          </a:p>
        </p:txBody>
      </p:sp>
      <p:cxnSp>
        <p:nvCxnSpPr>
          <p:cNvPr id="26" name="Straight Arrow Connector 25"/>
          <p:cNvCxnSpPr/>
          <p:nvPr/>
        </p:nvCxnSpPr>
        <p:spPr>
          <a:xfrm>
            <a:off x="1981200" y="3274216"/>
            <a:ext cx="0" cy="652463"/>
          </a:xfrm>
          <a:prstGeom prst="straightConnector1">
            <a:avLst/>
          </a:prstGeom>
          <a:ln w="254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81200" y="2572835"/>
            <a:ext cx="0" cy="598210"/>
          </a:xfrm>
          <a:prstGeom prst="straightConnector1">
            <a:avLst/>
          </a:prstGeom>
          <a:ln w="254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48192" y="3449884"/>
            <a:ext cx="847726" cy="369332"/>
          </a:xfrm>
          <a:prstGeom prst="rect">
            <a:avLst/>
          </a:prstGeom>
          <a:noFill/>
        </p:spPr>
        <p:txBody>
          <a:bodyPr wrap="square" rtlCol="0">
            <a:spAutoFit/>
          </a:bodyPr>
          <a:lstStyle/>
          <a:p>
            <a:r>
              <a:rPr lang="en-US" b="1" dirty="0" smtClean="0">
                <a:solidFill>
                  <a:srgbClr val="7030A0"/>
                </a:solidFill>
              </a:rPr>
              <a:t>SD obs</a:t>
            </a:r>
            <a:endParaRPr lang="en-US" b="1" dirty="0">
              <a:solidFill>
                <a:srgbClr val="7030A0"/>
              </a:solidFill>
            </a:endParaRPr>
          </a:p>
        </p:txBody>
      </p:sp>
      <p:sp>
        <p:nvSpPr>
          <p:cNvPr id="27" name="Freeform 26"/>
          <p:cNvSpPr/>
          <p:nvPr/>
        </p:nvSpPr>
        <p:spPr>
          <a:xfrm>
            <a:off x="5206778" y="1670858"/>
            <a:ext cx="2212627" cy="3352800"/>
          </a:xfrm>
          <a:custGeom>
            <a:avLst/>
            <a:gdLst>
              <a:gd name="connsiteX0" fmla="*/ 0 w 2212627"/>
              <a:gd name="connsiteY0" fmla="*/ 0 h 3812507"/>
              <a:gd name="connsiteX1" fmla="*/ 2212258 w 2212627"/>
              <a:gd name="connsiteY1" fmla="*/ 1755058 h 3812507"/>
              <a:gd name="connsiteX2" fmla="*/ 191729 w 2212627"/>
              <a:gd name="connsiteY2" fmla="*/ 3687096 h 3812507"/>
              <a:gd name="connsiteX3" fmla="*/ 191729 w 2212627"/>
              <a:gd name="connsiteY3" fmla="*/ 3687096 h 3812507"/>
              <a:gd name="connsiteX4" fmla="*/ 73742 w 2212627"/>
              <a:gd name="connsiteY4" fmla="*/ 3805083 h 3812507"/>
              <a:gd name="connsiteX5" fmla="*/ 117987 w 2212627"/>
              <a:gd name="connsiteY5" fmla="*/ 3790335 h 38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2627" h="3812507">
                <a:moveTo>
                  <a:pt x="0" y="0"/>
                </a:moveTo>
                <a:cubicBezTo>
                  <a:pt x="1090151" y="570271"/>
                  <a:pt x="2180303" y="1140542"/>
                  <a:pt x="2212258" y="1755058"/>
                </a:cubicBezTo>
                <a:cubicBezTo>
                  <a:pt x="2244213" y="2369574"/>
                  <a:pt x="191729" y="3687096"/>
                  <a:pt x="191729" y="3687096"/>
                </a:cubicBezTo>
                <a:lnTo>
                  <a:pt x="191729" y="3687096"/>
                </a:lnTo>
                <a:cubicBezTo>
                  <a:pt x="172065" y="3706760"/>
                  <a:pt x="86032" y="3787877"/>
                  <a:pt x="73742" y="3805083"/>
                </a:cubicBezTo>
                <a:cubicBezTo>
                  <a:pt x="61452" y="3822289"/>
                  <a:pt x="89719" y="3806312"/>
                  <a:pt x="117987" y="37903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p:cNvCxnSpPr/>
          <p:nvPr/>
        </p:nvCxnSpPr>
        <p:spPr>
          <a:xfrm>
            <a:off x="1676400" y="4496122"/>
            <a:ext cx="0" cy="1295402"/>
          </a:xfrm>
          <a:prstGeom prst="straightConnector1">
            <a:avLst/>
          </a:prstGeom>
          <a:ln w="508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6581" y="5015973"/>
            <a:ext cx="1472803" cy="369332"/>
          </a:xfrm>
          <a:prstGeom prst="rect">
            <a:avLst/>
          </a:prstGeom>
          <a:noFill/>
        </p:spPr>
        <p:txBody>
          <a:bodyPr wrap="square" rtlCol="0">
            <a:spAutoFit/>
          </a:bodyPr>
          <a:lstStyle/>
          <a:p>
            <a:r>
              <a:rPr lang="en-US" b="1" dirty="0" smtClean="0"/>
              <a:t>SD assigned</a:t>
            </a:r>
            <a:endParaRPr lang="en-US" b="1" dirty="0"/>
          </a:p>
        </p:txBody>
      </p:sp>
      <p:cxnSp>
        <p:nvCxnSpPr>
          <p:cNvPr id="44" name="Straight Connector 43"/>
          <p:cNvCxnSpPr/>
          <p:nvPr/>
        </p:nvCxnSpPr>
        <p:spPr>
          <a:xfrm>
            <a:off x="952499" y="1894407"/>
            <a:ext cx="6191251" cy="0"/>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14696" y="1877962"/>
            <a:ext cx="6718975" cy="25207"/>
          </a:xfrm>
          <a:prstGeom prst="line">
            <a:avLst/>
          </a:prstGeom>
          <a:ln w="63500">
            <a:solidFill>
              <a:srgbClr val="00823B"/>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626781" y="678524"/>
            <a:ext cx="0" cy="1295402"/>
          </a:xfrm>
          <a:prstGeom prst="straightConnector1">
            <a:avLst/>
          </a:prstGeom>
          <a:ln w="508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5220613" y="457201"/>
            <a:ext cx="3748581" cy="6055822"/>
          </a:xfrm>
          <a:custGeom>
            <a:avLst/>
            <a:gdLst>
              <a:gd name="connsiteX0" fmla="*/ 0 w 2212627"/>
              <a:gd name="connsiteY0" fmla="*/ 0 h 3812507"/>
              <a:gd name="connsiteX1" fmla="*/ 2212258 w 2212627"/>
              <a:gd name="connsiteY1" fmla="*/ 1755058 h 3812507"/>
              <a:gd name="connsiteX2" fmla="*/ 191729 w 2212627"/>
              <a:gd name="connsiteY2" fmla="*/ 3687096 h 3812507"/>
              <a:gd name="connsiteX3" fmla="*/ 191729 w 2212627"/>
              <a:gd name="connsiteY3" fmla="*/ 3687096 h 3812507"/>
              <a:gd name="connsiteX4" fmla="*/ 73742 w 2212627"/>
              <a:gd name="connsiteY4" fmla="*/ 3805083 h 3812507"/>
              <a:gd name="connsiteX5" fmla="*/ 117987 w 2212627"/>
              <a:gd name="connsiteY5" fmla="*/ 3790335 h 38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2627" h="3812507">
                <a:moveTo>
                  <a:pt x="0" y="0"/>
                </a:moveTo>
                <a:cubicBezTo>
                  <a:pt x="1090151" y="570271"/>
                  <a:pt x="2180303" y="1140542"/>
                  <a:pt x="2212258" y="1755058"/>
                </a:cubicBezTo>
                <a:cubicBezTo>
                  <a:pt x="2244213" y="2369574"/>
                  <a:pt x="191729" y="3687096"/>
                  <a:pt x="191729" y="3687096"/>
                </a:cubicBezTo>
                <a:lnTo>
                  <a:pt x="191729" y="3687096"/>
                </a:lnTo>
                <a:cubicBezTo>
                  <a:pt x="172065" y="3706760"/>
                  <a:pt x="86032" y="3787877"/>
                  <a:pt x="73742" y="3805083"/>
                </a:cubicBezTo>
                <a:cubicBezTo>
                  <a:pt x="61452" y="3822289"/>
                  <a:pt x="89719" y="3806312"/>
                  <a:pt x="117987" y="3790335"/>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flipV="1">
            <a:off x="984605" y="5943600"/>
            <a:ext cx="6594580" cy="29576"/>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77530" y="838200"/>
            <a:ext cx="6594580" cy="29576"/>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6166640" y="1141614"/>
            <a:ext cx="146451" cy="1537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1676400" y="3171515"/>
            <a:ext cx="0" cy="1295402"/>
          </a:xfrm>
          <a:prstGeom prst="straightConnector1">
            <a:avLst/>
          </a:prstGeom>
          <a:ln w="508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626781" y="1840575"/>
            <a:ext cx="0" cy="1295402"/>
          </a:xfrm>
          <a:prstGeom prst="straightConnector1">
            <a:avLst/>
          </a:prstGeom>
          <a:ln w="508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981200" y="1909116"/>
            <a:ext cx="0" cy="598210"/>
          </a:xfrm>
          <a:prstGeom prst="straightConnector1">
            <a:avLst/>
          </a:prstGeom>
          <a:ln w="254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967023" y="3903671"/>
            <a:ext cx="0" cy="598210"/>
          </a:xfrm>
          <a:prstGeom prst="straightConnector1">
            <a:avLst/>
          </a:prstGeom>
          <a:ln w="254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9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1000"/>
                                        <p:tgtEl>
                                          <p:spTgt spid="51"/>
                                        </p:tgtEl>
                                      </p:cBhvr>
                                    </p:animEffect>
                                    <p:anim calcmode="lin" valueType="num">
                                      <p:cBhvr>
                                        <p:cTn id="64" dur="1000" fill="hold"/>
                                        <p:tgtEl>
                                          <p:spTgt spid="51"/>
                                        </p:tgtEl>
                                        <p:attrNameLst>
                                          <p:attrName>ppt_x</p:attrName>
                                        </p:attrNameLst>
                                      </p:cBhvr>
                                      <p:tavLst>
                                        <p:tav tm="0">
                                          <p:val>
                                            <p:strVal val="#ppt_x"/>
                                          </p:val>
                                        </p:tav>
                                        <p:tav tm="100000">
                                          <p:val>
                                            <p:strVal val="#ppt_x"/>
                                          </p:val>
                                        </p:tav>
                                      </p:tavLst>
                                    </p:anim>
                                    <p:anim calcmode="lin" valueType="num">
                                      <p:cBhvr>
                                        <p:cTn id="6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1000"/>
                                        <p:tgtEl>
                                          <p:spTgt spid="28"/>
                                        </p:tgtEl>
                                      </p:cBhvr>
                                    </p:animEffect>
                                    <p:anim calcmode="lin" valueType="num">
                                      <p:cBhvr>
                                        <p:cTn id="120" dur="1000" fill="hold"/>
                                        <p:tgtEl>
                                          <p:spTgt spid="28"/>
                                        </p:tgtEl>
                                        <p:attrNameLst>
                                          <p:attrName>ppt_x</p:attrName>
                                        </p:attrNameLst>
                                      </p:cBhvr>
                                      <p:tavLst>
                                        <p:tav tm="0">
                                          <p:val>
                                            <p:strVal val="#ppt_x"/>
                                          </p:val>
                                        </p:tav>
                                        <p:tav tm="100000">
                                          <p:val>
                                            <p:strVal val="#ppt_x"/>
                                          </p:val>
                                        </p:tav>
                                      </p:tavLst>
                                    </p:anim>
                                    <p:anim calcmode="lin" valueType="num">
                                      <p:cBhvr>
                                        <p:cTn id="1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1000"/>
                                        <p:tgtEl>
                                          <p:spTgt spid="26"/>
                                        </p:tgtEl>
                                      </p:cBhvr>
                                    </p:animEffect>
                                    <p:anim calcmode="lin" valueType="num">
                                      <p:cBhvr>
                                        <p:cTn id="127" dur="1000" fill="hold"/>
                                        <p:tgtEl>
                                          <p:spTgt spid="26"/>
                                        </p:tgtEl>
                                        <p:attrNameLst>
                                          <p:attrName>ppt_x</p:attrName>
                                        </p:attrNameLst>
                                      </p:cBhvr>
                                      <p:tavLst>
                                        <p:tav tm="0">
                                          <p:val>
                                            <p:strVal val="#ppt_x"/>
                                          </p:val>
                                        </p:tav>
                                        <p:tav tm="100000">
                                          <p:val>
                                            <p:strVal val="#ppt_x"/>
                                          </p:val>
                                        </p:tav>
                                      </p:tavLst>
                                    </p:anim>
                                    <p:anim calcmode="lin" valueType="num">
                                      <p:cBhvr>
                                        <p:cTn id="1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1000"/>
                                        <p:tgtEl>
                                          <p:spTgt spid="53"/>
                                        </p:tgtEl>
                                      </p:cBhvr>
                                    </p:animEffect>
                                    <p:anim calcmode="lin" valueType="num">
                                      <p:cBhvr>
                                        <p:cTn id="134" dur="1000" fill="hold"/>
                                        <p:tgtEl>
                                          <p:spTgt spid="53"/>
                                        </p:tgtEl>
                                        <p:attrNameLst>
                                          <p:attrName>ppt_x</p:attrName>
                                        </p:attrNameLst>
                                      </p:cBhvr>
                                      <p:tavLst>
                                        <p:tav tm="0">
                                          <p:val>
                                            <p:strVal val="#ppt_x"/>
                                          </p:val>
                                        </p:tav>
                                        <p:tav tm="100000">
                                          <p:val>
                                            <p:strVal val="#ppt_x"/>
                                          </p:val>
                                        </p:tav>
                                      </p:tavLst>
                                    </p:anim>
                                    <p:anim calcmode="lin" valueType="num">
                                      <p:cBhvr>
                                        <p:cTn id="13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fade">
                                      <p:cBhvr>
                                        <p:cTn id="140" dur="1000"/>
                                        <p:tgtEl>
                                          <p:spTgt spid="54"/>
                                        </p:tgtEl>
                                      </p:cBhvr>
                                    </p:animEffect>
                                    <p:anim calcmode="lin" valueType="num">
                                      <p:cBhvr>
                                        <p:cTn id="141" dur="1000" fill="hold"/>
                                        <p:tgtEl>
                                          <p:spTgt spid="54"/>
                                        </p:tgtEl>
                                        <p:attrNameLst>
                                          <p:attrName>ppt_x</p:attrName>
                                        </p:attrNameLst>
                                      </p:cBhvr>
                                      <p:tavLst>
                                        <p:tav tm="0">
                                          <p:val>
                                            <p:strVal val="#ppt_x"/>
                                          </p:val>
                                        </p:tav>
                                        <p:tav tm="100000">
                                          <p:val>
                                            <p:strVal val="#ppt_x"/>
                                          </p:val>
                                        </p:tav>
                                      </p:tavLst>
                                    </p:anim>
                                    <p:anim calcmode="lin" valueType="num">
                                      <p:cBhvr>
                                        <p:cTn id="14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1000"/>
                                        <p:tgtEl>
                                          <p:spTgt spid="31"/>
                                        </p:tgtEl>
                                      </p:cBhvr>
                                    </p:animEffect>
                                    <p:anim calcmode="lin" valueType="num">
                                      <p:cBhvr>
                                        <p:cTn id="148" dur="1000" fill="hold"/>
                                        <p:tgtEl>
                                          <p:spTgt spid="31"/>
                                        </p:tgtEl>
                                        <p:attrNameLst>
                                          <p:attrName>ppt_x</p:attrName>
                                        </p:attrNameLst>
                                      </p:cBhvr>
                                      <p:tavLst>
                                        <p:tav tm="0">
                                          <p:val>
                                            <p:strVal val="#ppt_x"/>
                                          </p:val>
                                        </p:tav>
                                        <p:tav tm="100000">
                                          <p:val>
                                            <p:strVal val="#ppt_x"/>
                                          </p:val>
                                        </p:tav>
                                      </p:tavLst>
                                    </p:anim>
                                    <p:anim calcmode="lin" valueType="num">
                                      <p:cBhvr>
                                        <p:cTn id="1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1000"/>
                                        <p:tgtEl>
                                          <p:spTgt spid="27"/>
                                        </p:tgtEl>
                                      </p:cBhvr>
                                    </p:animEffect>
                                    <p:anim calcmode="lin" valueType="num">
                                      <p:cBhvr>
                                        <p:cTn id="155" dur="1000" fill="hold"/>
                                        <p:tgtEl>
                                          <p:spTgt spid="27"/>
                                        </p:tgtEl>
                                        <p:attrNameLst>
                                          <p:attrName>ppt_x</p:attrName>
                                        </p:attrNameLst>
                                      </p:cBhvr>
                                      <p:tavLst>
                                        <p:tav tm="0">
                                          <p:val>
                                            <p:strVal val="#ppt_x"/>
                                          </p:val>
                                        </p:tav>
                                        <p:tav tm="100000">
                                          <p:val>
                                            <p:strVal val="#ppt_x"/>
                                          </p:val>
                                        </p:tav>
                                      </p:tavLst>
                                    </p:anim>
                                    <p:anim calcmode="lin" valueType="num">
                                      <p:cBhvr>
                                        <p:cTn id="1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2"/>
                                        </p:tgtEl>
                                        <p:attrNameLst>
                                          <p:attrName>style.visibility</p:attrName>
                                        </p:attrNameLst>
                                      </p:cBhvr>
                                      <p:to>
                                        <p:strVal val="visible"/>
                                      </p:to>
                                    </p:set>
                                    <p:animEffect transition="in" filter="fade">
                                      <p:cBhvr>
                                        <p:cTn id="161" dur="1000"/>
                                        <p:tgtEl>
                                          <p:spTgt spid="2"/>
                                        </p:tgtEl>
                                      </p:cBhvr>
                                    </p:animEffect>
                                    <p:anim calcmode="lin" valueType="num">
                                      <p:cBhvr>
                                        <p:cTn id="162" dur="1000" fill="hold"/>
                                        <p:tgtEl>
                                          <p:spTgt spid="2"/>
                                        </p:tgtEl>
                                        <p:attrNameLst>
                                          <p:attrName>ppt_x</p:attrName>
                                        </p:attrNameLst>
                                      </p:cBhvr>
                                      <p:tavLst>
                                        <p:tav tm="0">
                                          <p:val>
                                            <p:strVal val="#ppt_x"/>
                                          </p:val>
                                        </p:tav>
                                        <p:tav tm="100000">
                                          <p:val>
                                            <p:strVal val="#ppt_x"/>
                                          </p:val>
                                        </p:tav>
                                      </p:tavLst>
                                    </p:anim>
                                    <p:anim calcmode="lin" valueType="num">
                                      <p:cBhvr>
                                        <p:cTn id="1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7" grpId="0" animBg="1"/>
      <p:bldP spid="52" grpId="0"/>
      <p:bldP spid="4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214"/>
          <a:stretch/>
        </p:blipFill>
        <p:spPr bwMode="auto">
          <a:xfrm>
            <a:off x="152401" y="457200"/>
            <a:ext cx="87630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EC3FB6A-46D7-4291-956D-AD46061DF589}" type="slidenum">
              <a:rPr lang="en-US" smtClean="0"/>
              <a:pPr/>
              <a:t>11</a:t>
            </a:fld>
            <a:endParaRPr lang="en-US" dirty="0"/>
          </a:p>
        </p:txBody>
      </p:sp>
    </p:spTree>
    <p:extLst>
      <p:ext uri="{BB962C8B-B14F-4D97-AF65-F5344CB8AC3E}">
        <p14:creationId xmlns:p14="http://schemas.microsoft.com/office/powerpoint/2010/main" val="2557514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reeform 16"/>
          <p:cNvSpPr>
            <a:spLocks/>
          </p:cNvSpPr>
          <p:nvPr/>
        </p:nvSpPr>
        <p:spPr bwMode="auto">
          <a:xfrm>
            <a:off x="473176" y="595671"/>
            <a:ext cx="8880987" cy="380365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accent6">
              <a:lumMod val="75000"/>
              <a:alpha val="50000"/>
            </a:schemeClr>
          </a:solidFill>
          <a:ln w="38100" cmpd="sng">
            <a:solidFill>
              <a:schemeClr val="tx1"/>
            </a:solidFill>
            <a:miter lim="800000"/>
            <a:headEnd/>
            <a:tailEnd/>
          </a:ln>
        </p:spPr>
        <p:txBody>
          <a:bodyPr/>
          <a:lstStyle/>
          <a:p>
            <a:endParaRPr lang="en-US" dirty="0"/>
          </a:p>
        </p:txBody>
      </p:sp>
      <p:sp>
        <p:nvSpPr>
          <p:cNvPr id="7173" name="Freeform 16"/>
          <p:cNvSpPr>
            <a:spLocks/>
          </p:cNvSpPr>
          <p:nvPr/>
        </p:nvSpPr>
        <p:spPr bwMode="auto">
          <a:xfrm>
            <a:off x="2874706" y="624246"/>
            <a:ext cx="4114800" cy="37465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tx2">
              <a:lumMod val="60000"/>
              <a:lumOff val="40000"/>
              <a:alpha val="64000"/>
            </a:schemeClr>
          </a:solidFill>
          <a:ln w="38100" cmpd="sng">
            <a:solidFill>
              <a:schemeClr val="tx1"/>
            </a:solidFill>
            <a:miter lim="800000"/>
            <a:headEnd/>
            <a:tailEnd/>
          </a:ln>
        </p:spPr>
        <p:txBody>
          <a:bodyPr/>
          <a:lstStyle/>
          <a:p>
            <a:endParaRPr lang="en-US" dirty="0"/>
          </a:p>
        </p:txBody>
      </p:sp>
      <p:sp>
        <p:nvSpPr>
          <p:cNvPr id="9" name="Line 6"/>
          <p:cNvSpPr>
            <a:spLocks noChangeShapeType="1"/>
          </p:cNvSpPr>
          <p:nvPr/>
        </p:nvSpPr>
        <p:spPr bwMode="auto">
          <a:xfrm flipV="1">
            <a:off x="194187" y="4427896"/>
            <a:ext cx="8686800" cy="31956"/>
          </a:xfrm>
          <a:prstGeom prst="line">
            <a:avLst/>
          </a:prstGeom>
          <a:noFill/>
          <a:ln w="19050" cmpd="sng">
            <a:solidFill>
              <a:schemeClr val="tx1"/>
            </a:solidFill>
            <a:round/>
            <a:headEnd type="arrow" w="sm" len="sm"/>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ＭＳ Ｐゴシック" charset="0"/>
              <a:cs typeface="ＭＳ Ｐゴシック" charset="0"/>
            </a:endParaRPr>
          </a:p>
        </p:txBody>
      </p:sp>
      <p:cxnSp>
        <p:nvCxnSpPr>
          <p:cNvPr id="11" name="Straight Connector 10"/>
          <p:cNvCxnSpPr/>
          <p:nvPr/>
        </p:nvCxnSpPr>
        <p:spPr>
          <a:xfrm>
            <a:off x="4932106" y="685800"/>
            <a:ext cx="0" cy="38257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94187" y="228600"/>
            <a:ext cx="762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5</a:t>
            </a:r>
          </a:p>
        </p:txBody>
      </p:sp>
      <p:sp>
        <p:nvSpPr>
          <p:cNvPr id="2" name="Left-Right Arrow 1"/>
          <p:cNvSpPr/>
          <p:nvPr/>
        </p:nvSpPr>
        <p:spPr>
          <a:xfrm>
            <a:off x="4113570" y="4610100"/>
            <a:ext cx="8001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eft-Right Arrow 2"/>
          <p:cNvSpPr/>
          <p:nvPr/>
        </p:nvSpPr>
        <p:spPr>
          <a:xfrm>
            <a:off x="3200401" y="5348749"/>
            <a:ext cx="1743996"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160706" y="4610100"/>
            <a:ext cx="1828800" cy="461665"/>
          </a:xfrm>
          <a:prstGeom prst="rect">
            <a:avLst/>
          </a:prstGeom>
          <a:noFill/>
        </p:spPr>
        <p:txBody>
          <a:bodyPr wrap="square" rtlCol="0">
            <a:spAutoFit/>
          </a:bodyPr>
          <a:lstStyle/>
          <a:p>
            <a:r>
              <a:rPr lang="en-US" sz="2400" b="1" dirty="0" smtClean="0"/>
              <a:t>SD observed</a:t>
            </a:r>
            <a:endParaRPr lang="en-US" sz="2400" b="1" dirty="0"/>
          </a:p>
        </p:txBody>
      </p:sp>
      <p:sp>
        <p:nvSpPr>
          <p:cNvPr id="20" name="TextBox 19"/>
          <p:cNvSpPr txBox="1"/>
          <p:nvPr/>
        </p:nvSpPr>
        <p:spPr>
          <a:xfrm>
            <a:off x="5203722" y="5278383"/>
            <a:ext cx="1828800" cy="461665"/>
          </a:xfrm>
          <a:prstGeom prst="rect">
            <a:avLst/>
          </a:prstGeom>
          <a:noFill/>
        </p:spPr>
        <p:txBody>
          <a:bodyPr wrap="square" rtlCol="0">
            <a:spAutoFit/>
          </a:bodyPr>
          <a:lstStyle/>
          <a:p>
            <a:r>
              <a:rPr lang="en-US" sz="2400" b="1" dirty="0" smtClean="0"/>
              <a:t>SD assigned</a:t>
            </a:r>
            <a:endParaRPr lang="en-US" sz="2400" b="1" dirty="0"/>
          </a:p>
        </p:txBody>
      </p:sp>
      <p:sp>
        <p:nvSpPr>
          <p:cNvPr id="16" name="TextBox 15"/>
          <p:cNvSpPr txBox="1"/>
          <p:nvPr/>
        </p:nvSpPr>
        <p:spPr>
          <a:xfrm>
            <a:off x="3810001" y="3723657"/>
            <a:ext cx="2438400" cy="461665"/>
          </a:xfrm>
          <a:prstGeom prst="rect">
            <a:avLst/>
          </a:prstGeom>
          <a:noFill/>
        </p:spPr>
        <p:txBody>
          <a:bodyPr wrap="square" rtlCol="0">
            <a:spAutoFit/>
          </a:bodyPr>
          <a:lstStyle/>
          <a:p>
            <a:r>
              <a:rPr lang="en-US" sz="2400" b="1" dirty="0" smtClean="0"/>
              <a:t>WHERE WE ARE</a:t>
            </a:r>
            <a:endParaRPr lang="en-US" sz="2400" b="1" dirty="0"/>
          </a:p>
        </p:txBody>
      </p:sp>
      <p:sp>
        <p:nvSpPr>
          <p:cNvPr id="23" name="Left-Up Arrow 22"/>
          <p:cNvSpPr/>
          <p:nvPr/>
        </p:nvSpPr>
        <p:spPr>
          <a:xfrm rot="8095417">
            <a:off x="2529534" y="2662231"/>
            <a:ext cx="690344" cy="56955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Up Arrow 23"/>
          <p:cNvSpPr/>
          <p:nvPr/>
        </p:nvSpPr>
        <p:spPr>
          <a:xfrm rot="16581115">
            <a:off x="6644334" y="2769716"/>
            <a:ext cx="690344" cy="56955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195848" y="2501510"/>
            <a:ext cx="1394952" cy="830997"/>
          </a:xfrm>
          <a:prstGeom prst="rect">
            <a:avLst/>
          </a:prstGeom>
          <a:noFill/>
        </p:spPr>
        <p:txBody>
          <a:bodyPr wrap="square" rtlCol="0">
            <a:spAutoFit/>
          </a:bodyPr>
          <a:lstStyle/>
          <a:p>
            <a:pPr algn="r"/>
            <a:r>
              <a:rPr lang="en-US" sz="2400" b="1" dirty="0" smtClean="0"/>
              <a:t>False Accepts</a:t>
            </a:r>
            <a:endParaRPr lang="en-US" sz="2400" b="1" dirty="0"/>
          </a:p>
        </p:txBody>
      </p:sp>
      <p:sp>
        <p:nvSpPr>
          <p:cNvPr id="26" name="TextBox 25"/>
          <p:cNvSpPr txBox="1"/>
          <p:nvPr/>
        </p:nvSpPr>
        <p:spPr>
          <a:xfrm>
            <a:off x="7282179" y="2264436"/>
            <a:ext cx="1394952" cy="830997"/>
          </a:xfrm>
          <a:prstGeom prst="rect">
            <a:avLst/>
          </a:prstGeom>
          <a:noFill/>
        </p:spPr>
        <p:txBody>
          <a:bodyPr wrap="square" rtlCol="0">
            <a:spAutoFit/>
          </a:bodyPr>
          <a:lstStyle/>
          <a:p>
            <a:r>
              <a:rPr lang="en-US" sz="2400" b="1" dirty="0" smtClean="0"/>
              <a:t>False Accepts</a:t>
            </a:r>
            <a:endParaRPr lang="en-US" sz="2400" b="1" dirty="0"/>
          </a:p>
        </p:txBody>
      </p:sp>
      <p:sp>
        <p:nvSpPr>
          <p:cNvPr id="4" name="TextBox 3"/>
          <p:cNvSpPr txBox="1"/>
          <p:nvPr/>
        </p:nvSpPr>
        <p:spPr>
          <a:xfrm>
            <a:off x="4275192" y="3261992"/>
            <a:ext cx="2002707" cy="461665"/>
          </a:xfrm>
          <a:prstGeom prst="rect">
            <a:avLst/>
          </a:prstGeom>
          <a:noFill/>
        </p:spPr>
        <p:txBody>
          <a:bodyPr wrap="square" rtlCol="0">
            <a:spAutoFit/>
          </a:bodyPr>
          <a:lstStyle/>
          <a:p>
            <a:r>
              <a:rPr lang="en-US" sz="2400" b="1" dirty="0" smtClean="0"/>
              <a:t>True Accepts</a:t>
            </a:r>
            <a:endParaRPr lang="en-US" sz="2400" b="1" dirty="0"/>
          </a:p>
        </p:txBody>
      </p:sp>
      <p:sp>
        <p:nvSpPr>
          <p:cNvPr id="5" name="Slide Number Placeholder 4"/>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12</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88001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3" grpId="0" animBg="1"/>
      <p:bldP spid="20" grpId="0"/>
      <p:bldP spid="23" grpId="0" animBg="1"/>
      <p:bldP spid="24"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13</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5936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reeform 16"/>
          <p:cNvSpPr>
            <a:spLocks/>
          </p:cNvSpPr>
          <p:nvPr/>
        </p:nvSpPr>
        <p:spPr bwMode="auto">
          <a:xfrm>
            <a:off x="2249128" y="1654323"/>
            <a:ext cx="3846872" cy="37465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tx2">
              <a:lumMod val="40000"/>
              <a:lumOff val="60000"/>
              <a:alpha val="50000"/>
            </a:schemeClr>
          </a:solidFill>
          <a:ln w="31750" cmpd="sng">
            <a:solidFill>
              <a:schemeClr val="tx1"/>
            </a:solidFill>
            <a:miter lim="800000"/>
            <a:headEnd/>
            <a:tailEnd/>
          </a:ln>
        </p:spPr>
        <p:txBody>
          <a:bodyPr/>
          <a:lstStyle/>
          <a:p>
            <a:endParaRPr lang="en-US" dirty="0"/>
          </a:p>
        </p:txBody>
      </p:sp>
      <p:sp>
        <p:nvSpPr>
          <p:cNvPr id="7172" name="Freeform 16"/>
          <p:cNvSpPr>
            <a:spLocks/>
          </p:cNvSpPr>
          <p:nvPr/>
        </p:nvSpPr>
        <p:spPr bwMode="auto">
          <a:xfrm>
            <a:off x="2953364" y="1666362"/>
            <a:ext cx="2438400" cy="3693037"/>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accent6">
              <a:lumMod val="75000"/>
              <a:alpha val="65000"/>
            </a:schemeClr>
          </a:solidFill>
          <a:ln w="38100" cmpd="sng">
            <a:solidFill>
              <a:srgbClr val="FF6600"/>
            </a:solidFill>
            <a:miter lim="800000"/>
            <a:headEnd/>
            <a:tailEnd/>
          </a:ln>
        </p:spPr>
        <p:txBody>
          <a:bodyPr/>
          <a:lstStyle/>
          <a:p>
            <a:endParaRPr lang="en-US" dirty="0"/>
          </a:p>
        </p:txBody>
      </p:sp>
      <p:sp>
        <p:nvSpPr>
          <p:cNvPr id="10" name="Line 8"/>
          <p:cNvSpPr>
            <a:spLocks noChangeShapeType="1"/>
          </p:cNvSpPr>
          <p:nvPr/>
        </p:nvSpPr>
        <p:spPr bwMode="auto">
          <a:xfrm rot="16200000">
            <a:off x="-1358900" y="3949700"/>
            <a:ext cx="4699000" cy="0"/>
          </a:xfrm>
          <a:prstGeom prst="line">
            <a:avLst/>
          </a:prstGeom>
          <a:noFill/>
          <a:ln w="19050" cmpd="sng">
            <a:solidFill>
              <a:schemeClr val="tx1"/>
            </a:solidFill>
            <a:round/>
            <a:headEnd type="arrow" w="sm" len="sm"/>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ＭＳ Ｐゴシック" charset="0"/>
              <a:cs typeface="ＭＳ Ｐゴシック" charset="0"/>
            </a:endParaRPr>
          </a:p>
        </p:txBody>
      </p:sp>
      <p:sp>
        <p:nvSpPr>
          <p:cNvPr id="9" name="Line 6"/>
          <p:cNvSpPr>
            <a:spLocks noChangeShapeType="1"/>
          </p:cNvSpPr>
          <p:nvPr/>
        </p:nvSpPr>
        <p:spPr bwMode="auto">
          <a:xfrm>
            <a:off x="381000" y="5383366"/>
            <a:ext cx="8305800" cy="0"/>
          </a:xfrm>
          <a:prstGeom prst="line">
            <a:avLst/>
          </a:prstGeom>
          <a:noFill/>
          <a:ln w="19050" cmpd="sng">
            <a:solidFill>
              <a:schemeClr val="tx1"/>
            </a:solidFill>
            <a:round/>
            <a:headEnd type="arrow" w="sm" len="sm"/>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ＭＳ Ｐゴシック" charset="0"/>
              <a:cs typeface="ＭＳ Ｐゴシック" charset="0"/>
            </a:endParaRPr>
          </a:p>
        </p:txBody>
      </p:sp>
      <p:cxnSp>
        <p:nvCxnSpPr>
          <p:cNvPr id="11" name="Straight Connector 10"/>
          <p:cNvCxnSpPr/>
          <p:nvPr/>
        </p:nvCxnSpPr>
        <p:spPr>
          <a:xfrm>
            <a:off x="4172564" y="1600200"/>
            <a:ext cx="0" cy="37612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94187" y="228600"/>
            <a:ext cx="762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6</a:t>
            </a:r>
          </a:p>
        </p:txBody>
      </p:sp>
      <p:sp>
        <p:nvSpPr>
          <p:cNvPr id="12" name="Left-Right Arrow 11"/>
          <p:cNvSpPr/>
          <p:nvPr/>
        </p:nvSpPr>
        <p:spPr>
          <a:xfrm>
            <a:off x="3322074" y="5721350"/>
            <a:ext cx="8001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497029" y="5617948"/>
            <a:ext cx="1828800" cy="461665"/>
          </a:xfrm>
          <a:prstGeom prst="rect">
            <a:avLst/>
          </a:prstGeom>
          <a:noFill/>
        </p:spPr>
        <p:txBody>
          <a:bodyPr wrap="square" rtlCol="0">
            <a:spAutoFit/>
          </a:bodyPr>
          <a:lstStyle/>
          <a:p>
            <a:r>
              <a:rPr lang="en-US" sz="2400" b="1" dirty="0" smtClean="0"/>
              <a:t>SD observed</a:t>
            </a:r>
            <a:endParaRPr lang="en-US" sz="2400" b="1" dirty="0"/>
          </a:p>
        </p:txBody>
      </p:sp>
      <p:sp>
        <p:nvSpPr>
          <p:cNvPr id="15" name="Left-Up Arrow 14"/>
          <p:cNvSpPr/>
          <p:nvPr/>
        </p:nvSpPr>
        <p:spPr>
          <a:xfrm rot="8136403">
            <a:off x="2814035" y="4167361"/>
            <a:ext cx="624212" cy="457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Up Arrow 15"/>
          <p:cNvSpPr/>
          <p:nvPr/>
        </p:nvSpPr>
        <p:spPr>
          <a:xfrm rot="18113944">
            <a:off x="4907468" y="4260872"/>
            <a:ext cx="624212" cy="457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541705" y="3931912"/>
            <a:ext cx="1394952" cy="830997"/>
          </a:xfrm>
          <a:prstGeom prst="rect">
            <a:avLst/>
          </a:prstGeom>
          <a:noFill/>
        </p:spPr>
        <p:txBody>
          <a:bodyPr wrap="square" rtlCol="0">
            <a:spAutoFit/>
          </a:bodyPr>
          <a:lstStyle/>
          <a:p>
            <a:r>
              <a:rPr lang="en-US" sz="2400" b="1" dirty="0" smtClean="0"/>
              <a:t>False Rejects</a:t>
            </a:r>
            <a:endParaRPr lang="en-US" sz="2400" b="1" dirty="0"/>
          </a:p>
        </p:txBody>
      </p:sp>
      <p:sp>
        <p:nvSpPr>
          <p:cNvPr id="18" name="TextBox 17"/>
          <p:cNvSpPr txBox="1"/>
          <p:nvPr/>
        </p:nvSpPr>
        <p:spPr>
          <a:xfrm>
            <a:off x="1348248" y="3949700"/>
            <a:ext cx="1394952" cy="830997"/>
          </a:xfrm>
          <a:prstGeom prst="rect">
            <a:avLst/>
          </a:prstGeom>
          <a:noFill/>
        </p:spPr>
        <p:txBody>
          <a:bodyPr wrap="square" rtlCol="0">
            <a:spAutoFit/>
          </a:bodyPr>
          <a:lstStyle/>
          <a:p>
            <a:pPr algn="r"/>
            <a:r>
              <a:rPr lang="en-US" sz="2400" b="1" dirty="0" smtClean="0"/>
              <a:t>False Rejects</a:t>
            </a:r>
            <a:endParaRPr lang="en-US" sz="2400" b="1" dirty="0"/>
          </a:p>
        </p:txBody>
      </p:sp>
      <p:sp>
        <p:nvSpPr>
          <p:cNvPr id="20" name="TextBox 19"/>
          <p:cNvSpPr txBox="1"/>
          <p:nvPr/>
        </p:nvSpPr>
        <p:spPr>
          <a:xfrm>
            <a:off x="4497030" y="6079613"/>
            <a:ext cx="4494570" cy="461665"/>
          </a:xfrm>
          <a:prstGeom prst="rect">
            <a:avLst/>
          </a:prstGeom>
          <a:noFill/>
        </p:spPr>
        <p:txBody>
          <a:bodyPr wrap="square" rtlCol="0">
            <a:spAutoFit/>
          </a:bodyPr>
          <a:lstStyle/>
          <a:p>
            <a:r>
              <a:rPr lang="en-US" sz="2400" b="1" dirty="0" smtClean="0"/>
              <a:t>SD assigned</a:t>
            </a:r>
            <a:endParaRPr lang="en-US" sz="2400" b="1" dirty="0"/>
          </a:p>
        </p:txBody>
      </p:sp>
      <p:sp>
        <p:nvSpPr>
          <p:cNvPr id="21" name="Left-Right Arrow 20"/>
          <p:cNvSpPr/>
          <p:nvPr/>
        </p:nvSpPr>
        <p:spPr>
          <a:xfrm>
            <a:off x="3631788" y="6127729"/>
            <a:ext cx="460887"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074" y="4780697"/>
            <a:ext cx="20970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14</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88001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15" grpId="0" animBg="1"/>
      <p:bldP spid="16" grpId="0" animBg="1"/>
      <p:bldP spid="17" grpId="0"/>
      <p:bldP spid="18" grpId="0"/>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C3FB6A-46D7-4291-956D-AD46061DF589}" type="slidenum">
              <a:rPr lang="en-US" smtClean="0">
                <a:solidFill>
                  <a:schemeClr val="bg1"/>
                </a:solidFill>
              </a:rPr>
              <a:pPr/>
              <a:t>15</a:t>
            </a:fld>
            <a:endParaRPr lang="en-US" dirty="0">
              <a:solidFill>
                <a:schemeClr val="bg1"/>
              </a:solidFill>
            </a:endParaRPr>
          </a:p>
        </p:txBody>
      </p:sp>
      <p:sp>
        <p:nvSpPr>
          <p:cNvPr id="2" name="Title 1"/>
          <p:cNvSpPr>
            <a:spLocks noGrp="1"/>
          </p:cNvSpPr>
          <p:nvPr>
            <p:ph type="title" idx="4294967295"/>
          </p:nvPr>
        </p:nvSpPr>
        <p:spPr>
          <a:xfrm>
            <a:off x="0" y="0"/>
            <a:ext cx="9067800" cy="855663"/>
          </a:xfrm>
        </p:spPr>
        <p:txBody>
          <a:bodyPr>
            <a:normAutofit/>
          </a:bodyPr>
          <a:lstStyle/>
          <a:p>
            <a:r>
              <a:rPr lang="en-US" dirty="0">
                <a:solidFill>
                  <a:schemeClr val="tx1"/>
                </a:solidFill>
                <a:latin typeface="Impact" pitchFamily="34" charset="0"/>
              </a:rPr>
              <a:t>F</a:t>
            </a:r>
            <a:r>
              <a:rPr lang="en-US" dirty="0" smtClean="0">
                <a:solidFill>
                  <a:schemeClr val="tx1"/>
                </a:solidFill>
                <a:latin typeface="Impact" pitchFamily="34" charset="0"/>
              </a:rPr>
              <a:t>or Each QC Data Point We Need to Decide…</a:t>
            </a:r>
            <a:endParaRPr lang="en-US" dirty="0">
              <a:solidFill>
                <a:schemeClr val="tx1"/>
              </a:solidFill>
              <a:latin typeface="Impact" pitchFamily="34" charset="0"/>
            </a:endParaRPr>
          </a:p>
        </p:txBody>
      </p:sp>
      <p:cxnSp>
        <p:nvCxnSpPr>
          <p:cNvPr id="7" name="Straight Connector 6"/>
          <p:cNvCxnSpPr/>
          <p:nvPr/>
        </p:nvCxnSpPr>
        <p:spPr>
          <a:xfrm>
            <a:off x="4572000" y="1676400"/>
            <a:ext cx="0" cy="518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14400" y="39624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929870"/>
            <a:ext cx="2895600" cy="461665"/>
          </a:xfrm>
          <a:prstGeom prst="rect">
            <a:avLst/>
          </a:prstGeom>
          <a:noFill/>
        </p:spPr>
        <p:txBody>
          <a:bodyPr wrap="square" rtlCol="0">
            <a:spAutoFit/>
          </a:bodyPr>
          <a:lstStyle/>
          <a:p>
            <a:r>
              <a:rPr lang="en-US" sz="2400" b="1" dirty="0" smtClean="0"/>
              <a:t>SYSTEM IS STABLE</a:t>
            </a:r>
            <a:endParaRPr lang="en-US" sz="2400" b="1" dirty="0"/>
          </a:p>
        </p:txBody>
      </p:sp>
      <p:sp>
        <p:nvSpPr>
          <p:cNvPr id="14" name="TextBox 13"/>
          <p:cNvSpPr txBox="1"/>
          <p:nvPr/>
        </p:nvSpPr>
        <p:spPr>
          <a:xfrm>
            <a:off x="5029200" y="838200"/>
            <a:ext cx="4114800" cy="707886"/>
          </a:xfrm>
          <a:prstGeom prst="rect">
            <a:avLst/>
          </a:prstGeom>
          <a:noFill/>
        </p:spPr>
        <p:txBody>
          <a:bodyPr wrap="square" rtlCol="0">
            <a:spAutoFit/>
          </a:bodyPr>
          <a:lstStyle/>
          <a:p>
            <a:r>
              <a:rPr lang="en-US" sz="2000" b="1" dirty="0" smtClean="0"/>
              <a:t>SYSTEM IS UNSTABLE – SIGNIFICANT CHANGE</a:t>
            </a:r>
            <a:endParaRPr lang="en-US" sz="2000" b="1" dirty="0"/>
          </a:p>
        </p:txBody>
      </p:sp>
      <p:sp>
        <p:nvSpPr>
          <p:cNvPr id="15" name="TextBox 14"/>
          <p:cNvSpPr txBox="1"/>
          <p:nvPr/>
        </p:nvSpPr>
        <p:spPr>
          <a:xfrm>
            <a:off x="337792" y="2003494"/>
            <a:ext cx="1460090" cy="584775"/>
          </a:xfrm>
          <a:prstGeom prst="rect">
            <a:avLst/>
          </a:prstGeom>
          <a:noFill/>
        </p:spPr>
        <p:txBody>
          <a:bodyPr wrap="square" rtlCol="0">
            <a:spAutoFit/>
          </a:bodyPr>
          <a:lstStyle/>
          <a:p>
            <a:r>
              <a:rPr lang="en-US" sz="1600" b="1" dirty="0" smtClean="0"/>
              <a:t>NO RULE VIOLATION</a:t>
            </a:r>
            <a:endParaRPr lang="en-US" sz="1600" b="1" dirty="0"/>
          </a:p>
        </p:txBody>
      </p:sp>
      <p:sp>
        <p:nvSpPr>
          <p:cNvPr id="16" name="TextBox 15"/>
          <p:cNvSpPr txBox="1"/>
          <p:nvPr/>
        </p:nvSpPr>
        <p:spPr>
          <a:xfrm>
            <a:off x="360964" y="4269001"/>
            <a:ext cx="1335897" cy="954107"/>
          </a:xfrm>
          <a:prstGeom prst="rect">
            <a:avLst/>
          </a:prstGeom>
          <a:noFill/>
        </p:spPr>
        <p:txBody>
          <a:bodyPr wrap="square" rtlCol="0">
            <a:spAutoFit/>
          </a:bodyPr>
          <a:lstStyle/>
          <a:p>
            <a:r>
              <a:rPr lang="en-US" sz="1400" b="1" dirty="0" smtClean="0"/>
              <a:t>RULE VIOLATION</a:t>
            </a:r>
          </a:p>
          <a:p>
            <a:r>
              <a:rPr lang="en-US" sz="1400" b="1" dirty="0" smtClean="0"/>
              <a:t>OCCURRED ON L-J CHART</a:t>
            </a:r>
            <a:endParaRPr lang="en-US" sz="1400" b="1" dirty="0"/>
          </a:p>
        </p:txBody>
      </p:sp>
      <p:pic>
        <p:nvPicPr>
          <p:cNvPr id="9218" name="Picture 2" descr="C:\Users\Anna\AppData\Local\Microsoft\Windows\Temporary Internet Files\Content.IE5\MKTFI28O\MC9004338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456" y="1766968"/>
            <a:ext cx="1628719" cy="135723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Anna\AppData\Local\Microsoft\Windows\Temporary Internet Files\Content.IE5\MKTFI28O\MC9004338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835" y="4119238"/>
            <a:ext cx="1597191" cy="13310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Anna\AppData\Local\Microsoft\Windows\Temporary Internet Files\Content.IE5\MKTFI28O\MC9004338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977" y="1803098"/>
            <a:ext cx="1527700" cy="1321101"/>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Anna\AppData\Local\Microsoft\Windows\Temporary Internet Files\Content.IE5\MKTFI28O\MC9004344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5760" y="4262214"/>
            <a:ext cx="1735916" cy="11327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4800" y="3048000"/>
            <a:ext cx="4267200" cy="954107"/>
          </a:xfrm>
          <a:prstGeom prst="rect">
            <a:avLst/>
          </a:prstGeom>
          <a:noFill/>
        </p:spPr>
        <p:txBody>
          <a:bodyPr wrap="square" rtlCol="0">
            <a:spAutoFit/>
          </a:bodyPr>
          <a:lstStyle/>
          <a:p>
            <a:pPr algn="ctr"/>
            <a:r>
              <a:rPr lang="en-US" sz="2000" b="1" dirty="0" smtClean="0"/>
              <a:t>True Accept </a:t>
            </a:r>
            <a:r>
              <a:rPr lang="en-US" dirty="0" smtClean="0"/>
              <a:t>– system is stable and no QC rule violations occurred - report patients</a:t>
            </a:r>
            <a:endParaRPr lang="en-US" dirty="0"/>
          </a:p>
        </p:txBody>
      </p:sp>
      <p:sp>
        <p:nvSpPr>
          <p:cNvPr id="25" name="TextBox 24"/>
          <p:cNvSpPr txBox="1"/>
          <p:nvPr/>
        </p:nvSpPr>
        <p:spPr>
          <a:xfrm>
            <a:off x="4729316" y="3051095"/>
            <a:ext cx="4267200" cy="954107"/>
          </a:xfrm>
          <a:prstGeom prst="rect">
            <a:avLst/>
          </a:prstGeom>
          <a:noFill/>
        </p:spPr>
        <p:txBody>
          <a:bodyPr wrap="square" rtlCol="0">
            <a:spAutoFit/>
          </a:bodyPr>
          <a:lstStyle/>
          <a:p>
            <a:pPr algn="ctr"/>
            <a:r>
              <a:rPr lang="en-US" sz="2000" b="1" dirty="0" smtClean="0"/>
              <a:t>False Accept </a:t>
            </a:r>
            <a:r>
              <a:rPr lang="en-US" dirty="0" smtClean="0"/>
              <a:t>– system is unstable and no QC rule violations occurred –wrong results may be reported</a:t>
            </a:r>
            <a:endParaRPr lang="en-US" dirty="0"/>
          </a:p>
        </p:txBody>
      </p:sp>
      <p:sp>
        <p:nvSpPr>
          <p:cNvPr id="26" name="TextBox 25"/>
          <p:cNvSpPr txBox="1"/>
          <p:nvPr/>
        </p:nvSpPr>
        <p:spPr>
          <a:xfrm>
            <a:off x="0" y="5495811"/>
            <a:ext cx="4767723" cy="954107"/>
          </a:xfrm>
          <a:prstGeom prst="rect">
            <a:avLst/>
          </a:prstGeom>
          <a:noFill/>
        </p:spPr>
        <p:txBody>
          <a:bodyPr wrap="square" rtlCol="0">
            <a:spAutoFit/>
          </a:bodyPr>
          <a:lstStyle/>
          <a:p>
            <a:pPr algn="ctr"/>
            <a:r>
              <a:rPr lang="en-US" sz="2000" b="1" dirty="0" smtClean="0"/>
              <a:t>False Reject</a:t>
            </a:r>
            <a:r>
              <a:rPr lang="en-US" dirty="0" smtClean="0"/>
              <a:t>– system is stable and a QC rule violation occurred due to inherent randomness- waste of time, effort, and</a:t>
            </a:r>
            <a:endParaRPr lang="en-US" dirty="0"/>
          </a:p>
        </p:txBody>
      </p:sp>
      <p:sp>
        <p:nvSpPr>
          <p:cNvPr id="27" name="TextBox 26"/>
          <p:cNvSpPr txBox="1"/>
          <p:nvPr/>
        </p:nvSpPr>
        <p:spPr>
          <a:xfrm>
            <a:off x="4800600" y="5450297"/>
            <a:ext cx="4267200" cy="954107"/>
          </a:xfrm>
          <a:prstGeom prst="rect">
            <a:avLst/>
          </a:prstGeom>
          <a:noFill/>
        </p:spPr>
        <p:txBody>
          <a:bodyPr wrap="square" rtlCol="0">
            <a:spAutoFit/>
          </a:bodyPr>
          <a:lstStyle/>
          <a:p>
            <a:pPr algn="ctr"/>
            <a:r>
              <a:rPr lang="en-US" sz="2000" b="1" dirty="0" smtClean="0"/>
              <a:t>True Reject </a:t>
            </a:r>
            <a:r>
              <a:rPr lang="en-US" dirty="0" smtClean="0"/>
              <a:t>– system is unstable and a QC rule violation occurred – begin investigation and troubleshooting</a:t>
            </a:r>
            <a:endParaRPr lang="en-US" dirty="0"/>
          </a:p>
        </p:txBody>
      </p:sp>
      <p:sp>
        <p:nvSpPr>
          <p:cNvPr id="76802" name="AutoShape 2" descr="Image result for IN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4" name="Picture 4" descr="C:\Users\SARAHSUDEENA\Desktop\main-thumb-t-23339-200-kBurgZds69ENI6KUuP5h7SyUeocwbn8T.jpeg"/>
          <p:cNvPicPr>
            <a:picLocks noChangeAspect="1" noChangeArrowheads="1"/>
          </p:cNvPicPr>
          <p:nvPr/>
        </p:nvPicPr>
        <p:blipFill>
          <a:blip r:embed="rId5" cstate="print">
            <a:duotone>
              <a:prstClr val="black"/>
              <a:schemeClr val="accent1">
                <a:tint val="45000"/>
                <a:satMod val="400000"/>
              </a:schemeClr>
            </a:duotone>
            <a:lum bright="7000" contrast="-26000"/>
          </a:blip>
          <a:srcRect/>
          <a:stretch>
            <a:fillRect/>
          </a:stretch>
        </p:blipFill>
        <p:spPr bwMode="auto">
          <a:xfrm>
            <a:off x="3795313" y="6096001"/>
            <a:ext cx="304800" cy="304800"/>
          </a:xfrm>
          <a:prstGeom prst="rect">
            <a:avLst/>
          </a:prstGeom>
          <a:solidFill>
            <a:schemeClr val="accent1"/>
          </a:solidFill>
        </p:spPr>
      </p:pic>
    </p:spTree>
    <p:extLst>
      <p:ext uri="{BB962C8B-B14F-4D97-AF65-F5344CB8AC3E}">
        <p14:creationId xmlns:p14="http://schemas.microsoft.com/office/powerpoint/2010/main" val="50665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08125" y="287338"/>
            <a:ext cx="6492875" cy="3217862"/>
          </a:xfrm>
        </p:spPr>
        <p:txBody>
          <a:bodyPr>
            <a:normAutofit/>
          </a:bodyPr>
          <a:lstStyle/>
          <a:p>
            <a:pPr algn="ctr"/>
            <a:r>
              <a:rPr lang="en-IN" sz="7200" dirty="0" smtClean="0">
                <a:solidFill>
                  <a:srgbClr val="FF0000"/>
                </a:solidFill>
                <a:latin typeface="Blackadder ITC" pitchFamily="82" charset="0"/>
              </a:rPr>
              <a:t>Quiz Time!!!</a:t>
            </a:r>
            <a:endParaRPr lang="en-IN" sz="7200" dirty="0">
              <a:solidFill>
                <a:srgbClr val="FF0000"/>
              </a:solidFill>
              <a:latin typeface="Blackadder ITC" pitchFamily="82" charset="0"/>
            </a:endParaRPr>
          </a:p>
        </p:txBody>
      </p:sp>
    </p:spTree>
    <p:extLst>
      <p:ext uri="{BB962C8B-B14F-4D97-AF65-F5344CB8AC3E}">
        <p14:creationId xmlns:p14="http://schemas.microsoft.com/office/powerpoint/2010/main" val="2534192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17</a:t>
            </a:fld>
            <a:endParaRPr lang="en-US" sz="1400" b="1" dirty="0">
              <a:solidFill>
                <a:schemeClr val="tx1"/>
              </a:solidFill>
              <a:latin typeface="Arial Black" panose="020B0A04020102020204" pitchFamily="34" charset="0"/>
            </a:endParaRPr>
          </a:p>
        </p:txBody>
      </p:sp>
      <p:sp>
        <p:nvSpPr>
          <p:cNvPr id="30723" name="Text Placeholder 2"/>
          <p:cNvSpPr>
            <a:spLocks noGrp="1"/>
          </p:cNvSpPr>
          <p:nvPr>
            <p:ph type="body" idx="4294967295"/>
          </p:nvPr>
        </p:nvSpPr>
        <p:spPr>
          <a:xfrm>
            <a:off x="0" y="5181600"/>
            <a:ext cx="7772400" cy="1055688"/>
          </a:xfrm>
        </p:spPr>
        <p:txBody>
          <a:bodyPr>
            <a:normAutofit/>
          </a:bodyPr>
          <a:lstStyle/>
          <a:p>
            <a:r>
              <a:rPr lang="en-US" sz="2800" dirty="0" smtClean="0">
                <a:ea typeface="ＭＳ Ｐゴシック" pitchFamily="-111" charset="-128"/>
              </a:rPr>
              <a:t>Pitfalls encountered when assigned values that do not reflect current observed values on our charts</a:t>
            </a:r>
          </a:p>
        </p:txBody>
      </p:sp>
      <p:sp>
        <p:nvSpPr>
          <p:cNvPr id="30722" name="Title 1"/>
          <p:cNvSpPr>
            <a:spLocks noGrp="1"/>
          </p:cNvSpPr>
          <p:nvPr>
            <p:ph type="title" idx="4294967295"/>
          </p:nvPr>
        </p:nvSpPr>
        <p:spPr>
          <a:xfrm>
            <a:off x="457200" y="228600"/>
            <a:ext cx="8686800" cy="762000"/>
          </a:xfrm>
        </p:spPr>
        <p:txBody>
          <a:bodyPr>
            <a:noAutofit/>
          </a:bodyPr>
          <a:lstStyle/>
          <a:p>
            <a:r>
              <a:rPr lang="en-US" sz="4800" b="1" cap="none" dirty="0" smtClean="0">
                <a:latin typeface="+mn-lt"/>
                <a:ea typeface="ＭＳ Ｐゴシック" pitchFamily="-111" charset="-128"/>
              </a:rPr>
              <a:t>  </a:t>
            </a:r>
            <a:br>
              <a:rPr lang="en-US" sz="4800" b="1" cap="none" dirty="0" smtClean="0">
                <a:latin typeface="+mn-lt"/>
                <a:ea typeface="ＭＳ Ｐゴシック" pitchFamily="-111" charset="-128"/>
              </a:rPr>
            </a:br>
            <a:r>
              <a:rPr lang="en-US" sz="4800" b="1" cap="none" dirty="0" smtClean="0">
                <a:latin typeface="+mn-lt"/>
                <a:ea typeface="ＭＳ Ｐゴシック" pitchFamily="-111" charset="-128"/>
              </a:rPr>
              <a:t>It Begins with the Right Chart</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705600" cy="3733800"/>
          </a:xfrm>
          <a:prstGeom prst="rect">
            <a:avLst/>
          </a:prstGeom>
          <a:noFill/>
          <a:ln>
            <a:noFill/>
          </a:ln>
        </p:spPr>
      </p:pic>
      <p:sp>
        <p:nvSpPr>
          <p:cNvPr id="8" name="TextBox 7"/>
          <p:cNvSpPr txBox="1"/>
          <p:nvPr/>
        </p:nvSpPr>
        <p:spPr>
          <a:xfrm>
            <a:off x="1295400" y="1447800"/>
            <a:ext cx="6553200" cy="400110"/>
          </a:xfrm>
          <a:prstGeom prst="rect">
            <a:avLst/>
          </a:prstGeom>
          <a:noFill/>
        </p:spPr>
        <p:txBody>
          <a:bodyPr wrap="square" rtlCol="0">
            <a:spAutoFit/>
          </a:bodyPr>
          <a:lstStyle/>
          <a:p>
            <a:r>
              <a:rPr lang="en-US" sz="2000" dirty="0" smtClean="0">
                <a:latin typeface="Impact" pitchFamily="34" charset="0"/>
              </a:rPr>
              <a:t>Does this look like an error to you?</a:t>
            </a:r>
            <a:endParaRPr lang="en-US" sz="2000" dirty="0">
              <a:latin typeface="Impact" pitchFamily="34" charset="0"/>
            </a:endParaRPr>
          </a:p>
        </p:txBody>
      </p:sp>
    </p:spTree>
    <p:extLst>
      <p:ext uri="{BB962C8B-B14F-4D97-AF65-F5344CB8AC3E}">
        <p14:creationId xmlns:p14="http://schemas.microsoft.com/office/powerpoint/2010/main" val="3272061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24" t="21879" r="25000" b="29886"/>
          <a:stretch/>
        </p:blipFill>
        <p:spPr bwMode="auto">
          <a:xfrm rot="5400000">
            <a:off x="1028700" y="497075"/>
            <a:ext cx="5257801" cy="56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20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42548143"/>
              </p:ext>
            </p:extLst>
          </p:nvPr>
        </p:nvGraphicFramePr>
        <p:xfrm>
          <a:off x="762000" y="685801"/>
          <a:ext cx="78486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3379210605"/>
              </p:ext>
            </p:extLst>
          </p:nvPr>
        </p:nvGraphicFramePr>
        <p:xfrm>
          <a:off x="762000" y="3352800"/>
          <a:ext cx="7848600" cy="2912269"/>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990600" y="2209800"/>
            <a:ext cx="746760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5029200"/>
            <a:ext cx="746760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64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2</a:t>
            </a:fld>
            <a:endParaRPr lang="en-US" sz="1400" b="1" dirty="0">
              <a:solidFill>
                <a:schemeClr val="tx1"/>
              </a:solidFill>
              <a:latin typeface="Arial Black" panose="020B0A04020102020204" pitchFamily="34" charset="0"/>
            </a:endParaRPr>
          </a:p>
        </p:txBody>
      </p:sp>
      <p:sp>
        <p:nvSpPr>
          <p:cNvPr id="2" name="Title 1"/>
          <p:cNvSpPr>
            <a:spLocks noGrp="1"/>
          </p:cNvSpPr>
          <p:nvPr>
            <p:ph type="title" idx="4294967295"/>
          </p:nvPr>
        </p:nvSpPr>
        <p:spPr>
          <a:xfrm>
            <a:off x="0" y="228600"/>
            <a:ext cx="8077200" cy="1143000"/>
          </a:xfrm>
        </p:spPr>
        <p:txBody>
          <a:bodyPr/>
          <a:lstStyle/>
          <a:p>
            <a:pPr algn="ctr"/>
            <a:r>
              <a:rPr lang="en-US" dirty="0" smtClean="0">
                <a:solidFill>
                  <a:schemeClr val="tx1"/>
                </a:solidFill>
                <a:latin typeface="Impact" panose="020B0806030902050204" pitchFamily="34" charset="0"/>
              </a:rPr>
              <a:t>Assigned  ≠ Observed</a:t>
            </a:r>
            <a:endParaRPr lang="en-US" dirty="0">
              <a:solidFill>
                <a:schemeClr val="tx1"/>
              </a:solidFill>
              <a:latin typeface="Impact" panose="020B0806030902050204" pitchFamily="34" charset="0"/>
            </a:endParaRPr>
          </a:p>
        </p:txBody>
      </p:sp>
      <p:pic>
        <p:nvPicPr>
          <p:cNvPr id="3" name="Picture 2" descr="C:\Users\Anna\AppData\Local\Microsoft\Windows\Temporary Internet Files\Content.IE5\00JGN5UW\MC9003001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407262" cy="1406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13350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362200"/>
            <a:ext cx="8153400" cy="3539430"/>
          </a:xfrm>
          <a:prstGeom prst="rect">
            <a:avLst/>
          </a:prstGeom>
          <a:noFill/>
        </p:spPr>
        <p:txBody>
          <a:bodyPr wrap="square" rtlCol="0">
            <a:spAutoFit/>
          </a:bodyPr>
          <a:lstStyle/>
          <a:p>
            <a:r>
              <a:rPr lang="en-US" sz="3200" dirty="0" smtClean="0"/>
              <a:t>“Theoretically, laboratory QC is easy.  Simply calculate the mean and SD for a set of data and use one or more QC  rules to warn when data fall outside the acceptable range.  Unfortunately, many pitfalls exist that may lead to incorrect conclusion about method performance.”</a:t>
            </a:r>
            <a:endParaRPr lang="en-US" sz="3200" dirty="0"/>
          </a:p>
        </p:txBody>
      </p:sp>
      <p:sp>
        <p:nvSpPr>
          <p:cNvPr id="5" name="TextBox 4"/>
          <p:cNvSpPr txBox="1"/>
          <p:nvPr/>
        </p:nvSpPr>
        <p:spPr>
          <a:xfrm>
            <a:off x="3352800" y="5715000"/>
            <a:ext cx="3733800" cy="646331"/>
          </a:xfrm>
          <a:prstGeom prst="rect">
            <a:avLst/>
          </a:prstGeom>
          <a:noFill/>
        </p:spPr>
        <p:txBody>
          <a:bodyPr wrap="square" rtlCol="0">
            <a:spAutoFit/>
          </a:bodyPr>
          <a:lstStyle/>
          <a:p>
            <a:r>
              <a:rPr lang="en-US" dirty="0" smtClean="0"/>
              <a:t>Brooks, Zoe C. </a:t>
            </a:r>
            <a:r>
              <a:rPr lang="en-US" i="1" dirty="0" smtClean="0"/>
              <a:t>Performance-Driven Quality Control</a:t>
            </a:r>
            <a:r>
              <a:rPr lang="en-US" dirty="0" smtClean="0"/>
              <a:t>, 2001, p 70.</a:t>
            </a:r>
            <a:endParaRPr lang="en-US" dirty="0"/>
          </a:p>
        </p:txBody>
      </p:sp>
    </p:spTree>
    <p:extLst>
      <p:ext uri="{BB962C8B-B14F-4D97-AF65-F5344CB8AC3E}">
        <p14:creationId xmlns:p14="http://schemas.microsoft.com/office/powerpoint/2010/main" val="862287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0710529"/>
              </p:ext>
            </p:extLst>
          </p:nvPr>
        </p:nvGraphicFramePr>
        <p:xfrm>
          <a:off x="762000" y="609600"/>
          <a:ext cx="78486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3461285661"/>
              </p:ext>
            </p:extLst>
          </p:nvPr>
        </p:nvGraphicFramePr>
        <p:xfrm>
          <a:off x="762000" y="3352800"/>
          <a:ext cx="7848600" cy="2804319"/>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1066800" y="2103581"/>
            <a:ext cx="754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4886036"/>
            <a:ext cx="7086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31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95057547"/>
              </p:ext>
            </p:extLst>
          </p:nvPr>
        </p:nvGraphicFramePr>
        <p:xfrm>
          <a:off x="762000" y="685801"/>
          <a:ext cx="78486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72766980"/>
              </p:ext>
            </p:extLst>
          </p:nvPr>
        </p:nvGraphicFramePr>
        <p:xfrm>
          <a:off x="762000" y="3429000"/>
          <a:ext cx="78486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638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22</a:t>
            </a:fld>
            <a:endParaRPr lang="en-US" sz="1400" b="1" dirty="0">
              <a:solidFill>
                <a:schemeClr val="tx1"/>
              </a:solidFill>
              <a:latin typeface="Arial Black" panose="020B0A04020102020204" pitchFamily="34" charset="0"/>
            </a:endParaRPr>
          </a:p>
        </p:txBody>
      </p:sp>
      <p:sp>
        <p:nvSpPr>
          <p:cNvPr id="2" name="Title 1"/>
          <p:cNvSpPr>
            <a:spLocks noGrp="1"/>
          </p:cNvSpPr>
          <p:nvPr>
            <p:ph type="title" idx="4294967295"/>
          </p:nvPr>
        </p:nvSpPr>
        <p:spPr>
          <a:xfrm>
            <a:off x="373553" y="-365939"/>
            <a:ext cx="7543800" cy="1449387"/>
          </a:xfrm>
        </p:spPr>
        <p:txBody>
          <a:bodyPr>
            <a:normAutofit/>
          </a:bodyPr>
          <a:lstStyle/>
          <a:p>
            <a:r>
              <a:rPr lang="en-US" dirty="0" smtClean="0">
                <a:solidFill>
                  <a:schemeClr val="tx1"/>
                </a:solidFill>
                <a:latin typeface="Impact" pitchFamily="34" charset="0"/>
              </a:rPr>
              <a:t>Assigned vs. Observed – What is the difference?</a:t>
            </a:r>
            <a:endParaRPr lang="en-US" dirty="0">
              <a:solidFill>
                <a:schemeClr val="tx1"/>
              </a:solidFill>
              <a:latin typeface="Impact" pitchFamily="34" charset="0"/>
            </a:endParaRPr>
          </a:p>
        </p:txBody>
      </p:sp>
      <p:pic>
        <p:nvPicPr>
          <p:cNvPr id="1026" name="Picture 2" descr="C:\Users\Anna\AppData\Local\Microsoft\Windows\Temporary Internet Files\Content.IE5\00JGN5UW\MC9003001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66800"/>
            <a:ext cx="1407262" cy="14060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na\AppData\Local\Microsoft\Windows\Temporary Internet Files\Content.IE5\7UO3NZUC\MC9000603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066800"/>
            <a:ext cx="1339596"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2265654"/>
            <a:ext cx="3429000" cy="800219"/>
          </a:xfrm>
          <a:prstGeom prst="rect">
            <a:avLst/>
          </a:prstGeom>
          <a:noFill/>
        </p:spPr>
        <p:txBody>
          <a:bodyPr wrap="square" rtlCol="0">
            <a:spAutoFit/>
          </a:bodyPr>
          <a:lstStyle/>
          <a:p>
            <a:r>
              <a:rPr lang="en-US" sz="2800" b="1" dirty="0" smtClean="0"/>
              <a:t>Mean </a:t>
            </a:r>
            <a:r>
              <a:rPr lang="en-US" sz="2800" b="1" baseline="-25000" dirty="0" smtClean="0"/>
              <a:t>assign </a:t>
            </a:r>
            <a:r>
              <a:rPr lang="en-US" sz="2800" b="1" dirty="0" smtClean="0"/>
              <a:t>  SD </a:t>
            </a:r>
            <a:r>
              <a:rPr lang="en-US" sz="2800" b="1" baseline="-25000" dirty="0" smtClean="0"/>
              <a:t>assign</a:t>
            </a:r>
          </a:p>
          <a:p>
            <a:endParaRPr lang="en-US" dirty="0"/>
          </a:p>
        </p:txBody>
      </p:sp>
      <p:sp>
        <p:nvSpPr>
          <p:cNvPr id="4" name="TextBox 3"/>
          <p:cNvSpPr txBox="1"/>
          <p:nvPr/>
        </p:nvSpPr>
        <p:spPr>
          <a:xfrm>
            <a:off x="5010149" y="2197510"/>
            <a:ext cx="3733800" cy="523220"/>
          </a:xfrm>
          <a:prstGeom prst="rect">
            <a:avLst/>
          </a:prstGeom>
          <a:noFill/>
        </p:spPr>
        <p:txBody>
          <a:bodyPr wrap="square" rtlCol="0">
            <a:spAutoFit/>
          </a:bodyPr>
          <a:lstStyle/>
          <a:p>
            <a:r>
              <a:rPr lang="en-US" sz="2800" b="1" dirty="0"/>
              <a:t>Mean </a:t>
            </a:r>
            <a:r>
              <a:rPr lang="en-US" sz="2800" b="1" baseline="-25000" dirty="0" smtClean="0"/>
              <a:t>observed</a:t>
            </a:r>
            <a:r>
              <a:rPr lang="en-US" sz="2800" b="1" dirty="0" smtClean="0"/>
              <a:t>  SD </a:t>
            </a:r>
            <a:r>
              <a:rPr lang="en-US" sz="2800" b="1" baseline="-25000" dirty="0"/>
              <a:t>observed</a:t>
            </a:r>
          </a:p>
        </p:txBody>
      </p:sp>
      <p:sp>
        <p:nvSpPr>
          <p:cNvPr id="6" name="TextBox 5"/>
          <p:cNvSpPr txBox="1"/>
          <p:nvPr/>
        </p:nvSpPr>
        <p:spPr>
          <a:xfrm>
            <a:off x="154245" y="2879255"/>
            <a:ext cx="4855904" cy="3077766"/>
          </a:xfrm>
          <a:prstGeom prst="rect">
            <a:avLst/>
          </a:prstGeom>
          <a:noFill/>
        </p:spPr>
        <p:txBody>
          <a:bodyPr wrap="square" rtlCol="0">
            <a:spAutoFit/>
          </a:bodyPr>
          <a:lstStyle/>
          <a:p>
            <a:pPr marL="280988" indent="-280988">
              <a:buFont typeface="Arial" pitchFamily="34" charset="0"/>
              <a:buChar char="•"/>
            </a:pPr>
            <a:r>
              <a:rPr lang="en-US" sz="2400" dirty="0"/>
              <a:t>May or may not be based on </a:t>
            </a:r>
            <a:r>
              <a:rPr lang="en-US" sz="2400" dirty="0" smtClean="0"/>
              <a:t>fact</a:t>
            </a:r>
          </a:p>
          <a:p>
            <a:pPr marL="280988" indent="-280988">
              <a:buFont typeface="Arial" pitchFamily="34" charset="0"/>
              <a:buChar char="•"/>
            </a:pPr>
            <a:r>
              <a:rPr lang="en-US" sz="2400" dirty="0" smtClean="0"/>
              <a:t>Values applied to the L-J Chart</a:t>
            </a:r>
          </a:p>
          <a:p>
            <a:pPr marL="280988" indent="-280988">
              <a:buFont typeface="Arial" pitchFamily="34" charset="0"/>
              <a:buChar char="•"/>
            </a:pPr>
            <a:r>
              <a:rPr lang="en-US" sz="2400" dirty="0" smtClean="0"/>
              <a:t>Sources often chosen other than currently observed performance include:</a:t>
            </a:r>
          </a:p>
          <a:p>
            <a:pPr lvl="1" indent="-220663">
              <a:buFont typeface="Arial" pitchFamily="34" charset="0"/>
              <a:buChar char="•"/>
              <a:tabLst>
                <a:tab pos="457200" algn="l"/>
              </a:tabLst>
            </a:pPr>
            <a:r>
              <a:rPr lang="en-US" sz="2400" dirty="0" smtClean="0"/>
              <a:t>Past data points before a change</a:t>
            </a:r>
          </a:p>
          <a:p>
            <a:pPr lvl="1" indent="-220663">
              <a:buFont typeface="Arial" pitchFamily="34" charset="0"/>
              <a:buChar char="•"/>
              <a:tabLst>
                <a:tab pos="457200" algn="l"/>
              </a:tabLst>
            </a:pPr>
            <a:r>
              <a:rPr lang="en-US" sz="2400" dirty="0" smtClean="0"/>
              <a:t>Cumulative values</a:t>
            </a:r>
          </a:p>
          <a:p>
            <a:pPr lvl="1" indent="-220663">
              <a:buFont typeface="Arial" pitchFamily="34" charset="0"/>
              <a:buChar char="•"/>
              <a:tabLst>
                <a:tab pos="457200" algn="l"/>
              </a:tabLst>
            </a:pPr>
            <a:r>
              <a:rPr lang="en-US" sz="2400" dirty="0" smtClean="0"/>
              <a:t>Package insert </a:t>
            </a:r>
            <a:r>
              <a:rPr lang="en-US" sz="2600" dirty="0" smtClean="0"/>
              <a:t>values</a:t>
            </a:r>
            <a:endParaRPr lang="en-US" sz="2600" dirty="0"/>
          </a:p>
        </p:txBody>
      </p:sp>
      <p:sp>
        <p:nvSpPr>
          <p:cNvPr id="7" name="TextBox 6"/>
          <p:cNvSpPr txBox="1"/>
          <p:nvPr/>
        </p:nvSpPr>
        <p:spPr>
          <a:xfrm>
            <a:off x="5181600" y="2875561"/>
            <a:ext cx="3962400" cy="3108543"/>
          </a:xfrm>
          <a:prstGeom prst="rect">
            <a:avLst/>
          </a:prstGeom>
          <a:noFill/>
        </p:spPr>
        <p:txBody>
          <a:bodyPr wrap="square" rtlCol="0">
            <a:spAutoFit/>
          </a:bodyPr>
          <a:lstStyle/>
          <a:p>
            <a:pPr marL="285750" indent="-285750">
              <a:buFont typeface="Arial" pitchFamily="34" charset="0"/>
              <a:buChar char="•"/>
            </a:pPr>
            <a:r>
              <a:rPr lang="en-US" sz="2400" dirty="0" smtClean="0"/>
              <a:t>Mathematically calculated using data points (facts)</a:t>
            </a:r>
          </a:p>
          <a:p>
            <a:pPr marL="285750" indent="-285750">
              <a:buFont typeface="Arial" pitchFamily="34" charset="0"/>
              <a:buChar char="•"/>
            </a:pPr>
            <a:r>
              <a:rPr lang="en-US" sz="2400" dirty="0" smtClean="0"/>
              <a:t>Answers WHERE WE ARE in terms of accuracy and precision of the method</a:t>
            </a:r>
          </a:p>
          <a:p>
            <a:pPr marL="285750" indent="-285750">
              <a:buFont typeface="Arial" pitchFamily="34" charset="0"/>
              <a:buChar char="•"/>
            </a:pPr>
            <a:r>
              <a:rPr lang="en-US" sz="2400" dirty="0" smtClean="0"/>
              <a:t>Specific to your method’s performance</a:t>
            </a:r>
          </a:p>
          <a:p>
            <a:endParaRPr lang="en-US" sz="2800" dirty="0"/>
          </a:p>
        </p:txBody>
      </p:sp>
    </p:spTree>
    <p:extLst>
      <p:ext uri="{BB962C8B-B14F-4D97-AF65-F5344CB8AC3E}">
        <p14:creationId xmlns:p14="http://schemas.microsoft.com/office/powerpoint/2010/main" val="1616059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23</a:t>
            </a:fld>
            <a:endParaRPr lang="en-US" sz="1400" b="1" dirty="0">
              <a:solidFill>
                <a:schemeClr val="tx1"/>
              </a:solidFill>
              <a:latin typeface="Arial Black" panose="020B0A04020102020204" pitchFamily="34" charset="0"/>
            </a:endParaRPr>
          </a:p>
        </p:txBody>
      </p:sp>
      <p:sp>
        <p:nvSpPr>
          <p:cNvPr id="2" name="Title 1"/>
          <p:cNvSpPr>
            <a:spLocks noGrp="1"/>
          </p:cNvSpPr>
          <p:nvPr>
            <p:ph type="title" idx="4294967295"/>
          </p:nvPr>
        </p:nvSpPr>
        <p:spPr>
          <a:xfrm>
            <a:off x="284538" y="-96589"/>
            <a:ext cx="8153400" cy="1050925"/>
          </a:xfrm>
        </p:spPr>
        <p:txBody>
          <a:bodyPr>
            <a:noAutofit/>
          </a:bodyPr>
          <a:lstStyle/>
          <a:p>
            <a:r>
              <a:rPr lang="en-US" dirty="0" smtClean="0">
                <a:solidFill>
                  <a:schemeClr val="tx1"/>
                </a:solidFill>
                <a:latin typeface="Impact" pitchFamily="34" charset="0"/>
              </a:rPr>
              <a:t>When Do You Create a New LJ Chart?</a:t>
            </a:r>
            <a:endParaRPr lang="en-US" dirty="0">
              <a:solidFill>
                <a:schemeClr val="tx1"/>
              </a:solidFill>
              <a:latin typeface="Impact" pitchFamily="34" charset="0"/>
            </a:endParaRPr>
          </a:p>
        </p:txBody>
      </p:sp>
      <p:sp>
        <p:nvSpPr>
          <p:cNvPr id="3" name="Content Placeholder 2"/>
          <p:cNvSpPr>
            <a:spLocks noGrp="1"/>
          </p:cNvSpPr>
          <p:nvPr>
            <p:ph idx="4294967295"/>
          </p:nvPr>
        </p:nvSpPr>
        <p:spPr>
          <a:xfrm>
            <a:off x="228600" y="1154361"/>
            <a:ext cx="8497512" cy="5105400"/>
          </a:xfrm>
        </p:spPr>
        <p:txBody>
          <a:bodyPr>
            <a:normAutofit/>
          </a:bodyPr>
          <a:lstStyle/>
          <a:p>
            <a:pPr>
              <a:buFont typeface="Wingdings" panose="05000000000000000000" pitchFamily="2" charset="2"/>
              <a:buChar char="q"/>
            </a:pPr>
            <a:r>
              <a:rPr lang="en-US" sz="3200" dirty="0" smtClean="0">
                <a:solidFill>
                  <a:schemeClr val="tx1"/>
                </a:solidFill>
              </a:rPr>
              <a:t> </a:t>
            </a:r>
            <a:r>
              <a:rPr lang="en-US" sz="2800" dirty="0" smtClean="0">
                <a:solidFill>
                  <a:schemeClr val="tx1"/>
                </a:solidFill>
              </a:rPr>
              <a:t>Lot changes </a:t>
            </a:r>
          </a:p>
          <a:p>
            <a:pPr lvl="1">
              <a:buFont typeface="Courier New" panose="02070309020205020404" pitchFamily="49" charset="0"/>
              <a:buChar char="o"/>
            </a:pPr>
            <a:r>
              <a:rPr lang="en-US" sz="2800" dirty="0">
                <a:solidFill>
                  <a:schemeClr val="tx1"/>
                </a:solidFill>
              </a:rPr>
              <a:t>C</a:t>
            </a:r>
            <a:r>
              <a:rPr lang="en-US" sz="2800" dirty="0" smtClean="0">
                <a:solidFill>
                  <a:schemeClr val="tx1"/>
                </a:solidFill>
              </a:rPr>
              <a:t>ontrols (parallel testing)</a:t>
            </a:r>
          </a:p>
          <a:p>
            <a:pPr lvl="1">
              <a:buFont typeface="Courier New" panose="02070309020205020404" pitchFamily="49" charset="0"/>
              <a:buChar char="o"/>
            </a:pPr>
            <a:r>
              <a:rPr lang="en-US" sz="2800" dirty="0" smtClean="0">
                <a:solidFill>
                  <a:schemeClr val="tx1"/>
                </a:solidFill>
              </a:rPr>
              <a:t>Reagents</a:t>
            </a:r>
          </a:p>
          <a:p>
            <a:pPr lvl="1">
              <a:buFont typeface="Courier New" panose="02070309020205020404" pitchFamily="49" charset="0"/>
              <a:buChar char="o"/>
            </a:pPr>
            <a:r>
              <a:rPr lang="en-US" sz="2800" dirty="0" smtClean="0">
                <a:solidFill>
                  <a:schemeClr val="tx1"/>
                </a:solidFill>
              </a:rPr>
              <a:t>Reference solutions </a:t>
            </a:r>
            <a:endParaRPr lang="en-US" sz="2800" dirty="0">
              <a:solidFill>
                <a:schemeClr val="tx1"/>
              </a:solidFill>
            </a:endParaRPr>
          </a:p>
          <a:p>
            <a:pPr>
              <a:buFont typeface="Wingdings" panose="05000000000000000000" pitchFamily="2" charset="2"/>
              <a:buChar char="q"/>
            </a:pPr>
            <a:r>
              <a:rPr lang="en-US" sz="2800" smtClean="0">
                <a:solidFill>
                  <a:schemeClr val="tx1"/>
                </a:solidFill>
              </a:rPr>
              <a:t>Major </a:t>
            </a:r>
            <a:r>
              <a:rPr lang="en-US" sz="2800" dirty="0" smtClean="0">
                <a:solidFill>
                  <a:schemeClr val="tx1"/>
                </a:solidFill>
              </a:rPr>
              <a:t>component changed on the instrument</a:t>
            </a:r>
          </a:p>
          <a:p>
            <a:pPr>
              <a:buFont typeface="Wingdings" panose="05000000000000000000" pitchFamily="2" charset="2"/>
              <a:buChar char="q"/>
            </a:pPr>
            <a:r>
              <a:rPr lang="en-US" sz="2800" dirty="0" smtClean="0">
                <a:solidFill>
                  <a:schemeClr val="tx1"/>
                </a:solidFill>
              </a:rPr>
              <a:t>Change in the testing process, usually manufacturer-directed.</a:t>
            </a:r>
            <a:endParaRPr lang="en-US" sz="2800" dirty="0">
              <a:solidFill>
                <a:schemeClr val="tx1"/>
              </a:solidFill>
            </a:endParaRPr>
          </a:p>
        </p:txBody>
      </p:sp>
    </p:spTree>
    <p:extLst>
      <p:ext uri="{BB962C8B-B14F-4D97-AF65-F5344CB8AC3E}">
        <p14:creationId xmlns:p14="http://schemas.microsoft.com/office/powerpoint/2010/main" val="1864698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447800"/>
            <a:ext cx="7543800" cy="1449387"/>
          </a:xfrm>
        </p:spPr>
        <p:txBody>
          <a:bodyPr>
            <a:normAutofit/>
          </a:bodyPr>
          <a:lstStyle/>
          <a:p>
            <a:r>
              <a:rPr lang="en-US" sz="8800" b="1" dirty="0" smtClean="0">
                <a:solidFill>
                  <a:schemeClr val="tx1"/>
                </a:solidFill>
                <a:latin typeface="+mn-lt"/>
              </a:rPr>
              <a:t>Thank you</a:t>
            </a:r>
            <a:endParaRPr lang="en-US" sz="8800" b="1" dirty="0">
              <a:solidFill>
                <a:schemeClr val="tx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304800"/>
            <a:ext cx="8382000" cy="1954212"/>
          </a:xfrm>
        </p:spPr>
        <p:txBody>
          <a:bodyPr>
            <a:noAutofit/>
          </a:bodyPr>
          <a:lstStyle/>
          <a:p>
            <a:r>
              <a:rPr lang="en-US" sz="4400" b="1" dirty="0" smtClean="0">
                <a:solidFill>
                  <a:schemeClr val="tx1"/>
                </a:solidFill>
                <a:latin typeface="+mn-lt"/>
                <a:ea typeface="GulimChe" panose="020B0609000101010101" pitchFamily="49" charset="-127"/>
              </a:rPr>
              <a:t>2 reasons </a:t>
            </a:r>
            <a:r>
              <a:rPr lang="en-US" sz="4400" b="1" dirty="0" smtClean="0">
                <a:solidFill>
                  <a:schemeClr val="tx1"/>
                </a:solidFill>
                <a:latin typeface="+mn-lt"/>
                <a:ea typeface="GulimChe" panose="020B0609000101010101" pitchFamily="49" charset="-127"/>
              </a:rPr>
              <a:t>for more data points to lie farther from the mean </a:t>
            </a:r>
            <a:br>
              <a:rPr lang="en-US" sz="4400" b="1" dirty="0" smtClean="0">
                <a:solidFill>
                  <a:schemeClr val="tx1"/>
                </a:solidFill>
                <a:latin typeface="+mn-lt"/>
                <a:ea typeface="GulimChe" panose="020B0609000101010101" pitchFamily="49" charset="-127"/>
              </a:rPr>
            </a:br>
            <a:endParaRPr lang="en-US" sz="4400" b="1" dirty="0">
              <a:solidFill>
                <a:schemeClr val="tx1"/>
              </a:solidFill>
              <a:latin typeface="+mn-lt"/>
              <a:ea typeface="GulimChe" panose="020B0609000101010101" pitchFamily="49" charset="-127"/>
            </a:endParaRPr>
          </a:p>
        </p:txBody>
      </p:sp>
      <p:sp>
        <p:nvSpPr>
          <p:cNvPr id="3" name="Subtitle 2"/>
          <p:cNvSpPr>
            <a:spLocks noGrp="1"/>
          </p:cNvSpPr>
          <p:nvPr>
            <p:ph type="subTitle" idx="4294967295"/>
          </p:nvPr>
        </p:nvSpPr>
        <p:spPr>
          <a:xfrm>
            <a:off x="0" y="1524000"/>
            <a:ext cx="9144000" cy="5334000"/>
          </a:xfrm>
        </p:spPr>
        <p:txBody>
          <a:bodyPr>
            <a:normAutofit/>
          </a:bodyPr>
          <a:lstStyle/>
          <a:p>
            <a:pPr marL="457200" indent="-457200" algn="l">
              <a:buFont typeface="Wingdings" panose="05000000000000000000" pitchFamily="2" charset="2"/>
              <a:buChar char="Ø"/>
            </a:pPr>
            <a:endParaRPr lang="en-US" sz="2800" dirty="0" smtClean="0">
              <a:solidFill>
                <a:schemeClr val="tx1"/>
              </a:solidFill>
            </a:endParaRPr>
          </a:p>
          <a:p>
            <a:pPr marL="457200" indent="-457200" algn="l">
              <a:buFont typeface="Wingdings" panose="05000000000000000000" pitchFamily="2" charset="2"/>
              <a:buChar char="Ø"/>
            </a:pPr>
            <a:r>
              <a:rPr lang="en-US" sz="2800" b="1" u="sng" dirty="0" smtClean="0">
                <a:solidFill>
                  <a:srgbClr val="FF0000"/>
                </a:solidFill>
              </a:rPr>
              <a:t>A change in accuracy or precision</a:t>
            </a:r>
          </a:p>
          <a:p>
            <a:pPr marL="914400" lvl="1" indent="-457200" algn="l">
              <a:buFont typeface="Arial" panose="020B0604020202020204" pitchFamily="34" charset="0"/>
              <a:buChar char="•"/>
            </a:pPr>
            <a:r>
              <a:rPr lang="en-US" sz="2400" dirty="0" smtClean="0">
                <a:solidFill>
                  <a:schemeClr val="tx1"/>
                </a:solidFill>
              </a:rPr>
              <a:t>Systemic changes; imprecision and shifting accuracy</a:t>
            </a:r>
          </a:p>
          <a:p>
            <a:pPr marL="914400" lvl="1" indent="-457200" algn="l">
              <a:buFont typeface="Arial" panose="020B0604020202020204" pitchFamily="34" charset="0"/>
              <a:buChar char="•"/>
            </a:pPr>
            <a:r>
              <a:rPr lang="en-US" sz="2400" dirty="0" smtClean="0">
                <a:solidFill>
                  <a:schemeClr val="tx1"/>
                </a:solidFill>
              </a:rPr>
              <a:t>More than 5% of the measurements will exceed ± 2SD</a:t>
            </a:r>
          </a:p>
          <a:p>
            <a:pPr marL="457200" indent="-457200" algn="l">
              <a:buFont typeface="Wingdings" panose="05000000000000000000" pitchFamily="2" charset="2"/>
              <a:buChar char="Ø"/>
            </a:pPr>
            <a:r>
              <a:rPr lang="en-US" sz="2800" b="1" u="sng" dirty="0" smtClean="0">
                <a:solidFill>
                  <a:srgbClr val="FF0000"/>
                </a:solidFill>
              </a:rPr>
              <a:t>The mean and/or SD are not assigned correctly on the L-J chart</a:t>
            </a:r>
          </a:p>
          <a:p>
            <a:pPr marL="914400" lvl="1" indent="-457200" algn="l">
              <a:buFont typeface="Arial" panose="020B0604020202020204" pitchFamily="34" charset="0"/>
              <a:buChar char="•"/>
            </a:pPr>
            <a:r>
              <a:rPr lang="en-US" sz="2400" dirty="0" smtClean="0">
                <a:solidFill>
                  <a:schemeClr val="tx1"/>
                </a:solidFill>
              </a:rPr>
              <a:t>Assigned values ≠ Observed values </a:t>
            </a:r>
          </a:p>
          <a:p>
            <a:pPr marL="914400" lvl="1" indent="-457200" algn="l">
              <a:buFont typeface="Arial" panose="020B0604020202020204" pitchFamily="34" charset="0"/>
              <a:buChar char="•"/>
            </a:pPr>
            <a:r>
              <a:rPr lang="en-US" sz="2400" dirty="0" smtClean="0">
                <a:solidFill>
                  <a:schemeClr val="tx1"/>
                </a:solidFill>
              </a:rPr>
              <a:t>More </a:t>
            </a:r>
            <a:r>
              <a:rPr lang="en-US" sz="2400" dirty="0">
                <a:solidFill>
                  <a:schemeClr val="tx1"/>
                </a:solidFill>
              </a:rPr>
              <a:t>than 5% of the measurements will exceed ± 2SD</a:t>
            </a:r>
          </a:p>
          <a:p>
            <a:pPr marL="914400" lvl="1" indent="-457200" algn="l">
              <a:buFont typeface="Arial" panose="020B0604020202020204" pitchFamily="34" charset="0"/>
              <a:buChar char="•"/>
            </a:pPr>
            <a:endParaRPr lang="en-US" sz="2400" dirty="0" smtClean="0">
              <a:solidFill>
                <a:schemeClr val="tx1"/>
              </a:solidFill>
            </a:endParaRPr>
          </a:p>
          <a:p>
            <a:pPr marL="914400" lvl="1" indent="-457200" algn="l">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40620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09800"/>
            <a:ext cx="8077200" cy="2800767"/>
          </a:xfrm>
          <a:prstGeom prst="rect">
            <a:avLst/>
          </a:prstGeom>
        </p:spPr>
        <p:txBody>
          <a:bodyPr wrap="square">
            <a:spAutoFit/>
          </a:bodyPr>
          <a:lstStyle/>
          <a:p>
            <a:pPr marL="1200150" lvl="1" indent="-742950">
              <a:buFont typeface="+mj-lt"/>
              <a:buAutoNum type="arabicPeriod"/>
            </a:pPr>
            <a:r>
              <a:rPr lang="en-US" sz="4400" dirty="0">
                <a:latin typeface="Impact" panose="020B0806030902050204" pitchFamily="34" charset="0"/>
              </a:rPr>
              <a:t>Assigned </a:t>
            </a:r>
            <a:r>
              <a:rPr lang="en-US" sz="4400" dirty="0" smtClean="0">
                <a:latin typeface="Impact" panose="020B0806030902050204" pitchFamily="34" charset="0"/>
              </a:rPr>
              <a:t>Mean ≠ </a:t>
            </a:r>
            <a:r>
              <a:rPr lang="en-US" sz="4400" dirty="0">
                <a:latin typeface="Impact" panose="020B0806030902050204" pitchFamily="34" charset="0"/>
              </a:rPr>
              <a:t>Observed </a:t>
            </a:r>
            <a:r>
              <a:rPr lang="en-US" sz="4400" dirty="0" smtClean="0">
                <a:latin typeface="Impact" panose="020B0806030902050204" pitchFamily="34" charset="0"/>
              </a:rPr>
              <a:t>Mean </a:t>
            </a:r>
          </a:p>
          <a:p>
            <a:pPr marL="1200150" lvl="1" indent="-742950">
              <a:buFont typeface="+mj-lt"/>
              <a:buAutoNum type="arabicPeriod"/>
            </a:pPr>
            <a:r>
              <a:rPr lang="en-US" sz="4400" dirty="0" smtClean="0">
                <a:latin typeface="Impact" panose="020B0806030902050204" pitchFamily="34" charset="0"/>
              </a:rPr>
              <a:t>Assigned SD </a:t>
            </a:r>
            <a:r>
              <a:rPr lang="en-US" sz="4400" dirty="0">
                <a:latin typeface="Impact" panose="020B0806030902050204" pitchFamily="34" charset="0"/>
              </a:rPr>
              <a:t>is </a:t>
            </a:r>
            <a:r>
              <a:rPr lang="en-US" sz="4400" dirty="0" smtClean="0">
                <a:latin typeface="Impact" panose="020B0806030902050204" pitchFamily="34" charset="0"/>
              </a:rPr>
              <a:t>≠ Observed SD</a:t>
            </a:r>
          </a:p>
        </p:txBody>
      </p:sp>
      <p:sp>
        <p:nvSpPr>
          <p:cNvPr id="3" name="TextBox 2"/>
          <p:cNvSpPr txBox="1"/>
          <p:nvPr/>
        </p:nvSpPr>
        <p:spPr>
          <a:xfrm>
            <a:off x="762000" y="1295400"/>
            <a:ext cx="7543800" cy="707886"/>
          </a:xfrm>
          <a:prstGeom prst="rect">
            <a:avLst/>
          </a:prstGeom>
          <a:noFill/>
        </p:spPr>
        <p:txBody>
          <a:bodyPr wrap="square" rtlCol="0">
            <a:spAutoFit/>
          </a:bodyPr>
          <a:lstStyle/>
          <a:p>
            <a:r>
              <a:rPr lang="en-US" sz="4000" dirty="0" smtClean="0">
                <a:solidFill>
                  <a:srgbClr val="FF0000"/>
                </a:solidFill>
              </a:rPr>
              <a:t>Rendering QC rules ineffective.</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4</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2983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733674" y="814386"/>
            <a:ext cx="3571875" cy="2828925"/>
            <a:chOff x="0" y="0"/>
            <a:chExt cx="3571875" cy="2828925"/>
          </a:xfrm>
        </p:grpSpPr>
        <p:sp>
          <p:nvSpPr>
            <p:cNvPr id="5" name="Oval 4"/>
            <p:cNvSpPr>
              <a:spLocks noChangeAspect="1" noChangeArrowheads="1"/>
            </p:cNvSpPr>
            <p:nvPr/>
          </p:nvSpPr>
          <p:spPr bwMode="auto">
            <a:xfrm>
              <a:off x="209550" y="20574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6" name="Oval 5"/>
            <p:cNvSpPr>
              <a:spLocks noChangeAspect="1" noChangeArrowheads="1"/>
            </p:cNvSpPr>
            <p:nvPr/>
          </p:nvSpPr>
          <p:spPr bwMode="auto">
            <a:xfrm>
              <a:off x="571500" y="6858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7" name="Oval 6"/>
            <p:cNvSpPr>
              <a:spLocks noChangeAspect="1" noChangeArrowheads="1"/>
            </p:cNvSpPr>
            <p:nvPr/>
          </p:nvSpPr>
          <p:spPr bwMode="auto">
            <a:xfrm>
              <a:off x="752475" y="22288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8" name="Oval 7"/>
            <p:cNvSpPr>
              <a:spLocks noChangeAspect="1" noChangeArrowheads="1"/>
            </p:cNvSpPr>
            <p:nvPr/>
          </p:nvSpPr>
          <p:spPr bwMode="auto">
            <a:xfrm>
              <a:off x="933450" y="10287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9" name="Oval 8"/>
            <p:cNvSpPr>
              <a:spLocks noChangeAspect="1" noChangeArrowheads="1"/>
            </p:cNvSpPr>
            <p:nvPr/>
          </p:nvSpPr>
          <p:spPr bwMode="auto">
            <a:xfrm>
              <a:off x="1114425" y="13716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0" name="Oval 9"/>
            <p:cNvSpPr>
              <a:spLocks noChangeAspect="1" noChangeArrowheads="1"/>
            </p:cNvSpPr>
            <p:nvPr/>
          </p:nvSpPr>
          <p:spPr bwMode="auto">
            <a:xfrm>
              <a:off x="1295400" y="8572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1" name="Oval 10"/>
            <p:cNvSpPr>
              <a:spLocks noChangeAspect="1" noChangeArrowheads="1"/>
            </p:cNvSpPr>
            <p:nvPr/>
          </p:nvSpPr>
          <p:spPr bwMode="auto">
            <a:xfrm>
              <a:off x="1476375" y="1714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2" name="Oval 11"/>
            <p:cNvSpPr>
              <a:spLocks noChangeAspect="1" noChangeArrowheads="1"/>
            </p:cNvSpPr>
            <p:nvPr/>
          </p:nvSpPr>
          <p:spPr bwMode="auto">
            <a:xfrm>
              <a:off x="1657350" y="11620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3" name="Oval 12"/>
            <p:cNvSpPr>
              <a:spLocks noChangeAspect="1" noChangeArrowheads="1"/>
            </p:cNvSpPr>
            <p:nvPr/>
          </p:nvSpPr>
          <p:spPr bwMode="auto">
            <a:xfrm>
              <a:off x="1838325" y="27432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4" name="Oval 13"/>
            <p:cNvSpPr>
              <a:spLocks noChangeAspect="1" noChangeArrowheads="1"/>
            </p:cNvSpPr>
            <p:nvPr/>
          </p:nvSpPr>
          <p:spPr bwMode="auto">
            <a:xfrm>
              <a:off x="2019300" y="17145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5" name="Oval 14"/>
            <p:cNvSpPr>
              <a:spLocks noChangeAspect="1" noChangeArrowheads="1"/>
            </p:cNvSpPr>
            <p:nvPr/>
          </p:nvSpPr>
          <p:spPr bwMode="auto">
            <a:xfrm>
              <a:off x="2200275" y="6858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6" name="Oval 15"/>
            <p:cNvSpPr>
              <a:spLocks noChangeAspect="1" noChangeArrowheads="1"/>
            </p:cNvSpPr>
            <p:nvPr/>
          </p:nvSpPr>
          <p:spPr bwMode="auto">
            <a:xfrm>
              <a:off x="2381250" y="13716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7" name="Oval 16"/>
            <p:cNvSpPr>
              <a:spLocks noChangeAspect="1" noChangeArrowheads="1"/>
            </p:cNvSpPr>
            <p:nvPr/>
          </p:nvSpPr>
          <p:spPr bwMode="auto">
            <a:xfrm>
              <a:off x="2562225" y="13716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8" name="Oval 17"/>
            <p:cNvSpPr>
              <a:spLocks noChangeAspect="1" noChangeArrowheads="1"/>
            </p:cNvSpPr>
            <p:nvPr/>
          </p:nvSpPr>
          <p:spPr bwMode="auto">
            <a:xfrm>
              <a:off x="2743200" y="34290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19" name="Oval 18"/>
            <p:cNvSpPr>
              <a:spLocks noChangeAspect="1" noChangeArrowheads="1"/>
            </p:cNvSpPr>
            <p:nvPr/>
          </p:nvSpPr>
          <p:spPr bwMode="auto">
            <a:xfrm>
              <a:off x="2924175" y="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20" name="Oval 19"/>
            <p:cNvSpPr>
              <a:spLocks noChangeAspect="1" noChangeArrowheads="1"/>
            </p:cNvSpPr>
            <p:nvPr/>
          </p:nvSpPr>
          <p:spPr bwMode="auto">
            <a:xfrm>
              <a:off x="3105150" y="514350"/>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21" name="Oval 20"/>
            <p:cNvSpPr>
              <a:spLocks noChangeAspect="1" noChangeArrowheads="1"/>
            </p:cNvSpPr>
            <p:nvPr/>
          </p:nvSpPr>
          <p:spPr bwMode="auto">
            <a:xfrm>
              <a:off x="3467100" y="514350"/>
              <a:ext cx="104775" cy="104775"/>
            </a:xfrm>
            <a:prstGeom prst="ellipse">
              <a:avLst/>
            </a:prstGeom>
            <a:solidFill>
              <a:srgbClr val="0000FF"/>
            </a:solidFill>
            <a:ln w="9525">
              <a:solidFill>
                <a:srgbClr val="000000"/>
              </a:solidFill>
              <a:round/>
              <a:headEnd/>
              <a:tailEnd/>
            </a:ln>
          </p:spPr>
          <p:txBody>
            <a:bodyPr/>
            <a:lstStyle/>
            <a:p>
              <a:endParaRPr lang="en-US" dirty="0"/>
            </a:p>
          </p:txBody>
        </p:sp>
        <p:sp>
          <p:nvSpPr>
            <p:cNvPr id="22" name="Oval 21"/>
            <p:cNvSpPr>
              <a:spLocks noChangeAspect="1" noChangeArrowheads="1"/>
            </p:cNvSpPr>
            <p:nvPr/>
          </p:nvSpPr>
          <p:spPr bwMode="auto">
            <a:xfrm>
              <a:off x="3286125" y="1152525"/>
              <a:ext cx="85725" cy="85725"/>
            </a:xfrm>
            <a:prstGeom prst="ellipse">
              <a:avLst/>
            </a:prstGeom>
            <a:solidFill>
              <a:srgbClr val="0000FF"/>
            </a:solidFill>
            <a:ln w="9525">
              <a:solidFill>
                <a:srgbClr val="000000"/>
              </a:solidFill>
              <a:round/>
              <a:headEnd/>
              <a:tailEnd/>
            </a:ln>
          </p:spPr>
          <p:txBody>
            <a:bodyPr/>
            <a:lstStyle/>
            <a:p>
              <a:endParaRPr lang="en-US" dirty="0"/>
            </a:p>
          </p:txBody>
        </p:sp>
        <p:sp>
          <p:nvSpPr>
            <p:cNvPr id="23" name="Oval 22"/>
            <p:cNvSpPr>
              <a:spLocks noChangeAspect="1" noChangeArrowheads="1"/>
            </p:cNvSpPr>
            <p:nvPr/>
          </p:nvSpPr>
          <p:spPr bwMode="auto">
            <a:xfrm>
              <a:off x="0" y="1123950"/>
              <a:ext cx="95250" cy="95250"/>
            </a:xfrm>
            <a:prstGeom prst="ellipse">
              <a:avLst/>
            </a:prstGeom>
            <a:solidFill>
              <a:srgbClr val="0000FF"/>
            </a:solidFill>
            <a:ln w="9525">
              <a:solidFill>
                <a:srgbClr val="000000"/>
              </a:solidFill>
              <a:round/>
              <a:headEnd/>
              <a:tailEnd/>
            </a:ln>
          </p:spPr>
          <p:txBody>
            <a:bodyPr/>
            <a:lstStyle/>
            <a:p>
              <a:endParaRPr lang="en-US" dirty="0"/>
            </a:p>
          </p:txBody>
        </p:sp>
        <p:sp>
          <p:nvSpPr>
            <p:cNvPr id="24" name="Oval 23"/>
            <p:cNvSpPr>
              <a:spLocks noChangeAspect="1" noChangeArrowheads="1"/>
            </p:cNvSpPr>
            <p:nvPr/>
          </p:nvSpPr>
          <p:spPr bwMode="auto">
            <a:xfrm>
              <a:off x="390525" y="1371600"/>
              <a:ext cx="85725" cy="85725"/>
            </a:xfrm>
            <a:prstGeom prst="ellipse">
              <a:avLst/>
            </a:prstGeom>
            <a:solidFill>
              <a:srgbClr val="0000FF"/>
            </a:solidFill>
            <a:ln w="9525">
              <a:solidFill>
                <a:srgbClr val="000000"/>
              </a:solidFill>
              <a:round/>
              <a:headEnd/>
              <a:tailEnd/>
            </a:ln>
          </p:spPr>
          <p:txBody>
            <a:bodyPr/>
            <a:lstStyle/>
            <a:p>
              <a:endParaRPr lang="en-US" dirty="0"/>
            </a:p>
          </p:txBody>
        </p:sp>
      </p:grpSp>
      <p:cxnSp>
        <p:nvCxnSpPr>
          <p:cNvPr id="3" name="Straight Arrow Connector 2"/>
          <p:cNvCxnSpPr/>
          <p:nvPr/>
        </p:nvCxnSpPr>
        <p:spPr>
          <a:xfrm flipV="1">
            <a:off x="952500" y="457200"/>
            <a:ext cx="0" cy="571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52500" y="6172200"/>
            <a:ext cx="7810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467600" y="1729470"/>
            <a:ext cx="1295400" cy="400110"/>
          </a:xfrm>
          <a:prstGeom prst="rect">
            <a:avLst/>
          </a:prstGeom>
          <a:noFill/>
        </p:spPr>
        <p:txBody>
          <a:bodyPr wrap="square" rtlCol="0">
            <a:spAutoFit/>
          </a:bodyPr>
          <a:lstStyle/>
          <a:p>
            <a:r>
              <a:rPr lang="en-US" sz="2000" b="1" dirty="0" smtClean="0"/>
              <a:t>MEAN obs</a:t>
            </a:r>
            <a:endParaRPr lang="en-US" sz="2000" b="1" dirty="0"/>
          </a:p>
        </p:txBody>
      </p:sp>
      <p:sp>
        <p:nvSpPr>
          <p:cNvPr id="27" name="Freeform 26"/>
          <p:cNvSpPr/>
          <p:nvPr/>
        </p:nvSpPr>
        <p:spPr>
          <a:xfrm>
            <a:off x="5058697" y="457200"/>
            <a:ext cx="2212627" cy="3352800"/>
          </a:xfrm>
          <a:custGeom>
            <a:avLst/>
            <a:gdLst>
              <a:gd name="connsiteX0" fmla="*/ 0 w 2212627"/>
              <a:gd name="connsiteY0" fmla="*/ 0 h 3812507"/>
              <a:gd name="connsiteX1" fmla="*/ 2212258 w 2212627"/>
              <a:gd name="connsiteY1" fmla="*/ 1755058 h 3812507"/>
              <a:gd name="connsiteX2" fmla="*/ 191729 w 2212627"/>
              <a:gd name="connsiteY2" fmla="*/ 3687096 h 3812507"/>
              <a:gd name="connsiteX3" fmla="*/ 191729 w 2212627"/>
              <a:gd name="connsiteY3" fmla="*/ 3687096 h 3812507"/>
              <a:gd name="connsiteX4" fmla="*/ 73742 w 2212627"/>
              <a:gd name="connsiteY4" fmla="*/ 3805083 h 3812507"/>
              <a:gd name="connsiteX5" fmla="*/ 117987 w 2212627"/>
              <a:gd name="connsiteY5" fmla="*/ 3790335 h 38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2627" h="3812507">
                <a:moveTo>
                  <a:pt x="0" y="0"/>
                </a:moveTo>
                <a:cubicBezTo>
                  <a:pt x="1090151" y="570271"/>
                  <a:pt x="2180303" y="1140542"/>
                  <a:pt x="2212258" y="1755058"/>
                </a:cubicBezTo>
                <a:cubicBezTo>
                  <a:pt x="2244213" y="2369574"/>
                  <a:pt x="191729" y="3687096"/>
                  <a:pt x="191729" y="3687096"/>
                </a:cubicBezTo>
                <a:lnTo>
                  <a:pt x="191729" y="3687096"/>
                </a:lnTo>
                <a:cubicBezTo>
                  <a:pt x="172065" y="3706760"/>
                  <a:pt x="86032" y="3787877"/>
                  <a:pt x="73742" y="3805083"/>
                </a:cubicBezTo>
                <a:cubicBezTo>
                  <a:pt x="61452" y="3822289"/>
                  <a:pt x="89719" y="3806312"/>
                  <a:pt x="117987" y="37903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552450" y="3043236"/>
            <a:ext cx="8329767" cy="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620000" y="3102114"/>
            <a:ext cx="1295401" cy="707886"/>
          </a:xfrm>
          <a:prstGeom prst="rect">
            <a:avLst/>
          </a:prstGeom>
          <a:noFill/>
        </p:spPr>
        <p:txBody>
          <a:bodyPr wrap="square" rtlCol="0">
            <a:spAutoFit/>
          </a:bodyPr>
          <a:lstStyle/>
          <a:p>
            <a:r>
              <a:rPr lang="en-US" sz="2000" b="1" dirty="0" smtClean="0"/>
              <a:t>MEAN ASSIGNED</a:t>
            </a:r>
            <a:endParaRPr lang="en-US" sz="2000" b="1" dirty="0"/>
          </a:p>
        </p:txBody>
      </p:sp>
      <p:sp>
        <p:nvSpPr>
          <p:cNvPr id="40" name="Freeform 39"/>
          <p:cNvSpPr/>
          <p:nvPr/>
        </p:nvSpPr>
        <p:spPr>
          <a:xfrm>
            <a:off x="5159014" y="1585911"/>
            <a:ext cx="2212627" cy="3352800"/>
          </a:xfrm>
          <a:custGeom>
            <a:avLst/>
            <a:gdLst>
              <a:gd name="connsiteX0" fmla="*/ 0 w 2212627"/>
              <a:gd name="connsiteY0" fmla="*/ 0 h 3812507"/>
              <a:gd name="connsiteX1" fmla="*/ 2212258 w 2212627"/>
              <a:gd name="connsiteY1" fmla="*/ 1755058 h 3812507"/>
              <a:gd name="connsiteX2" fmla="*/ 191729 w 2212627"/>
              <a:gd name="connsiteY2" fmla="*/ 3687096 h 3812507"/>
              <a:gd name="connsiteX3" fmla="*/ 191729 w 2212627"/>
              <a:gd name="connsiteY3" fmla="*/ 3687096 h 3812507"/>
              <a:gd name="connsiteX4" fmla="*/ 73742 w 2212627"/>
              <a:gd name="connsiteY4" fmla="*/ 3805083 h 3812507"/>
              <a:gd name="connsiteX5" fmla="*/ 117987 w 2212627"/>
              <a:gd name="connsiteY5" fmla="*/ 3790335 h 38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2627" h="3812507">
                <a:moveTo>
                  <a:pt x="0" y="0"/>
                </a:moveTo>
                <a:cubicBezTo>
                  <a:pt x="1090151" y="570271"/>
                  <a:pt x="2180303" y="1140542"/>
                  <a:pt x="2212258" y="1755058"/>
                </a:cubicBezTo>
                <a:cubicBezTo>
                  <a:pt x="2244213" y="2369574"/>
                  <a:pt x="191729" y="3687096"/>
                  <a:pt x="191729" y="3687096"/>
                </a:cubicBezTo>
                <a:lnTo>
                  <a:pt x="191729" y="3687096"/>
                </a:lnTo>
                <a:cubicBezTo>
                  <a:pt x="172065" y="3706760"/>
                  <a:pt x="86032" y="3787877"/>
                  <a:pt x="73742" y="3805083"/>
                </a:cubicBezTo>
                <a:cubicBezTo>
                  <a:pt x="61452" y="3822289"/>
                  <a:pt x="89719" y="3806312"/>
                  <a:pt x="117987" y="3790335"/>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p:cNvCxnSpPr/>
          <p:nvPr/>
        </p:nvCxnSpPr>
        <p:spPr>
          <a:xfrm>
            <a:off x="969727" y="1757361"/>
            <a:ext cx="6191251" cy="0"/>
          </a:xfrm>
          <a:prstGeom prst="line">
            <a:avLst/>
          </a:prstGeom>
          <a:ln w="50800">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77564" y="4648200"/>
            <a:ext cx="6191251" cy="0"/>
          </a:xfrm>
          <a:prstGeom prst="line">
            <a:avLst/>
          </a:prstGeom>
          <a:ln w="50800">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79113" y="2392153"/>
            <a:ext cx="6362700" cy="9525"/>
          </a:xfrm>
          <a:prstGeom prst="line">
            <a:avLst/>
          </a:prstGeom>
          <a:ln w="50800">
            <a:solidFill>
              <a:srgbClr val="00823B"/>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69727" y="3815217"/>
            <a:ext cx="6362700" cy="9525"/>
          </a:xfrm>
          <a:prstGeom prst="line">
            <a:avLst/>
          </a:prstGeom>
          <a:ln w="50800">
            <a:solidFill>
              <a:srgbClr val="00823B"/>
            </a:solidFill>
            <a:prstDash val="dash"/>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02802" y="881061"/>
            <a:ext cx="500217" cy="381000"/>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5200650" y="685801"/>
            <a:ext cx="904874" cy="642935"/>
          </a:xfrm>
          <a:prstGeom prst="ellipse">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093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anim calcmode="lin" valueType="num">
                                      <p:cBhvr>
                                        <p:cTn id="64" dur="1000" fill="hold"/>
                                        <p:tgtEl>
                                          <p:spTgt spid="54"/>
                                        </p:tgtEl>
                                        <p:attrNameLst>
                                          <p:attrName>ppt_x</p:attrName>
                                        </p:attrNameLst>
                                      </p:cBhvr>
                                      <p:tavLst>
                                        <p:tav tm="0">
                                          <p:val>
                                            <p:strVal val="#ppt_x"/>
                                          </p:val>
                                        </p:tav>
                                        <p:tav tm="100000">
                                          <p:val>
                                            <p:strVal val="#ppt_x"/>
                                          </p:val>
                                        </p:tav>
                                      </p:tavLst>
                                    </p:anim>
                                    <p:anim calcmode="lin" valueType="num">
                                      <p:cBhvr>
                                        <p:cTn id="6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animBg="1"/>
      <p:bldP spid="50"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 y="94481"/>
            <a:ext cx="8910791"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535" y="2843211"/>
            <a:ext cx="7827246" cy="242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duotone>
              <a:schemeClr val="accent5">
                <a:shade val="45000"/>
                <a:satMod val="135000"/>
              </a:schemeClr>
              <a:prstClr val="white"/>
            </a:duotone>
          </a:blip>
          <a:stretch>
            <a:fillRect/>
          </a:stretch>
        </p:blipFill>
        <p:spPr>
          <a:xfrm>
            <a:off x="1036535" y="2443162"/>
            <a:ext cx="876300" cy="3500438"/>
          </a:xfrm>
          <a:prstGeom prst="rect">
            <a:avLst/>
          </a:prstGeom>
        </p:spPr>
      </p:pic>
      <p:sp>
        <p:nvSpPr>
          <p:cNvPr id="6" name="Line Callout 1 5"/>
          <p:cNvSpPr/>
          <p:nvPr/>
        </p:nvSpPr>
        <p:spPr>
          <a:xfrm>
            <a:off x="1900389" y="5482406"/>
            <a:ext cx="1304925" cy="361950"/>
          </a:xfrm>
          <a:prstGeom prst="borderCallout1">
            <a:avLst>
              <a:gd name="adj1" fmla="val 18750"/>
              <a:gd name="adj2" fmla="val -8333"/>
              <a:gd name="adj3" fmla="val -96582"/>
              <a:gd name="adj4" fmla="val -59831"/>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600" b="1" dirty="0"/>
              <a:t>False Reject</a:t>
            </a:r>
          </a:p>
        </p:txBody>
      </p:sp>
      <p:sp>
        <p:nvSpPr>
          <p:cNvPr id="7" name="Line Callout 1 6"/>
          <p:cNvSpPr/>
          <p:nvPr/>
        </p:nvSpPr>
        <p:spPr>
          <a:xfrm>
            <a:off x="2286000" y="3693317"/>
            <a:ext cx="1304925" cy="361950"/>
          </a:xfrm>
          <a:prstGeom prst="borderCallout1">
            <a:avLst>
              <a:gd name="adj1" fmla="val 18750"/>
              <a:gd name="adj2" fmla="val -8333"/>
              <a:gd name="adj3" fmla="val 59868"/>
              <a:gd name="adj4" fmla="val -55121"/>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600" b="1" dirty="0"/>
              <a:t>True Accept</a:t>
            </a:r>
          </a:p>
        </p:txBody>
      </p:sp>
      <p:sp>
        <p:nvSpPr>
          <p:cNvPr id="8" name="Line Callout 1 7"/>
          <p:cNvSpPr/>
          <p:nvPr/>
        </p:nvSpPr>
        <p:spPr>
          <a:xfrm>
            <a:off x="2286000" y="2443162"/>
            <a:ext cx="1447801" cy="361950"/>
          </a:xfrm>
          <a:prstGeom prst="borderCallout1">
            <a:avLst>
              <a:gd name="adj1" fmla="val 18750"/>
              <a:gd name="adj2" fmla="val -8333"/>
              <a:gd name="adj3" fmla="val 66830"/>
              <a:gd name="adj4" fmla="val -8221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600" b="1" dirty="0"/>
              <a:t>False </a:t>
            </a:r>
            <a:r>
              <a:rPr lang="en-US" sz="1600" b="1" dirty="0" smtClean="0"/>
              <a:t>Accept</a:t>
            </a:r>
            <a:endParaRPr lang="en-US" sz="1600" b="1"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3376613"/>
            <a:ext cx="3238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529013"/>
            <a:ext cx="3238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33600" y="685800"/>
            <a:ext cx="609600" cy="400110"/>
          </a:xfrm>
          <a:prstGeom prst="rect">
            <a:avLst/>
          </a:prstGeom>
          <a:noFill/>
        </p:spPr>
        <p:txBody>
          <a:bodyPr wrap="square" rtlCol="0">
            <a:spAutoFit/>
          </a:bodyPr>
          <a:lstStyle/>
          <a:p>
            <a:r>
              <a:rPr lang="en-US" sz="2000" dirty="0" smtClean="0"/>
              <a:t>93</a:t>
            </a:r>
            <a:endParaRPr lang="en-US" sz="2000" dirty="0"/>
          </a:p>
        </p:txBody>
      </p:sp>
      <p:sp>
        <p:nvSpPr>
          <p:cNvPr id="10" name="TextBox 9"/>
          <p:cNvSpPr txBox="1"/>
          <p:nvPr/>
        </p:nvSpPr>
        <p:spPr>
          <a:xfrm>
            <a:off x="3578636" y="685800"/>
            <a:ext cx="523875" cy="400110"/>
          </a:xfrm>
          <a:prstGeom prst="rect">
            <a:avLst/>
          </a:prstGeom>
          <a:noFill/>
        </p:spPr>
        <p:txBody>
          <a:bodyPr wrap="square" rtlCol="0">
            <a:spAutoFit/>
          </a:bodyPr>
          <a:lstStyle/>
          <a:p>
            <a:r>
              <a:rPr lang="en-US" sz="2000" dirty="0" smtClean="0"/>
              <a:t>3</a:t>
            </a:r>
            <a:endParaRPr lang="en-US" sz="2000" dirty="0"/>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4869" y="4267200"/>
            <a:ext cx="22542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5105400" y="685800"/>
            <a:ext cx="533400" cy="400110"/>
          </a:xfrm>
          <a:prstGeom prst="rect">
            <a:avLst/>
          </a:prstGeom>
          <a:noFill/>
        </p:spPr>
        <p:txBody>
          <a:bodyPr wrap="square" rtlCol="0">
            <a:spAutoFit/>
          </a:bodyPr>
          <a:lstStyle/>
          <a:p>
            <a:r>
              <a:rPr lang="en-US" sz="2000" dirty="0" smtClean="0"/>
              <a:t>90</a:t>
            </a:r>
            <a:endParaRPr lang="en-US" sz="2000" dirty="0"/>
          </a:p>
        </p:txBody>
      </p:sp>
      <p:sp>
        <p:nvSpPr>
          <p:cNvPr id="69" name="TextBox 68"/>
          <p:cNvSpPr txBox="1"/>
          <p:nvPr/>
        </p:nvSpPr>
        <p:spPr>
          <a:xfrm>
            <a:off x="6477000" y="685800"/>
            <a:ext cx="457200" cy="400110"/>
          </a:xfrm>
          <a:prstGeom prst="rect">
            <a:avLst/>
          </a:prstGeom>
          <a:noFill/>
        </p:spPr>
        <p:txBody>
          <a:bodyPr wrap="square" rtlCol="0">
            <a:spAutoFit/>
          </a:bodyPr>
          <a:lstStyle/>
          <a:p>
            <a:r>
              <a:rPr lang="en-US" sz="2000" dirty="0" smtClean="0"/>
              <a:t>3</a:t>
            </a:r>
            <a:endParaRPr lang="en-US" sz="2000" dirty="0"/>
          </a:p>
        </p:txBody>
      </p:sp>
      <p:pic>
        <p:nvPicPr>
          <p:cNvPr id="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060" y="1981199"/>
            <a:ext cx="857250" cy="332422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3" name="Straight Connector 2"/>
          <p:cNvCxnSpPr/>
          <p:nvPr/>
        </p:nvCxnSpPr>
        <p:spPr>
          <a:xfrm flipV="1">
            <a:off x="3840573" y="4193381"/>
            <a:ext cx="261938" cy="3024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28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104"/>
          <a:stretch/>
        </p:blipFill>
        <p:spPr bwMode="auto">
          <a:xfrm>
            <a:off x="11078" y="228601"/>
            <a:ext cx="9112870" cy="623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EC3FB6A-46D7-4291-956D-AD46061DF589}" type="slidenum">
              <a:rPr lang="en-US" smtClean="0"/>
              <a:pPr/>
              <a:t>7</a:t>
            </a:fld>
            <a:endParaRPr lang="en-US" dirty="0"/>
          </a:p>
        </p:txBody>
      </p:sp>
      <p:sp>
        <p:nvSpPr>
          <p:cNvPr id="3" name="Rectangle 2"/>
          <p:cNvSpPr/>
          <p:nvPr/>
        </p:nvSpPr>
        <p:spPr>
          <a:xfrm>
            <a:off x="304800" y="228601"/>
            <a:ext cx="609600" cy="761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2595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reeform 16"/>
          <p:cNvSpPr>
            <a:spLocks/>
          </p:cNvSpPr>
          <p:nvPr/>
        </p:nvSpPr>
        <p:spPr bwMode="auto">
          <a:xfrm>
            <a:off x="3558048" y="1978537"/>
            <a:ext cx="3505200" cy="37592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accent6">
              <a:lumMod val="75000"/>
              <a:alpha val="50000"/>
            </a:schemeClr>
          </a:solidFill>
          <a:ln w="31750" cmpd="sng">
            <a:solidFill>
              <a:srgbClr val="FF6600"/>
            </a:solidFill>
            <a:miter lim="800000"/>
            <a:headEnd/>
            <a:tailEnd/>
          </a:ln>
        </p:spPr>
        <p:txBody>
          <a:bodyPr/>
          <a:lstStyle/>
          <a:p>
            <a:endParaRPr lang="en-US" dirty="0"/>
          </a:p>
        </p:txBody>
      </p:sp>
      <p:sp>
        <p:nvSpPr>
          <p:cNvPr id="7173" name="Freeform 16"/>
          <p:cNvSpPr>
            <a:spLocks/>
          </p:cNvSpPr>
          <p:nvPr/>
        </p:nvSpPr>
        <p:spPr bwMode="auto">
          <a:xfrm>
            <a:off x="2883171" y="1968500"/>
            <a:ext cx="3505200" cy="37465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tx2">
              <a:lumMod val="40000"/>
              <a:lumOff val="60000"/>
              <a:alpha val="50000"/>
            </a:schemeClr>
          </a:solidFill>
          <a:ln w="25400" cmpd="sng">
            <a:solidFill>
              <a:schemeClr val="tx1"/>
            </a:solidFill>
            <a:miter lim="800000"/>
            <a:headEnd/>
            <a:tailEnd/>
          </a:ln>
        </p:spPr>
        <p:txBody>
          <a:bodyPr/>
          <a:lstStyle/>
          <a:p>
            <a:endParaRPr lang="en-US" dirty="0"/>
          </a:p>
        </p:txBody>
      </p:sp>
      <p:sp>
        <p:nvSpPr>
          <p:cNvPr id="9" name="Line 6"/>
          <p:cNvSpPr>
            <a:spLocks noChangeShapeType="1"/>
          </p:cNvSpPr>
          <p:nvPr/>
        </p:nvSpPr>
        <p:spPr bwMode="auto">
          <a:xfrm>
            <a:off x="381000" y="5727700"/>
            <a:ext cx="8305800" cy="0"/>
          </a:xfrm>
          <a:prstGeom prst="line">
            <a:avLst/>
          </a:prstGeom>
          <a:noFill/>
          <a:ln w="19050" cmpd="sng">
            <a:solidFill>
              <a:schemeClr val="tx1"/>
            </a:solidFill>
            <a:round/>
            <a:headEnd type="arrow" w="sm" len="sm"/>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ＭＳ Ｐゴシック" charset="0"/>
              <a:cs typeface="ＭＳ Ｐゴシック" charset="0"/>
            </a:endParaRPr>
          </a:p>
        </p:txBody>
      </p:sp>
      <p:cxnSp>
        <p:nvCxnSpPr>
          <p:cNvPr id="3" name="Straight Connector 2"/>
          <p:cNvCxnSpPr/>
          <p:nvPr/>
        </p:nvCxnSpPr>
        <p:spPr>
          <a:xfrm>
            <a:off x="5310648" y="1978537"/>
            <a:ext cx="0" cy="3765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52977" y="1982979"/>
            <a:ext cx="0" cy="37612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34920" y="5744227"/>
            <a:ext cx="1442079" cy="830997"/>
          </a:xfrm>
          <a:prstGeom prst="rect">
            <a:avLst/>
          </a:prstGeom>
          <a:noFill/>
        </p:spPr>
        <p:txBody>
          <a:bodyPr wrap="square" rtlCol="0">
            <a:spAutoFit/>
          </a:bodyPr>
          <a:lstStyle/>
          <a:p>
            <a:r>
              <a:rPr lang="en-US" sz="2400" b="1" dirty="0" smtClean="0"/>
              <a:t>Mean assigned</a:t>
            </a:r>
            <a:endParaRPr lang="en-US" sz="2400" b="1" dirty="0"/>
          </a:p>
        </p:txBody>
      </p:sp>
      <p:sp>
        <p:nvSpPr>
          <p:cNvPr id="13" name="TextBox 12"/>
          <p:cNvSpPr txBox="1"/>
          <p:nvPr/>
        </p:nvSpPr>
        <p:spPr>
          <a:xfrm>
            <a:off x="3352800" y="5763476"/>
            <a:ext cx="1539363" cy="830997"/>
          </a:xfrm>
          <a:prstGeom prst="rect">
            <a:avLst/>
          </a:prstGeom>
          <a:noFill/>
        </p:spPr>
        <p:txBody>
          <a:bodyPr wrap="square" rtlCol="0">
            <a:spAutoFit/>
          </a:bodyPr>
          <a:lstStyle/>
          <a:p>
            <a:pPr algn="r"/>
            <a:r>
              <a:rPr lang="en-US" sz="2400" b="1" dirty="0" smtClean="0"/>
              <a:t>Mean observed</a:t>
            </a:r>
            <a:endParaRPr lang="en-US" sz="2400" b="1" dirty="0"/>
          </a:p>
        </p:txBody>
      </p:sp>
      <p:sp>
        <p:nvSpPr>
          <p:cNvPr id="2" name="Left-Up Arrow 1"/>
          <p:cNvSpPr/>
          <p:nvPr/>
        </p:nvSpPr>
        <p:spPr>
          <a:xfrm rot="18113944">
            <a:off x="5681269" y="3647801"/>
            <a:ext cx="624212" cy="457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85695" y="3115663"/>
            <a:ext cx="1394952" cy="830997"/>
          </a:xfrm>
          <a:prstGeom prst="rect">
            <a:avLst/>
          </a:prstGeom>
          <a:noFill/>
        </p:spPr>
        <p:txBody>
          <a:bodyPr wrap="square" rtlCol="0">
            <a:spAutoFit/>
          </a:bodyPr>
          <a:lstStyle/>
          <a:p>
            <a:r>
              <a:rPr lang="en-US" sz="2400" b="1" dirty="0" smtClean="0"/>
              <a:t>False Rejects</a:t>
            </a:r>
            <a:endParaRPr lang="en-US" sz="2400" b="1" dirty="0"/>
          </a:p>
        </p:txBody>
      </p:sp>
      <p:sp>
        <p:nvSpPr>
          <p:cNvPr id="14" name="Left-Up Arrow 13"/>
          <p:cNvSpPr/>
          <p:nvPr/>
        </p:nvSpPr>
        <p:spPr>
          <a:xfrm rot="8095417">
            <a:off x="3633681" y="3621623"/>
            <a:ext cx="690344" cy="56955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388371" y="3276600"/>
            <a:ext cx="1394952" cy="830997"/>
          </a:xfrm>
          <a:prstGeom prst="rect">
            <a:avLst/>
          </a:prstGeom>
          <a:noFill/>
        </p:spPr>
        <p:txBody>
          <a:bodyPr wrap="square" rtlCol="0">
            <a:spAutoFit/>
          </a:bodyPr>
          <a:lstStyle/>
          <a:p>
            <a:pPr algn="r"/>
            <a:r>
              <a:rPr lang="en-US" sz="2400" b="1" dirty="0" smtClean="0"/>
              <a:t>False Accepts</a:t>
            </a:r>
            <a:endParaRPr lang="en-US" sz="2400" b="1" dirty="0"/>
          </a:p>
        </p:txBody>
      </p:sp>
      <p:sp>
        <p:nvSpPr>
          <p:cNvPr id="6" name="TextBox 5"/>
          <p:cNvSpPr txBox="1"/>
          <p:nvPr/>
        </p:nvSpPr>
        <p:spPr>
          <a:xfrm>
            <a:off x="2971800" y="1151982"/>
            <a:ext cx="3021576" cy="830997"/>
          </a:xfrm>
          <a:prstGeom prst="rect">
            <a:avLst/>
          </a:prstGeom>
          <a:noFill/>
        </p:spPr>
        <p:txBody>
          <a:bodyPr wrap="square" rtlCol="0">
            <a:spAutoFit/>
          </a:bodyPr>
          <a:lstStyle/>
          <a:p>
            <a:r>
              <a:rPr lang="en-US" sz="2400" b="1" dirty="0" smtClean="0"/>
              <a:t>It’s a Fact – this is WHERE WE ARE</a:t>
            </a:r>
            <a:endParaRPr lang="en-US" sz="2400" b="1" dirty="0"/>
          </a:p>
        </p:txBody>
      </p:sp>
      <p:sp>
        <p:nvSpPr>
          <p:cNvPr id="7" name="TextBox 6"/>
          <p:cNvSpPr txBox="1"/>
          <p:nvPr/>
        </p:nvSpPr>
        <p:spPr>
          <a:xfrm>
            <a:off x="5327854" y="990600"/>
            <a:ext cx="3112385" cy="1569660"/>
          </a:xfrm>
          <a:prstGeom prst="rect">
            <a:avLst/>
          </a:prstGeom>
          <a:noFill/>
        </p:spPr>
        <p:txBody>
          <a:bodyPr wrap="square" rtlCol="0">
            <a:spAutoFit/>
          </a:bodyPr>
          <a:lstStyle/>
          <a:p>
            <a:pPr algn="r"/>
            <a:r>
              <a:rPr lang="en-US" sz="2400" b="1" dirty="0" smtClean="0"/>
              <a:t>This is WHERE WE EXPECTED TO BE – based on the assigned values of the chart</a:t>
            </a:r>
            <a:endParaRPr lang="en-US" sz="2400" b="1" dirty="0"/>
          </a:p>
        </p:txBody>
      </p:sp>
      <p:sp>
        <p:nvSpPr>
          <p:cNvPr id="8" name="Slide Number Placeholder 7"/>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8</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0589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4" grpId="0"/>
      <p:bldP spid="2" grpId="0" animBg="1"/>
      <p:bldP spid="5" grpId="0"/>
      <p:bldP spid="14" grpId="0" animBg="1"/>
      <p:bldP spid="1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88092"/>
            <a:ext cx="8425383" cy="923330"/>
          </a:xfrm>
          <a:prstGeom prst="rect">
            <a:avLst/>
          </a:prstGeom>
        </p:spPr>
        <p:txBody>
          <a:bodyPr wrap="none">
            <a:spAutoFit/>
          </a:bodyPr>
          <a:lstStyle/>
          <a:p>
            <a:pPr lvl="1"/>
            <a:r>
              <a:rPr lang="en-US" sz="5400" dirty="0">
                <a:latin typeface="Impact" panose="020B0806030902050204" pitchFamily="34" charset="0"/>
              </a:rPr>
              <a:t>Assigned </a:t>
            </a:r>
            <a:r>
              <a:rPr lang="en-US" sz="5400" dirty="0" smtClean="0">
                <a:latin typeface="Impact" panose="020B0806030902050204" pitchFamily="34" charset="0"/>
              </a:rPr>
              <a:t>SD ≠ </a:t>
            </a:r>
            <a:r>
              <a:rPr lang="en-US" sz="5400" dirty="0">
                <a:latin typeface="Impact" panose="020B0806030902050204" pitchFamily="34" charset="0"/>
              </a:rPr>
              <a:t>Observed </a:t>
            </a:r>
            <a:r>
              <a:rPr lang="en-US" sz="5400" dirty="0" smtClean="0">
                <a:latin typeface="Impact" panose="020B0806030902050204" pitchFamily="34" charset="0"/>
              </a:rPr>
              <a:t>SD </a:t>
            </a:r>
            <a:endParaRPr lang="en-US" sz="5400" dirty="0">
              <a:latin typeface="Impact" panose="020B0806030902050204" pitchFamily="34" charset="0"/>
            </a:endParaRPr>
          </a:p>
        </p:txBody>
      </p:sp>
      <p:sp>
        <p:nvSpPr>
          <p:cNvPr id="3" name="TextBox 2"/>
          <p:cNvSpPr txBox="1"/>
          <p:nvPr/>
        </p:nvSpPr>
        <p:spPr>
          <a:xfrm>
            <a:off x="914400" y="3472934"/>
            <a:ext cx="7543800" cy="707886"/>
          </a:xfrm>
          <a:prstGeom prst="rect">
            <a:avLst/>
          </a:prstGeom>
          <a:noFill/>
        </p:spPr>
        <p:txBody>
          <a:bodyPr wrap="square" rtlCol="0">
            <a:spAutoFit/>
          </a:bodyPr>
          <a:lstStyle/>
          <a:p>
            <a:r>
              <a:rPr lang="en-US" sz="4000" dirty="0" smtClean="0"/>
              <a:t>Rendering our QC rules ineffective.</a:t>
            </a:r>
            <a:endParaRPr lang="en-US" sz="4000" dirty="0"/>
          </a:p>
        </p:txBody>
      </p:sp>
      <p:sp>
        <p:nvSpPr>
          <p:cNvPr id="4" name="Slide Number Placeholder 3"/>
          <p:cNvSpPr>
            <a:spLocks noGrp="1"/>
          </p:cNvSpPr>
          <p:nvPr>
            <p:ph type="sldNum" sz="quarter" idx="12"/>
          </p:nvPr>
        </p:nvSpPr>
        <p:spPr/>
        <p:txBody>
          <a:bodyPr/>
          <a:lstStyle/>
          <a:p>
            <a:fld id="{EEC3FB6A-46D7-4291-956D-AD46061DF589}" type="slidenum">
              <a:rPr lang="en-US" sz="1400" b="1" smtClean="0">
                <a:solidFill>
                  <a:schemeClr val="tx1"/>
                </a:solidFill>
                <a:latin typeface="Arial Black" panose="020B0A04020102020204" pitchFamily="34" charset="0"/>
              </a:rPr>
              <a:pPr/>
              <a:t>9</a:t>
            </a:fld>
            <a:endParaRPr lang="en-US" sz="1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77445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877</TotalTime>
  <Words>904</Words>
  <Application>Microsoft Office PowerPoint</Application>
  <PresentationFormat>On-screen Show (4:3)</PresentationFormat>
  <Paragraphs>127</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It Begins with the Right Chart Labs for Life Project Quality Control Training </vt:lpstr>
      <vt:lpstr>Assigned  ≠ Observed</vt:lpstr>
      <vt:lpstr>2 reasons for more data points to lie farther from the mean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Each QC Data Point We Need to Decide…</vt:lpstr>
      <vt:lpstr>Quiz Time!!!</vt:lpstr>
      <vt:lpstr>   It Begins with the Right Chart</vt:lpstr>
      <vt:lpstr>PowerPoint Presentation</vt:lpstr>
      <vt:lpstr>PowerPoint Presentation</vt:lpstr>
      <vt:lpstr>PowerPoint Presentation</vt:lpstr>
      <vt:lpstr>PowerPoint Presentation</vt:lpstr>
      <vt:lpstr>Assigned vs. Observed – What is the difference?</vt:lpstr>
      <vt:lpstr>When Do You Create a New LJ Chart?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SARAHSUDEENA</dc:creator>
  <cp:lastModifiedBy>Dr. Anu George</cp:lastModifiedBy>
  <cp:revision>42</cp:revision>
  <cp:lastPrinted>2016-09-10T10:42:56Z</cp:lastPrinted>
  <dcterms:created xsi:type="dcterms:W3CDTF">2006-08-16T00:00:00Z</dcterms:created>
  <dcterms:modified xsi:type="dcterms:W3CDTF">2017-07-07T11:25:32Z</dcterms:modified>
</cp:coreProperties>
</file>