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69" r:id="rId3"/>
    <p:sldId id="302" r:id="rId4"/>
    <p:sldId id="268" r:id="rId5"/>
    <p:sldId id="282" r:id="rId6"/>
    <p:sldId id="301" r:id="rId7"/>
    <p:sldId id="281" r:id="rId8"/>
    <p:sldId id="300" r:id="rId9"/>
    <p:sldId id="275" r:id="rId10"/>
    <p:sldId id="283" r:id="rId11"/>
    <p:sldId id="276" r:id="rId12"/>
    <p:sldId id="284" r:id="rId13"/>
    <p:sldId id="286" r:id="rId14"/>
    <p:sldId id="303" r:id="rId15"/>
    <p:sldId id="277" r:id="rId16"/>
    <p:sldId id="296" r:id="rId17"/>
    <p:sldId id="280" r:id="rId18"/>
    <p:sldId id="279" r:id="rId19"/>
    <p:sldId id="304" r:id="rId20"/>
    <p:sldId id="278" r:id="rId21"/>
    <p:sldId id="289" r:id="rId22"/>
    <p:sldId id="299" r:id="rId23"/>
    <p:sldId id="298" r:id="rId24"/>
    <p:sldId id="290" r:id="rId25"/>
    <p:sldId id="292" r:id="rId26"/>
    <p:sldId id="291" r:id="rId27"/>
    <p:sldId id="293" r:id="rId28"/>
    <p:sldId id="294" r:id="rId29"/>
    <p:sldId id="295" r:id="rId30"/>
    <p:sldId id="297" r:id="rId31"/>
    <p:sldId id="257" r:id="rId32"/>
    <p:sldId id="27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 autoAdjust="0"/>
    <p:restoredTop sz="94579"/>
  </p:normalViewPr>
  <p:slideViewPr>
    <p:cSldViewPr snapToObjects="1">
      <p:cViewPr varScale="1">
        <p:scale>
          <a:sx n="76" d="100"/>
          <a:sy n="76" d="100"/>
        </p:scale>
        <p:origin x="-10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F3B79-8BED-1645-9652-526B4D06FD5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0CF50-FB36-E24C-A7EB-560D5479CB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0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C4BB3AA3-A4D2-C945-8D42-532CB70BD5C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A905EA1-A2ED-8A4D-A0A9-97CE92107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Dr J.A </a:t>
            </a:r>
            <a:r>
              <a:rPr lang="en-US" dirty="0" err="1" smtClean="0"/>
              <a:t>Iravane</a:t>
            </a:r>
            <a:endParaRPr lang="en-US" dirty="0" smtClean="0"/>
          </a:p>
          <a:p>
            <a:pPr algn="l"/>
            <a:r>
              <a:rPr lang="en-US" dirty="0" smtClean="0"/>
              <a:t>Associate Professor &amp; I/</a:t>
            </a:r>
            <a:r>
              <a:rPr lang="en-US" dirty="0" err="1" smtClean="0"/>
              <a:t>c</a:t>
            </a:r>
            <a:r>
              <a:rPr lang="en-US" dirty="0" smtClean="0"/>
              <a:t> C&amp;DST</a:t>
            </a:r>
          </a:p>
          <a:p>
            <a:pPr algn="l"/>
            <a:r>
              <a:rPr lang="en-US" dirty="0" smtClean="0"/>
              <a:t>GMC, Aurangabad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E</a:t>
            </a:r>
            <a:r>
              <a:rPr lang="en-US" sz="2800" dirty="0" smtClean="0"/>
              <a:t>nsure </a:t>
            </a:r>
            <a:r>
              <a:rPr lang="en-US" sz="2800" dirty="0"/>
              <a:t>that all technical persons are given appropriate </a:t>
            </a:r>
            <a:r>
              <a:rPr lang="en-US" sz="2800" dirty="0" smtClean="0"/>
              <a:t>training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800" dirty="0"/>
              <a:t>NABL may relax its criteria </a:t>
            </a:r>
            <a:r>
              <a:rPr lang="en-US" sz="2800" dirty="0" smtClean="0"/>
              <a:t>-25</a:t>
            </a:r>
            <a:r>
              <a:rPr lang="en-US" sz="2800" dirty="0"/>
              <a:t>% of the staff having matriculation with science subjects and at least 10 years experience in a Medical laboratory.</a:t>
            </a:r>
            <a:endParaRPr lang="en-US" sz="2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</a:t>
            </a:r>
            <a:r>
              <a:rPr lang="en-US" dirty="0" smtClean="0"/>
              <a:t>Technician-2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0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 small meeting with a welcome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A tour to the workplace with brief introduction of each area.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Instructions for the pattern of working, timings, leaves etc.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Information about making the personal file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Base line health checkup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Enrollment for vaccination/antibody </a:t>
            </a:r>
            <a:r>
              <a:rPr lang="en-US" dirty="0" err="1" smtClean="0"/>
              <a:t>titre</a:t>
            </a:r>
            <a:r>
              <a:rPr lang="en-US" dirty="0" smtClean="0"/>
              <a:t> if required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Personnel Introduction to the Lab-1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32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training schedule to be initiated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Confidentiality</a:t>
            </a:r>
          </a:p>
          <a:p>
            <a:endParaRPr lang="en-US" dirty="0" smtClean="0"/>
          </a:p>
          <a:p>
            <a:r>
              <a:rPr lang="en-US" dirty="0" smtClean="0"/>
              <a:t>Code of ethics </a:t>
            </a:r>
          </a:p>
          <a:p>
            <a:endParaRPr lang="en-US" dirty="0"/>
          </a:p>
          <a:p>
            <a:r>
              <a:rPr lang="en-US" dirty="0" smtClean="0"/>
              <a:t>Plan for Vaccination and estimation of antibody titer.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Personnel  </a:t>
            </a:r>
            <a:r>
              <a:rPr lang="en-US" dirty="0"/>
              <a:t>Introduction to the </a:t>
            </a:r>
            <a:r>
              <a:rPr lang="en-US" dirty="0" smtClean="0"/>
              <a:t>Lab-2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1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388398"/>
              </p:ext>
            </p:extLst>
          </p:nvPr>
        </p:nvGraphicFramePr>
        <p:xfrm>
          <a:off x="228600" y="-228601"/>
          <a:ext cx="8458200" cy="6019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782"/>
                <a:gridCol w="4396818"/>
                <a:gridCol w="1371600"/>
                <a:gridCol w="1905000"/>
              </a:tblGrid>
              <a:tr h="10844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Trained by</a:t>
                      </a:r>
                      <a:endParaRPr lang="en-US" dirty="0"/>
                    </a:p>
                  </a:txBody>
                  <a:tcPr/>
                </a:tc>
              </a:tr>
              <a:tr h="108442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 to QMS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0517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to ethics and confidentiality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9242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to laboratory specific Laboratory Safety Manual: Location and contents.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8017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to laboratory specific Standard Operating Procedures (SOP’s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39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63942"/>
              </p:ext>
            </p:extLst>
          </p:nvPr>
        </p:nvGraphicFramePr>
        <p:xfrm>
          <a:off x="228600" y="-228601"/>
          <a:ext cx="84582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782"/>
                <a:gridCol w="4396818"/>
                <a:gridCol w="1371600"/>
                <a:gridCol w="1905000"/>
              </a:tblGrid>
              <a:tr h="13138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Trained by</a:t>
                      </a:r>
                      <a:endParaRPr lang="en-US" dirty="0"/>
                    </a:p>
                  </a:txBody>
                  <a:tcPr/>
                </a:tc>
              </a:tr>
              <a:tr h="1390862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modes of transmission, epidemiology and symptoms of pathogenic microbes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90862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emergency information: Spills, Personal Injury, Fire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90862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Accident reporting and investigation procedures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480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059125"/>
              </p:ext>
            </p:extLst>
          </p:nvPr>
        </p:nvGraphicFramePr>
        <p:xfrm>
          <a:off x="304801" y="1295402"/>
          <a:ext cx="8229599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631"/>
                <a:gridCol w="4877086"/>
                <a:gridCol w="1237534"/>
                <a:gridCol w="1330348"/>
              </a:tblGrid>
              <a:tr h="7315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Nature of training attended</a:t>
                      </a:r>
                      <a:endParaRPr lang="en-US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Signature of staff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Signature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Supervisor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x-none" altLang="x-none" sz="4400" dirty="0">
                <a:solidFill>
                  <a:schemeClr val="tx1"/>
                </a:solidFill>
                <a:effectLst/>
                <a:latin typeface="Arial" charset="0"/>
              </a:rPr>
              <a:t>Training log</a:t>
            </a:r>
            <a:br>
              <a:rPr lang="x-none" altLang="x-none" sz="4400" dirty="0">
                <a:solidFill>
                  <a:schemeClr val="tx1"/>
                </a:solidFill>
                <a:effectLst/>
                <a:latin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52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Scheduled plan </a:t>
            </a:r>
          </a:p>
          <a:p>
            <a:endParaRPr lang="en-US" dirty="0"/>
          </a:p>
          <a:p>
            <a:r>
              <a:rPr lang="en-US" dirty="0" smtClean="0"/>
              <a:t>Spread over months</a:t>
            </a:r>
          </a:p>
          <a:p>
            <a:endParaRPr lang="en-US" dirty="0"/>
          </a:p>
          <a:p>
            <a:r>
              <a:rPr lang="en-US" dirty="0" smtClean="0"/>
              <a:t>Table displayed</a:t>
            </a:r>
          </a:p>
          <a:p>
            <a:endParaRPr lang="en-US" dirty="0"/>
          </a:p>
          <a:p>
            <a:r>
              <a:rPr lang="en-US" dirty="0" smtClean="0"/>
              <a:t>Presentations made ready</a:t>
            </a:r>
          </a:p>
          <a:p>
            <a:endParaRPr lang="en-US" dirty="0"/>
          </a:p>
          <a:p>
            <a:r>
              <a:rPr lang="en-US" dirty="0" smtClean="0"/>
              <a:t>Post training evaluations to be done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calendar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22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safety program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63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65037"/>
              </p:ext>
            </p:extLst>
          </p:nvPr>
        </p:nvGraphicFramePr>
        <p:xfrm>
          <a:off x="533402" y="76200"/>
          <a:ext cx="8229598" cy="5728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5295"/>
                <a:gridCol w="3186585"/>
                <a:gridCol w="1877718"/>
              </a:tblGrid>
              <a:tr h="7911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Safety areas</a:t>
                      </a:r>
                      <a:endParaRPr lang="en-US" sz="20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Comment</a:t>
                      </a:r>
                      <a:endParaRPr lang="en-US" sz="20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Sign and date</a:t>
                      </a:r>
                      <a:endParaRPr lang="en-US" sz="20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  <a:tr h="8066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Hepatitis B vaccination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  <a:tr h="181493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General: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Good housekeeping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Universal safety precautions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  <a:tr h="109231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Bio-safety training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  <a:tr h="120995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Sample discarding and waste management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535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608379"/>
              </p:ext>
            </p:extLst>
          </p:nvPr>
        </p:nvGraphicFramePr>
        <p:xfrm>
          <a:off x="533402" y="76200"/>
          <a:ext cx="8229598" cy="5785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3398"/>
                <a:gridCol w="2008482"/>
                <a:gridCol w="1877718"/>
              </a:tblGrid>
              <a:tr h="660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Safety areas</a:t>
                      </a:r>
                      <a:endParaRPr lang="en-US" sz="24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Comment</a:t>
                      </a:r>
                      <a:endParaRPr lang="en-US" sz="24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Sign and date</a:t>
                      </a:r>
                      <a:endParaRPr lang="en-US" sz="2400" b="1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  <a:tr h="202162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Accident management procedures: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Location of first aid boxes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Use of  eye wash stations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  <a:tr h="202162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Fire: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What to do in event of fire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Training on use of fire extinguishers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  <a:tr h="101081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Security: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Controlled Access laboratory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56884" marR="568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70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33400"/>
            <a:ext cx="7162800" cy="554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352800" y="228600"/>
            <a:ext cx="2667000" cy="1600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04800" y="0"/>
            <a:ext cx="8763000" cy="6858000"/>
          </a:xfrm>
        </p:spPr>
        <p:txBody>
          <a:bodyPr>
            <a:noAutofit/>
          </a:bodyPr>
          <a:lstStyle/>
          <a:p>
            <a:r>
              <a:rPr lang="en-US" sz="1600" dirty="0" smtClean="0"/>
              <a:t>Name</a:t>
            </a:r>
            <a:r>
              <a:rPr lang="en-US" sz="1600" dirty="0"/>
              <a:t>: ____________________________________   Designation: ___________</a:t>
            </a:r>
          </a:p>
          <a:p>
            <a:r>
              <a:rPr lang="en-US" sz="1600" dirty="0"/>
              <a:t>Permanent/Contractual </a:t>
            </a:r>
            <a:r>
              <a:rPr lang="en-US" sz="1600" dirty="0" smtClean="0"/>
              <a:t>___________________     </a:t>
            </a:r>
            <a:r>
              <a:rPr lang="en-US" sz="1600" dirty="0"/>
              <a:t>Section:  _____________</a:t>
            </a:r>
          </a:p>
          <a:p>
            <a:r>
              <a:rPr lang="en-US" sz="1600" dirty="0"/>
              <a:t>Date: ________________________		 </a:t>
            </a:r>
            <a:r>
              <a:rPr lang="en-US" sz="1600" dirty="0" smtClean="0"/>
              <a:t>      </a:t>
            </a:r>
            <a:r>
              <a:rPr lang="en-US" sz="1600" dirty="0"/>
              <a:t>Project: ______________</a:t>
            </a:r>
          </a:p>
          <a:p>
            <a:pPr lvl="0"/>
            <a:r>
              <a:rPr lang="en-US" sz="1600" dirty="0"/>
              <a:t>Specimen Signature						         ___________  </a:t>
            </a:r>
          </a:p>
          <a:p>
            <a:pPr lvl="0"/>
            <a:r>
              <a:rPr lang="en-US" sz="1600" dirty="0"/>
              <a:t>Issue PPE: Laboratory Shoes. 					___/___/____</a:t>
            </a:r>
          </a:p>
          <a:p>
            <a:r>
              <a:rPr lang="en-US" sz="1600" dirty="0" smtClean="0"/>
              <a:t>HBV </a:t>
            </a:r>
            <a:r>
              <a:rPr lang="en-US" sz="1600" dirty="0"/>
              <a:t>Vaccination	</a:t>
            </a:r>
          </a:p>
          <a:p>
            <a:r>
              <a:rPr lang="en-US" sz="1600" dirty="0"/>
              <a:t>1</a:t>
            </a:r>
            <a:r>
              <a:rPr lang="en-US" sz="1600" baseline="30000" dirty="0"/>
              <a:t>st</a:t>
            </a:r>
            <a:r>
              <a:rPr lang="en-US" sz="1600" dirty="0"/>
              <a:t> dose								___/___/____   </a:t>
            </a:r>
          </a:p>
          <a:p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 dose 								___/___/____   </a:t>
            </a:r>
          </a:p>
          <a:p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dose 								___/___/____   </a:t>
            </a:r>
          </a:p>
          <a:p>
            <a:r>
              <a:rPr lang="en-US" sz="1600" dirty="0"/>
              <a:t>Booster						         	  	___/___/____   </a:t>
            </a:r>
          </a:p>
          <a:p>
            <a:r>
              <a:rPr lang="en-US" sz="1600" dirty="0"/>
              <a:t>Additional booster’s							___/___/____   </a:t>
            </a:r>
          </a:p>
          <a:p>
            <a:pPr lvl="0"/>
            <a:r>
              <a:rPr lang="en-US" sz="1600" dirty="0"/>
              <a:t>Personnel file 								___________ </a:t>
            </a:r>
          </a:p>
          <a:p>
            <a:pPr lvl="0"/>
            <a:r>
              <a:rPr lang="en-US" sz="1600" dirty="0"/>
              <a:t> Bio-safety training 							___/___/____   </a:t>
            </a:r>
          </a:p>
          <a:p>
            <a:r>
              <a:rPr lang="en-US" sz="1600" dirty="0"/>
              <a:t>GCLP training 							___/___/____ </a:t>
            </a:r>
            <a:r>
              <a:rPr lang="en-US" sz="1600" dirty="0" smtClean="0"/>
              <a:t>  </a:t>
            </a:r>
          </a:p>
          <a:p>
            <a:pPr lvl="0"/>
            <a:r>
              <a:rPr lang="en-US" sz="1600" dirty="0" smtClean="0"/>
              <a:t>Initial Competency 							___/___/________________________</a:t>
            </a:r>
            <a:endParaRPr lang="en-US" sz="1600" dirty="0"/>
          </a:p>
          <a:p>
            <a:r>
              <a:rPr lang="en-US" sz="1600" b="1" dirty="0"/>
              <a:t>Lab In-Charge/Designee</a:t>
            </a:r>
            <a:endParaRPr lang="en-US" sz="16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16187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001000" cy="98583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/>
              <a:t>Competence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85901"/>
            <a:ext cx="7786689" cy="436602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tabLst>
                <a:tab pos="382191" algn="l"/>
              </a:tabLst>
            </a:pPr>
            <a:r>
              <a:rPr lang="en-US" dirty="0" smtClean="0"/>
              <a:t>Decide the frequency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tabLst>
                <a:tab pos="382191" algn="l"/>
              </a:tabLst>
            </a:pPr>
            <a:r>
              <a:rPr lang="en-US" dirty="0" smtClean="0"/>
              <a:t>At least twice for a new recruit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tabLst>
                <a:tab pos="382191" algn="l"/>
              </a:tabLst>
            </a:pPr>
            <a:r>
              <a:rPr lang="en-US" dirty="0" smtClean="0"/>
              <a:t>Once for all others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tabLst>
                <a:tab pos="382191" algn="l"/>
              </a:tabLst>
            </a:pPr>
            <a:r>
              <a:rPr lang="en-US" dirty="0" smtClean="0"/>
              <a:t>For every new test and procedure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tabLst>
                <a:tab pos="382191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03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2743200"/>
            <a:ext cx="8610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b="1" dirty="0">
                <a:latin typeface="Arial" charset="0"/>
              </a:rPr>
              <a:t>Initial Training            Six month Competency       	Yearly             </a:t>
            </a:r>
            <a:r>
              <a:rPr lang="x-none" altLang="x-none" b="1" dirty="0" smtClean="0">
                <a:latin typeface="Arial" charset="0"/>
              </a:rPr>
              <a:t>Other</a:t>
            </a:r>
            <a:r>
              <a:rPr lang="en-US" altLang="x-none" b="1" dirty="0" smtClean="0">
                <a:latin typeface="Arial" charset="0"/>
              </a:rPr>
              <a:t> </a:t>
            </a:r>
            <a:r>
              <a:rPr lang="x-none" altLang="x-none" b="1" dirty="0">
                <a:latin typeface="Arial" charset="0"/>
              </a:rPr>
              <a:t>	 ____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b="1" dirty="0">
                <a:latin typeface="Arial" charset="0"/>
              </a:rPr>
              <a:t>Remediation:______________________________________________________________________________________________________________________________________________________________________________________________________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b="1" dirty="0">
                <a:latin typeface="Arial" charset="0"/>
              </a:rPr>
              <a:t>Competency Passed or failed:___________________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b="1" dirty="0">
                <a:latin typeface="Arial" charset="0"/>
              </a:rPr>
              <a:t>Supervisor Review:___________________________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b="1" dirty="0">
                <a:latin typeface="Arial" charset="0"/>
              </a:rPr>
              <a:t>Date: ______________________________________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b="1" dirty="0">
                <a:latin typeface="Arial" charset="0"/>
              </a:rPr>
              <a:t>MICRO/QSP/2/3: Competency Assessment Record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b="1" dirty="0">
                <a:latin typeface="Arial" charset="0"/>
              </a:rPr>
              <a:t>Employee Name______________________________________    Year____________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x-none" altLang="x-none" dirty="0">
              <a:latin typeface="Arial" charset="0"/>
            </a:endParaRPr>
          </a:p>
        </p:txBody>
      </p:sp>
      <p:sp>
        <p:nvSpPr>
          <p:cNvPr id="8" name="Rectangle 53"/>
          <p:cNvSpPr>
            <a:spLocks noChangeArrowheads="1"/>
          </p:cNvSpPr>
          <p:nvPr/>
        </p:nvSpPr>
        <p:spPr bwMode="auto">
          <a:xfrm flipH="1">
            <a:off x="1981200" y="2895600"/>
            <a:ext cx="225425" cy="2619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53"/>
          <p:cNvSpPr>
            <a:spLocks noChangeArrowheads="1"/>
          </p:cNvSpPr>
          <p:nvPr/>
        </p:nvSpPr>
        <p:spPr bwMode="auto">
          <a:xfrm flipH="1">
            <a:off x="6553200" y="2831036"/>
            <a:ext cx="225425" cy="2619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53"/>
          <p:cNvSpPr>
            <a:spLocks noChangeArrowheads="1"/>
          </p:cNvSpPr>
          <p:nvPr/>
        </p:nvSpPr>
        <p:spPr bwMode="auto">
          <a:xfrm flipH="1">
            <a:off x="5370363" y="2878616"/>
            <a:ext cx="225425" cy="2619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53"/>
          <p:cNvSpPr>
            <a:spLocks noChangeArrowheads="1"/>
          </p:cNvSpPr>
          <p:nvPr/>
        </p:nvSpPr>
        <p:spPr bwMode="auto">
          <a:xfrm flipH="1">
            <a:off x="8077200" y="2858488"/>
            <a:ext cx="304801" cy="152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8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15627"/>
              </p:ext>
            </p:extLst>
          </p:nvPr>
        </p:nvGraphicFramePr>
        <p:xfrm>
          <a:off x="152401" y="0"/>
          <a:ext cx="9067799" cy="73604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69988"/>
                <a:gridCol w="1017973"/>
                <a:gridCol w="1935374"/>
                <a:gridCol w="1119986"/>
                <a:gridCol w="1119986"/>
                <a:gridCol w="1704492"/>
              </a:tblGrid>
              <a:tr h="125158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Competency Category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Task/ Test/ Instrument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Lab performance indicator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Assessment Tool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Date/Evaluator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Competent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Y/N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</a:tr>
              <a:tr h="95859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Sample handling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Knowledge of correct specimen type and rejection criteria 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Observation 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</a:tr>
              <a:tr h="63906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Test Performance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Demonstrate correct steps and timings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Observation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</a:tr>
              <a:tr h="63906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Quality Control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Perform correct # QC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Document &amp; check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</a:tr>
              <a:tr h="63906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Instrument operation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Technical questions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Observation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</a:tr>
              <a:tr h="125158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Instrument management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Calibration &amp; maintenance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Document &amp; check Observation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</a:tr>
              <a:tr h="110414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Problem solving skill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Document corrective action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Document &amp; check Observation</a:t>
                      </a:r>
                      <a:endParaRPr lang="en-US" sz="14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</a:tr>
              <a:tr h="31955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Safety</a:t>
                      </a:r>
                      <a:endParaRPr lang="en-US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2861" marR="62861" marT="0" marB="0"/>
                </a:tc>
              </a:tr>
            </a:tbl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44475" y="90852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x-none" altLang="x-non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x-none" altLang="x-non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95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468" y="325041"/>
            <a:ext cx="7972425" cy="665559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dirty="0" smtClean="0"/>
              <a:t>Methods-1 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468" y="990600"/>
            <a:ext cx="8258332" cy="5638800"/>
          </a:xfrm>
        </p:spPr>
        <p:txBody>
          <a:bodyPr>
            <a:noAutofit/>
          </a:bodyPr>
          <a:lstStyle/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3200" dirty="0">
                <a:cs typeface="Times New Roman" pitchFamily="18" charset="0"/>
              </a:rPr>
              <a:t>D</a:t>
            </a:r>
            <a:r>
              <a:rPr lang="en-US" sz="3200" dirty="0" smtClean="0">
                <a:cs typeface="Times New Roman" pitchFamily="18" charset="0"/>
              </a:rPr>
              <a:t>irect </a:t>
            </a:r>
            <a:r>
              <a:rPr lang="en-US" sz="3200" dirty="0">
                <a:cs typeface="Times New Roman" pitchFamily="18" charset="0"/>
              </a:rPr>
              <a:t>observation of routine work processes and procedures, including all applicable safety </a:t>
            </a:r>
            <a:r>
              <a:rPr lang="en-US" sz="3200" dirty="0" smtClean="0">
                <a:cs typeface="Times New Roman" pitchFamily="18" charset="0"/>
              </a:rPr>
              <a:t>practices</a:t>
            </a:r>
            <a:endParaRPr lang="en-US" sz="3200" dirty="0">
              <a:cs typeface="Times New Roman" pitchFamily="18" charset="0"/>
            </a:endParaRPr>
          </a:p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3200" dirty="0">
                <a:cs typeface="Times New Roman" pitchFamily="18" charset="0"/>
              </a:rPr>
              <a:t>D</a:t>
            </a:r>
            <a:r>
              <a:rPr lang="en-US" sz="3200" dirty="0" smtClean="0">
                <a:cs typeface="Times New Roman" pitchFamily="18" charset="0"/>
              </a:rPr>
              <a:t>irect </a:t>
            </a:r>
            <a:r>
              <a:rPr lang="en-US" sz="3200" dirty="0">
                <a:cs typeface="Times New Roman" pitchFamily="18" charset="0"/>
              </a:rPr>
              <a:t>observation of equipment maintenance and function </a:t>
            </a:r>
            <a:r>
              <a:rPr lang="en-US" sz="3200" dirty="0" smtClean="0">
                <a:cs typeface="Times New Roman" pitchFamily="18" charset="0"/>
              </a:rPr>
              <a:t>checks</a:t>
            </a:r>
            <a:endParaRPr lang="en-US" sz="3200" dirty="0">
              <a:cs typeface="Times New Roman" pitchFamily="18" charset="0"/>
            </a:endParaRPr>
          </a:p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3200" dirty="0">
                <a:cs typeface="Times New Roman" pitchFamily="18" charset="0"/>
              </a:rPr>
              <a:t>M</a:t>
            </a:r>
            <a:r>
              <a:rPr lang="en-US" sz="3200" dirty="0" smtClean="0">
                <a:cs typeface="Times New Roman" pitchFamily="18" charset="0"/>
              </a:rPr>
              <a:t>onitoring </a:t>
            </a:r>
            <a:r>
              <a:rPr lang="en-US" sz="3200" dirty="0">
                <a:cs typeface="Times New Roman" pitchFamily="18" charset="0"/>
              </a:rPr>
              <a:t>the recording and reporting of examination </a:t>
            </a:r>
            <a:r>
              <a:rPr lang="en-US" sz="3200" dirty="0" smtClean="0">
                <a:cs typeface="Times New Roman" pitchFamily="18" charset="0"/>
              </a:rPr>
              <a:t>results</a:t>
            </a:r>
            <a:endParaRPr lang="en-US" sz="3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60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800" dirty="0" smtClean="0">
                <a:cs typeface="Times New Roman" pitchFamily="18" charset="0"/>
              </a:rPr>
              <a:t>Review </a:t>
            </a:r>
            <a:r>
              <a:rPr lang="en-US" sz="2800" dirty="0">
                <a:cs typeface="Times New Roman" pitchFamily="18" charset="0"/>
              </a:rPr>
              <a:t>of work records</a:t>
            </a:r>
          </a:p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800" dirty="0" smtClean="0">
                <a:cs typeface="Times New Roman" pitchFamily="18" charset="0"/>
              </a:rPr>
              <a:t>Assessment </a:t>
            </a:r>
            <a:r>
              <a:rPr lang="en-US" sz="2800" dirty="0">
                <a:cs typeface="Times New Roman" pitchFamily="18" charset="0"/>
              </a:rPr>
              <a:t>of problem solving skills</a:t>
            </a:r>
          </a:p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800" dirty="0" smtClean="0">
                <a:cs typeface="Times New Roman" pitchFamily="18" charset="0"/>
              </a:rPr>
              <a:t>Examination </a:t>
            </a:r>
            <a:r>
              <a:rPr lang="en-US" sz="2800" dirty="0">
                <a:cs typeface="Times New Roman" pitchFamily="18" charset="0"/>
              </a:rPr>
              <a:t>of specially provided samples, such as previously examined samples, inter-laboratory comparison materials, or split samples.</a:t>
            </a:r>
            <a:endParaRPr lang="en-US" sz="2800" i="1" dirty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394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365127"/>
            <a:ext cx="8315325" cy="10131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/>
              <a:t>Reviews of staff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3" y="1378227"/>
            <a:ext cx="8043862" cy="4044201"/>
          </a:xfrm>
        </p:spPr>
        <p:txBody>
          <a:bodyPr rtlCol="0">
            <a:normAutofit fontScale="92500" lnSpcReduction="10000"/>
          </a:bodyPr>
          <a:lstStyle/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3200" dirty="0">
                <a:cs typeface="Times New Roman" pitchFamily="18" charset="0"/>
              </a:rPr>
              <a:t>Train </a:t>
            </a:r>
            <a:r>
              <a:rPr lang="en-US" sz="3200" dirty="0" smtClean="0">
                <a:cs typeface="Times New Roman" pitchFamily="18" charset="0"/>
              </a:rPr>
              <a:t>the person reviewing</a:t>
            </a:r>
          </a:p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3200" dirty="0" smtClean="0">
                <a:cs typeface="Times New Roman" pitchFamily="18" charset="0"/>
              </a:rPr>
              <a:t>If methods for training and competence are appropriate</a:t>
            </a:r>
          </a:p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3200" dirty="0" smtClean="0">
                <a:cs typeface="Times New Roman" pitchFamily="18" charset="0"/>
              </a:rPr>
              <a:t>Any changes need to be made </a:t>
            </a:r>
          </a:p>
          <a:p>
            <a:pPr marL="685800" indent="-389335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3200" dirty="0" smtClean="0">
                <a:cs typeface="Times New Roman" pitchFamily="18" charset="0"/>
              </a:rPr>
              <a:t>Criteria for assessments can be reviewed</a:t>
            </a:r>
            <a:endParaRPr lang="en-US" sz="3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your policies</a:t>
            </a:r>
          </a:p>
          <a:p>
            <a:endParaRPr lang="en-US" dirty="0"/>
          </a:p>
          <a:p>
            <a:r>
              <a:rPr lang="en-US" dirty="0" smtClean="0"/>
              <a:t>Attending seminars/Trainings/CMEs</a:t>
            </a:r>
          </a:p>
          <a:p>
            <a:endParaRPr lang="en-US" dirty="0"/>
          </a:p>
          <a:p>
            <a:r>
              <a:rPr lang="en-US" dirty="0" smtClean="0"/>
              <a:t>Research papers/projects</a:t>
            </a:r>
          </a:p>
          <a:p>
            <a:endParaRPr lang="en-US" dirty="0" smtClean="0"/>
          </a:p>
          <a:p>
            <a:r>
              <a:rPr lang="en-US" dirty="0" smtClean="0"/>
              <a:t>Participation in conferences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29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Educational and professional qualifications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Copy of certification or license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Previous work experience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Job descriptions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Introduction of new staff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Records-1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95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Training in current job </a:t>
            </a:r>
          </a:p>
          <a:p>
            <a:pPr>
              <a:lnSpc>
                <a:spcPct val="150000"/>
              </a:lnSpc>
            </a:pPr>
            <a:r>
              <a:rPr lang="en-US" dirty="0"/>
              <a:t>Competency assessment</a:t>
            </a:r>
          </a:p>
          <a:p>
            <a:pPr>
              <a:lnSpc>
                <a:spcPct val="150000"/>
              </a:lnSpc>
            </a:pPr>
            <a:r>
              <a:rPr lang="en-US" dirty="0"/>
              <a:t>Record of continuing education</a:t>
            </a:r>
          </a:p>
          <a:p>
            <a:pPr>
              <a:lnSpc>
                <a:spcPct val="150000"/>
              </a:lnSpc>
            </a:pPr>
            <a:r>
              <a:rPr lang="en-US" dirty="0"/>
              <a:t>Review of staff performances</a:t>
            </a:r>
          </a:p>
          <a:p>
            <a:pPr>
              <a:lnSpc>
                <a:spcPct val="150000"/>
              </a:lnSpc>
            </a:pPr>
            <a:r>
              <a:rPr lang="en-US" dirty="0"/>
              <a:t>Records of accidents</a:t>
            </a:r>
          </a:p>
          <a:p>
            <a:pPr>
              <a:lnSpc>
                <a:spcPct val="150000"/>
              </a:lnSpc>
            </a:pPr>
            <a:r>
              <a:rPr lang="en-US" dirty="0"/>
              <a:t>Immunization status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</a:t>
            </a:r>
            <a:r>
              <a:rPr lang="en-US" dirty="0" smtClean="0"/>
              <a:t>Records-2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1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68" y="451598"/>
            <a:ext cx="8498731" cy="565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843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Complete personal files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Complete the QSP on personnel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Gear up the team for the rapid accreditation process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Provide petty items for completion of basic printing/filing works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Designate people and responsibilities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Plan and initiate trainings &amp; competency </a:t>
            </a:r>
            <a:r>
              <a:rPr lang="en-US" dirty="0" err="1" smtClean="0"/>
              <a:t>assesment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06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80108729\Desktop\1640873_6349376862222335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5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0" dirty="0" smtClean="0"/>
              <a:t>QUALITY IS AN ONGOING PROCESS , </a:t>
            </a:r>
            <a:br>
              <a:rPr lang="en-US" b="0" dirty="0" smtClean="0"/>
            </a:br>
            <a:r>
              <a:rPr lang="en-US" b="0" dirty="0" smtClean="0"/>
              <a:t>NOT A DESTINATION </a:t>
            </a:r>
            <a:endParaRPr lang="en-US" b="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gear up your team ……………….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25000"/>
              </a:lnSpc>
              <a:buClr>
                <a:schemeClr val="bg2"/>
              </a:buClr>
              <a:buSzPct val="115000"/>
              <a:buFont typeface="+mj-lt"/>
              <a:buAutoNum type="arabicPeriod"/>
            </a:pPr>
            <a:r>
              <a:rPr lang="en-US" dirty="0" smtClean="0">
                <a:latin typeface="Verdana" charset="0"/>
              </a:rPr>
              <a:t>Personnel qualifications</a:t>
            </a:r>
          </a:p>
          <a:p>
            <a:pPr marL="514350" indent="-514350">
              <a:lnSpc>
                <a:spcPct val="125000"/>
              </a:lnSpc>
              <a:buClr>
                <a:schemeClr val="bg2"/>
              </a:buClr>
              <a:buSzPct val="115000"/>
              <a:buFont typeface="+mj-lt"/>
              <a:buAutoNum type="arabicPeriod"/>
            </a:pPr>
            <a:r>
              <a:rPr lang="en-US" dirty="0" smtClean="0">
                <a:latin typeface="Verdana" charset="0"/>
              </a:rPr>
              <a:t>Job descriptions</a:t>
            </a:r>
          </a:p>
          <a:p>
            <a:pPr marL="514350" indent="-514350">
              <a:lnSpc>
                <a:spcPct val="125000"/>
              </a:lnSpc>
              <a:buClr>
                <a:schemeClr val="bg2"/>
              </a:buClr>
              <a:buSzPct val="115000"/>
              <a:buFont typeface="+mj-lt"/>
              <a:buAutoNum type="arabicPeriod"/>
            </a:pPr>
            <a:r>
              <a:rPr lang="en-US" dirty="0" smtClean="0">
                <a:latin typeface="Verdana" charset="0"/>
              </a:rPr>
              <a:t>Orientation</a:t>
            </a:r>
          </a:p>
          <a:p>
            <a:pPr marL="514350" indent="-514350">
              <a:lnSpc>
                <a:spcPct val="125000"/>
              </a:lnSpc>
              <a:buClr>
                <a:schemeClr val="bg2"/>
              </a:buClr>
              <a:buSzPct val="115000"/>
              <a:buFont typeface="+mj-lt"/>
              <a:buAutoNum type="arabicPeriod"/>
            </a:pPr>
            <a:r>
              <a:rPr lang="en-US" dirty="0" smtClean="0">
                <a:latin typeface="Verdana" charset="0"/>
              </a:rPr>
              <a:t>Training</a:t>
            </a:r>
          </a:p>
          <a:p>
            <a:pPr marL="514350" indent="-514350">
              <a:lnSpc>
                <a:spcPct val="125000"/>
              </a:lnSpc>
              <a:buClr>
                <a:schemeClr val="bg2"/>
              </a:buClr>
              <a:buSzPct val="115000"/>
              <a:buFont typeface="+mj-lt"/>
              <a:buAutoNum type="arabicPeriod"/>
            </a:pPr>
            <a:r>
              <a:rPr lang="en-US" dirty="0" smtClean="0">
                <a:latin typeface="Verdana" charset="0"/>
              </a:rPr>
              <a:t>Competency assessment</a:t>
            </a:r>
          </a:p>
          <a:p>
            <a:pPr marL="514350" indent="-514350">
              <a:lnSpc>
                <a:spcPct val="125000"/>
              </a:lnSpc>
              <a:buClr>
                <a:schemeClr val="bg2"/>
              </a:buClr>
              <a:buSzPct val="115000"/>
              <a:buFont typeface="+mj-lt"/>
              <a:buAutoNum type="arabicPeriod"/>
            </a:pPr>
            <a:r>
              <a:rPr lang="en-US" dirty="0" smtClean="0">
                <a:latin typeface="Verdana" charset="0"/>
              </a:rPr>
              <a:t>Professional development </a:t>
            </a:r>
          </a:p>
          <a:p>
            <a:pPr marL="514350" indent="-514350">
              <a:lnSpc>
                <a:spcPct val="125000"/>
              </a:lnSpc>
              <a:buClr>
                <a:schemeClr val="bg2"/>
              </a:buClr>
              <a:buSzPct val="115000"/>
              <a:buFont typeface="+mj-lt"/>
              <a:buAutoNum type="arabicPeriod"/>
            </a:pPr>
            <a:r>
              <a:rPr lang="en-US" dirty="0" smtClean="0">
                <a:latin typeface="Verdana" charset="0"/>
              </a:rPr>
              <a:t>Continuing education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 15189 Clause 5.1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Qualifications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46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responsibility of all the parameters- technical and management related.</a:t>
            </a:r>
          </a:p>
          <a:p>
            <a:endParaRPr lang="en-US" dirty="0"/>
          </a:p>
          <a:p>
            <a:r>
              <a:rPr lang="en-US" dirty="0" smtClean="0"/>
              <a:t>Minimum of five years of experience</a:t>
            </a:r>
          </a:p>
          <a:p>
            <a:endParaRPr lang="en-US" dirty="0"/>
          </a:p>
          <a:p>
            <a:r>
              <a:rPr lang="en-US" dirty="0" smtClean="0"/>
              <a:t>Should fulfill other ISO 15189 responsibilities.</a:t>
            </a:r>
          </a:p>
          <a:p>
            <a:r>
              <a:rPr lang="en-US" dirty="0" smtClean="0"/>
              <a:t>Lab can have more directors, but one will be available to ensure all </a:t>
            </a:r>
            <a:r>
              <a:rPr lang="en-US" dirty="0" err="1" smtClean="0"/>
              <a:t>responsibilty</a:t>
            </a:r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Director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8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Training </a:t>
            </a:r>
            <a:r>
              <a:rPr lang="en-US" dirty="0"/>
              <a:t>in 4-days Quality Management as per ISO 15189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F</a:t>
            </a:r>
            <a:r>
              <a:rPr lang="en-US" dirty="0" smtClean="0"/>
              <a:t>ull </a:t>
            </a:r>
            <a:r>
              <a:rPr lang="en-US" dirty="0"/>
              <a:t>time </a:t>
            </a:r>
            <a:r>
              <a:rPr lang="en-US" dirty="0" smtClean="0"/>
              <a:t>employee</a:t>
            </a:r>
          </a:p>
          <a:p>
            <a:pPr>
              <a:lnSpc>
                <a:spcPct val="150000"/>
              </a:lnSpc>
            </a:pPr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be delegated with additional responsibilities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Needs a deputy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Deputy Quality Manager </a:t>
            </a:r>
            <a:endParaRPr lang="en-US" dirty="0"/>
          </a:p>
          <a:p>
            <a:r>
              <a:rPr lang="en-US" dirty="0" smtClean="0"/>
              <a:t>Technical Manager</a:t>
            </a:r>
          </a:p>
          <a:p>
            <a:r>
              <a:rPr lang="en-US" dirty="0" smtClean="0"/>
              <a:t>Safety Officer</a:t>
            </a:r>
          </a:p>
          <a:p>
            <a:r>
              <a:rPr lang="en-US" dirty="0" smtClean="0"/>
              <a:t>Authorized Signatories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designations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345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Graduate </a:t>
            </a:r>
            <a:r>
              <a:rPr lang="en-US" dirty="0"/>
              <a:t>in Medical Laboratory </a:t>
            </a:r>
            <a:r>
              <a:rPr lang="en-US" dirty="0" smtClean="0"/>
              <a:t>Technology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Diploma in Medical Laboratory Technology with a course of at least two years </a:t>
            </a:r>
            <a:r>
              <a:rPr lang="en-US" dirty="0" smtClean="0"/>
              <a:t>duration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Certificate in Medical Laboratory Technology with a course of at least one year duration and two years of experience in a medical laboratory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Graduate in Science with one year experience in a medical laboratory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Technician-1 As per NABL 112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7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484</TotalTime>
  <Words>759</Words>
  <Application>Microsoft Office PowerPoint</Application>
  <PresentationFormat>On-screen Show (4:3)</PresentationFormat>
  <Paragraphs>279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Personnel</vt:lpstr>
      <vt:lpstr>PowerPoint Presentation</vt:lpstr>
      <vt:lpstr>PowerPoint Presentation</vt:lpstr>
      <vt:lpstr>ISO 15189 Clause 5.1</vt:lpstr>
      <vt:lpstr>Qualifications</vt:lpstr>
      <vt:lpstr>Lab Director</vt:lpstr>
      <vt:lpstr>Quality Manager</vt:lpstr>
      <vt:lpstr>Other designations</vt:lpstr>
      <vt:lpstr>Lab Technician-1 As per NABL 112</vt:lpstr>
      <vt:lpstr>Lab Technician-2</vt:lpstr>
      <vt:lpstr>Personnel Introduction to the Lab-1 </vt:lpstr>
      <vt:lpstr>Personnel  Introduction to the Lab-2</vt:lpstr>
      <vt:lpstr>PowerPoint Presentation</vt:lpstr>
      <vt:lpstr>PowerPoint Presentation</vt:lpstr>
      <vt:lpstr>Training log </vt:lpstr>
      <vt:lpstr>Training calendar</vt:lpstr>
      <vt:lpstr>Lab safety program </vt:lpstr>
      <vt:lpstr>PowerPoint Presentation</vt:lpstr>
      <vt:lpstr>PowerPoint Presentation</vt:lpstr>
      <vt:lpstr>PowerPoint Presentation</vt:lpstr>
      <vt:lpstr>Competence assessment</vt:lpstr>
      <vt:lpstr>PowerPoint Presentation</vt:lpstr>
      <vt:lpstr>PowerPoint Presentation</vt:lpstr>
      <vt:lpstr>Methods-1 </vt:lpstr>
      <vt:lpstr>Methods-2</vt:lpstr>
      <vt:lpstr>Reviews of staff performance</vt:lpstr>
      <vt:lpstr>Continuing Education</vt:lpstr>
      <vt:lpstr>Personal Records-1</vt:lpstr>
      <vt:lpstr>Personal Records-2</vt:lpstr>
      <vt:lpstr>Take home messages</vt:lpstr>
      <vt:lpstr>PowerPoint Presentation</vt:lpstr>
      <vt:lpstr>QUALITY IS AN ONGOING PROCESS ,  NOT A DESTINATION </vt:lpstr>
    </vt:vector>
  </TitlesOfParts>
  <Company>Illinois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</dc:title>
  <dc:creator>Priyadarshini Gore</dc:creator>
  <cp:lastModifiedBy>Dr. Anu George</cp:lastModifiedBy>
  <cp:revision>45</cp:revision>
  <dcterms:created xsi:type="dcterms:W3CDTF">2015-12-16T03:34:50Z</dcterms:created>
  <dcterms:modified xsi:type="dcterms:W3CDTF">2018-03-23T07:50:20Z</dcterms:modified>
</cp:coreProperties>
</file>