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3" r:id="rId3"/>
    <p:sldId id="267" r:id="rId4"/>
    <p:sldId id="284" r:id="rId5"/>
    <p:sldId id="285" r:id="rId6"/>
    <p:sldId id="275" r:id="rId7"/>
    <p:sldId id="291" r:id="rId8"/>
    <p:sldId id="293" r:id="rId9"/>
    <p:sldId id="257" r:id="rId10"/>
    <p:sldId id="274" r:id="rId11"/>
    <p:sldId id="280" r:id="rId12"/>
    <p:sldId id="259" r:id="rId13"/>
    <p:sldId id="292" r:id="rId14"/>
    <p:sldId id="279" r:id="rId15"/>
    <p:sldId id="266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17" autoAdjust="0"/>
  </p:normalViewPr>
  <p:slideViewPr>
    <p:cSldViewPr>
      <p:cViewPr>
        <p:scale>
          <a:sx n="66" d="100"/>
          <a:sy n="66" d="100"/>
        </p:scale>
        <p:origin x="-124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EB0A6-F90D-4230-B3F3-0A0184E170E0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4CCB1-F1CC-4190-94B6-EFD09C35A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1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4CCB1-F1CC-4190-94B6-EFD09C35A71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54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4CCB1-F1CC-4190-94B6-EFD09C35A71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11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 measurements:</a:t>
            </a:r>
            <a:r>
              <a:rPr lang="en-US" baseline="0" dirty="0" smtClean="0"/>
              <a:t> to know inherent variability of the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4CCB1-F1CC-4190-94B6-EFD09C35A71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1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QC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stability after opening a control product should also be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4CCB1-F1CC-4190-94B6-EFD09C35A71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99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4CCB1-F1CC-4190-94B6-EFD09C35A71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9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89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4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7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08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46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51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9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15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6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8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01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638175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New Lot 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QC</a:t>
            </a:r>
            <a:b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Parallel testing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Labs for Life Project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3074" name="Picture 2" descr="C:\Users\Dr. Sarika Suri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3061">
            <a:off x="1709447" y="2387640"/>
            <a:ext cx="4490357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1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266700" y="227013"/>
            <a:ext cx="7543800" cy="1449387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An alternative : What </a:t>
            </a:r>
            <a:r>
              <a:rPr lang="en-US" sz="3200" b="1" dirty="0" smtClean="0"/>
              <a:t>if </a:t>
            </a:r>
            <a:r>
              <a:rPr lang="en-US" sz="3200" b="1" dirty="0"/>
              <a:t> </a:t>
            </a:r>
            <a:r>
              <a:rPr lang="en-US" sz="3200" b="1" dirty="0" smtClean="0"/>
              <a:t>lab does not </a:t>
            </a:r>
            <a:r>
              <a:rPr lang="en-US" sz="3200" b="1" dirty="0" smtClean="0"/>
              <a:t>have </a:t>
            </a:r>
            <a:r>
              <a:rPr lang="en-US" sz="3200" b="1" dirty="0" smtClean="0"/>
              <a:t>the time or the resources for 20 parallel runs?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219200"/>
            <a:ext cx="6591300" cy="3707369"/>
          </a:xfrm>
        </p:spPr>
        <p:txBody>
          <a:bodyPr>
            <a:noAutofit/>
          </a:bodyPr>
          <a:lstStyle/>
          <a:p>
            <a:pPr algn="just"/>
            <a:endParaRPr lang="en-US" sz="800" dirty="0" smtClean="0"/>
          </a:p>
          <a:p>
            <a:pPr algn="just"/>
            <a:r>
              <a:rPr lang="en-US" sz="2400" b="1" dirty="0">
                <a:solidFill>
                  <a:srgbClr val="00B0F0"/>
                </a:solidFill>
              </a:rPr>
              <a:t>Using the </a:t>
            </a:r>
            <a:r>
              <a:rPr lang="en-US" sz="2400" b="1" dirty="0" err="1">
                <a:solidFill>
                  <a:srgbClr val="00B0F0"/>
                </a:solidFill>
              </a:rPr>
              <a:t>analyte’s</a:t>
            </a:r>
            <a:r>
              <a:rPr lang="en-US" sz="2400" b="1" dirty="0">
                <a:solidFill>
                  <a:srgbClr val="00B0F0"/>
                </a:solidFill>
              </a:rPr>
              <a:t> old %CV and the new mean of 4-5 runs</a:t>
            </a:r>
            <a:endParaRPr lang="en-IN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Get 4-5 values of the new QC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rgbClr val="C00000"/>
                </a:solidFill>
              </a:rPr>
              <a:t>Find the Mean and 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rgbClr val="C00000"/>
                </a:solidFill>
              </a:rPr>
              <a:t>Derive </a:t>
            </a:r>
            <a:r>
              <a:rPr lang="en-US" sz="2400" dirty="0" smtClean="0">
                <a:solidFill>
                  <a:srgbClr val="C00000"/>
                </a:solidFill>
              </a:rPr>
              <a:t>the SD by using the formula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C00000"/>
                </a:solidFill>
              </a:rPr>
              <a:t> SD = CV (from old lot) * Mean (from new lot)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rgbClr val="C00000"/>
                </a:solidFill>
              </a:rPr>
              <a:t>Apply on the new control chart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4876800"/>
            <a:ext cx="5867399" cy="830997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Ensure that the System is stable</a:t>
            </a:r>
          </a:p>
          <a:p>
            <a:pPr algn="ctr"/>
            <a:r>
              <a:rPr lang="en-US" sz="2400" i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Mean not drifting</a:t>
            </a:r>
            <a:endParaRPr lang="en-US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3657601"/>
            <a:ext cx="8077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127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766" y="745468"/>
            <a:ext cx="8458200" cy="838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Why use </a:t>
            </a:r>
            <a:r>
              <a:rPr lang="en-US" sz="3200" b="1" dirty="0" smtClean="0">
                <a:solidFill>
                  <a:srgbClr val="FF0000"/>
                </a:solidFill>
              </a:rPr>
              <a:t>the mean </a:t>
            </a:r>
            <a:r>
              <a:rPr lang="en-US" sz="3200" dirty="0" smtClean="0">
                <a:solidFill>
                  <a:srgbClr val="FF0000"/>
                </a:solidFill>
              </a:rPr>
              <a:t>from 4-5 runs and not the SD of those runs?</a:t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447800"/>
            <a:ext cx="8153400" cy="4579938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sz="23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An SD </a:t>
            </a:r>
            <a:r>
              <a:rPr lang="en-US" sz="2000" dirty="0" smtClean="0"/>
              <a:t>means dispersion to capture the variables of the lab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ab </a:t>
            </a:r>
            <a:r>
              <a:rPr lang="en-US" dirty="0"/>
              <a:t>variables can be captured by the too few </a:t>
            </a:r>
            <a:r>
              <a:rPr lang="en-US" dirty="0" smtClean="0"/>
              <a:t>runs</a:t>
            </a:r>
            <a:endParaRPr lang="en-US" sz="20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4-5 runs’ SD </a:t>
            </a:r>
            <a:r>
              <a:rPr lang="en-US" sz="2000" dirty="0" smtClean="0"/>
              <a:t>will be too narrow, too unrealistic, </a:t>
            </a:r>
            <a:r>
              <a:rPr lang="en-US" sz="2000" dirty="0" smtClean="0"/>
              <a:t>will </a:t>
            </a:r>
            <a:r>
              <a:rPr lang="en-US" sz="2000" dirty="0" smtClean="0"/>
              <a:t>rise to false alerts.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Hence </a:t>
            </a:r>
            <a:r>
              <a:rPr lang="en-US" sz="2000" dirty="0" smtClean="0"/>
              <a:t>using this CV on a reasonably accurate mean of 4-5 runs will alert you to both inaccuracy and imprecision with minimum false alerts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The initial standard deviation value obtained by the calculation may be replaced with a more robust estimate when data from a longer period of stable operation become available</a:t>
            </a:r>
          </a:p>
          <a:p>
            <a:pPr algn="just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896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8458200" cy="838200"/>
          </a:xfrm>
        </p:spPr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solidFill>
                  <a:srgbClr val="FF0000"/>
                </a:solidFill>
              </a:rPr>
              <a:t>Again, why use the CV from before but not the SD?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71600"/>
            <a:ext cx="8153400" cy="4579938"/>
          </a:xfrm>
        </p:spPr>
        <p:txBody>
          <a:bodyPr>
            <a:noAutofit/>
          </a:bodyPr>
          <a:lstStyle/>
          <a:p>
            <a:pPr algn="just"/>
            <a:endParaRPr lang="en-US" sz="2300" dirty="0" smtClean="0"/>
          </a:p>
          <a:p>
            <a:pPr algn="just"/>
            <a:r>
              <a:rPr lang="en-US" sz="3600" dirty="0" smtClean="0"/>
              <a:t>SD is too dependant on the mean as it is an absolute value. </a:t>
            </a:r>
          </a:p>
          <a:p>
            <a:pPr algn="just"/>
            <a:r>
              <a:rPr lang="en-US" sz="3600" dirty="0" smtClean="0"/>
              <a:t>SD can change with concentration of the </a:t>
            </a:r>
            <a:r>
              <a:rPr lang="en-US" sz="3600" dirty="0" err="1" smtClean="0"/>
              <a:t>analyte</a:t>
            </a:r>
            <a:r>
              <a:rPr lang="en-US" sz="3600" dirty="0" smtClean="0"/>
              <a:t>, </a:t>
            </a:r>
            <a:r>
              <a:rPr lang="en-US" sz="3600" err="1" smtClean="0"/>
              <a:t>i.e</a:t>
            </a:r>
            <a:r>
              <a:rPr lang="en-US" sz="3600" smtClean="0"/>
              <a:t> the mean</a:t>
            </a:r>
            <a:endParaRPr lang="en-US" sz="3600" dirty="0" smtClean="0"/>
          </a:p>
          <a:p>
            <a:pPr algn="just"/>
            <a:r>
              <a:rPr lang="en-US" sz="3600" dirty="0" smtClean="0"/>
              <a:t>Using </a:t>
            </a:r>
            <a:r>
              <a:rPr lang="en-US" sz="3600" dirty="0" smtClean="0"/>
              <a:t>the % equalizer, the </a:t>
            </a:r>
            <a:r>
              <a:rPr lang="en-US" sz="3600" smtClean="0"/>
              <a:t>CV</a:t>
            </a:r>
            <a:r>
              <a:rPr lang="en-US" sz="3600" smtClean="0"/>
              <a:t>, </a:t>
            </a:r>
            <a:r>
              <a:rPr lang="en-US" sz="3600" dirty="0" smtClean="0"/>
              <a:t>will eliminate this</a:t>
            </a:r>
          </a:p>
        </p:txBody>
      </p:sp>
    </p:spTree>
    <p:extLst>
      <p:ext uri="{BB962C8B-B14F-4D97-AF65-F5344CB8AC3E}">
        <p14:creationId xmlns:p14="http://schemas.microsoft.com/office/powerpoint/2010/main" val="49896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289034" y="163603"/>
            <a:ext cx="7239000" cy="1084262"/>
          </a:xfrm>
        </p:spPr>
        <p:txBody>
          <a:bodyPr/>
          <a:lstStyle/>
          <a:p>
            <a:r>
              <a:rPr lang="en-US" dirty="0" smtClean="0"/>
              <a:t>Some checkpoints: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4267200"/>
            <a:ext cx="7796213" cy="2057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When </a:t>
            </a:r>
            <a:r>
              <a:rPr lang="en-US" sz="2400" dirty="0"/>
              <a:t>an opened bottle of QC material will be used for more than one day, the </a:t>
            </a:r>
            <a:r>
              <a:rPr lang="en-US" sz="2400" b="1" i="1" dirty="0">
                <a:solidFill>
                  <a:srgbClr val="00B050"/>
                </a:solidFill>
              </a:rPr>
              <a:t>same</a:t>
            </a:r>
            <a:r>
              <a:rPr lang="en-US" sz="2400" dirty="0"/>
              <a:t> bottle should be assayed on several days to allow analyte stability to be reflected in the mean </a:t>
            </a:r>
            <a:r>
              <a:rPr lang="en-US" sz="2400" dirty="0" smtClean="0"/>
              <a:t>value</a:t>
            </a:r>
          </a:p>
        </p:txBody>
      </p:sp>
      <p:sp>
        <p:nvSpPr>
          <p:cNvPr id="2" name="TextBox 1"/>
          <p:cNvSpPr txBox="1"/>
          <p:nvPr/>
        </p:nvSpPr>
        <p:spPr>
          <a:xfrm flipH="1">
            <a:off x="304800" y="13716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Sampling from at least a few reconstituted vials will include any errors of </a:t>
            </a:r>
            <a:r>
              <a:rPr lang="en-US" sz="2400" dirty="0" smtClean="0"/>
              <a:t>reconstitution and capture more lab variables for a more robust mean and realistic SD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819400"/>
            <a:ext cx="7973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For </a:t>
            </a:r>
            <a:r>
              <a:rPr lang="en-US" sz="2400" b="1" i="1" dirty="0">
                <a:solidFill>
                  <a:srgbClr val="00B050"/>
                </a:solidFill>
              </a:rPr>
              <a:t>liquid</a:t>
            </a:r>
            <a:r>
              <a:rPr lang="en-US" sz="2400" dirty="0"/>
              <a:t> stable quality control products, fewer bottles may be required, since such materials are expected to exhibit less vial to vial </a:t>
            </a:r>
            <a:r>
              <a:rPr lang="en-US" sz="2400" dirty="0" smtClean="0"/>
              <a:t>variation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925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9621" y="287338"/>
            <a:ext cx="7543800" cy="1449387"/>
          </a:xfrm>
        </p:spPr>
        <p:txBody>
          <a:bodyPr>
            <a:normAutofit/>
          </a:bodyPr>
          <a:lstStyle/>
          <a:p>
            <a:r>
              <a:rPr lang="en-US" dirty="0" smtClean="0"/>
              <a:t>Recommendation for parallel </a:t>
            </a:r>
            <a:r>
              <a:rPr lang="en-US" dirty="0" smtClean="0"/>
              <a:t>testing: NABL 112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4294967295"/>
          </p:nvPr>
        </p:nvSpPr>
        <p:spPr>
          <a:xfrm>
            <a:off x="228600" y="1736725"/>
            <a:ext cx="8610600" cy="3165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CBC and coagulation</a:t>
            </a:r>
            <a:r>
              <a:rPr lang="en-US" sz="2800" dirty="0" smtClean="0"/>
              <a:t>: </a:t>
            </a:r>
            <a:r>
              <a:rPr lang="en-US" sz="2800" dirty="0"/>
              <a:t>Run new QC </a:t>
            </a:r>
            <a:r>
              <a:rPr lang="en-US" sz="2800" dirty="0" smtClean="0"/>
              <a:t>4-6 data points in 2 days(depending </a:t>
            </a:r>
            <a:r>
              <a:rPr lang="en-US" sz="2800" dirty="0" smtClean="0"/>
              <a:t>on stability)</a:t>
            </a:r>
            <a:endParaRPr lang="en-US" sz="2800" dirty="0"/>
          </a:p>
          <a:p>
            <a:r>
              <a:rPr lang="en-US" sz="2800" b="1" dirty="0"/>
              <a:t>Clinical chemistry: </a:t>
            </a:r>
            <a:r>
              <a:rPr lang="en-US" sz="2800" b="1" dirty="0" smtClean="0"/>
              <a:t>2-3 time a day for 2-10 days for a</a:t>
            </a:r>
            <a:r>
              <a:rPr lang="en-US" sz="2800" dirty="0" smtClean="0"/>
              <a:t>t </a:t>
            </a:r>
            <a:r>
              <a:rPr lang="en-US" sz="2800" dirty="0"/>
              <a:t>least 20 </a:t>
            </a:r>
            <a:r>
              <a:rPr lang="en-US" sz="2800" dirty="0" smtClean="0"/>
              <a:t>data points</a:t>
            </a:r>
          </a:p>
          <a:p>
            <a:r>
              <a:rPr lang="en-US" sz="2800" b="1" dirty="0" smtClean="0"/>
              <a:t>Qualitative </a:t>
            </a:r>
            <a:r>
              <a:rPr lang="en-US" sz="2800" b="1" dirty="0"/>
              <a:t>and semi-quantitative</a:t>
            </a:r>
            <a:r>
              <a:rPr lang="en-US" sz="2800" dirty="0"/>
              <a:t>: At least 3 patient samples (</a:t>
            </a:r>
            <a:r>
              <a:rPr lang="en-US" sz="2800" dirty="0" err="1"/>
              <a:t>neg</a:t>
            </a:r>
            <a:r>
              <a:rPr lang="en-US" sz="2800" dirty="0"/>
              <a:t>, low </a:t>
            </a:r>
            <a:r>
              <a:rPr lang="en-US" sz="2800" dirty="0" err="1"/>
              <a:t>pos</a:t>
            </a:r>
            <a:r>
              <a:rPr lang="en-US" sz="2800" dirty="0"/>
              <a:t>, high </a:t>
            </a:r>
            <a:r>
              <a:rPr lang="en-US" sz="2800" dirty="0" err="1"/>
              <a:t>pos</a:t>
            </a:r>
            <a:r>
              <a:rPr lang="en-US" sz="2800" dirty="0"/>
              <a:t>) should be run along with old and new </a:t>
            </a:r>
            <a:r>
              <a:rPr lang="en-US" sz="2800" dirty="0" smtClean="0"/>
              <a:t>lot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8229600" cy="685800"/>
          </a:xfrm>
        </p:spPr>
        <p:txBody>
          <a:bodyPr>
            <a:noAutofit/>
          </a:bodyPr>
          <a:lstStyle/>
          <a:p>
            <a:r>
              <a:rPr lang="en-US" b="1" dirty="0" smtClean="0"/>
              <a:t>Summary steps of parallel testing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0945" y="2286000"/>
            <a:ext cx="856211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000" b="1" dirty="0"/>
              <a:t>Step 1: </a:t>
            </a:r>
            <a:r>
              <a:rPr lang="en-US" sz="2000" dirty="0"/>
              <a:t>Using the package insert information: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000" dirty="0"/>
              <a:t>Set the initial control limits, usually a ±2 SD range, for the new lot # of control.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000" dirty="0"/>
              <a:t>Use this range as a guideline only to ensure that the control material is acceptable (shipped and stored </a:t>
            </a:r>
            <a:r>
              <a:rPr lang="en-US" sz="2000" dirty="0" smtClean="0"/>
              <a:t>correctly)</a:t>
            </a:r>
          </a:p>
          <a:p>
            <a:pPr algn="just"/>
            <a:r>
              <a:rPr lang="en-IN" sz="2000" b="1" dirty="0" smtClean="0"/>
              <a:t>Step </a:t>
            </a:r>
            <a:r>
              <a:rPr lang="en-IN" sz="2000" b="1" dirty="0"/>
              <a:t>2</a:t>
            </a:r>
            <a:r>
              <a:rPr lang="en-IN" sz="2000" dirty="0"/>
              <a:t>: For each day of parallel testing: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IN" sz="2000" dirty="0"/>
              <a:t>Test current lot number of control to confirm that the instrument/method is performing within quality specifications.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IN" sz="2000" dirty="0" err="1"/>
              <a:t>Analyze</a:t>
            </a:r>
            <a:r>
              <a:rPr lang="en-IN" sz="2000" dirty="0"/>
              <a:t> the new control material and ensure that the data point falls between the ±2 SD range.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IN" sz="2000" dirty="0"/>
              <a:t>Handle the new lot number material in the same manner to encompass the normal day-to-day sources of variability (inherent randomness) routinely encountered, such as: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4509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4294967295"/>
          </p:nvPr>
        </p:nvSpPr>
        <p:spPr>
          <a:xfrm>
            <a:off x="374072" y="4667878"/>
            <a:ext cx="8153400" cy="12192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b="1" dirty="0" smtClean="0"/>
              <a:t>Step </a:t>
            </a:r>
            <a:r>
              <a:rPr lang="en-US" sz="2000" b="1" dirty="0"/>
              <a:t>7</a:t>
            </a:r>
            <a:r>
              <a:rPr lang="en-US" sz="2000" dirty="0"/>
              <a:t>: When your current lot number expires or is consumed,</a:t>
            </a:r>
          </a:p>
          <a:p>
            <a:pPr lvl="1"/>
            <a:r>
              <a:rPr lang="en-US" sz="2000" dirty="0"/>
              <a:t>Replace the L-J charts with the new-to-be current charts</a:t>
            </a:r>
          </a:p>
          <a:p>
            <a:pPr lvl="1"/>
            <a:r>
              <a:rPr lang="en-US" sz="2000" dirty="0"/>
              <a:t>Retain the old charts according to your record retention schedule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745" y="1143000"/>
            <a:ext cx="84720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/>
              <a:t>Step 3</a:t>
            </a:r>
            <a:r>
              <a:rPr lang="en-US" sz="2000" dirty="0"/>
              <a:t>: Serial testing of new lot number of control material</a:t>
            </a:r>
          </a:p>
          <a:p>
            <a:pPr lvl="1"/>
            <a:r>
              <a:rPr lang="en-US" sz="2000" dirty="0"/>
              <a:t>Collect a minimum of 20 data points from the new lot number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000" dirty="0"/>
              <a:t>Preferably over a 20 day period </a:t>
            </a: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n-US" sz="2000" dirty="0"/>
              <a:t>If a shorter time </a:t>
            </a:r>
            <a:r>
              <a:rPr lang="en-US" sz="2000" dirty="0" smtClean="0"/>
              <a:t>frame: collect </a:t>
            </a:r>
            <a:r>
              <a:rPr lang="en-US" sz="2000" dirty="0"/>
              <a:t>20 data points over a 10 day period by analyzing the new lot number twice a </a:t>
            </a:r>
            <a:r>
              <a:rPr lang="en-US" sz="2000" dirty="0" smtClean="0"/>
              <a:t>day</a:t>
            </a:r>
          </a:p>
          <a:p>
            <a:pPr marL="1257300" lvl="2" indent="-342900" algn="just">
              <a:buFont typeface="Arial" pitchFamily="34" charset="0"/>
              <a:buChar char="•"/>
            </a:pPr>
            <a:r>
              <a:rPr lang="en-US" sz="2000" dirty="0" smtClean="0"/>
              <a:t>Record data </a:t>
            </a:r>
            <a:r>
              <a:rPr lang="en-US" sz="2000" dirty="0"/>
              <a:t>points and keep instrument printouts if </a:t>
            </a:r>
            <a:r>
              <a:rPr lang="en-US" sz="2000" dirty="0" smtClean="0"/>
              <a:t>applicable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35527" y="3225441"/>
            <a:ext cx="74128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/>
              <a:t>Step 4</a:t>
            </a:r>
            <a:r>
              <a:rPr lang="en-US" sz="2000" dirty="0"/>
              <a:t>:Calculate your observed mean and SD for the new lot </a:t>
            </a:r>
            <a:r>
              <a:rPr lang="en-US" sz="2000" dirty="0" smtClean="0"/>
              <a:t>number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5527" y="3773452"/>
            <a:ext cx="7392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000" b="1" dirty="0"/>
              <a:t>Step 5</a:t>
            </a:r>
            <a:r>
              <a:rPr lang="en-US" sz="2000" dirty="0"/>
              <a:t>: Calculate your control limits (± 1 </a:t>
            </a:r>
            <a:r>
              <a:rPr lang="en-US" sz="2000" dirty="0" smtClean="0"/>
              <a:t>SD, </a:t>
            </a:r>
            <a:r>
              <a:rPr lang="en-US" sz="2000" dirty="0"/>
              <a:t>±2 </a:t>
            </a:r>
            <a:r>
              <a:rPr lang="en-US" sz="2000" dirty="0" smtClean="0"/>
              <a:t>SD, </a:t>
            </a:r>
            <a:r>
              <a:rPr lang="en-US" sz="2000" dirty="0"/>
              <a:t>± 3 </a:t>
            </a:r>
            <a:r>
              <a:rPr lang="en-US" sz="2000" dirty="0" smtClean="0"/>
              <a:t>SD, </a:t>
            </a:r>
            <a:r>
              <a:rPr lang="en-US" sz="2000" dirty="0"/>
              <a:t>and ± 4 </a:t>
            </a:r>
            <a:r>
              <a:rPr lang="en-US" sz="2000" dirty="0" smtClean="0"/>
              <a:t>SD)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7818" y="4244507"/>
            <a:ext cx="3170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000" b="1" dirty="0"/>
              <a:t>Step 6</a:t>
            </a:r>
            <a:r>
              <a:rPr lang="en-US" sz="2000" dirty="0"/>
              <a:t>: Create your L-J chart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5527" y="2286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Summary steps of parallel testing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1494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685800"/>
            <a:ext cx="7543800" cy="4022725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i="1" dirty="0" smtClean="0"/>
              <a:t>Thanks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939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B96B-0358-48D8-81BF-ADBA1BA9D59C}" type="slidenum">
              <a:rPr lang="en-US" sz="1400" b="1" smtClean="0">
                <a:solidFill>
                  <a:schemeClr val="tx1"/>
                </a:solidFill>
                <a:latin typeface="Arial Black" panose="020B0A04020102020204" pitchFamily="34" charset="0"/>
              </a:rPr>
              <a:pPr/>
              <a:t>2</a:t>
            </a:fld>
            <a:endParaRPr lang="en-U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287339"/>
            <a:ext cx="8839200" cy="931862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Impact" pitchFamily="34" charset="0"/>
              </a:rPr>
              <a:t>When Do You Create a New LJ Chart?</a:t>
            </a:r>
            <a:endParaRPr lang="en-US" sz="4000" dirty="0">
              <a:latin typeface="Impac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04800" y="1371600"/>
            <a:ext cx="8077200" cy="4114800"/>
          </a:xfrm>
        </p:spPr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buFont typeface="+mj-lt"/>
              <a:buAutoNum type="alphaLcPeriod"/>
            </a:pPr>
            <a:endParaRPr lang="en-US" sz="3800" dirty="0" smtClean="0"/>
          </a:p>
          <a:p>
            <a:pPr marL="742950" indent="-742950">
              <a:lnSpc>
                <a:spcPct val="100000"/>
              </a:lnSpc>
              <a:buFont typeface="+mj-lt"/>
              <a:buAutoNum type="alphaLcPeriod"/>
            </a:pPr>
            <a:r>
              <a:rPr lang="en-US" sz="3800" dirty="0" smtClean="0"/>
              <a:t>QC </a:t>
            </a:r>
            <a:r>
              <a:rPr lang="en-US" sz="3800" dirty="0"/>
              <a:t>Lot changes </a:t>
            </a:r>
            <a:endParaRPr lang="en-US" sz="3800" dirty="0" smtClean="0"/>
          </a:p>
          <a:p>
            <a:pPr marL="742950" indent="-742950">
              <a:buFont typeface="+mj-lt"/>
              <a:buAutoNum type="alphaLcPeriod"/>
            </a:pPr>
            <a:r>
              <a:rPr lang="en-US" sz="3800" dirty="0" smtClean="0"/>
              <a:t>Major component change on the instrument</a:t>
            </a:r>
          </a:p>
          <a:p>
            <a:pPr marL="742950" indent="-742950">
              <a:buFont typeface="+mj-lt"/>
              <a:buAutoNum type="alphaLcPeriod"/>
            </a:pPr>
            <a:r>
              <a:rPr lang="en-US" sz="3800" dirty="0" smtClean="0"/>
              <a:t>Change in the testing process, usually manufacturer-directed.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6578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803275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/>
              <a:t>Having the Right Control 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sz="3200" b="1" spc="-50" dirty="0" smtClean="0">
                <a:latin typeface="+mj-lt"/>
                <a:ea typeface="+mj-ea"/>
                <a:cs typeface="+mj-cs"/>
              </a:rPr>
              <a:t>Detects </a:t>
            </a:r>
            <a:r>
              <a:rPr lang="en-US" sz="3200" b="1" spc="-50" dirty="0">
                <a:latin typeface="+mj-lt"/>
                <a:ea typeface="+mj-ea"/>
                <a:cs typeface="+mj-cs"/>
              </a:rPr>
              <a:t>measurement errors with</a:t>
            </a:r>
            <a:r>
              <a:rPr lang="en-US" sz="3200" b="1" spc="-50" dirty="0" smtClean="0">
                <a:latin typeface="+mj-lt"/>
                <a:ea typeface="+mj-ea"/>
                <a:cs typeface="+mj-cs"/>
              </a:rPr>
              <a:t>:</a:t>
            </a:r>
          </a:p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endParaRPr lang="en-US" sz="3200" b="1" spc="-50" dirty="0">
              <a:latin typeface="+mj-lt"/>
              <a:ea typeface="+mj-ea"/>
              <a:cs typeface="+mj-cs"/>
            </a:endParaRPr>
          </a:p>
          <a:p>
            <a:pPr marL="201168" lvl="1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sz="3200" b="1" spc="-50" dirty="0">
                <a:latin typeface="+mj-lt"/>
                <a:ea typeface="+mj-ea"/>
                <a:cs typeface="+mj-cs"/>
              </a:rPr>
              <a:t>Minimum false accepts (an outlier accepted because the chart did not flag it as an outlier)</a:t>
            </a:r>
          </a:p>
          <a:p>
            <a:pPr marL="201168" lvl="1" indent="0">
              <a:lnSpc>
                <a:spcPct val="85000"/>
              </a:lnSpc>
              <a:spcBef>
                <a:spcPct val="0"/>
              </a:spcBef>
              <a:buNone/>
            </a:pPr>
            <a:endParaRPr lang="en-US" sz="3200" b="1" spc="-50" dirty="0" smtClean="0">
              <a:latin typeface="+mj-lt"/>
              <a:ea typeface="+mj-ea"/>
              <a:cs typeface="+mj-cs"/>
            </a:endParaRPr>
          </a:p>
          <a:p>
            <a:pPr marL="201168" lvl="1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sz="3200" b="1" spc="-50" dirty="0" smtClean="0">
                <a:latin typeface="+mj-lt"/>
                <a:ea typeface="+mj-ea"/>
                <a:cs typeface="+mj-cs"/>
              </a:rPr>
              <a:t>Minimum </a:t>
            </a:r>
            <a:r>
              <a:rPr lang="en-US" sz="3200" b="1" spc="-50" dirty="0">
                <a:latin typeface="+mj-lt"/>
                <a:ea typeface="+mj-ea"/>
                <a:cs typeface="+mj-cs"/>
              </a:rPr>
              <a:t>false rejections (a valid run rejected because the chart flagged it as an outlier)</a:t>
            </a:r>
          </a:p>
          <a:p>
            <a:pPr marL="514350" indent="-457200"/>
            <a:endParaRPr lang="en-US" sz="2800" dirty="0" smtClean="0"/>
          </a:p>
          <a:p>
            <a:pPr marL="514350" indent="-457200">
              <a:buNone/>
            </a:pPr>
            <a:endParaRPr lang="en-US" sz="2800" dirty="0"/>
          </a:p>
          <a:p>
            <a:pPr marL="514350" indent="-45720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857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2733674" y="814386"/>
            <a:ext cx="3571875" cy="2828925"/>
            <a:chOff x="0" y="0"/>
            <a:chExt cx="3571875" cy="2828925"/>
          </a:xfrm>
        </p:grpSpPr>
        <p:sp>
          <p:nvSpPr>
            <p:cNvPr id="5" name="Oval 4"/>
            <p:cNvSpPr>
              <a:spLocks noChangeAspect="1" noChangeArrowheads="1"/>
            </p:cNvSpPr>
            <p:nvPr/>
          </p:nvSpPr>
          <p:spPr bwMode="auto">
            <a:xfrm>
              <a:off x="209550" y="20574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Oval 5"/>
            <p:cNvSpPr>
              <a:spLocks noChangeAspect="1" noChangeArrowheads="1"/>
            </p:cNvSpPr>
            <p:nvPr/>
          </p:nvSpPr>
          <p:spPr bwMode="auto">
            <a:xfrm>
              <a:off x="571500" y="6858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Oval 6"/>
            <p:cNvSpPr>
              <a:spLocks noChangeAspect="1" noChangeArrowheads="1"/>
            </p:cNvSpPr>
            <p:nvPr/>
          </p:nvSpPr>
          <p:spPr bwMode="auto">
            <a:xfrm>
              <a:off x="752475" y="222885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Oval 7"/>
            <p:cNvSpPr>
              <a:spLocks noChangeAspect="1" noChangeArrowheads="1"/>
            </p:cNvSpPr>
            <p:nvPr/>
          </p:nvSpPr>
          <p:spPr bwMode="auto">
            <a:xfrm>
              <a:off x="933450" y="10287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Oval 8"/>
            <p:cNvSpPr>
              <a:spLocks noChangeAspect="1" noChangeArrowheads="1"/>
            </p:cNvSpPr>
            <p:nvPr/>
          </p:nvSpPr>
          <p:spPr bwMode="auto">
            <a:xfrm>
              <a:off x="1114425" y="13716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Oval 9"/>
            <p:cNvSpPr>
              <a:spLocks noChangeAspect="1" noChangeArrowheads="1"/>
            </p:cNvSpPr>
            <p:nvPr/>
          </p:nvSpPr>
          <p:spPr bwMode="auto">
            <a:xfrm>
              <a:off x="1295400" y="85725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Oval 10"/>
            <p:cNvSpPr>
              <a:spLocks noChangeAspect="1" noChangeArrowheads="1"/>
            </p:cNvSpPr>
            <p:nvPr/>
          </p:nvSpPr>
          <p:spPr bwMode="auto">
            <a:xfrm>
              <a:off x="1476375" y="17145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Oval 11"/>
            <p:cNvSpPr>
              <a:spLocks noChangeAspect="1" noChangeArrowheads="1"/>
            </p:cNvSpPr>
            <p:nvPr/>
          </p:nvSpPr>
          <p:spPr bwMode="auto">
            <a:xfrm>
              <a:off x="1657350" y="116205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Oval 12"/>
            <p:cNvSpPr>
              <a:spLocks noChangeAspect="1" noChangeArrowheads="1"/>
            </p:cNvSpPr>
            <p:nvPr/>
          </p:nvSpPr>
          <p:spPr bwMode="auto">
            <a:xfrm>
              <a:off x="1838325" y="27432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Oval 13"/>
            <p:cNvSpPr>
              <a:spLocks noChangeAspect="1" noChangeArrowheads="1"/>
            </p:cNvSpPr>
            <p:nvPr/>
          </p:nvSpPr>
          <p:spPr bwMode="auto">
            <a:xfrm>
              <a:off x="2019300" y="17145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Oval 14"/>
            <p:cNvSpPr>
              <a:spLocks noChangeAspect="1" noChangeArrowheads="1"/>
            </p:cNvSpPr>
            <p:nvPr/>
          </p:nvSpPr>
          <p:spPr bwMode="auto">
            <a:xfrm>
              <a:off x="2200275" y="6858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Oval 15"/>
            <p:cNvSpPr>
              <a:spLocks noChangeAspect="1" noChangeArrowheads="1"/>
            </p:cNvSpPr>
            <p:nvPr/>
          </p:nvSpPr>
          <p:spPr bwMode="auto">
            <a:xfrm>
              <a:off x="2381250" y="13716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Oval 16"/>
            <p:cNvSpPr>
              <a:spLocks noChangeAspect="1" noChangeArrowheads="1"/>
            </p:cNvSpPr>
            <p:nvPr/>
          </p:nvSpPr>
          <p:spPr bwMode="auto">
            <a:xfrm>
              <a:off x="2562225" y="13716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Oval 17"/>
            <p:cNvSpPr>
              <a:spLocks noChangeAspect="1" noChangeArrowheads="1"/>
            </p:cNvSpPr>
            <p:nvPr/>
          </p:nvSpPr>
          <p:spPr bwMode="auto">
            <a:xfrm>
              <a:off x="2743200" y="3429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Oval 18"/>
            <p:cNvSpPr>
              <a:spLocks noChangeAspect="1" noChangeArrowheads="1"/>
            </p:cNvSpPr>
            <p:nvPr/>
          </p:nvSpPr>
          <p:spPr bwMode="auto">
            <a:xfrm>
              <a:off x="2924175" y="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Oval 19"/>
            <p:cNvSpPr>
              <a:spLocks noChangeAspect="1" noChangeArrowheads="1"/>
            </p:cNvSpPr>
            <p:nvPr/>
          </p:nvSpPr>
          <p:spPr bwMode="auto">
            <a:xfrm>
              <a:off x="3105150" y="51435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Oval 20"/>
            <p:cNvSpPr>
              <a:spLocks noChangeAspect="1" noChangeArrowheads="1"/>
            </p:cNvSpPr>
            <p:nvPr/>
          </p:nvSpPr>
          <p:spPr bwMode="auto">
            <a:xfrm>
              <a:off x="3467100" y="514350"/>
              <a:ext cx="104775" cy="10477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Oval 21"/>
            <p:cNvSpPr>
              <a:spLocks noChangeAspect="1" noChangeArrowheads="1"/>
            </p:cNvSpPr>
            <p:nvPr/>
          </p:nvSpPr>
          <p:spPr bwMode="auto">
            <a:xfrm>
              <a:off x="3286125" y="1152525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Oval 22"/>
            <p:cNvSpPr>
              <a:spLocks noChangeAspect="1" noChangeArrowheads="1"/>
            </p:cNvSpPr>
            <p:nvPr/>
          </p:nvSpPr>
          <p:spPr bwMode="auto">
            <a:xfrm>
              <a:off x="0" y="1123950"/>
              <a:ext cx="95250" cy="9525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Oval 23"/>
            <p:cNvSpPr>
              <a:spLocks noChangeAspect="1" noChangeArrowheads="1"/>
            </p:cNvSpPr>
            <p:nvPr/>
          </p:nvSpPr>
          <p:spPr bwMode="auto">
            <a:xfrm>
              <a:off x="390525" y="13716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H="1" flipV="1">
            <a:off x="952500" y="685800"/>
            <a:ext cx="19049" cy="38275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952500" y="2033586"/>
            <a:ext cx="6362700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52500" y="1371598"/>
            <a:ext cx="6362700" cy="9525"/>
          </a:xfrm>
          <a:prstGeom prst="line">
            <a:avLst/>
          </a:prstGeom>
          <a:ln w="2540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014411" y="2631796"/>
            <a:ext cx="6300789" cy="0"/>
          </a:xfrm>
          <a:prstGeom prst="line">
            <a:avLst/>
          </a:prstGeom>
          <a:ln w="25400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971549" y="685800"/>
            <a:ext cx="6191251" cy="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057274" y="3314700"/>
            <a:ext cx="6257926" cy="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67600" y="172947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MEAN obs</a:t>
            </a:r>
            <a:endParaRPr lang="en-US" b="1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133600" y="1381123"/>
            <a:ext cx="0" cy="652463"/>
          </a:xfrm>
          <a:prstGeom prst="straightConnector1">
            <a:avLst/>
          </a:prstGeom>
          <a:ln w="25400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905000" y="2033586"/>
            <a:ext cx="0" cy="598210"/>
          </a:xfrm>
          <a:prstGeom prst="straightConnector1">
            <a:avLst/>
          </a:prstGeom>
          <a:ln w="25400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57274" y="1543048"/>
            <a:ext cx="84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SD obs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9" name="Oval 38"/>
          <p:cNvSpPr>
            <a:spLocks noChangeAspect="1" noChangeArrowheads="1"/>
          </p:cNvSpPr>
          <p:nvPr/>
        </p:nvSpPr>
        <p:spPr bwMode="auto">
          <a:xfrm>
            <a:off x="7188992" y="3959481"/>
            <a:ext cx="155319" cy="155319"/>
          </a:xfrm>
          <a:prstGeom prst="ellipse">
            <a:avLst/>
          </a:prstGeom>
          <a:solidFill>
            <a:srgbClr val="FF00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" name="Oval 40"/>
          <p:cNvSpPr>
            <a:spLocks noChangeAspect="1" noChangeArrowheads="1"/>
          </p:cNvSpPr>
          <p:nvPr/>
        </p:nvSpPr>
        <p:spPr bwMode="auto">
          <a:xfrm>
            <a:off x="6658051" y="2424110"/>
            <a:ext cx="126207" cy="12620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577702" y="3722281"/>
            <a:ext cx="4160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did NOT expect this point(s)</a:t>
            </a:r>
            <a:endParaRPr lang="en-US" sz="2400" dirty="0"/>
          </a:p>
        </p:txBody>
      </p:sp>
      <p:sp>
        <p:nvSpPr>
          <p:cNvPr id="44" name="Oval 43"/>
          <p:cNvSpPr>
            <a:spLocks noChangeAspect="1" noChangeArrowheads="1"/>
          </p:cNvSpPr>
          <p:nvPr/>
        </p:nvSpPr>
        <p:spPr bwMode="auto">
          <a:xfrm>
            <a:off x="7500663" y="3797795"/>
            <a:ext cx="155319" cy="155319"/>
          </a:xfrm>
          <a:prstGeom prst="ellipse">
            <a:avLst/>
          </a:prstGeom>
          <a:solidFill>
            <a:srgbClr val="FF00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5058697" y="457200"/>
            <a:ext cx="2212627" cy="3352800"/>
          </a:xfrm>
          <a:custGeom>
            <a:avLst/>
            <a:gdLst>
              <a:gd name="connsiteX0" fmla="*/ 0 w 2212627"/>
              <a:gd name="connsiteY0" fmla="*/ 0 h 3812507"/>
              <a:gd name="connsiteX1" fmla="*/ 2212258 w 2212627"/>
              <a:gd name="connsiteY1" fmla="*/ 1755058 h 3812507"/>
              <a:gd name="connsiteX2" fmla="*/ 191729 w 2212627"/>
              <a:gd name="connsiteY2" fmla="*/ 3687096 h 3812507"/>
              <a:gd name="connsiteX3" fmla="*/ 191729 w 2212627"/>
              <a:gd name="connsiteY3" fmla="*/ 3687096 h 3812507"/>
              <a:gd name="connsiteX4" fmla="*/ 73742 w 2212627"/>
              <a:gd name="connsiteY4" fmla="*/ 3805083 h 3812507"/>
              <a:gd name="connsiteX5" fmla="*/ 117987 w 2212627"/>
              <a:gd name="connsiteY5" fmla="*/ 3790335 h 381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2627" h="3812507">
                <a:moveTo>
                  <a:pt x="0" y="0"/>
                </a:moveTo>
                <a:cubicBezTo>
                  <a:pt x="1090151" y="570271"/>
                  <a:pt x="2180303" y="1140542"/>
                  <a:pt x="2212258" y="1755058"/>
                </a:cubicBezTo>
                <a:cubicBezTo>
                  <a:pt x="2244213" y="2369574"/>
                  <a:pt x="191729" y="3687096"/>
                  <a:pt x="191729" y="3687096"/>
                </a:cubicBezTo>
                <a:lnTo>
                  <a:pt x="191729" y="3687096"/>
                </a:lnTo>
                <a:cubicBezTo>
                  <a:pt x="172065" y="3706760"/>
                  <a:pt x="86032" y="3787877"/>
                  <a:pt x="73742" y="3805083"/>
                </a:cubicBezTo>
                <a:cubicBezTo>
                  <a:pt x="61452" y="3822289"/>
                  <a:pt x="89719" y="3806312"/>
                  <a:pt x="117987" y="379033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Striped Right Arrow 47"/>
          <p:cNvSpPr/>
          <p:nvPr/>
        </p:nvSpPr>
        <p:spPr>
          <a:xfrm rot="1451890">
            <a:off x="6069629" y="3414711"/>
            <a:ext cx="1181177" cy="4572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730604" y="2574024"/>
            <a:ext cx="30814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We did expect this point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173831" y="53022"/>
            <a:ext cx="3990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Impact" panose="020B0806030902050204" pitchFamily="34" charset="0"/>
              </a:rPr>
              <a:t>How SQC Works</a:t>
            </a:r>
            <a:endParaRPr lang="en-US" sz="3200" dirty="0">
              <a:latin typeface="Impact" panose="020B080603090205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2426" y="4785384"/>
            <a:ext cx="87415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We compare today’s observed value with the     </a:t>
            </a:r>
            <a:r>
              <a:rPr lang="en-US" sz="3200" b="1" dirty="0" smtClean="0">
                <a:latin typeface="Arial Black" panose="020B0A04020102020204" pitchFamily="34" charset="0"/>
              </a:rPr>
              <a:t>past history of previous results           </a:t>
            </a:r>
            <a:r>
              <a:rPr lang="en-US" sz="3200" dirty="0" smtClean="0">
                <a:latin typeface="+mj-lt"/>
              </a:rPr>
              <a:t>to determine if the system is stable or undergoing a change.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416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1" grpId="0" animBg="1"/>
      <p:bldP spid="42" grpId="0"/>
      <p:bldP spid="44" grpId="0" animBg="1"/>
      <p:bldP spid="48" grpId="0" animBg="1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V="1">
            <a:off x="4191000" y="1333500"/>
            <a:ext cx="0" cy="415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60809" y="5486400"/>
            <a:ext cx="7810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68"/>
          <p:cNvGrpSpPr/>
          <p:nvPr/>
        </p:nvGrpSpPr>
        <p:grpSpPr>
          <a:xfrm>
            <a:off x="5780985" y="1695772"/>
            <a:ext cx="3397104" cy="1945996"/>
            <a:chOff x="2133600" y="1677287"/>
            <a:chExt cx="5181600" cy="1945996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2133600" y="3025074"/>
              <a:ext cx="5181600" cy="1904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133600" y="2346416"/>
              <a:ext cx="5181600" cy="26194"/>
            </a:xfrm>
            <a:prstGeom prst="line">
              <a:avLst/>
            </a:prstGeom>
            <a:ln w="25400">
              <a:solidFill>
                <a:srgbClr val="0082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169318" y="3623283"/>
              <a:ext cx="5145882" cy="0"/>
            </a:xfrm>
            <a:prstGeom prst="line">
              <a:avLst/>
            </a:prstGeom>
            <a:ln w="25400">
              <a:solidFill>
                <a:srgbClr val="00823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206763" y="1677287"/>
              <a:ext cx="4956037" cy="0"/>
            </a:xfrm>
            <a:prstGeom prst="line">
              <a:avLst/>
            </a:prstGeom>
            <a:ln w="254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Connector 34"/>
          <p:cNvCxnSpPr/>
          <p:nvPr/>
        </p:nvCxnSpPr>
        <p:spPr>
          <a:xfrm>
            <a:off x="5828951" y="4306187"/>
            <a:ext cx="3259090" cy="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57773" y="2501893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MEAN obs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343274" y="3015468"/>
            <a:ext cx="84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SD obs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1" name="Oval 40"/>
          <p:cNvSpPr>
            <a:spLocks noChangeAspect="1" noChangeArrowheads="1"/>
          </p:cNvSpPr>
          <p:nvPr/>
        </p:nvSpPr>
        <p:spPr bwMode="auto">
          <a:xfrm>
            <a:off x="5844591" y="2445125"/>
            <a:ext cx="299795" cy="29979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4" name="Group 61"/>
          <p:cNvGrpSpPr/>
          <p:nvPr/>
        </p:nvGrpSpPr>
        <p:grpSpPr>
          <a:xfrm>
            <a:off x="3705473" y="1591173"/>
            <a:ext cx="2133600" cy="2998232"/>
            <a:chOff x="0" y="1492621"/>
            <a:chExt cx="2133600" cy="2998232"/>
          </a:xfrm>
        </p:grpSpPr>
        <p:sp>
          <p:nvSpPr>
            <p:cNvPr id="55" name="TextBox 54"/>
            <p:cNvSpPr txBox="1"/>
            <p:nvPr/>
          </p:nvSpPr>
          <p:spPr>
            <a:xfrm>
              <a:off x="0" y="2891401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Assigned MEAN</a:t>
              </a:r>
              <a:endParaRPr lang="en-US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219200" y="2161749"/>
              <a:ext cx="906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+1 SD</a:t>
              </a:r>
              <a:endParaRPr lang="en-US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187116" y="1492621"/>
              <a:ext cx="906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+2 SD</a:t>
              </a:r>
              <a:endParaRPr lang="en-US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199147" y="3438617"/>
              <a:ext cx="906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/>
                <a:t>-</a:t>
              </a:r>
              <a:r>
                <a:rPr lang="en-US" b="1" dirty="0" smtClean="0"/>
                <a:t>1 SD</a:t>
              </a:r>
              <a:endParaRPr lang="en-US" b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219200" y="4121521"/>
              <a:ext cx="906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-</a:t>
              </a:r>
              <a:r>
                <a:rPr lang="en-US" b="1" dirty="0"/>
                <a:t>2</a:t>
              </a:r>
              <a:r>
                <a:rPr lang="en-US" b="1" dirty="0" smtClean="0"/>
                <a:t> SD</a:t>
              </a:r>
              <a:endParaRPr lang="en-US" b="1" dirty="0"/>
            </a:p>
          </p:txBody>
        </p:sp>
      </p:grpSp>
      <p:cxnSp>
        <p:nvCxnSpPr>
          <p:cNvPr id="68" name="Straight Arrow Connector 67"/>
          <p:cNvCxnSpPr/>
          <p:nvPr/>
        </p:nvCxnSpPr>
        <p:spPr>
          <a:xfrm flipV="1">
            <a:off x="5809059" y="1333500"/>
            <a:ext cx="0" cy="415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69"/>
          <p:cNvGrpSpPr/>
          <p:nvPr/>
        </p:nvGrpSpPr>
        <p:grpSpPr>
          <a:xfrm>
            <a:off x="133598" y="1858037"/>
            <a:ext cx="2357247" cy="2260374"/>
            <a:chOff x="0" y="0"/>
            <a:chExt cx="3571875" cy="2828925"/>
          </a:xfrm>
        </p:grpSpPr>
        <p:sp>
          <p:nvSpPr>
            <p:cNvPr id="71" name="Oval 70"/>
            <p:cNvSpPr>
              <a:spLocks noChangeAspect="1" noChangeArrowheads="1"/>
            </p:cNvSpPr>
            <p:nvPr/>
          </p:nvSpPr>
          <p:spPr bwMode="auto">
            <a:xfrm>
              <a:off x="209550" y="20574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Oval 71"/>
            <p:cNvSpPr>
              <a:spLocks noChangeAspect="1" noChangeArrowheads="1"/>
            </p:cNvSpPr>
            <p:nvPr/>
          </p:nvSpPr>
          <p:spPr bwMode="auto">
            <a:xfrm>
              <a:off x="571500" y="6858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Oval 72"/>
            <p:cNvSpPr>
              <a:spLocks noChangeAspect="1" noChangeArrowheads="1"/>
            </p:cNvSpPr>
            <p:nvPr/>
          </p:nvSpPr>
          <p:spPr bwMode="auto">
            <a:xfrm>
              <a:off x="752475" y="222885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Oval 73"/>
            <p:cNvSpPr>
              <a:spLocks noChangeAspect="1" noChangeArrowheads="1"/>
            </p:cNvSpPr>
            <p:nvPr/>
          </p:nvSpPr>
          <p:spPr bwMode="auto">
            <a:xfrm>
              <a:off x="933450" y="10287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Oval 74"/>
            <p:cNvSpPr>
              <a:spLocks noChangeAspect="1" noChangeArrowheads="1"/>
            </p:cNvSpPr>
            <p:nvPr/>
          </p:nvSpPr>
          <p:spPr bwMode="auto">
            <a:xfrm>
              <a:off x="1114425" y="13716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Oval 75"/>
            <p:cNvSpPr>
              <a:spLocks noChangeAspect="1" noChangeArrowheads="1"/>
            </p:cNvSpPr>
            <p:nvPr/>
          </p:nvSpPr>
          <p:spPr bwMode="auto">
            <a:xfrm>
              <a:off x="1295400" y="85725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Oval 76"/>
            <p:cNvSpPr>
              <a:spLocks noChangeAspect="1" noChangeArrowheads="1"/>
            </p:cNvSpPr>
            <p:nvPr/>
          </p:nvSpPr>
          <p:spPr bwMode="auto">
            <a:xfrm>
              <a:off x="1476375" y="17145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8" name="Oval 77"/>
            <p:cNvSpPr>
              <a:spLocks noChangeAspect="1" noChangeArrowheads="1"/>
            </p:cNvSpPr>
            <p:nvPr/>
          </p:nvSpPr>
          <p:spPr bwMode="auto">
            <a:xfrm>
              <a:off x="1657350" y="116205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9" name="Oval 78"/>
            <p:cNvSpPr>
              <a:spLocks noChangeAspect="1" noChangeArrowheads="1"/>
            </p:cNvSpPr>
            <p:nvPr/>
          </p:nvSpPr>
          <p:spPr bwMode="auto">
            <a:xfrm>
              <a:off x="1838325" y="27432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Oval 79"/>
            <p:cNvSpPr>
              <a:spLocks noChangeAspect="1" noChangeArrowheads="1"/>
            </p:cNvSpPr>
            <p:nvPr/>
          </p:nvSpPr>
          <p:spPr bwMode="auto">
            <a:xfrm>
              <a:off x="2019300" y="17145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Oval 80"/>
            <p:cNvSpPr>
              <a:spLocks noChangeAspect="1" noChangeArrowheads="1"/>
            </p:cNvSpPr>
            <p:nvPr/>
          </p:nvSpPr>
          <p:spPr bwMode="auto">
            <a:xfrm>
              <a:off x="2200275" y="6858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Oval 81"/>
            <p:cNvSpPr>
              <a:spLocks noChangeAspect="1" noChangeArrowheads="1"/>
            </p:cNvSpPr>
            <p:nvPr/>
          </p:nvSpPr>
          <p:spPr bwMode="auto">
            <a:xfrm>
              <a:off x="2381250" y="13716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Oval 82"/>
            <p:cNvSpPr>
              <a:spLocks noChangeAspect="1" noChangeArrowheads="1"/>
            </p:cNvSpPr>
            <p:nvPr/>
          </p:nvSpPr>
          <p:spPr bwMode="auto">
            <a:xfrm>
              <a:off x="2562225" y="13716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Oval 83"/>
            <p:cNvSpPr>
              <a:spLocks noChangeAspect="1" noChangeArrowheads="1"/>
            </p:cNvSpPr>
            <p:nvPr/>
          </p:nvSpPr>
          <p:spPr bwMode="auto">
            <a:xfrm>
              <a:off x="2743200" y="3429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5" name="Oval 84"/>
            <p:cNvSpPr>
              <a:spLocks noChangeAspect="1" noChangeArrowheads="1"/>
            </p:cNvSpPr>
            <p:nvPr/>
          </p:nvSpPr>
          <p:spPr bwMode="auto">
            <a:xfrm>
              <a:off x="2924175" y="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Oval 85"/>
            <p:cNvSpPr>
              <a:spLocks noChangeAspect="1" noChangeArrowheads="1"/>
            </p:cNvSpPr>
            <p:nvPr/>
          </p:nvSpPr>
          <p:spPr bwMode="auto">
            <a:xfrm>
              <a:off x="3105150" y="51435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7" name="Oval 86"/>
            <p:cNvSpPr>
              <a:spLocks noChangeAspect="1" noChangeArrowheads="1"/>
            </p:cNvSpPr>
            <p:nvPr/>
          </p:nvSpPr>
          <p:spPr bwMode="auto">
            <a:xfrm>
              <a:off x="3467100" y="514350"/>
              <a:ext cx="104775" cy="10477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" name="Oval 87"/>
            <p:cNvSpPr>
              <a:spLocks noChangeAspect="1" noChangeArrowheads="1"/>
            </p:cNvSpPr>
            <p:nvPr/>
          </p:nvSpPr>
          <p:spPr bwMode="auto">
            <a:xfrm>
              <a:off x="3286125" y="1152525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" name="Oval 88"/>
            <p:cNvSpPr>
              <a:spLocks noChangeAspect="1" noChangeArrowheads="1"/>
            </p:cNvSpPr>
            <p:nvPr/>
          </p:nvSpPr>
          <p:spPr bwMode="auto">
            <a:xfrm>
              <a:off x="0" y="1123950"/>
              <a:ext cx="95250" cy="9525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" name="Oval 89"/>
            <p:cNvSpPr>
              <a:spLocks noChangeAspect="1" noChangeArrowheads="1"/>
            </p:cNvSpPr>
            <p:nvPr/>
          </p:nvSpPr>
          <p:spPr bwMode="auto">
            <a:xfrm>
              <a:off x="390525" y="1371600"/>
              <a:ext cx="85725" cy="8572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97" name="Freeform 96"/>
          <p:cNvSpPr/>
          <p:nvPr/>
        </p:nvSpPr>
        <p:spPr>
          <a:xfrm>
            <a:off x="760809" y="1229657"/>
            <a:ext cx="2212627" cy="3352800"/>
          </a:xfrm>
          <a:custGeom>
            <a:avLst/>
            <a:gdLst>
              <a:gd name="connsiteX0" fmla="*/ 0 w 2212627"/>
              <a:gd name="connsiteY0" fmla="*/ 0 h 3812507"/>
              <a:gd name="connsiteX1" fmla="*/ 2212258 w 2212627"/>
              <a:gd name="connsiteY1" fmla="*/ 1755058 h 3812507"/>
              <a:gd name="connsiteX2" fmla="*/ 191729 w 2212627"/>
              <a:gd name="connsiteY2" fmla="*/ 3687096 h 3812507"/>
              <a:gd name="connsiteX3" fmla="*/ 191729 w 2212627"/>
              <a:gd name="connsiteY3" fmla="*/ 3687096 h 3812507"/>
              <a:gd name="connsiteX4" fmla="*/ 73742 w 2212627"/>
              <a:gd name="connsiteY4" fmla="*/ 3805083 h 3812507"/>
              <a:gd name="connsiteX5" fmla="*/ 117987 w 2212627"/>
              <a:gd name="connsiteY5" fmla="*/ 3790335 h 381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12627" h="3812507">
                <a:moveTo>
                  <a:pt x="0" y="0"/>
                </a:moveTo>
                <a:cubicBezTo>
                  <a:pt x="1090151" y="570271"/>
                  <a:pt x="2180303" y="1140542"/>
                  <a:pt x="2212258" y="1755058"/>
                </a:cubicBezTo>
                <a:cubicBezTo>
                  <a:pt x="2244213" y="2369574"/>
                  <a:pt x="191729" y="3687096"/>
                  <a:pt x="191729" y="3687096"/>
                </a:cubicBezTo>
                <a:lnTo>
                  <a:pt x="191729" y="3687096"/>
                </a:lnTo>
                <a:cubicBezTo>
                  <a:pt x="172065" y="3706760"/>
                  <a:pt x="86032" y="3787877"/>
                  <a:pt x="73742" y="3805083"/>
                </a:cubicBezTo>
                <a:cubicBezTo>
                  <a:pt x="61452" y="3822289"/>
                  <a:pt x="89719" y="3806312"/>
                  <a:pt x="117987" y="379033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0" y="5638800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 parallel with the lot number currently in-use</a:t>
            </a:r>
            <a:endParaRPr lang="en-US" sz="2400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0" y="0"/>
            <a:ext cx="90781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Overview: Introducing a New Lot Number into Service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638801" y="5486400"/>
            <a:ext cx="34393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 obtain data to calculate the mean and SD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726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41" grpId="0" animBg="1"/>
      <p:bldP spid="97" grpId="0" animBg="1"/>
      <p:bldP spid="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33400"/>
            <a:ext cx="8229600" cy="55927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6000" dirty="0" smtClean="0">
                <a:solidFill>
                  <a:srgbClr val="00B0F0"/>
                </a:solidFill>
                <a:latin typeface="Blackadder ITC" pitchFamily="82" charset="0"/>
              </a:rPr>
              <a:t>Evaluate your</a:t>
            </a:r>
          </a:p>
          <a:p>
            <a:pPr algn="ctr">
              <a:buNone/>
            </a:pPr>
            <a:r>
              <a:rPr lang="en-US" sz="6000" dirty="0" smtClean="0">
                <a:solidFill>
                  <a:srgbClr val="00B0F0"/>
                </a:solidFill>
                <a:latin typeface="Blackadder ITC" pitchFamily="82" charset="0"/>
              </a:rPr>
              <a:t>QC </a:t>
            </a:r>
          </a:p>
          <a:p>
            <a:pPr algn="ctr">
              <a:buNone/>
            </a:pPr>
            <a:r>
              <a:rPr lang="en-US" sz="6000" dirty="0" smtClean="0">
                <a:solidFill>
                  <a:srgbClr val="0070C0"/>
                </a:solidFill>
                <a:latin typeface="Blackadder ITC" pitchFamily="82" charset="0"/>
              </a:rPr>
              <a:t>with</a:t>
            </a:r>
            <a:r>
              <a:rPr lang="en-US" sz="6000" dirty="0" smtClean="0">
                <a:solidFill>
                  <a:srgbClr val="00B0F0"/>
                </a:solidFill>
                <a:latin typeface="Blackadder ITC" pitchFamily="82" charset="0"/>
              </a:rPr>
              <a:t> </a:t>
            </a:r>
            <a:r>
              <a:rPr lang="en-US" sz="6000" dirty="0" smtClean="0">
                <a:solidFill>
                  <a:srgbClr val="0070C0"/>
                </a:solidFill>
                <a:latin typeface="Blackadder ITC" pitchFamily="82" charset="0"/>
              </a:rPr>
              <a:t>a stable analytical system</a:t>
            </a:r>
          </a:p>
          <a:p>
            <a:pPr algn="ctr">
              <a:buNone/>
            </a:pPr>
            <a:r>
              <a:rPr lang="en-US" sz="6000" dirty="0" smtClean="0">
                <a:solidFill>
                  <a:srgbClr val="00B0F0"/>
                </a:solidFill>
                <a:latin typeface="Blackadder ITC" pitchFamily="82" charset="0"/>
              </a:rPr>
              <a:t> before your QC can evaluate your analytical system for instability!</a:t>
            </a:r>
          </a:p>
          <a:p>
            <a:pPr algn="ctr">
              <a:buNone/>
            </a:pPr>
            <a:r>
              <a:rPr lang="en-US" sz="6000" dirty="0" smtClean="0">
                <a:solidFill>
                  <a:srgbClr val="FF0000"/>
                </a:solidFill>
                <a:latin typeface="Blackadder ITC" pitchFamily="82" charset="0"/>
              </a:rPr>
              <a:t>True Democracy!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electscience.net/images/products/QC-vials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19681" y="1066800"/>
            <a:ext cx="1721578" cy="49803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024063" y="838200"/>
            <a:ext cx="6738937" cy="5946775"/>
            <a:chOff x="2024063" y="179388"/>
            <a:chExt cx="7089775" cy="6605587"/>
          </a:xfrm>
        </p:grpSpPr>
        <p:pic>
          <p:nvPicPr>
            <p:cNvPr id="14346" name="Picture 6" descr="http://www.clipartpal.com/_thumbs/011/science/doctor/assayer_010534_tnb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65400" y="1639888"/>
              <a:ext cx="1522413" cy="2222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7" name="Picture 8" descr="https://encrypted-tbn0.gstatic.com/images?q=tbn:ANd9GcTntbEfVvz_el4uVGjSHv__EAdsMkQyEjgpxXzGx2qpALyRqIxtvA"/>
            <p:cNvPicPr>
              <a:picLocks noChangeAspect="1" noChangeArrowheads="1"/>
            </p:cNvPicPr>
            <p:nvPr/>
          </p:nvPicPr>
          <p:blipFill>
            <a:blip r:embed="rId4"/>
            <a:srcRect l="23116" r="22517" b="4721"/>
            <a:stretch>
              <a:fillRect/>
            </a:stretch>
          </p:blipFill>
          <p:spPr bwMode="auto">
            <a:xfrm>
              <a:off x="7572375" y="2967038"/>
              <a:ext cx="1541463" cy="3079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8" name="Picture 10" descr="https://thumbs.dreamstime.com/x/mini-split-air-conditioner-21111203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97463" y="314325"/>
              <a:ext cx="2857500" cy="1381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9" name="Picture 12" descr="http://cliparts.co/cliparts/pi7/rK8/pi7rK8ExT.pn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721475" y="3197225"/>
              <a:ext cx="66675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0" name="Picture 9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907213" y="1614488"/>
              <a:ext cx="295275" cy="1582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1" name="Picture 16" descr="http://image.shutterstock.com/z/stock-vector-a-domestic-stainless-steel-bench-top-water-filter-148546388.jpg"/>
            <p:cNvPicPr>
              <a:picLocks noChangeAspect="1" noChangeArrowheads="1"/>
            </p:cNvPicPr>
            <p:nvPr/>
          </p:nvPicPr>
          <p:blipFill>
            <a:blip r:embed="rId8"/>
            <a:srcRect b="8420"/>
            <a:stretch>
              <a:fillRect/>
            </a:stretch>
          </p:blipFill>
          <p:spPr bwMode="auto">
            <a:xfrm>
              <a:off x="5684838" y="4851400"/>
              <a:ext cx="1036637" cy="1349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2" name="Picture 10"/>
            <p:cNvPicPr>
              <a:picLocks noChangeAspect="1"/>
            </p:cNvPicPr>
            <p:nvPr/>
          </p:nvPicPr>
          <p:blipFill>
            <a:blip r:embed="rId9"/>
            <a:srcRect l="7475" t="10735" b="26617"/>
            <a:stretch>
              <a:fillRect/>
            </a:stretch>
          </p:blipFill>
          <p:spPr bwMode="auto">
            <a:xfrm>
              <a:off x="4448175" y="2967038"/>
              <a:ext cx="1982788" cy="178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4" name="Straight Arrow Connector 13"/>
            <p:cNvCxnSpPr/>
            <p:nvPr/>
          </p:nvCxnSpPr>
          <p:spPr>
            <a:xfrm flipV="1">
              <a:off x="4087847" y="1300767"/>
              <a:ext cx="1074597" cy="991673"/>
            </a:xfrm>
            <a:prstGeom prst="straightConnector1">
              <a:avLst/>
            </a:prstGeom>
            <a:ln w="57150">
              <a:solidFill>
                <a:schemeClr val="tx1"/>
              </a:solidFill>
              <a:prstDash val="solid"/>
              <a:tailEnd type="triangle"/>
            </a:ln>
            <a:effectLst>
              <a:reflection blurRad="6350" stA="50000" endA="300" endPos="55500" dist="508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7297872" y="1754440"/>
              <a:ext cx="762424" cy="1152659"/>
            </a:xfrm>
            <a:prstGeom prst="straightConnector1">
              <a:avLst/>
            </a:prstGeom>
            <a:ln w="57150">
              <a:solidFill>
                <a:schemeClr val="tx1"/>
              </a:solidFill>
              <a:prstDash val="solid"/>
              <a:tailEnd type="triangle"/>
            </a:ln>
            <a:effectLst>
              <a:reflection blurRad="6350" stA="50000" endA="300" endPos="55500" dist="508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 flipV="1">
              <a:off x="4984962" y="4843476"/>
              <a:ext cx="596230" cy="578530"/>
            </a:xfrm>
            <a:prstGeom prst="straightConnector1">
              <a:avLst/>
            </a:prstGeom>
            <a:ln w="57150">
              <a:solidFill>
                <a:schemeClr val="tx1"/>
              </a:solidFill>
              <a:prstDash val="solid"/>
              <a:tailEnd type="triangle"/>
            </a:ln>
            <a:effectLst>
              <a:reflection blurRad="6350" stA="50000" endA="300" endPos="55500" dist="508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5581191" y="1657215"/>
              <a:ext cx="114300" cy="1053116"/>
            </a:xfrm>
            <a:prstGeom prst="straightConnector1">
              <a:avLst/>
            </a:prstGeom>
            <a:ln w="57150">
              <a:solidFill>
                <a:schemeClr val="tx1"/>
              </a:solidFill>
              <a:prstDash val="solid"/>
              <a:tailEnd type="triangle"/>
            </a:ln>
            <a:effectLst>
              <a:reflection blurRad="6350" stA="50000" endA="300" endPos="55500" dist="508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3137830" y="3828205"/>
              <a:ext cx="1309833" cy="707879"/>
            </a:xfrm>
            <a:prstGeom prst="straightConnector1">
              <a:avLst/>
            </a:prstGeom>
            <a:ln w="57150">
              <a:solidFill>
                <a:schemeClr val="tx1"/>
              </a:solidFill>
              <a:prstDash val="solid"/>
              <a:tailEnd type="triangle"/>
            </a:ln>
            <a:effectLst>
              <a:reflection blurRad="6350" stA="50000" endA="300" endPos="55500" dist="508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 flipV="1">
              <a:off x="6526741" y="3975486"/>
              <a:ext cx="1152344" cy="317059"/>
            </a:xfrm>
            <a:prstGeom prst="straightConnector1">
              <a:avLst/>
            </a:prstGeom>
            <a:ln w="57150">
              <a:solidFill>
                <a:schemeClr val="tx1"/>
              </a:solidFill>
              <a:prstDash val="solid"/>
              <a:tailEnd type="triangle"/>
            </a:ln>
            <a:effectLst>
              <a:reflection blurRad="6350" stA="50000" endA="300" endPos="55500" dist="508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359" name="Picture 21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6851650" y="5341938"/>
              <a:ext cx="892175" cy="1262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TextBox 25"/>
            <p:cNvSpPr txBox="1"/>
            <p:nvPr/>
          </p:nvSpPr>
          <p:spPr>
            <a:xfrm>
              <a:off x="2113491" y="4695420"/>
              <a:ext cx="1882978" cy="120032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b="1" spc="50" dirty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Using QC to Monitor Analytical System</a:t>
              </a:r>
            </a:p>
          </p:txBody>
        </p:sp>
        <p:sp>
          <p:nvSpPr>
            <p:cNvPr id="27" name="Curved Up Arrow 26"/>
            <p:cNvSpPr/>
            <p:nvPr/>
          </p:nvSpPr>
          <p:spPr>
            <a:xfrm>
              <a:off x="2044105" y="5868022"/>
              <a:ext cx="3442173" cy="916953"/>
            </a:xfrm>
            <a:prstGeom prst="curved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Curved Up Arrow 37"/>
            <p:cNvSpPr/>
            <p:nvPr/>
          </p:nvSpPr>
          <p:spPr>
            <a:xfrm rot="10514361">
              <a:off x="2024063" y="179388"/>
              <a:ext cx="2902716" cy="1096817"/>
            </a:xfrm>
            <a:prstGeom prst="curved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0" name="Straight Connector 29"/>
          <p:cNvCxnSpPr/>
          <p:nvPr/>
        </p:nvCxnSpPr>
        <p:spPr>
          <a:xfrm flipH="1">
            <a:off x="1971675" y="0"/>
            <a:ext cx="9525" cy="692785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1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7EB0D4-FAF2-4283-A7D1-701C5D47D1A2}" type="datetime1">
              <a:rPr lang="en-US" altLang="en-US" smtClean="0"/>
              <a:pPr/>
              <a:t>7/7/2017</a:t>
            </a:fld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QC Training - Labs for Life Project</a:t>
            </a:r>
          </a:p>
        </p:txBody>
      </p:sp>
      <p:sp>
        <p:nvSpPr>
          <p:cNvPr id="1434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DF83E7-2F2A-4F1A-9B8A-AF6B3DA411F8}" type="slidenum">
              <a:rPr lang="en-US" altLang="en-US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152400"/>
            <a:ext cx="6781800" cy="838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sz="2400" b="1" dirty="0" smtClean="0"/>
              <a:t>Stable </a:t>
            </a:r>
            <a:r>
              <a:rPr lang="en-IN" sz="2400" b="1" dirty="0"/>
              <a:t>Analytical System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76200"/>
            <a:ext cx="1789113" cy="990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sz="2400" b="1" dirty="0" smtClean="0"/>
              <a:t>Under evaluation!</a:t>
            </a:r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val="178671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87338"/>
            <a:ext cx="7254875" cy="931862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Why Parallel testing?</a:t>
            </a:r>
            <a:br>
              <a:rPr lang="en-US" i="1" dirty="0" smtClean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143000"/>
            <a:ext cx="7467600" cy="45720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Collecting data of the New Lot QC material In Parallel With The Currently (In-use)Lot of </a:t>
            </a:r>
            <a:r>
              <a:rPr lang="en-IN" dirty="0" smtClean="0">
                <a:solidFill>
                  <a:schemeClr val="tx1"/>
                </a:solidFill>
              </a:rPr>
              <a:t>QC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>
                <a:solidFill>
                  <a:schemeClr val="tx1"/>
                </a:solidFill>
              </a:rPr>
              <a:t>Manufacturer </a:t>
            </a:r>
            <a:r>
              <a:rPr lang="en-IN" dirty="0">
                <a:solidFill>
                  <a:schemeClr val="tx1"/>
                </a:solidFill>
              </a:rPr>
              <a:t>stated mean and SD are to be verified before the QC material is used for patient </a:t>
            </a:r>
            <a:r>
              <a:rPr lang="en-IN" dirty="0" smtClean="0">
                <a:solidFill>
                  <a:schemeClr val="tx1"/>
                </a:solidFill>
              </a:rPr>
              <a:t>reporting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System </a:t>
            </a:r>
            <a:r>
              <a:rPr lang="en-US" dirty="0"/>
              <a:t>Should be </a:t>
            </a:r>
            <a:r>
              <a:rPr lang="en-US" dirty="0" smtClean="0"/>
              <a:t>Stable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>
                <a:solidFill>
                  <a:schemeClr val="tx1"/>
                </a:solidFill>
              </a:rPr>
              <a:t>Old</a:t>
            </a:r>
            <a:r>
              <a:rPr lang="en-IN" dirty="0">
                <a:solidFill>
                  <a:schemeClr val="tx1"/>
                </a:solidFill>
              </a:rPr>
              <a:t>/ </a:t>
            </a:r>
            <a:r>
              <a:rPr lang="en-IN" dirty="0" smtClean="0">
                <a:solidFill>
                  <a:schemeClr val="tx1"/>
                </a:solidFill>
              </a:rPr>
              <a:t>running </a:t>
            </a:r>
            <a:r>
              <a:rPr lang="en-IN" dirty="0">
                <a:solidFill>
                  <a:schemeClr val="tx1"/>
                </a:solidFill>
              </a:rPr>
              <a:t>lot </a:t>
            </a:r>
            <a:r>
              <a:rPr lang="en-IN" dirty="0" smtClean="0">
                <a:solidFill>
                  <a:schemeClr val="tx1"/>
                </a:solidFill>
              </a:rPr>
              <a:t> is run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assure that the system is stable</a:t>
            </a:r>
          </a:p>
          <a:p>
            <a:pPr marL="749808" lvl="1" indent="-457200">
              <a:buFont typeface="+mj-lt"/>
              <a:buAutoNum type="alphaUcPeriod"/>
            </a:pPr>
            <a:r>
              <a:rPr lang="en-IN" dirty="0" smtClean="0">
                <a:solidFill>
                  <a:schemeClr val="tx1"/>
                </a:solidFill>
              </a:rPr>
              <a:t>For patient </a:t>
            </a:r>
            <a:r>
              <a:rPr lang="en-IN" dirty="0">
                <a:solidFill>
                  <a:schemeClr val="tx1"/>
                </a:solidFill>
              </a:rPr>
              <a:t>results </a:t>
            </a:r>
            <a:r>
              <a:rPr lang="en-IN" dirty="0" smtClean="0">
                <a:solidFill>
                  <a:schemeClr val="tx1"/>
                </a:solidFill>
              </a:rPr>
              <a:t>reporting</a:t>
            </a:r>
          </a:p>
          <a:p>
            <a:pPr marL="749808" lvl="1" indent="-457200">
              <a:buFont typeface="+mj-lt"/>
              <a:buAutoNum type="alphaUcPeriod"/>
            </a:pPr>
            <a:r>
              <a:rPr lang="en-IN" dirty="0" smtClean="0">
                <a:solidFill>
                  <a:schemeClr val="tx1"/>
                </a:solidFill>
              </a:rPr>
              <a:t>For validating the data from new lot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New Lot: To collect history (data points). A mean and an SD to </a:t>
            </a:r>
            <a:r>
              <a:rPr lang="en-US" dirty="0" smtClean="0">
                <a:solidFill>
                  <a:schemeClr val="tx1"/>
                </a:solidFill>
              </a:rPr>
              <a:t>use </a:t>
            </a:r>
            <a:r>
              <a:rPr lang="en-US" dirty="0">
                <a:solidFill>
                  <a:schemeClr val="tx1"/>
                </a:solidFill>
              </a:rPr>
              <a:t>the new </a:t>
            </a:r>
            <a:r>
              <a:rPr lang="en-US" dirty="0" smtClean="0">
                <a:solidFill>
                  <a:schemeClr val="tx1"/>
                </a:solidFill>
              </a:rPr>
              <a:t>lot for monitoring the system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>
                <a:solidFill>
                  <a:schemeClr val="tx1"/>
                </a:solidFill>
              </a:rPr>
              <a:t>Parallel </a:t>
            </a:r>
            <a:r>
              <a:rPr lang="en-IN" dirty="0">
                <a:solidFill>
                  <a:schemeClr val="tx1"/>
                </a:solidFill>
              </a:rPr>
              <a:t>testing is performed whether the control is assayed or un-assayed 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6215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62000" y="152400"/>
            <a:ext cx="7620000" cy="99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How?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077200" cy="3124200"/>
          </a:xfrm>
        </p:spPr>
        <p:txBody>
          <a:bodyPr>
            <a:noAutofit/>
          </a:bodyPr>
          <a:lstStyle/>
          <a:p>
            <a:pPr algn="just"/>
            <a:endParaRPr lang="en-US" sz="800" dirty="0" smtClean="0"/>
          </a:p>
          <a:p>
            <a:pPr algn="just"/>
            <a:r>
              <a:rPr lang="en-US" sz="2400" dirty="0"/>
              <a:t>Ideally a minimum of at least 20 </a:t>
            </a:r>
            <a:r>
              <a:rPr lang="en-US" sz="2400" dirty="0"/>
              <a:t>measurements</a:t>
            </a:r>
            <a:r>
              <a:rPr lang="en-IN" sz="2400" dirty="0"/>
              <a:t>20 </a:t>
            </a:r>
            <a:r>
              <a:rPr lang="en-IN" sz="2400" dirty="0" smtClean="0"/>
              <a:t>(to </a:t>
            </a:r>
            <a:r>
              <a:rPr lang="en-IN" sz="2400" dirty="0"/>
              <a:t>know inherent variability of the </a:t>
            </a:r>
            <a:r>
              <a:rPr lang="en-IN" sz="2400" dirty="0"/>
              <a:t>system) is ideal, to be done </a:t>
            </a:r>
            <a:r>
              <a:rPr lang="en-US" sz="2400" dirty="0"/>
              <a:t>on </a:t>
            </a:r>
            <a:r>
              <a:rPr lang="en-US" sz="2400" dirty="0"/>
              <a:t>separate days when the measurement system is known to be </a:t>
            </a:r>
            <a:r>
              <a:rPr lang="en-US" sz="2400" dirty="0"/>
              <a:t>stable( </a:t>
            </a:r>
            <a:r>
              <a:rPr lang="en-US" sz="2400" dirty="0"/>
              <a:t>based on QC results from existing </a:t>
            </a:r>
            <a:r>
              <a:rPr lang="en-US" sz="2400" dirty="0"/>
              <a:t>lots)</a:t>
            </a:r>
          </a:p>
          <a:p>
            <a:pPr algn="just"/>
            <a:r>
              <a:rPr lang="en-US" sz="2400" dirty="0" smtClean="0"/>
              <a:t>Establish the Mean and SD and transport  to a new LJ chart</a:t>
            </a:r>
          </a:p>
          <a:p>
            <a:pPr algn="just"/>
            <a:r>
              <a:rPr lang="en-US" sz="2400" dirty="0" smtClean="0"/>
              <a:t>Once verified and values are confidently assigned, the QC can be now used to monitor your analytical system’s performance</a:t>
            </a:r>
          </a:p>
          <a:p>
            <a:pPr algn="just"/>
            <a:endParaRPr lang="en-US" sz="2400" dirty="0" smtClean="0"/>
          </a:p>
          <a:p>
            <a:pPr algn="just"/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86127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381</TotalTime>
  <Words>1070</Words>
  <Application>Microsoft Office PowerPoint</Application>
  <PresentationFormat>On-screen Show (4:3)</PresentationFormat>
  <Paragraphs>116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Retrospect</vt:lpstr>
      <vt:lpstr>New Lot QC Parallel testing  Labs for Life Project</vt:lpstr>
      <vt:lpstr>When Do You Create a New LJ Chart?</vt:lpstr>
      <vt:lpstr>Having the Right Control Chart</vt:lpstr>
      <vt:lpstr>PowerPoint Presentation</vt:lpstr>
      <vt:lpstr>PowerPoint Presentation</vt:lpstr>
      <vt:lpstr>PowerPoint Presentation</vt:lpstr>
      <vt:lpstr>PowerPoint Presentation</vt:lpstr>
      <vt:lpstr>Why Parallel testing? </vt:lpstr>
      <vt:lpstr>How?</vt:lpstr>
      <vt:lpstr>An alternative : What if  lab does not have the time or the resources for 20 parallel runs? </vt:lpstr>
      <vt:lpstr>Why use the mean from 4-5 runs and not the SD of those runs? </vt:lpstr>
      <vt:lpstr> Again, why use the CV from before but not the SD?</vt:lpstr>
      <vt:lpstr>Some checkpoints:</vt:lpstr>
      <vt:lpstr>Recommendation for parallel testing: NABL 112</vt:lpstr>
      <vt:lpstr>Summary steps of parallel testing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Lot QC</dc:title>
  <dc:creator>Dr. Sarika Suri</dc:creator>
  <cp:lastModifiedBy>Dr. Anu George</cp:lastModifiedBy>
  <cp:revision>72</cp:revision>
  <dcterms:created xsi:type="dcterms:W3CDTF">2016-10-18T23:29:57Z</dcterms:created>
  <dcterms:modified xsi:type="dcterms:W3CDTF">2017-07-07T12:03:22Z</dcterms:modified>
</cp:coreProperties>
</file>