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nhsrcindia.org/practice-areas/cpc-phc/comprehensive-primary-health-care" TargetMode="External"/><Relationship Id="rId1" Type="http://schemas.openxmlformats.org/officeDocument/2006/relationships/hyperlink" Target="https://www.youtube.com/@NHSRC_MoHFW/videos" TargetMode="Externa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NHSRC_MoHFW/videos" TargetMode="External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hyperlink" Target="https://nhsrcindia.org/practice-areas/cpc-phc/comprehensive-primary-health-care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E653AB-3E42-41B7-91C6-325A94595F4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FE9430E-2BA5-41A5-982C-3FA56DB24CA2}">
      <dgm:prSet custT="1"/>
      <dgm:spPr/>
      <dgm:t>
        <a:bodyPr/>
        <a:lstStyle/>
        <a:p>
          <a:r>
            <a:rPr lang="en-US" sz="2400" b="0" i="0" dirty="0"/>
            <a:t>ASHAs may identify the patients in need of home based palliative care under each AB-HWC</a:t>
          </a:r>
          <a:endParaRPr lang="en-US" sz="2400" dirty="0"/>
        </a:p>
      </dgm:t>
    </dgm:pt>
    <dgm:pt modelId="{C2844263-8A50-4815-8087-F9EA7652522B}" type="parTrans" cxnId="{762B1867-EF89-4ECF-A524-D566A289B98E}">
      <dgm:prSet/>
      <dgm:spPr/>
      <dgm:t>
        <a:bodyPr/>
        <a:lstStyle/>
        <a:p>
          <a:endParaRPr lang="en-US"/>
        </a:p>
      </dgm:t>
    </dgm:pt>
    <dgm:pt modelId="{11629B05-C6D8-44D1-A3BF-1791FC3BBF2E}" type="sibTrans" cxnId="{762B1867-EF89-4ECF-A524-D566A289B98E}">
      <dgm:prSet/>
      <dgm:spPr/>
      <dgm:t>
        <a:bodyPr/>
        <a:lstStyle/>
        <a:p>
          <a:endParaRPr lang="en-US"/>
        </a:p>
      </dgm:t>
    </dgm:pt>
    <dgm:pt modelId="{CCF3EAB5-09AA-46B4-A17B-2D7798F4208F}">
      <dgm:prSet custT="1"/>
      <dgm:spPr/>
      <dgm:t>
        <a:bodyPr/>
        <a:lstStyle/>
        <a:p>
          <a:r>
            <a:rPr lang="en-US" sz="2400" b="0" i="0" dirty="0"/>
            <a:t>Based on the needs of the patient the following services are suggested with help of home care kit</a:t>
          </a:r>
          <a:r>
            <a:rPr lang="en-US" sz="2300" b="0" i="0" dirty="0"/>
            <a:t>:</a:t>
          </a:r>
          <a:endParaRPr lang="en-US" sz="2300" dirty="0"/>
        </a:p>
      </dgm:t>
    </dgm:pt>
    <dgm:pt modelId="{986E1207-3D66-4C2C-AE01-D8CD11E24029}" type="parTrans" cxnId="{5681D289-BCE7-4718-A852-65B3FAF79CF8}">
      <dgm:prSet/>
      <dgm:spPr/>
      <dgm:t>
        <a:bodyPr/>
        <a:lstStyle/>
        <a:p>
          <a:endParaRPr lang="en-US"/>
        </a:p>
      </dgm:t>
    </dgm:pt>
    <dgm:pt modelId="{C0ECDB5A-6771-4139-9B0A-7301927CA3D6}" type="sibTrans" cxnId="{5681D289-BCE7-4718-A852-65B3FAF79CF8}">
      <dgm:prSet/>
      <dgm:spPr/>
      <dgm:t>
        <a:bodyPr/>
        <a:lstStyle/>
        <a:p>
          <a:endParaRPr lang="en-US"/>
        </a:p>
      </dgm:t>
    </dgm:pt>
    <dgm:pt modelId="{E00E5ED6-3AAC-47A0-BDB7-A93411198BD0}">
      <dgm:prSet custT="1"/>
      <dgm:spPr/>
      <dgm:t>
        <a:bodyPr/>
        <a:lstStyle/>
        <a:p>
          <a:r>
            <a:rPr lang="en-US" sz="2400" b="0" i="0" dirty="0"/>
            <a:t>a. Catheter care</a:t>
          </a:r>
          <a:endParaRPr lang="en-US" sz="2400" dirty="0"/>
        </a:p>
      </dgm:t>
    </dgm:pt>
    <dgm:pt modelId="{46F33BC5-62B1-46BE-BE8D-CA8C6B23B140}" type="parTrans" cxnId="{C9C2710C-9271-46F8-B728-FF4913BEDC5C}">
      <dgm:prSet/>
      <dgm:spPr/>
      <dgm:t>
        <a:bodyPr/>
        <a:lstStyle/>
        <a:p>
          <a:endParaRPr lang="en-US"/>
        </a:p>
      </dgm:t>
    </dgm:pt>
    <dgm:pt modelId="{925E9CB3-0CB5-4847-903C-B1B743C85B13}" type="sibTrans" cxnId="{C9C2710C-9271-46F8-B728-FF4913BEDC5C}">
      <dgm:prSet/>
      <dgm:spPr/>
      <dgm:t>
        <a:bodyPr/>
        <a:lstStyle/>
        <a:p>
          <a:endParaRPr lang="en-US"/>
        </a:p>
      </dgm:t>
    </dgm:pt>
    <dgm:pt modelId="{7D7F06F3-597E-49E9-834F-6BAE14E43F2E}">
      <dgm:prSet custT="1"/>
      <dgm:spPr/>
      <dgm:t>
        <a:bodyPr/>
        <a:lstStyle/>
        <a:p>
          <a:r>
            <a:rPr lang="en-US" sz="2200" b="0" i="0" dirty="0"/>
            <a:t>b. </a:t>
          </a:r>
          <a:r>
            <a:rPr lang="en-US" sz="2400" b="0" i="0" dirty="0"/>
            <a:t>Oral care</a:t>
          </a:r>
          <a:endParaRPr lang="en-US" sz="2400" dirty="0"/>
        </a:p>
      </dgm:t>
    </dgm:pt>
    <dgm:pt modelId="{4BE5D176-86F4-45B4-B526-8749CB07BE2B}" type="parTrans" cxnId="{EFBECF2D-A98F-4EDD-9A27-609525D7C239}">
      <dgm:prSet/>
      <dgm:spPr/>
      <dgm:t>
        <a:bodyPr/>
        <a:lstStyle/>
        <a:p>
          <a:endParaRPr lang="en-US"/>
        </a:p>
      </dgm:t>
    </dgm:pt>
    <dgm:pt modelId="{EE49E0E2-EA8D-448C-8FC9-8B07B1D46E56}" type="sibTrans" cxnId="{EFBECF2D-A98F-4EDD-9A27-609525D7C239}">
      <dgm:prSet/>
      <dgm:spPr/>
      <dgm:t>
        <a:bodyPr/>
        <a:lstStyle/>
        <a:p>
          <a:endParaRPr lang="en-US"/>
        </a:p>
      </dgm:t>
    </dgm:pt>
    <dgm:pt modelId="{95CA4D88-BC3A-451E-B149-830AFF5A8586}">
      <dgm:prSet custT="1"/>
      <dgm:spPr/>
      <dgm:t>
        <a:bodyPr/>
        <a:lstStyle/>
        <a:p>
          <a:r>
            <a:rPr lang="en-US" sz="2200" b="0" i="0" dirty="0"/>
            <a:t>c. </a:t>
          </a:r>
          <a:r>
            <a:rPr lang="en-US" sz="2400" b="0" i="0" dirty="0"/>
            <a:t>Back care to </a:t>
          </a:r>
          <a:r>
            <a:rPr lang="en-US" sz="2400" b="0" i="0"/>
            <a:t>prevent bed </a:t>
          </a:r>
          <a:r>
            <a:rPr lang="en-US" sz="2400" b="0" i="0" dirty="0"/>
            <a:t>sore</a:t>
          </a:r>
          <a:endParaRPr lang="en-US" sz="2400" dirty="0"/>
        </a:p>
      </dgm:t>
    </dgm:pt>
    <dgm:pt modelId="{E6FB0E32-AFEB-444E-A8A5-A4242526E27B}" type="parTrans" cxnId="{65B0FAC6-0BE2-4CDB-91FB-610A13C3F5F8}">
      <dgm:prSet/>
      <dgm:spPr/>
      <dgm:t>
        <a:bodyPr/>
        <a:lstStyle/>
        <a:p>
          <a:endParaRPr lang="en-US"/>
        </a:p>
      </dgm:t>
    </dgm:pt>
    <dgm:pt modelId="{E6ECD1A2-9B89-4D5F-B453-776FF7F50900}" type="sibTrans" cxnId="{65B0FAC6-0BE2-4CDB-91FB-610A13C3F5F8}">
      <dgm:prSet/>
      <dgm:spPr/>
      <dgm:t>
        <a:bodyPr/>
        <a:lstStyle/>
        <a:p>
          <a:endParaRPr lang="en-US"/>
        </a:p>
      </dgm:t>
    </dgm:pt>
    <dgm:pt modelId="{A22EA7AC-B796-4709-BEB5-4802F2986EAE}" type="pres">
      <dgm:prSet presAssocID="{6DE653AB-3E42-41B7-91C6-325A94595F44}" presName="Name0" presStyleCnt="0">
        <dgm:presLayoutVars>
          <dgm:dir/>
          <dgm:animLvl val="lvl"/>
          <dgm:resizeHandles val="exact"/>
        </dgm:presLayoutVars>
      </dgm:prSet>
      <dgm:spPr/>
    </dgm:pt>
    <dgm:pt modelId="{B73830E8-1EE8-44FF-9BE3-3BE1480BDBC4}" type="pres">
      <dgm:prSet presAssocID="{CCF3EAB5-09AA-46B4-A17B-2D7798F4208F}" presName="boxAndChildren" presStyleCnt="0"/>
      <dgm:spPr/>
    </dgm:pt>
    <dgm:pt modelId="{B61FEB88-71F9-4EFA-91C8-D4E715D5CE74}" type="pres">
      <dgm:prSet presAssocID="{CCF3EAB5-09AA-46B4-A17B-2D7798F4208F}" presName="parentTextBox" presStyleLbl="node1" presStyleIdx="0" presStyleCnt="2"/>
      <dgm:spPr/>
    </dgm:pt>
    <dgm:pt modelId="{9CF8E597-6F6C-4A12-BBFF-6D63DF3061D3}" type="pres">
      <dgm:prSet presAssocID="{CCF3EAB5-09AA-46B4-A17B-2D7798F4208F}" presName="entireBox" presStyleLbl="node1" presStyleIdx="0" presStyleCnt="2"/>
      <dgm:spPr/>
    </dgm:pt>
    <dgm:pt modelId="{1054E978-F7CC-468D-883F-ECC9AA43269C}" type="pres">
      <dgm:prSet presAssocID="{CCF3EAB5-09AA-46B4-A17B-2D7798F4208F}" presName="descendantBox" presStyleCnt="0"/>
      <dgm:spPr/>
    </dgm:pt>
    <dgm:pt modelId="{5FE9A1BB-C4DE-47B9-A72B-2035894A9CEF}" type="pres">
      <dgm:prSet presAssocID="{E00E5ED6-3AAC-47A0-BDB7-A93411198BD0}" presName="childTextBox" presStyleLbl="fgAccFollowNode1" presStyleIdx="0" presStyleCnt="3">
        <dgm:presLayoutVars>
          <dgm:bulletEnabled val="1"/>
        </dgm:presLayoutVars>
      </dgm:prSet>
      <dgm:spPr/>
    </dgm:pt>
    <dgm:pt modelId="{D9F91897-FEB2-4144-96C2-46856A9B9CD4}" type="pres">
      <dgm:prSet presAssocID="{7D7F06F3-597E-49E9-834F-6BAE14E43F2E}" presName="childTextBox" presStyleLbl="fgAccFollowNode1" presStyleIdx="1" presStyleCnt="3">
        <dgm:presLayoutVars>
          <dgm:bulletEnabled val="1"/>
        </dgm:presLayoutVars>
      </dgm:prSet>
      <dgm:spPr/>
    </dgm:pt>
    <dgm:pt modelId="{3C09403C-ACE5-4861-90DA-19DAAC1D3934}" type="pres">
      <dgm:prSet presAssocID="{95CA4D88-BC3A-451E-B149-830AFF5A8586}" presName="childTextBox" presStyleLbl="fgAccFollowNode1" presStyleIdx="2" presStyleCnt="3">
        <dgm:presLayoutVars>
          <dgm:bulletEnabled val="1"/>
        </dgm:presLayoutVars>
      </dgm:prSet>
      <dgm:spPr/>
    </dgm:pt>
    <dgm:pt modelId="{E52EE805-F4F8-495C-866B-07916AC65F82}" type="pres">
      <dgm:prSet presAssocID="{11629B05-C6D8-44D1-A3BF-1791FC3BBF2E}" presName="sp" presStyleCnt="0"/>
      <dgm:spPr/>
    </dgm:pt>
    <dgm:pt modelId="{99E8A205-A9F4-406C-BCD4-CDD0D5592DBB}" type="pres">
      <dgm:prSet presAssocID="{FFE9430E-2BA5-41A5-982C-3FA56DB24CA2}" presName="arrowAndChildren" presStyleCnt="0"/>
      <dgm:spPr/>
    </dgm:pt>
    <dgm:pt modelId="{1DEFC436-8503-49DD-AB99-58F3F5CD5B9C}" type="pres">
      <dgm:prSet presAssocID="{FFE9430E-2BA5-41A5-982C-3FA56DB24CA2}" presName="parentTextArrow" presStyleLbl="node1" presStyleIdx="1" presStyleCnt="2"/>
      <dgm:spPr/>
    </dgm:pt>
  </dgm:ptLst>
  <dgm:cxnLst>
    <dgm:cxn modelId="{25F63A04-E31C-4B30-9DBB-2E2E594A2C61}" type="presOf" srcId="{CCF3EAB5-09AA-46B4-A17B-2D7798F4208F}" destId="{9CF8E597-6F6C-4A12-BBFF-6D63DF3061D3}" srcOrd="1" destOrd="0" presId="urn:microsoft.com/office/officeart/2005/8/layout/process4"/>
    <dgm:cxn modelId="{FB25ED05-A56C-4F71-95FD-5E34BBC46B5E}" type="presOf" srcId="{FFE9430E-2BA5-41A5-982C-3FA56DB24CA2}" destId="{1DEFC436-8503-49DD-AB99-58F3F5CD5B9C}" srcOrd="0" destOrd="0" presId="urn:microsoft.com/office/officeart/2005/8/layout/process4"/>
    <dgm:cxn modelId="{C9C2710C-9271-46F8-B728-FF4913BEDC5C}" srcId="{CCF3EAB5-09AA-46B4-A17B-2D7798F4208F}" destId="{E00E5ED6-3AAC-47A0-BDB7-A93411198BD0}" srcOrd="0" destOrd="0" parTransId="{46F33BC5-62B1-46BE-BE8D-CA8C6B23B140}" sibTransId="{925E9CB3-0CB5-4847-903C-B1B743C85B13}"/>
    <dgm:cxn modelId="{ED4CB829-C1D4-4895-BA7D-536DB36F2A0F}" type="presOf" srcId="{E00E5ED6-3AAC-47A0-BDB7-A93411198BD0}" destId="{5FE9A1BB-C4DE-47B9-A72B-2035894A9CEF}" srcOrd="0" destOrd="0" presId="urn:microsoft.com/office/officeart/2005/8/layout/process4"/>
    <dgm:cxn modelId="{EFBECF2D-A98F-4EDD-9A27-609525D7C239}" srcId="{CCF3EAB5-09AA-46B4-A17B-2D7798F4208F}" destId="{7D7F06F3-597E-49E9-834F-6BAE14E43F2E}" srcOrd="1" destOrd="0" parTransId="{4BE5D176-86F4-45B4-B526-8749CB07BE2B}" sibTransId="{EE49E0E2-EA8D-448C-8FC9-8B07B1D46E56}"/>
    <dgm:cxn modelId="{762B1867-EF89-4ECF-A524-D566A289B98E}" srcId="{6DE653AB-3E42-41B7-91C6-325A94595F44}" destId="{FFE9430E-2BA5-41A5-982C-3FA56DB24CA2}" srcOrd="0" destOrd="0" parTransId="{C2844263-8A50-4815-8087-F9EA7652522B}" sibTransId="{11629B05-C6D8-44D1-A3BF-1791FC3BBF2E}"/>
    <dgm:cxn modelId="{5681D289-BCE7-4718-A852-65B3FAF79CF8}" srcId="{6DE653AB-3E42-41B7-91C6-325A94595F44}" destId="{CCF3EAB5-09AA-46B4-A17B-2D7798F4208F}" srcOrd="1" destOrd="0" parTransId="{986E1207-3D66-4C2C-AE01-D8CD11E24029}" sibTransId="{C0ECDB5A-6771-4139-9B0A-7301927CA3D6}"/>
    <dgm:cxn modelId="{941F0DAE-86F6-4761-B0F1-0FDEC4564CC8}" type="presOf" srcId="{95CA4D88-BC3A-451E-B149-830AFF5A8586}" destId="{3C09403C-ACE5-4861-90DA-19DAAC1D3934}" srcOrd="0" destOrd="0" presId="urn:microsoft.com/office/officeart/2005/8/layout/process4"/>
    <dgm:cxn modelId="{AEC1E9B5-F6A9-4E7F-8217-BA6883FAA60B}" type="presOf" srcId="{7D7F06F3-597E-49E9-834F-6BAE14E43F2E}" destId="{D9F91897-FEB2-4144-96C2-46856A9B9CD4}" srcOrd="0" destOrd="0" presId="urn:microsoft.com/office/officeart/2005/8/layout/process4"/>
    <dgm:cxn modelId="{33184DBD-28B5-44C9-A31F-DA56F0F76377}" type="presOf" srcId="{6DE653AB-3E42-41B7-91C6-325A94595F44}" destId="{A22EA7AC-B796-4709-BEB5-4802F2986EAE}" srcOrd="0" destOrd="0" presId="urn:microsoft.com/office/officeart/2005/8/layout/process4"/>
    <dgm:cxn modelId="{65B0FAC6-0BE2-4CDB-91FB-610A13C3F5F8}" srcId="{CCF3EAB5-09AA-46B4-A17B-2D7798F4208F}" destId="{95CA4D88-BC3A-451E-B149-830AFF5A8586}" srcOrd="2" destOrd="0" parTransId="{E6FB0E32-AFEB-444E-A8A5-A4242526E27B}" sibTransId="{E6ECD1A2-9B89-4D5F-B453-776FF7F50900}"/>
    <dgm:cxn modelId="{94E27AF3-2DFB-46E6-8133-A80216483E0A}" type="presOf" srcId="{CCF3EAB5-09AA-46B4-A17B-2D7798F4208F}" destId="{B61FEB88-71F9-4EFA-91C8-D4E715D5CE74}" srcOrd="0" destOrd="0" presId="urn:microsoft.com/office/officeart/2005/8/layout/process4"/>
    <dgm:cxn modelId="{340A78E9-0F81-43BB-8CDD-623679D01BB8}" type="presParOf" srcId="{A22EA7AC-B796-4709-BEB5-4802F2986EAE}" destId="{B73830E8-1EE8-44FF-9BE3-3BE1480BDBC4}" srcOrd="0" destOrd="0" presId="urn:microsoft.com/office/officeart/2005/8/layout/process4"/>
    <dgm:cxn modelId="{C203763B-6B53-4603-942D-8DB90BE01D7C}" type="presParOf" srcId="{B73830E8-1EE8-44FF-9BE3-3BE1480BDBC4}" destId="{B61FEB88-71F9-4EFA-91C8-D4E715D5CE74}" srcOrd="0" destOrd="0" presId="urn:microsoft.com/office/officeart/2005/8/layout/process4"/>
    <dgm:cxn modelId="{156E1945-8388-44D7-8915-49D3188342CA}" type="presParOf" srcId="{B73830E8-1EE8-44FF-9BE3-3BE1480BDBC4}" destId="{9CF8E597-6F6C-4A12-BBFF-6D63DF3061D3}" srcOrd="1" destOrd="0" presId="urn:microsoft.com/office/officeart/2005/8/layout/process4"/>
    <dgm:cxn modelId="{0B805A88-1192-41B1-A8D4-2D2FB9EE4002}" type="presParOf" srcId="{B73830E8-1EE8-44FF-9BE3-3BE1480BDBC4}" destId="{1054E978-F7CC-468D-883F-ECC9AA43269C}" srcOrd="2" destOrd="0" presId="urn:microsoft.com/office/officeart/2005/8/layout/process4"/>
    <dgm:cxn modelId="{A3043D09-D48D-456E-A8BF-7A09C66B96EE}" type="presParOf" srcId="{1054E978-F7CC-468D-883F-ECC9AA43269C}" destId="{5FE9A1BB-C4DE-47B9-A72B-2035894A9CEF}" srcOrd="0" destOrd="0" presId="urn:microsoft.com/office/officeart/2005/8/layout/process4"/>
    <dgm:cxn modelId="{082DAD8B-DA55-4866-89FB-C96EA013964B}" type="presParOf" srcId="{1054E978-F7CC-468D-883F-ECC9AA43269C}" destId="{D9F91897-FEB2-4144-96C2-46856A9B9CD4}" srcOrd="1" destOrd="0" presId="urn:microsoft.com/office/officeart/2005/8/layout/process4"/>
    <dgm:cxn modelId="{D82EDD84-94DC-44E2-8008-3988943369AC}" type="presParOf" srcId="{1054E978-F7CC-468D-883F-ECC9AA43269C}" destId="{3C09403C-ACE5-4861-90DA-19DAAC1D3934}" srcOrd="2" destOrd="0" presId="urn:microsoft.com/office/officeart/2005/8/layout/process4"/>
    <dgm:cxn modelId="{F688BA5D-118C-4CA3-9E38-8CF27E5B6E89}" type="presParOf" srcId="{A22EA7AC-B796-4709-BEB5-4802F2986EAE}" destId="{E52EE805-F4F8-495C-866B-07916AC65F82}" srcOrd="1" destOrd="0" presId="urn:microsoft.com/office/officeart/2005/8/layout/process4"/>
    <dgm:cxn modelId="{AD7E07BD-A338-4F3E-92C1-7003CB0761DF}" type="presParOf" srcId="{A22EA7AC-B796-4709-BEB5-4802F2986EAE}" destId="{99E8A205-A9F4-406C-BCD4-CDD0D5592DBB}" srcOrd="2" destOrd="0" presId="urn:microsoft.com/office/officeart/2005/8/layout/process4"/>
    <dgm:cxn modelId="{6CD23D65-A961-4619-B0F4-B30E8D8787AA}" type="presParOf" srcId="{99E8A205-A9F4-406C-BCD4-CDD0D5592DBB}" destId="{1DEFC436-8503-49DD-AB99-58F3F5CD5B9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05B276-CEEB-4811-828F-868E3BC36C4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66E9AAD-E91D-47F7-B8D0-0E2F1F802A0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0" i="0" dirty="0"/>
            <a:t>You may refer to the skill videos uploaded in YouTube videos. The link is mentioned below:</a:t>
          </a:r>
        </a:p>
        <a:p>
          <a:pPr>
            <a:lnSpc>
              <a:spcPct val="100000"/>
            </a:lnSpc>
          </a:pPr>
          <a:r>
            <a:rPr lang="en-US" sz="2400" b="0" i="0" dirty="0">
              <a:hlinkClick xmlns:r="http://schemas.openxmlformats.org/officeDocument/2006/relationships" r:id="rId1"/>
            </a:rPr>
            <a:t>https://www.youtube.com/@NHSRC_MoHFW/videos</a:t>
          </a:r>
          <a:endParaRPr lang="en-US" sz="2400" b="0" i="0" dirty="0"/>
        </a:p>
        <a:p>
          <a:endParaRPr lang="en-US" sz="1400" dirty="0"/>
        </a:p>
      </dgm:t>
    </dgm:pt>
    <dgm:pt modelId="{CB60BC49-9380-4EAA-BA88-C6CC9B1830E7}" type="parTrans" cxnId="{8DFECA59-E0B8-4F08-A49C-07C8AC0EF166}">
      <dgm:prSet/>
      <dgm:spPr/>
      <dgm:t>
        <a:bodyPr/>
        <a:lstStyle/>
        <a:p>
          <a:endParaRPr lang="en-US"/>
        </a:p>
      </dgm:t>
    </dgm:pt>
    <dgm:pt modelId="{BB5B7E37-4038-4AB2-AD6C-1B3887A26122}" type="sibTrans" cxnId="{8DFECA59-E0B8-4F08-A49C-07C8AC0EF166}">
      <dgm:prSet/>
      <dgm:spPr/>
      <dgm:t>
        <a:bodyPr/>
        <a:lstStyle/>
        <a:p>
          <a:endParaRPr lang="en-US"/>
        </a:p>
      </dgm:t>
    </dgm:pt>
    <dgm:pt modelId="{1F15F66A-F0A9-4802-B27A-8FA4811B6E32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A2F3C8BC-175D-45A1-9CF5-36704095BE9F}" type="parTrans" cxnId="{3FD08991-D656-4E8E-B7DD-8772259C005C}">
      <dgm:prSet/>
      <dgm:spPr/>
      <dgm:t>
        <a:bodyPr/>
        <a:lstStyle/>
        <a:p>
          <a:endParaRPr lang="en-US"/>
        </a:p>
      </dgm:t>
    </dgm:pt>
    <dgm:pt modelId="{44934600-1595-4688-9CE7-81ED05B01D80}" type="sibTrans" cxnId="{3FD08991-D656-4E8E-B7DD-8772259C005C}">
      <dgm:prSet/>
      <dgm:spPr/>
      <dgm:t>
        <a:bodyPr/>
        <a:lstStyle/>
        <a:p>
          <a:endParaRPr lang="en-US"/>
        </a:p>
      </dgm:t>
    </dgm:pt>
    <dgm:pt modelId="{A634708A-9A10-44E4-8F77-D9A3FEC707E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0" i="0" dirty="0"/>
            <a:t>For training PPTs and modules, you may please refer to the link provided below: </a:t>
          </a:r>
        </a:p>
        <a:p>
          <a:pPr>
            <a:lnSpc>
              <a:spcPct val="100000"/>
            </a:lnSpc>
          </a:pPr>
          <a:r>
            <a:rPr lang="en-US" sz="2400" b="0" i="0" dirty="0">
              <a:hlinkClick xmlns:r="http://schemas.openxmlformats.org/officeDocument/2006/relationships" r:id="rId2"/>
            </a:rPr>
            <a:t>https://nhsrcindia.org/practice-areas/cpc-phc/comprehensive-primary-health-care</a:t>
          </a:r>
          <a:endParaRPr lang="en-US" sz="2400" dirty="0"/>
        </a:p>
      </dgm:t>
    </dgm:pt>
    <dgm:pt modelId="{4E1A25AB-05DB-4E08-8530-18A2E500733C}" type="parTrans" cxnId="{87E9870B-E6A1-4048-BB54-AC145922132D}">
      <dgm:prSet/>
      <dgm:spPr/>
      <dgm:t>
        <a:bodyPr/>
        <a:lstStyle/>
        <a:p>
          <a:endParaRPr lang="en-US"/>
        </a:p>
      </dgm:t>
    </dgm:pt>
    <dgm:pt modelId="{F96BD01B-910A-4408-BF66-7070AFF66E49}" type="sibTrans" cxnId="{87E9870B-E6A1-4048-BB54-AC145922132D}">
      <dgm:prSet/>
      <dgm:spPr/>
      <dgm:t>
        <a:bodyPr/>
        <a:lstStyle/>
        <a:p>
          <a:endParaRPr lang="en-US"/>
        </a:p>
      </dgm:t>
    </dgm:pt>
    <dgm:pt modelId="{11A9925D-7E79-4591-89C8-B3A9A887F50F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90270D22-0A19-49FD-9004-56EA46097897}" type="parTrans" cxnId="{5C2BAABD-15E1-4AA9-9D62-57D1D4CBBAA1}">
      <dgm:prSet/>
      <dgm:spPr/>
      <dgm:t>
        <a:bodyPr/>
        <a:lstStyle/>
        <a:p>
          <a:endParaRPr lang="en-US"/>
        </a:p>
      </dgm:t>
    </dgm:pt>
    <dgm:pt modelId="{8AC181C8-67E7-482B-BB60-1296549A53BB}" type="sibTrans" cxnId="{5C2BAABD-15E1-4AA9-9D62-57D1D4CBBAA1}">
      <dgm:prSet/>
      <dgm:spPr/>
      <dgm:t>
        <a:bodyPr/>
        <a:lstStyle/>
        <a:p>
          <a:endParaRPr lang="en-US"/>
        </a:p>
      </dgm:t>
    </dgm:pt>
    <dgm:pt modelId="{ADA1DD82-9989-4257-B31C-3213CB10341D}" type="pres">
      <dgm:prSet presAssocID="{BB05B276-CEEB-4811-828F-868E3BC36C41}" presName="root" presStyleCnt="0">
        <dgm:presLayoutVars>
          <dgm:dir/>
          <dgm:resizeHandles val="exact"/>
        </dgm:presLayoutVars>
      </dgm:prSet>
      <dgm:spPr/>
    </dgm:pt>
    <dgm:pt modelId="{1255C175-F1B4-4119-8AF7-A32484740843}" type="pres">
      <dgm:prSet presAssocID="{866E9AAD-E91D-47F7-B8D0-0E2F1F802A0C}" presName="compNode" presStyleCnt="0"/>
      <dgm:spPr/>
    </dgm:pt>
    <dgm:pt modelId="{F802D388-EC26-43B3-AC37-13C20E569A84}" type="pres">
      <dgm:prSet presAssocID="{866E9AAD-E91D-47F7-B8D0-0E2F1F802A0C}" presName="bgRect" presStyleLbl="bgShp" presStyleIdx="0" presStyleCnt="2" custScaleY="158464" custLinFactNeighborX="123" custLinFactNeighborY="-931"/>
      <dgm:spPr/>
    </dgm:pt>
    <dgm:pt modelId="{170E7225-E8C6-4073-B9B6-42C341042668}" type="pres">
      <dgm:prSet presAssocID="{866E9AAD-E91D-47F7-B8D0-0E2F1F802A0C}" presName="iconRect" presStyleLbl="node1" presStyleIdx="0" presStyleCnt="2" custLinFactNeighborX="-36659" custLinFactNeighborY="-733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327F3AC2-037B-4C08-8B6C-3F179ABEAAC1}" type="pres">
      <dgm:prSet presAssocID="{866E9AAD-E91D-47F7-B8D0-0E2F1F802A0C}" presName="spaceRect" presStyleCnt="0"/>
      <dgm:spPr/>
    </dgm:pt>
    <dgm:pt modelId="{0AC11D3B-13C8-4345-A327-E0D57BFD51BD}" type="pres">
      <dgm:prSet presAssocID="{866E9AAD-E91D-47F7-B8D0-0E2F1F802A0C}" presName="parTx" presStyleLbl="revTx" presStyleIdx="0" presStyleCnt="4" custScaleX="141472">
        <dgm:presLayoutVars>
          <dgm:chMax val="0"/>
          <dgm:chPref val="0"/>
        </dgm:presLayoutVars>
      </dgm:prSet>
      <dgm:spPr/>
    </dgm:pt>
    <dgm:pt modelId="{8D4B7E07-FBA3-477D-BE80-053742A505F1}" type="pres">
      <dgm:prSet presAssocID="{866E9AAD-E91D-47F7-B8D0-0E2F1F802A0C}" presName="desTx" presStyleLbl="revTx" presStyleIdx="1" presStyleCnt="4">
        <dgm:presLayoutVars/>
      </dgm:prSet>
      <dgm:spPr/>
    </dgm:pt>
    <dgm:pt modelId="{FFF33481-BC42-4B2E-BF1F-731C9E6400DD}" type="pres">
      <dgm:prSet presAssocID="{BB5B7E37-4038-4AB2-AD6C-1B3887A26122}" presName="sibTrans" presStyleCnt="0"/>
      <dgm:spPr/>
    </dgm:pt>
    <dgm:pt modelId="{BAF48C29-65D3-4508-A79D-781C4F039CE7}" type="pres">
      <dgm:prSet presAssocID="{A634708A-9A10-44E4-8F77-D9A3FEC707E4}" presName="compNode" presStyleCnt="0"/>
      <dgm:spPr/>
    </dgm:pt>
    <dgm:pt modelId="{0AFAB9E6-5909-477A-BEAC-1EC97E3737B5}" type="pres">
      <dgm:prSet presAssocID="{A634708A-9A10-44E4-8F77-D9A3FEC707E4}" presName="bgRect" presStyleLbl="bgShp" presStyleIdx="1" presStyleCnt="2" custScaleY="183824"/>
      <dgm:spPr/>
    </dgm:pt>
    <dgm:pt modelId="{35B4F8E4-83F1-4965-9F7F-0EE6633C50CD}" type="pres">
      <dgm:prSet presAssocID="{A634708A-9A10-44E4-8F77-D9A3FEC707E4}" presName="iconRect" presStyleLbl="node1" presStyleIdx="1" presStyleCnt="2" custLinFactNeighborX="-58642" custLinFactNeighborY="-1908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"/>
        </a:ext>
      </dgm:extLst>
    </dgm:pt>
    <dgm:pt modelId="{AA964754-86F6-4F9A-93F7-89F4B287154D}" type="pres">
      <dgm:prSet presAssocID="{A634708A-9A10-44E4-8F77-D9A3FEC707E4}" presName="spaceRect" presStyleCnt="0"/>
      <dgm:spPr/>
    </dgm:pt>
    <dgm:pt modelId="{CA39DC2D-B0F6-4E0A-BE45-BE2293D13231}" type="pres">
      <dgm:prSet presAssocID="{A634708A-9A10-44E4-8F77-D9A3FEC707E4}" presName="parTx" presStyleLbl="revTx" presStyleIdx="2" presStyleCnt="4" custScaleX="174633">
        <dgm:presLayoutVars>
          <dgm:chMax val="0"/>
          <dgm:chPref val="0"/>
        </dgm:presLayoutVars>
      </dgm:prSet>
      <dgm:spPr/>
    </dgm:pt>
    <dgm:pt modelId="{707301D1-5773-4D0D-BD2F-2CE18079E11B}" type="pres">
      <dgm:prSet presAssocID="{A634708A-9A10-44E4-8F77-D9A3FEC707E4}" presName="desTx" presStyleLbl="revTx" presStyleIdx="3" presStyleCnt="4">
        <dgm:presLayoutVars/>
      </dgm:prSet>
      <dgm:spPr/>
    </dgm:pt>
  </dgm:ptLst>
  <dgm:cxnLst>
    <dgm:cxn modelId="{87E9870B-E6A1-4048-BB54-AC145922132D}" srcId="{BB05B276-CEEB-4811-828F-868E3BC36C41}" destId="{A634708A-9A10-44E4-8F77-D9A3FEC707E4}" srcOrd="1" destOrd="0" parTransId="{4E1A25AB-05DB-4E08-8530-18A2E500733C}" sibTransId="{F96BD01B-910A-4408-BF66-7070AFF66E49}"/>
    <dgm:cxn modelId="{007E822A-7F5A-4568-914B-9E1FB79A860A}" type="presOf" srcId="{866E9AAD-E91D-47F7-B8D0-0E2F1F802A0C}" destId="{0AC11D3B-13C8-4345-A327-E0D57BFD51BD}" srcOrd="0" destOrd="0" presId="urn:microsoft.com/office/officeart/2018/2/layout/IconVerticalSolidList"/>
    <dgm:cxn modelId="{83F02130-83EC-42DC-AAE6-AB079A0158CA}" type="presOf" srcId="{1F15F66A-F0A9-4802-B27A-8FA4811B6E32}" destId="{8D4B7E07-FBA3-477D-BE80-053742A505F1}" srcOrd="0" destOrd="0" presId="urn:microsoft.com/office/officeart/2018/2/layout/IconVerticalSolidList"/>
    <dgm:cxn modelId="{8DFECA59-E0B8-4F08-A49C-07C8AC0EF166}" srcId="{BB05B276-CEEB-4811-828F-868E3BC36C41}" destId="{866E9AAD-E91D-47F7-B8D0-0E2F1F802A0C}" srcOrd="0" destOrd="0" parTransId="{CB60BC49-9380-4EAA-BA88-C6CC9B1830E7}" sibTransId="{BB5B7E37-4038-4AB2-AD6C-1B3887A26122}"/>
    <dgm:cxn modelId="{95A9468D-590D-46A7-BE03-58BB2F81495B}" type="presOf" srcId="{BB05B276-CEEB-4811-828F-868E3BC36C41}" destId="{ADA1DD82-9989-4257-B31C-3213CB10341D}" srcOrd="0" destOrd="0" presId="urn:microsoft.com/office/officeart/2018/2/layout/IconVerticalSolidList"/>
    <dgm:cxn modelId="{3FD08991-D656-4E8E-B7DD-8772259C005C}" srcId="{866E9AAD-E91D-47F7-B8D0-0E2F1F802A0C}" destId="{1F15F66A-F0A9-4802-B27A-8FA4811B6E32}" srcOrd="0" destOrd="0" parTransId="{A2F3C8BC-175D-45A1-9CF5-36704095BE9F}" sibTransId="{44934600-1595-4688-9CE7-81ED05B01D80}"/>
    <dgm:cxn modelId="{3CCC5E97-B016-4504-9401-74C0C4B9AD2E}" type="presOf" srcId="{11A9925D-7E79-4591-89C8-B3A9A887F50F}" destId="{707301D1-5773-4D0D-BD2F-2CE18079E11B}" srcOrd="0" destOrd="0" presId="urn:microsoft.com/office/officeart/2018/2/layout/IconVerticalSolidList"/>
    <dgm:cxn modelId="{5C2BAABD-15E1-4AA9-9D62-57D1D4CBBAA1}" srcId="{A634708A-9A10-44E4-8F77-D9A3FEC707E4}" destId="{11A9925D-7E79-4591-89C8-B3A9A887F50F}" srcOrd="0" destOrd="0" parTransId="{90270D22-0A19-49FD-9004-56EA46097897}" sibTransId="{8AC181C8-67E7-482B-BB60-1296549A53BB}"/>
    <dgm:cxn modelId="{BDB70FF7-1C4C-4F38-BA1C-A6D43D6457DD}" type="presOf" srcId="{A634708A-9A10-44E4-8F77-D9A3FEC707E4}" destId="{CA39DC2D-B0F6-4E0A-BE45-BE2293D13231}" srcOrd="0" destOrd="0" presId="urn:microsoft.com/office/officeart/2018/2/layout/IconVerticalSolidList"/>
    <dgm:cxn modelId="{030B2744-2269-4EB4-B70C-FA689FBA794B}" type="presParOf" srcId="{ADA1DD82-9989-4257-B31C-3213CB10341D}" destId="{1255C175-F1B4-4119-8AF7-A32484740843}" srcOrd="0" destOrd="0" presId="urn:microsoft.com/office/officeart/2018/2/layout/IconVerticalSolidList"/>
    <dgm:cxn modelId="{0212E280-590A-4CAC-B061-5761A6DF4240}" type="presParOf" srcId="{1255C175-F1B4-4119-8AF7-A32484740843}" destId="{F802D388-EC26-43B3-AC37-13C20E569A84}" srcOrd="0" destOrd="0" presId="urn:microsoft.com/office/officeart/2018/2/layout/IconVerticalSolidList"/>
    <dgm:cxn modelId="{280A8C76-B1BF-4E73-90F5-579237767D67}" type="presParOf" srcId="{1255C175-F1B4-4119-8AF7-A32484740843}" destId="{170E7225-E8C6-4073-B9B6-42C341042668}" srcOrd="1" destOrd="0" presId="urn:microsoft.com/office/officeart/2018/2/layout/IconVerticalSolidList"/>
    <dgm:cxn modelId="{2AD3F1A9-335F-4B1C-BFBE-535D46709106}" type="presParOf" srcId="{1255C175-F1B4-4119-8AF7-A32484740843}" destId="{327F3AC2-037B-4C08-8B6C-3F179ABEAAC1}" srcOrd="2" destOrd="0" presId="urn:microsoft.com/office/officeart/2018/2/layout/IconVerticalSolidList"/>
    <dgm:cxn modelId="{691B572A-4F3B-4050-96F7-A33F7E9076B2}" type="presParOf" srcId="{1255C175-F1B4-4119-8AF7-A32484740843}" destId="{0AC11D3B-13C8-4345-A327-E0D57BFD51BD}" srcOrd="3" destOrd="0" presId="urn:microsoft.com/office/officeart/2018/2/layout/IconVerticalSolidList"/>
    <dgm:cxn modelId="{8582B15C-A592-4B7D-9685-0D91495D25B1}" type="presParOf" srcId="{1255C175-F1B4-4119-8AF7-A32484740843}" destId="{8D4B7E07-FBA3-477D-BE80-053742A505F1}" srcOrd="4" destOrd="0" presId="urn:microsoft.com/office/officeart/2018/2/layout/IconVerticalSolidList"/>
    <dgm:cxn modelId="{0B71ECAB-CD1B-4CBA-A7B5-80421E7C51C9}" type="presParOf" srcId="{ADA1DD82-9989-4257-B31C-3213CB10341D}" destId="{FFF33481-BC42-4B2E-BF1F-731C9E6400DD}" srcOrd="1" destOrd="0" presId="urn:microsoft.com/office/officeart/2018/2/layout/IconVerticalSolidList"/>
    <dgm:cxn modelId="{32D551EB-F4D5-4804-BB7D-26BAE7F417AD}" type="presParOf" srcId="{ADA1DD82-9989-4257-B31C-3213CB10341D}" destId="{BAF48C29-65D3-4508-A79D-781C4F039CE7}" srcOrd="2" destOrd="0" presId="urn:microsoft.com/office/officeart/2018/2/layout/IconVerticalSolidList"/>
    <dgm:cxn modelId="{786DA496-5983-4092-B321-EAE5C9AA05F3}" type="presParOf" srcId="{BAF48C29-65D3-4508-A79D-781C4F039CE7}" destId="{0AFAB9E6-5909-477A-BEAC-1EC97E3737B5}" srcOrd="0" destOrd="0" presId="urn:microsoft.com/office/officeart/2018/2/layout/IconVerticalSolidList"/>
    <dgm:cxn modelId="{2FCE5186-8E23-48C6-BD8A-3811F875BC7A}" type="presParOf" srcId="{BAF48C29-65D3-4508-A79D-781C4F039CE7}" destId="{35B4F8E4-83F1-4965-9F7F-0EE6633C50CD}" srcOrd="1" destOrd="0" presId="urn:microsoft.com/office/officeart/2018/2/layout/IconVerticalSolidList"/>
    <dgm:cxn modelId="{24B94642-808E-4A9E-9A97-B2F5750D14D2}" type="presParOf" srcId="{BAF48C29-65D3-4508-A79D-781C4F039CE7}" destId="{AA964754-86F6-4F9A-93F7-89F4B287154D}" srcOrd="2" destOrd="0" presId="urn:microsoft.com/office/officeart/2018/2/layout/IconVerticalSolidList"/>
    <dgm:cxn modelId="{23ED475A-98AB-4913-B0D6-EA8DE461C886}" type="presParOf" srcId="{BAF48C29-65D3-4508-A79D-781C4F039CE7}" destId="{CA39DC2D-B0F6-4E0A-BE45-BE2293D13231}" srcOrd="3" destOrd="0" presId="urn:microsoft.com/office/officeart/2018/2/layout/IconVerticalSolidList"/>
    <dgm:cxn modelId="{31E4C366-BFFA-43E4-8258-0E6E6E270D1B}" type="presParOf" srcId="{BAF48C29-65D3-4508-A79D-781C4F039CE7}" destId="{707301D1-5773-4D0D-BD2F-2CE18079E11B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C6CFB8-82A4-4546-97E8-A796E19C7A3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5C9695F-9B8E-4FEE-9963-9BCA899FBE63}">
      <dgm:prSet custT="1"/>
      <dgm:spPr/>
      <dgm:t>
        <a:bodyPr/>
        <a:lstStyle/>
        <a:p>
          <a:r>
            <a:rPr lang="en-US" sz="2400" b="0" i="0" dirty="0"/>
            <a:t>During Home visits, the Community Health Officers (CHO)/ANM/Staff Nurse may update in the Home visit case sheet as per Appendix 1 in guidance note</a:t>
          </a:r>
          <a:endParaRPr lang="en-US" sz="2400" dirty="0"/>
        </a:p>
      </dgm:t>
    </dgm:pt>
    <dgm:pt modelId="{7570DC37-E9F2-4868-BB46-B279C7604CD2}" type="parTrans" cxnId="{334BD4E5-C848-4FCD-8340-25AAB1C0300E}">
      <dgm:prSet/>
      <dgm:spPr/>
      <dgm:t>
        <a:bodyPr/>
        <a:lstStyle/>
        <a:p>
          <a:endParaRPr lang="en-US"/>
        </a:p>
      </dgm:t>
    </dgm:pt>
    <dgm:pt modelId="{EDD4BCC1-234B-41D1-BEC7-8B2641C88B0A}" type="sibTrans" cxnId="{334BD4E5-C848-4FCD-8340-25AAB1C0300E}">
      <dgm:prSet/>
      <dgm:spPr/>
      <dgm:t>
        <a:bodyPr/>
        <a:lstStyle/>
        <a:p>
          <a:endParaRPr lang="en-US"/>
        </a:p>
      </dgm:t>
    </dgm:pt>
    <dgm:pt modelId="{9B98492A-512B-45A2-964F-9400F4B4B552}">
      <dgm:prSet custT="1"/>
      <dgm:spPr/>
      <dgm:t>
        <a:bodyPr/>
        <a:lstStyle/>
        <a:p>
          <a:r>
            <a:rPr lang="en-US" sz="2400" b="0" i="0" dirty="0"/>
            <a:t>After home visit the palliative care services shall be documented as per the format in Appendix </a:t>
          </a:r>
          <a:r>
            <a:rPr lang="en-US" sz="2400" dirty="0"/>
            <a:t>2</a:t>
          </a:r>
          <a:r>
            <a:rPr lang="en-US" sz="2400" b="0" i="0" dirty="0"/>
            <a:t> in guidance note</a:t>
          </a:r>
          <a:endParaRPr lang="en-US" sz="2400" dirty="0"/>
        </a:p>
      </dgm:t>
    </dgm:pt>
    <dgm:pt modelId="{8E509B0E-4C0D-4911-AA3C-6F8283D36A70}" type="parTrans" cxnId="{A4B913E5-3992-4B31-968C-97946289D432}">
      <dgm:prSet/>
      <dgm:spPr/>
      <dgm:t>
        <a:bodyPr/>
        <a:lstStyle/>
        <a:p>
          <a:endParaRPr lang="en-US"/>
        </a:p>
      </dgm:t>
    </dgm:pt>
    <dgm:pt modelId="{F7EF4313-642C-46E9-8860-88879630B731}" type="sibTrans" cxnId="{A4B913E5-3992-4B31-968C-97946289D432}">
      <dgm:prSet/>
      <dgm:spPr/>
      <dgm:t>
        <a:bodyPr/>
        <a:lstStyle/>
        <a:p>
          <a:endParaRPr lang="en-US"/>
        </a:p>
      </dgm:t>
    </dgm:pt>
    <dgm:pt modelId="{E076D3B6-2747-4628-80E2-48E4D4D8932F}">
      <dgm:prSet custT="1"/>
      <dgm:spPr/>
      <dgm:t>
        <a:bodyPr/>
        <a:lstStyle/>
        <a:p>
          <a:pPr algn="l"/>
          <a:r>
            <a:rPr lang="en-US" sz="2400" dirty="0"/>
            <a:t>State needs to report on the number </a:t>
          </a:r>
          <a:r>
            <a:rPr lang="en-US" sz="2400"/>
            <a:t>of home visits  </a:t>
          </a:r>
          <a:r>
            <a:rPr lang="en-US" sz="2400" dirty="0"/>
            <a:t>undertaken and major palliative care services provided along with pictures to be shared with NHSRC through email id: </a:t>
          </a:r>
          <a:r>
            <a:rPr lang="en-US" sz="2400" b="1" dirty="0"/>
            <a:t>patientsafetyday2021.qi@gmail.com</a:t>
          </a:r>
          <a:endParaRPr lang="en-US" sz="2400" dirty="0"/>
        </a:p>
      </dgm:t>
    </dgm:pt>
    <dgm:pt modelId="{68993A24-6D0C-4AF0-8AB7-BCBB56B27062}" type="parTrans" cxnId="{184F8895-C4A6-4E7F-B54D-422EE72FC87C}">
      <dgm:prSet/>
      <dgm:spPr/>
      <dgm:t>
        <a:bodyPr/>
        <a:lstStyle/>
        <a:p>
          <a:endParaRPr lang="en-US"/>
        </a:p>
      </dgm:t>
    </dgm:pt>
    <dgm:pt modelId="{71749F6C-F559-4376-AC6E-C0D7830F3EC7}" type="sibTrans" cxnId="{184F8895-C4A6-4E7F-B54D-422EE72FC87C}">
      <dgm:prSet/>
      <dgm:spPr/>
      <dgm:t>
        <a:bodyPr/>
        <a:lstStyle/>
        <a:p>
          <a:endParaRPr lang="en-US"/>
        </a:p>
      </dgm:t>
    </dgm:pt>
    <dgm:pt modelId="{CD6BACD1-8511-467B-8988-D0A2B3E1CBED}" type="pres">
      <dgm:prSet presAssocID="{E5C6CFB8-82A4-4546-97E8-A796E19C7A36}" presName="linear" presStyleCnt="0">
        <dgm:presLayoutVars>
          <dgm:animLvl val="lvl"/>
          <dgm:resizeHandles val="exact"/>
        </dgm:presLayoutVars>
      </dgm:prSet>
      <dgm:spPr/>
    </dgm:pt>
    <dgm:pt modelId="{BF0C0E7C-DB22-4868-A535-B2A36A2A8921}" type="pres">
      <dgm:prSet presAssocID="{85C9695F-9B8E-4FEE-9963-9BCA899FBE6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EBB2537-39F4-49BD-9063-3A02B360F20C}" type="pres">
      <dgm:prSet presAssocID="{EDD4BCC1-234B-41D1-BEC7-8B2641C88B0A}" presName="spacer" presStyleCnt="0"/>
      <dgm:spPr/>
    </dgm:pt>
    <dgm:pt modelId="{D69159D2-3F43-46DC-9467-A888C58C4183}" type="pres">
      <dgm:prSet presAssocID="{9B98492A-512B-45A2-964F-9400F4B4B55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1EE112C-AE31-4CCD-8C20-7B5E78B4F8C4}" type="pres">
      <dgm:prSet presAssocID="{F7EF4313-642C-46E9-8860-88879630B731}" presName="spacer" presStyleCnt="0"/>
      <dgm:spPr/>
    </dgm:pt>
    <dgm:pt modelId="{54CB4BED-E135-465A-8677-50E6C8995C03}" type="pres">
      <dgm:prSet presAssocID="{E076D3B6-2747-4628-80E2-48E4D4D8932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78F6508-AD3D-4E48-9264-CF171BBB47B8}" type="presOf" srcId="{85C9695F-9B8E-4FEE-9963-9BCA899FBE63}" destId="{BF0C0E7C-DB22-4868-A535-B2A36A2A8921}" srcOrd="0" destOrd="0" presId="urn:microsoft.com/office/officeart/2005/8/layout/vList2"/>
    <dgm:cxn modelId="{F2DCA789-C444-49CE-AACA-2B8682112A59}" type="presOf" srcId="{E5C6CFB8-82A4-4546-97E8-A796E19C7A36}" destId="{CD6BACD1-8511-467B-8988-D0A2B3E1CBED}" srcOrd="0" destOrd="0" presId="urn:microsoft.com/office/officeart/2005/8/layout/vList2"/>
    <dgm:cxn modelId="{184F8895-C4A6-4E7F-B54D-422EE72FC87C}" srcId="{E5C6CFB8-82A4-4546-97E8-A796E19C7A36}" destId="{E076D3B6-2747-4628-80E2-48E4D4D8932F}" srcOrd="2" destOrd="0" parTransId="{68993A24-6D0C-4AF0-8AB7-BCBB56B27062}" sibTransId="{71749F6C-F559-4376-AC6E-C0D7830F3EC7}"/>
    <dgm:cxn modelId="{955AD9B7-5565-4484-9D22-8209B9C78F2D}" type="presOf" srcId="{E076D3B6-2747-4628-80E2-48E4D4D8932F}" destId="{54CB4BED-E135-465A-8677-50E6C8995C03}" srcOrd="0" destOrd="0" presId="urn:microsoft.com/office/officeart/2005/8/layout/vList2"/>
    <dgm:cxn modelId="{A4B913E5-3992-4B31-968C-97946289D432}" srcId="{E5C6CFB8-82A4-4546-97E8-A796E19C7A36}" destId="{9B98492A-512B-45A2-964F-9400F4B4B552}" srcOrd="1" destOrd="0" parTransId="{8E509B0E-4C0D-4911-AA3C-6F8283D36A70}" sibTransId="{F7EF4313-642C-46E9-8860-88879630B731}"/>
    <dgm:cxn modelId="{334BD4E5-C848-4FCD-8340-25AAB1C0300E}" srcId="{E5C6CFB8-82A4-4546-97E8-A796E19C7A36}" destId="{85C9695F-9B8E-4FEE-9963-9BCA899FBE63}" srcOrd="0" destOrd="0" parTransId="{7570DC37-E9F2-4868-BB46-B279C7604CD2}" sibTransId="{EDD4BCC1-234B-41D1-BEC7-8B2641C88B0A}"/>
    <dgm:cxn modelId="{B21854F0-D7E5-43D4-B5AC-B7CAB2203A10}" type="presOf" srcId="{9B98492A-512B-45A2-964F-9400F4B4B552}" destId="{D69159D2-3F43-46DC-9467-A888C58C4183}" srcOrd="0" destOrd="0" presId="urn:microsoft.com/office/officeart/2005/8/layout/vList2"/>
    <dgm:cxn modelId="{BFC02C13-DAAA-48FC-8F8E-C9EBB4C9E82E}" type="presParOf" srcId="{CD6BACD1-8511-467B-8988-D0A2B3E1CBED}" destId="{BF0C0E7C-DB22-4868-A535-B2A36A2A8921}" srcOrd="0" destOrd="0" presId="urn:microsoft.com/office/officeart/2005/8/layout/vList2"/>
    <dgm:cxn modelId="{9AD50397-B74E-4726-AE69-237791DEF984}" type="presParOf" srcId="{CD6BACD1-8511-467B-8988-D0A2B3E1CBED}" destId="{1EBB2537-39F4-49BD-9063-3A02B360F20C}" srcOrd="1" destOrd="0" presId="urn:microsoft.com/office/officeart/2005/8/layout/vList2"/>
    <dgm:cxn modelId="{7EE7AA09-DEDF-4F2C-8465-B08E1CAA419C}" type="presParOf" srcId="{CD6BACD1-8511-467B-8988-D0A2B3E1CBED}" destId="{D69159D2-3F43-46DC-9467-A888C58C4183}" srcOrd="2" destOrd="0" presId="urn:microsoft.com/office/officeart/2005/8/layout/vList2"/>
    <dgm:cxn modelId="{BBD5C928-CD72-4D73-89EE-3CF0DCF309FB}" type="presParOf" srcId="{CD6BACD1-8511-467B-8988-D0A2B3E1CBED}" destId="{31EE112C-AE31-4CCD-8C20-7B5E78B4F8C4}" srcOrd="3" destOrd="0" presId="urn:microsoft.com/office/officeart/2005/8/layout/vList2"/>
    <dgm:cxn modelId="{F951B853-7457-4A62-9F0D-D7C9F7DB6046}" type="presParOf" srcId="{CD6BACD1-8511-467B-8988-D0A2B3E1CBED}" destId="{54CB4BED-E135-465A-8677-50E6C8995C0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8E597-6F6C-4A12-BBFF-6D63DF3061D3}">
      <dsp:nvSpPr>
        <dsp:cNvPr id="0" name=""/>
        <dsp:cNvSpPr/>
      </dsp:nvSpPr>
      <dsp:spPr>
        <a:xfrm>
          <a:off x="0" y="3327889"/>
          <a:ext cx="6364224" cy="21834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Based on the needs of the patient the following services are suggested with help of home care kit</a:t>
          </a:r>
          <a:r>
            <a:rPr lang="en-US" sz="2300" b="0" i="0" kern="1200" dirty="0"/>
            <a:t>:</a:t>
          </a:r>
          <a:endParaRPr lang="en-US" sz="2300" kern="1200" dirty="0"/>
        </a:p>
      </dsp:txBody>
      <dsp:txXfrm>
        <a:off x="0" y="3327889"/>
        <a:ext cx="6364224" cy="1179066"/>
      </dsp:txXfrm>
    </dsp:sp>
    <dsp:sp modelId="{5FE9A1BB-C4DE-47B9-A72B-2035894A9CEF}">
      <dsp:nvSpPr>
        <dsp:cNvPr id="0" name=""/>
        <dsp:cNvSpPr/>
      </dsp:nvSpPr>
      <dsp:spPr>
        <a:xfrm>
          <a:off x="3107" y="4463286"/>
          <a:ext cx="2119336" cy="100438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a. Catheter care</a:t>
          </a:r>
          <a:endParaRPr lang="en-US" sz="2400" kern="1200" dirty="0"/>
        </a:p>
      </dsp:txBody>
      <dsp:txXfrm>
        <a:off x="3107" y="4463286"/>
        <a:ext cx="2119336" cy="1004389"/>
      </dsp:txXfrm>
    </dsp:sp>
    <dsp:sp modelId="{D9F91897-FEB2-4144-96C2-46856A9B9CD4}">
      <dsp:nvSpPr>
        <dsp:cNvPr id="0" name=""/>
        <dsp:cNvSpPr/>
      </dsp:nvSpPr>
      <dsp:spPr>
        <a:xfrm>
          <a:off x="2122443" y="4463286"/>
          <a:ext cx="2119336" cy="1004389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b. </a:t>
          </a:r>
          <a:r>
            <a:rPr lang="en-US" sz="2400" b="0" i="0" kern="1200" dirty="0"/>
            <a:t>Oral care</a:t>
          </a:r>
          <a:endParaRPr lang="en-US" sz="2400" kern="1200" dirty="0"/>
        </a:p>
      </dsp:txBody>
      <dsp:txXfrm>
        <a:off x="2122443" y="4463286"/>
        <a:ext cx="2119336" cy="1004389"/>
      </dsp:txXfrm>
    </dsp:sp>
    <dsp:sp modelId="{3C09403C-ACE5-4861-90DA-19DAAC1D3934}">
      <dsp:nvSpPr>
        <dsp:cNvPr id="0" name=""/>
        <dsp:cNvSpPr/>
      </dsp:nvSpPr>
      <dsp:spPr>
        <a:xfrm>
          <a:off x="4241780" y="4463286"/>
          <a:ext cx="2119336" cy="1004389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c. </a:t>
          </a:r>
          <a:r>
            <a:rPr lang="en-US" sz="2400" b="0" i="0" kern="1200" dirty="0"/>
            <a:t>Back care to </a:t>
          </a:r>
          <a:r>
            <a:rPr lang="en-US" sz="2400" b="0" i="0" kern="1200"/>
            <a:t>prevent bed </a:t>
          </a:r>
          <a:r>
            <a:rPr lang="en-US" sz="2400" b="0" i="0" kern="1200" dirty="0"/>
            <a:t>sore</a:t>
          </a:r>
          <a:endParaRPr lang="en-US" sz="2400" kern="1200" dirty="0"/>
        </a:p>
      </dsp:txBody>
      <dsp:txXfrm>
        <a:off x="4241780" y="4463286"/>
        <a:ext cx="2119336" cy="1004389"/>
      </dsp:txXfrm>
    </dsp:sp>
    <dsp:sp modelId="{1DEFC436-8503-49DD-AB99-58F3F5CD5B9C}">
      <dsp:nvSpPr>
        <dsp:cNvPr id="0" name=""/>
        <dsp:cNvSpPr/>
      </dsp:nvSpPr>
      <dsp:spPr>
        <a:xfrm rot="10800000">
          <a:off x="0" y="2486"/>
          <a:ext cx="6364224" cy="3358155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ASHAs may identify the patients in need of home based palliative care under each AB-HWC</a:t>
          </a:r>
          <a:endParaRPr lang="en-US" sz="2400" kern="1200" dirty="0"/>
        </a:p>
      </dsp:txBody>
      <dsp:txXfrm rot="10800000">
        <a:off x="0" y="2486"/>
        <a:ext cx="6364224" cy="2182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2D388-EC26-43B3-AC37-13C20E569A84}">
      <dsp:nvSpPr>
        <dsp:cNvPr id="0" name=""/>
        <dsp:cNvSpPr/>
      </dsp:nvSpPr>
      <dsp:spPr>
        <a:xfrm>
          <a:off x="0" y="0"/>
          <a:ext cx="6900512" cy="24559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E7225-E8C6-4073-B9B6-42C341042668}">
      <dsp:nvSpPr>
        <dsp:cNvPr id="0" name=""/>
        <dsp:cNvSpPr/>
      </dsp:nvSpPr>
      <dsp:spPr>
        <a:xfrm>
          <a:off x="181008" y="667510"/>
          <a:ext cx="989807" cy="9888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11D3B-13C8-4345-A327-E0D57BFD51BD}">
      <dsp:nvSpPr>
        <dsp:cNvPr id="0" name=""/>
        <dsp:cNvSpPr/>
      </dsp:nvSpPr>
      <dsp:spPr>
        <a:xfrm>
          <a:off x="1433630" y="459572"/>
          <a:ext cx="4393031" cy="1854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223" tIns="196223" rIns="196223" bIns="196223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You may refer to the skill videos uploaded in YouTube videos. The link is mentioned below: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hlinkClick xmlns:r="http://schemas.openxmlformats.org/officeDocument/2006/relationships" r:id="rId3"/>
            </a:rPr>
            <a:t>https://www.youtube.com/@NHSRC_MoHFW/videos</a:t>
          </a:r>
          <a:endParaRPr lang="en-US" sz="2400" b="0" i="0" kern="1200" dirty="0"/>
        </a:p>
        <a:p>
          <a:pPr marL="0" lvl="0" indent="0" algn="l" defTabSz="1066800"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433630" y="459572"/>
        <a:ext cx="4393031" cy="1854075"/>
      </dsp:txXfrm>
    </dsp:sp>
    <dsp:sp modelId="{8D4B7E07-FBA3-477D-BE80-053742A505F1}">
      <dsp:nvSpPr>
        <dsp:cNvPr id="0" name=""/>
        <dsp:cNvSpPr/>
      </dsp:nvSpPr>
      <dsp:spPr>
        <a:xfrm>
          <a:off x="5182761" y="459572"/>
          <a:ext cx="977502" cy="1797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277" tIns="190277" rIns="190277" bIns="190277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5182761" y="459572"/>
        <a:ext cx="977502" cy="1797891"/>
      </dsp:txXfrm>
    </dsp:sp>
    <dsp:sp modelId="{0AFAB9E6-5909-477A-BEAC-1EC97E3737B5}">
      <dsp:nvSpPr>
        <dsp:cNvPr id="0" name=""/>
        <dsp:cNvSpPr/>
      </dsp:nvSpPr>
      <dsp:spPr>
        <a:xfrm>
          <a:off x="0" y="2680611"/>
          <a:ext cx="6900512" cy="28490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B4F8E4-83F1-4965-9F7F-0EE6633C50CD}">
      <dsp:nvSpPr>
        <dsp:cNvPr id="0" name=""/>
        <dsp:cNvSpPr/>
      </dsp:nvSpPr>
      <dsp:spPr>
        <a:xfrm>
          <a:off x="0" y="3422006"/>
          <a:ext cx="989807" cy="98884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9DC2D-B0F6-4E0A-BE45-BE2293D13231}">
      <dsp:nvSpPr>
        <dsp:cNvPr id="0" name=""/>
        <dsp:cNvSpPr/>
      </dsp:nvSpPr>
      <dsp:spPr>
        <a:xfrm>
          <a:off x="918768" y="3330188"/>
          <a:ext cx="5422757" cy="1854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223" tIns="196223" rIns="196223" bIns="196223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For training PPTs and modules, you may please refer to the link provided below: 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hlinkClick xmlns:r="http://schemas.openxmlformats.org/officeDocument/2006/relationships" r:id="rId6"/>
            </a:rPr>
            <a:t>https://nhsrcindia.org/practice-areas/cpc-phc/comprehensive-primary-health-care</a:t>
          </a:r>
          <a:endParaRPr lang="en-US" sz="2400" kern="1200" dirty="0"/>
        </a:p>
      </dsp:txBody>
      <dsp:txXfrm>
        <a:off x="918768" y="3330188"/>
        <a:ext cx="5422757" cy="1854075"/>
      </dsp:txXfrm>
    </dsp:sp>
    <dsp:sp modelId="{707301D1-5773-4D0D-BD2F-2CE18079E11B}">
      <dsp:nvSpPr>
        <dsp:cNvPr id="0" name=""/>
        <dsp:cNvSpPr/>
      </dsp:nvSpPr>
      <dsp:spPr>
        <a:xfrm>
          <a:off x="5182761" y="3330188"/>
          <a:ext cx="977502" cy="1797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277" tIns="190277" rIns="190277" bIns="190277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5182761" y="3330188"/>
        <a:ext cx="977502" cy="17978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C0E7C-DB22-4868-A535-B2A36A2A8921}">
      <dsp:nvSpPr>
        <dsp:cNvPr id="0" name=""/>
        <dsp:cNvSpPr/>
      </dsp:nvSpPr>
      <dsp:spPr>
        <a:xfrm>
          <a:off x="0" y="1737"/>
          <a:ext cx="6900512" cy="18357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During Home visits, the Community Health Officers (CHO)/ANM/Staff Nurse may update in the Home visit case sheet as per Appendix 1 in guidance note</a:t>
          </a:r>
          <a:endParaRPr lang="en-US" sz="2400" kern="1200" dirty="0"/>
        </a:p>
      </dsp:txBody>
      <dsp:txXfrm>
        <a:off x="89615" y="91352"/>
        <a:ext cx="6721282" cy="1656535"/>
      </dsp:txXfrm>
    </dsp:sp>
    <dsp:sp modelId="{D69159D2-3F43-46DC-9467-A888C58C4183}">
      <dsp:nvSpPr>
        <dsp:cNvPr id="0" name=""/>
        <dsp:cNvSpPr/>
      </dsp:nvSpPr>
      <dsp:spPr>
        <a:xfrm>
          <a:off x="0" y="1850187"/>
          <a:ext cx="6900512" cy="183576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After home visit the palliative care services shall be documented as per the format in Appendix </a:t>
          </a:r>
          <a:r>
            <a:rPr lang="en-US" sz="2400" kern="1200" dirty="0"/>
            <a:t>2</a:t>
          </a:r>
          <a:r>
            <a:rPr lang="en-US" sz="2400" b="0" i="0" kern="1200" dirty="0"/>
            <a:t> in guidance note</a:t>
          </a:r>
          <a:endParaRPr lang="en-US" sz="2400" kern="1200" dirty="0"/>
        </a:p>
      </dsp:txBody>
      <dsp:txXfrm>
        <a:off x="89615" y="1939802"/>
        <a:ext cx="6721282" cy="1656535"/>
      </dsp:txXfrm>
    </dsp:sp>
    <dsp:sp modelId="{54CB4BED-E135-465A-8677-50E6C8995C03}">
      <dsp:nvSpPr>
        <dsp:cNvPr id="0" name=""/>
        <dsp:cNvSpPr/>
      </dsp:nvSpPr>
      <dsp:spPr>
        <a:xfrm>
          <a:off x="0" y="3698637"/>
          <a:ext cx="6900512" cy="183576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State needs to report on the number </a:t>
          </a:r>
          <a:r>
            <a:rPr lang="en-US" sz="2400" kern="1200"/>
            <a:t>of home visits  </a:t>
          </a:r>
          <a:r>
            <a:rPr lang="en-US" sz="2400" kern="1200" dirty="0"/>
            <a:t>undertaken and major palliative care services provided along with pictures to be shared with NHSRC through email id: </a:t>
          </a:r>
          <a:r>
            <a:rPr lang="en-US" sz="2400" b="1" kern="1200" dirty="0"/>
            <a:t>patientsafetyday2021.qi@gmail.com</a:t>
          </a:r>
          <a:endParaRPr lang="en-US" sz="2400" kern="1200" dirty="0"/>
        </a:p>
      </dsp:txBody>
      <dsp:txXfrm>
        <a:off x="89615" y="3788252"/>
        <a:ext cx="6721282" cy="1656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C6CB-A933-654E-6783-98EBC164D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60469-D4EE-8105-AE11-5B376BE59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DFB4B-A935-1EC2-DB33-4A25F598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84660-1045-2375-986D-722EA36A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A8881-7130-009A-44EF-870AB44EF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322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A79C5-C107-1452-0C7D-2E4776C7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DF0C6F-193F-4A2D-5F58-5E3AA0C3E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ABC48-D720-2CDB-0805-C4E9A3389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9CF9C-7D2E-3390-E2B2-6053DF337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53F7D-23EF-FEF7-809D-455A7AEB5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043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FD12E7-C140-79F8-3E50-674AF11CE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65411A-FE38-534D-3467-D13DD0422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DA004-2F50-2F45-CDE0-4E8D6B479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C48C7-C4DC-4391-6C67-05675627E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6CC80-06B8-C268-2467-B918E9E24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95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AAE3D-38D4-4838-32A3-B736FD235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DEAEC-FE56-EF90-36FA-668305DF8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A59CE-C9B8-BA7F-2BDD-8A1D9E6B3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F2EEC-3F2C-9691-8783-2627B7328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91A0-6DD6-244A-6D9B-45C82933C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33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4DDED-BC16-B518-2CD4-260BAFFF0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DC295-BE88-A9E5-CE6A-9B32C1274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DB93D-B945-FAA0-7F10-9BA1F784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B3B49-DDE1-5400-949B-21902EBF9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B3802-7F26-BE2A-A866-C33DF3C79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335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E051E-E5A5-3FD0-9F8F-0A27AF11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CE76B-C18E-35DB-161D-7A226A41E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D9E8A-C07E-5D56-C56E-FBA05E9D4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0803C-9262-BAAC-A86E-BE4B0CAFA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987F71-8F43-4A09-CAED-AF9047AF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16342-41DA-90BB-0AD1-5013D7FB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2377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202E-3129-0F60-E5BF-7319EB0C3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203CE-2175-D6C1-2D97-A3126CA48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313CC-0B81-736F-67FA-19FD1CB13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EA48D0-7E40-1906-C3D4-00D8E70EA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9F874F-6A08-D36B-A960-401545499F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34EBE-01AA-D006-D7C9-188FE32C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290E2B-F591-D0EE-9F06-D1A115A4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DF43F8-8CB1-2F24-2580-1251C552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696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F3E99-F540-CEC8-E1E3-BACDF362B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6BB76D-F1F0-7F5F-19C9-2B046F74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DEB74-E03B-1857-D9C7-8DE3E3688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033B15-2228-6957-2181-C067679F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132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1DB309-400E-61A7-7ED5-75F40021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96E608-77CF-2F32-66CE-9E93F6422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7F30B-300B-E1A6-85AE-FAC2B9202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750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FD96-DB0E-24B1-9938-94285A54E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11AA-F8CC-38DE-01AC-CDCBB57A9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BC7363-A645-C662-C943-165210B1F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0CAFEE-E3BC-D25F-E317-CACBE15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AFF83-FEEE-918C-089C-34E7D3CA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2CDF8-1F91-22B4-6B76-C1D42596C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454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38E4B-F1A9-91CD-9ECA-E026DAE62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CC7004-B0B0-0F5C-B113-F1123D44D1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F73748-9FD6-8316-4205-29970C83E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5C686F-FB6E-9197-E4FB-38922BD72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7A3CB-F5FA-10F7-5DA9-0943DE25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F23C7-8379-FB03-165F-8F7F5F663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706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12C717-F453-2A0D-6968-64489CC2B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99DC4-E42F-78FB-4A0D-7CDDB4DEE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AF3D2-B6CA-DFBC-5D6E-2AA48F1AC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1C2BA-1BC1-4432-92A0-7AB58C800952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7F07A-98B6-4C1C-EFAE-E1902F9EC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99824-2411-8952-77EA-0D2FC8442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86626-E32D-43B5-914B-CC936D5619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593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ands holding each other's wrists and interlinked to form a circle">
            <a:extLst>
              <a:ext uri="{FF2B5EF4-FFF2-40B4-BE49-F238E27FC236}">
                <a16:creationId xmlns:a16="http://schemas.microsoft.com/office/drawing/2014/main" id="{A3A9D996-BB2B-1F4D-1529-ABB5212D92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15708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C4BCFD-7771-B751-46DE-A04B1EEFF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en-IN" sz="6600" dirty="0">
                <a:solidFill>
                  <a:schemeClr val="bg1"/>
                </a:solidFill>
              </a:rPr>
              <a:t> </a:t>
            </a:r>
            <a:r>
              <a:rPr lang="en-US" sz="6600" dirty="0">
                <a:solidFill>
                  <a:schemeClr val="bg1"/>
                </a:solidFill>
                <a:latin typeface="+mn-lt"/>
              </a:rPr>
              <a:t>Role of CP-CPHC team in Patient Safety Day Observance</a:t>
            </a:r>
            <a:endParaRPr lang="en-IN" sz="6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9606BC-F793-91FB-9062-B3873FEFD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Date: 06.09.2023</a:t>
            </a:r>
          </a:p>
        </p:txBody>
      </p:sp>
      <p:sp>
        <p:nvSpPr>
          <p:cNvPr id="22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4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6F11A0-BD76-E85A-D1B3-B9F00039C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1" y="1161288"/>
            <a:ext cx="3877637" cy="4526280"/>
          </a:xfrm>
        </p:spPr>
        <p:txBody>
          <a:bodyPr>
            <a:normAutofit/>
          </a:bodyPr>
          <a:lstStyle/>
          <a:p>
            <a:r>
              <a:rPr lang="en-US" sz="4000" b="0" i="0" dirty="0">
                <a:effectLst/>
                <a:latin typeface="Times New Roman" panose="02020603050405020304" pitchFamily="18" charset="0"/>
              </a:rPr>
              <a:t>  </a:t>
            </a:r>
            <a:r>
              <a:rPr lang="en-US" sz="4000" b="0" i="0" dirty="0">
                <a:effectLst/>
                <a:latin typeface="+mn-lt"/>
              </a:rPr>
              <a:t>Home visits for palliative care patients during “Sewa </a:t>
            </a:r>
            <a:r>
              <a:rPr lang="en-US" sz="4000" b="0" i="0" dirty="0" err="1">
                <a:effectLst/>
                <a:latin typeface="+mn-lt"/>
              </a:rPr>
              <a:t>Saptaah</a:t>
            </a:r>
            <a:r>
              <a:rPr lang="en-US" sz="4000" b="0" i="0" dirty="0">
                <a:effectLst/>
                <a:latin typeface="+mn-lt"/>
              </a:rPr>
              <a:t>” – 11</a:t>
            </a:r>
            <a:r>
              <a:rPr lang="en-US" sz="4000" b="0" i="0" baseline="30000" dirty="0">
                <a:effectLst/>
                <a:latin typeface="+mn-lt"/>
              </a:rPr>
              <a:t>th</a:t>
            </a:r>
            <a:r>
              <a:rPr lang="en-US" sz="4000" b="0" i="0" dirty="0">
                <a:effectLst/>
                <a:latin typeface="+mn-lt"/>
              </a:rPr>
              <a:t> to 17</a:t>
            </a:r>
            <a:r>
              <a:rPr lang="en-US" sz="4000" b="0" i="0" baseline="30000" dirty="0">
                <a:effectLst/>
                <a:latin typeface="+mn-lt"/>
              </a:rPr>
              <a:t>th</a:t>
            </a:r>
            <a:r>
              <a:rPr lang="en-US" sz="4000" b="0" i="0" dirty="0">
                <a:effectLst/>
                <a:latin typeface="+mn-lt"/>
              </a:rPr>
              <a:t> September, 2023</a:t>
            </a:r>
            <a:br>
              <a:rPr lang="en-US" sz="4000" b="0" i="0" dirty="0">
                <a:effectLst/>
                <a:latin typeface="+mn-lt"/>
              </a:rPr>
            </a:br>
            <a:endParaRPr lang="en-IN" sz="40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9FF0784-A308-6FA5-7FAF-F60A4CF413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733150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19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EF146F-6155-7949-CFF3-B259A3D79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IN" sz="5400"/>
              <a:t>Resource Material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F70990-696D-BB1A-E9E0-F20BF18BED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90421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721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36E4F-B178-9BC5-E676-DF2107570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IN" sz="5400"/>
              <a:t>Recording and Reporting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7D0E85-EC3B-F380-319C-1FF5C6105C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96223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050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F3ED0D-68CF-47F5-0AD6-F0ADF19A6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1" y="1008993"/>
            <a:ext cx="9231410" cy="3542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1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22431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234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Role of CP-CPHC team in Patient Safety Day Observance</vt:lpstr>
      <vt:lpstr>  Home visits for palliative care patients during “Sewa Saptaah” – 11th to 17th September, 2023 </vt:lpstr>
      <vt:lpstr>Resource Material </vt:lpstr>
      <vt:lpstr>Recording and Reporting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Role of CP-CPHC team in Patient Safety Day Observance</dc:title>
  <dc:creator>Ms. Haifa</dc:creator>
  <cp:lastModifiedBy>Ms. Haifa</cp:lastModifiedBy>
  <cp:revision>3</cp:revision>
  <cp:lastPrinted>2023-09-06T06:16:38Z</cp:lastPrinted>
  <dcterms:created xsi:type="dcterms:W3CDTF">2023-09-05T09:42:34Z</dcterms:created>
  <dcterms:modified xsi:type="dcterms:W3CDTF">2023-09-06T07:37:42Z</dcterms:modified>
</cp:coreProperties>
</file>